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4"/>
  </p:notesMasterIdLst>
  <p:sldIdLst>
    <p:sldId id="256" r:id="rId2"/>
    <p:sldId id="257" r:id="rId3"/>
    <p:sldId id="259" r:id="rId4"/>
    <p:sldId id="263" r:id="rId5"/>
    <p:sldId id="301" r:id="rId6"/>
    <p:sldId id="258" r:id="rId7"/>
    <p:sldId id="286" r:id="rId8"/>
    <p:sldId id="296" r:id="rId9"/>
    <p:sldId id="276" r:id="rId10"/>
    <p:sldId id="262" r:id="rId11"/>
    <p:sldId id="278" r:id="rId12"/>
    <p:sldId id="264" r:id="rId13"/>
    <p:sldId id="279" r:id="rId14"/>
    <p:sldId id="260" r:id="rId15"/>
    <p:sldId id="261" r:id="rId16"/>
    <p:sldId id="282" r:id="rId17"/>
    <p:sldId id="280" r:id="rId18"/>
    <p:sldId id="281" r:id="rId19"/>
    <p:sldId id="289" r:id="rId20"/>
    <p:sldId id="290" r:id="rId21"/>
    <p:sldId id="295" r:id="rId22"/>
    <p:sldId id="287" r:id="rId23"/>
    <p:sldId id="302" r:id="rId24"/>
    <p:sldId id="283" r:id="rId25"/>
    <p:sldId id="265" r:id="rId26"/>
    <p:sldId id="266" r:id="rId27"/>
    <p:sldId id="267" r:id="rId28"/>
    <p:sldId id="268" r:id="rId29"/>
    <p:sldId id="269" r:id="rId30"/>
    <p:sldId id="270" r:id="rId31"/>
    <p:sldId id="275" r:id="rId32"/>
    <p:sldId id="297" r:id="rId33"/>
    <p:sldId id="298" r:id="rId34"/>
    <p:sldId id="299" r:id="rId35"/>
    <p:sldId id="300" r:id="rId36"/>
    <p:sldId id="285" r:id="rId37"/>
    <p:sldId id="294" r:id="rId38"/>
    <p:sldId id="271" r:id="rId39"/>
    <p:sldId id="272" r:id="rId40"/>
    <p:sldId id="273" r:id="rId41"/>
    <p:sldId id="274" r:id="rId42"/>
    <p:sldId id="29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DBE3D-5C6C-4F1E-9DCB-D738707AB691}" type="datetimeFigureOut">
              <a:rPr lang="en-US" smtClean="0"/>
              <a:t>5/2/2016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6F2EB-5EA0-4037-815A-B2579E20732C}" type="slidenum">
              <a:rPr lang="en-US" smtClean="0"/>
              <a:t>‹#›</a:t>
            </a:fld>
            <a:endParaRPr lang="en-US"/>
          </a:p>
        </p:txBody>
      </p:sp>
    </p:spTree>
    <p:extLst>
      <p:ext uri="{BB962C8B-B14F-4D97-AF65-F5344CB8AC3E}">
        <p14:creationId xmlns:p14="http://schemas.microsoft.com/office/powerpoint/2010/main" val="403182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D1C76E2-19EB-4BCC-878C-32EC04A803C8}" type="datetime1">
              <a:rPr lang="en-US" smtClean="0"/>
              <a:t>5/2/2016</a:t>
            </a:fld>
            <a:endParaRPr lang="en-US"/>
          </a:p>
        </p:txBody>
      </p:sp>
      <p:sp>
        <p:nvSpPr>
          <p:cNvPr id="8" name="Footer Placeholder 7"/>
          <p:cNvSpPr>
            <a:spLocks noGrp="1"/>
          </p:cNvSpPr>
          <p:nvPr>
            <p:ph type="ftr" sz="quarter" idx="11"/>
          </p:nvPr>
        </p:nvSpPr>
        <p:spPr/>
        <p:txBody>
          <a:bodyPr/>
          <a:lstStyle/>
          <a:p>
            <a:r>
              <a:rPr lang="en-US" smtClean="0"/>
              <a:t>Iowa State University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1135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57BD-DE8A-4A0E-8A36-A4A0FDE9FD4F}" type="datetime1">
              <a:rPr lang="en-US" smtClean="0"/>
              <a:t>5/2/2016</a:t>
            </a:fld>
            <a:endParaRPr lang="en-US"/>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394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5FE27-8CB5-45E9-9188-97781DA439BD}" type="datetime1">
              <a:rPr lang="en-US" smtClean="0"/>
              <a:t>5/2/2016</a:t>
            </a:fld>
            <a:endParaRPr lang="en-US"/>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391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6FC93F-97EE-4915-83BD-2CD77C2A6FF1}" type="datetime1">
              <a:rPr lang="en-US" smtClean="0"/>
              <a:t>5/2/2016</a:t>
            </a:fld>
            <a:endParaRPr lang="en-US"/>
          </a:p>
        </p:txBody>
      </p:sp>
      <p:sp>
        <p:nvSpPr>
          <p:cNvPr id="8" name="Footer Placeholder 7"/>
          <p:cNvSpPr>
            <a:spLocks noGrp="1"/>
          </p:cNvSpPr>
          <p:nvPr>
            <p:ph type="ftr" sz="quarter" idx="11"/>
          </p:nvPr>
        </p:nvSpPr>
        <p:spPr/>
        <p:txBody>
          <a:bodyPr/>
          <a:lstStyle/>
          <a:p>
            <a:r>
              <a:rPr lang="en-US" smtClean="0"/>
              <a:t>Iowa State University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239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03A83A6-0350-4457-8423-1751B406BBF0}" type="datetime1">
              <a:rPr lang="en-US" smtClean="0"/>
              <a:t>5/2/2016</a:t>
            </a:fld>
            <a:endParaRPr lang="en-US"/>
          </a:p>
        </p:txBody>
      </p:sp>
      <p:sp>
        <p:nvSpPr>
          <p:cNvPr id="8" name="Footer Placeholder 7"/>
          <p:cNvSpPr>
            <a:spLocks noGrp="1"/>
          </p:cNvSpPr>
          <p:nvPr>
            <p:ph type="ftr" sz="quarter" idx="11"/>
          </p:nvPr>
        </p:nvSpPr>
        <p:spPr/>
        <p:txBody>
          <a:bodyPr/>
          <a:lstStyle/>
          <a:p>
            <a:r>
              <a:rPr lang="en-US" smtClean="0"/>
              <a:t>Iowa State University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87060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6A4E3F0-4C9A-4B81-A161-B35055AB0984}" type="datetime1">
              <a:rPr lang="en-US" smtClean="0"/>
              <a:t>5/2/2016</a:t>
            </a:fld>
            <a:endParaRPr lang="en-US"/>
          </a:p>
        </p:txBody>
      </p:sp>
      <p:sp>
        <p:nvSpPr>
          <p:cNvPr id="9" name="Footer Placeholder 8"/>
          <p:cNvSpPr>
            <a:spLocks noGrp="1"/>
          </p:cNvSpPr>
          <p:nvPr>
            <p:ph type="ftr" sz="quarter" idx="11"/>
          </p:nvPr>
        </p:nvSpPr>
        <p:spPr/>
        <p:txBody>
          <a:bodyPr/>
          <a:lstStyle/>
          <a:p>
            <a:r>
              <a:rPr lang="en-US" smtClean="0"/>
              <a:t>Iowa State University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190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BFE8C17A-E228-44C2-B3B0-B8D17FA20744}" type="datetime1">
              <a:rPr lang="en-US" smtClean="0"/>
              <a:t>5/2/2016</a:t>
            </a:fld>
            <a:endParaRPr lang="en-US"/>
          </a:p>
        </p:txBody>
      </p:sp>
      <p:sp>
        <p:nvSpPr>
          <p:cNvPr id="8" name="Footer Placeholder 7"/>
          <p:cNvSpPr>
            <a:spLocks noGrp="1"/>
          </p:cNvSpPr>
          <p:nvPr>
            <p:ph type="ftr" sz="quarter" idx="11"/>
          </p:nvPr>
        </p:nvSpPr>
        <p:spPr/>
        <p:txBody>
          <a:bodyPr/>
          <a:lstStyle/>
          <a:p>
            <a:r>
              <a:rPr lang="en-US" smtClean="0"/>
              <a:t>Iowa State University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0747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32603C-8AF0-4529-99F0-036163B981D6}" type="datetime1">
              <a:rPr lang="en-US" smtClean="0"/>
              <a:t>5/2/2016</a:t>
            </a:fld>
            <a:endParaRPr lang="en-US"/>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006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06778-F5D1-4B45-A8A7-208441E48731}" type="datetime1">
              <a:rPr lang="en-US" smtClean="0"/>
              <a:t>5/2/2016</a:t>
            </a:fld>
            <a:endParaRPr lang="en-US"/>
          </a:p>
        </p:txBody>
      </p:sp>
      <p:sp>
        <p:nvSpPr>
          <p:cNvPr id="3" name="Footer Placeholder 2"/>
          <p:cNvSpPr>
            <a:spLocks noGrp="1"/>
          </p:cNvSpPr>
          <p:nvPr>
            <p:ph type="ftr" sz="quarter" idx="11"/>
          </p:nvPr>
        </p:nvSpPr>
        <p:spPr/>
        <p:txBody>
          <a:bodyPr/>
          <a:lstStyle/>
          <a:p>
            <a:r>
              <a:rPr lang="en-US" smtClean="0"/>
              <a:t>Iowa State University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34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EC74C707-7B56-44EC-A9A4-9A5E29009939}" type="datetime1">
              <a:rPr lang="en-US" smtClean="0"/>
              <a:t>5/2/2016</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r>
              <a:rPr lang="en-US" smtClean="0"/>
              <a:t>Iowa State University                                                                          </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716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3746CC4-F89D-41BB-AFEF-3C1B1D6C57FA}" type="datetime1">
              <a:rPr lang="en-US" smtClean="0"/>
              <a:t>5/2/2016</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US" smtClean="0"/>
              <a:t>Iowa State University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092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708A939A-CC33-4771-AEB1-442C719F6A72}" type="datetime1">
              <a:rPr lang="en-US" smtClean="0"/>
              <a:t>5/2/2016</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r>
              <a:rPr lang="en-US" smtClean="0"/>
              <a:t>Iowa State University                                                                          </a:t>
            </a:r>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7508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760" y="762000"/>
            <a:ext cx="6939520" cy="2127664"/>
          </a:xfrm>
        </p:spPr>
        <p:txBody>
          <a:bodyPr>
            <a:normAutofit fontScale="90000"/>
          </a:bodyPr>
          <a:lstStyle/>
          <a:p>
            <a:r>
              <a:rPr lang="en-US" dirty="0" smtClean="0"/>
              <a:t>Forwarding Loop Attacks and counter measures in Content Centric Networks</a:t>
            </a:r>
            <a:endParaRPr lang="en-US" dirty="0"/>
          </a:p>
        </p:txBody>
      </p:sp>
      <p:sp>
        <p:nvSpPr>
          <p:cNvPr id="3" name="Subtitle 2"/>
          <p:cNvSpPr>
            <a:spLocks noGrp="1"/>
          </p:cNvSpPr>
          <p:nvPr>
            <p:ph type="subTitle" idx="1"/>
          </p:nvPr>
        </p:nvSpPr>
        <p:spPr>
          <a:xfrm>
            <a:off x="1600200" y="3886200"/>
            <a:ext cx="6441560" cy="2743200"/>
          </a:xfrm>
        </p:spPr>
        <p:txBody>
          <a:bodyPr>
            <a:normAutofit/>
          </a:bodyPr>
          <a:lstStyle/>
          <a:p>
            <a:r>
              <a:rPr lang="en-US" b="1" dirty="0" smtClean="0">
                <a:solidFill>
                  <a:schemeClr val="bg1">
                    <a:lumMod val="95000"/>
                    <a:lumOff val="5000"/>
                  </a:schemeClr>
                </a:solidFill>
              </a:rPr>
              <a:t>By</a:t>
            </a:r>
          </a:p>
          <a:p>
            <a:r>
              <a:rPr lang="en-US" b="1" dirty="0" smtClean="0">
                <a:solidFill>
                  <a:schemeClr val="bg1">
                    <a:lumMod val="95000"/>
                    <a:lumOff val="5000"/>
                  </a:schemeClr>
                </a:solidFill>
              </a:rPr>
              <a:t>Sarat Velijala</a:t>
            </a:r>
          </a:p>
          <a:p>
            <a:endParaRPr lang="en-US" b="1" dirty="0" smtClean="0">
              <a:solidFill>
                <a:schemeClr val="bg1">
                  <a:lumMod val="95000"/>
                  <a:lumOff val="5000"/>
                </a:schemeClr>
              </a:solidFill>
            </a:endParaRPr>
          </a:p>
          <a:p>
            <a:r>
              <a:rPr lang="en-US" b="1" dirty="0" smtClean="0">
                <a:solidFill>
                  <a:schemeClr val="bg1">
                    <a:lumMod val="95000"/>
                    <a:lumOff val="5000"/>
                  </a:schemeClr>
                </a:solidFill>
              </a:rPr>
              <a:t>Adviser:  Dr.  Yong Guan</a:t>
            </a:r>
          </a:p>
          <a:p>
            <a:r>
              <a:rPr lang="en-US" b="1" dirty="0" smtClean="0">
                <a:solidFill>
                  <a:schemeClr val="bg1">
                    <a:lumMod val="95000"/>
                    <a:lumOff val="5000"/>
                  </a:schemeClr>
                </a:solidFill>
              </a:rPr>
              <a:t>Dr. </a:t>
            </a:r>
            <a:r>
              <a:rPr lang="en-US" b="1" dirty="0" err="1" smtClean="0">
                <a:solidFill>
                  <a:schemeClr val="bg1">
                    <a:lumMod val="95000"/>
                    <a:lumOff val="5000"/>
                  </a:schemeClr>
                </a:solidFill>
              </a:rPr>
              <a:t>Manimaran</a:t>
            </a:r>
            <a:r>
              <a:rPr lang="en-US" b="1" dirty="0" smtClean="0">
                <a:solidFill>
                  <a:schemeClr val="bg1">
                    <a:lumMod val="95000"/>
                    <a:lumOff val="5000"/>
                  </a:schemeClr>
                </a:solidFill>
              </a:rPr>
              <a:t> </a:t>
            </a:r>
            <a:r>
              <a:rPr lang="en-US" b="1" dirty="0" err="1" smtClean="0">
                <a:solidFill>
                  <a:schemeClr val="bg1">
                    <a:lumMod val="95000"/>
                    <a:lumOff val="5000"/>
                  </a:schemeClr>
                </a:solidFill>
              </a:rPr>
              <a:t>Govindarasu</a:t>
            </a:r>
            <a:endParaRPr lang="en-US" b="1" dirty="0" smtClean="0">
              <a:solidFill>
                <a:schemeClr val="bg1">
                  <a:lumMod val="95000"/>
                  <a:lumOff val="5000"/>
                </a:schemeClr>
              </a:solidFill>
            </a:endParaRPr>
          </a:p>
          <a:p>
            <a:r>
              <a:rPr lang="en-US" b="1" dirty="0" smtClean="0">
                <a:solidFill>
                  <a:schemeClr val="bg1">
                    <a:lumMod val="95000"/>
                    <a:lumOff val="5000"/>
                  </a:schemeClr>
                </a:solidFill>
              </a:rPr>
              <a:t>Dr. </a:t>
            </a:r>
            <a:r>
              <a:rPr lang="en-US" b="1" dirty="0" err="1" smtClean="0">
                <a:solidFill>
                  <a:schemeClr val="bg1">
                    <a:lumMod val="95000"/>
                    <a:lumOff val="5000"/>
                  </a:schemeClr>
                </a:solidFill>
              </a:rPr>
              <a:t>Akhilesh</a:t>
            </a:r>
            <a:r>
              <a:rPr lang="en-US" b="1" smtClean="0">
                <a:solidFill>
                  <a:schemeClr val="bg1">
                    <a:lumMod val="95000"/>
                    <a:lumOff val="5000"/>
                  </a:schemeClr>
                </a:solidFill>
              </a:rPr>
              <a:t> Tyagi</a:t>
            </a:r>
            <a:endParaRPr lang="en-US" b="1" dirty="0" smtClean="0">
              <a:solidFill>
                <a:schemeClr val="bg1">
                  <a:lumMod val="95000"/>
                  <a:lumOff val="5000"/>
                </a:schemeClr>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356212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5175755" cy="781812"/>
          </a:xfrm>
        </p:spPr>
        <p:txBody>
          <a:bodyPr/>
          <a:lstStyle/>
          <a:p>
            <a:r>
              <a:rPr lang="en-US" altLang="ko-KR" dirty="0"/>
              <a:t>IP networking vs. CN</a:t>
            </a:r>
            <a:endParaRPr lang="en-US" dirty="0"/>
          </a:p>
        </p:txBody>
      </p:sp>
      <p:pic>
        <p:nvPicPr>
          <p:cNvPr id="16" name="Content Placeholder 15"/>
          <p:cNvPicPr>
            <a:picLocks noGrp="1" noChangeAspect="1"/>
          </p:cNvPicPr>
          <p:nvPr>
            <p:ph idx="1"/>
          </p:nvPr>
        </p:nvPicPr>
        <p:blipFill>
          <a:blip r:embed="rId2"/>
          <a:stretch>
            <a:fillRect/>
          </a:stretch>
        </p:blipFill>
        <p:spPr>
          <a:xfrm>
            <a:off x="628097" y="1676400"/>
            <a:ext cx="8186759" cy="4448175"/>
          </a:xfrm>
          <a:prstGeom prst="rect">
            <a:avLst/>
          </a:prstGeom>
        </p:spPr>
      </p:pic>
      <p:sp>
        <p:nvSpPr>
          <p:cNvPr id="17" name="Footer Placeholder 16"/>
          <p:cNvSpPr>
            <a:spLocks noGrp="1"/>
          </p:cNvSpPr>
          <p:nvPr>
            <p:ph type="ftr" sz="quarter" idx="11"/>
          </p:nvPr>
        </p:nvSpPr>
        <p:spPr/>
        <p:txBody>
          <a:bodyPr/>
          <a:lstStyle/>
          <a:p>
            <a:r>
              <a:rPr lang="en-US" smtClean="0"/>
              <a:t>Iowa State University                                                                          </a:t>
            </a:r>
            <a:endParaRPr lang="en-US"/>
          </a:p>
        </p:txBody>
      </p:sp>
      <p:sp>
        <p:nvSpPr>
          <p:cNvPr id="18" name="Slide Number Placeholder 1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67773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cCN</a:t>
            </a:r>
            <a:r>
              <a:rPr lang="en-US" dirty="0" smtClean="0"/>
              <a:t> </a:t>
            </a:r>
            <a:r>
              <a:rPr lang="en-US" dirty="0" err="1" smtClean="0"/>
              <a:t>DaTa</a:t>
            </a:r>
            <a:r>
              <a:rPr lang="en-US" dirty="0" smtClean="0"/>
              <a:t> Structures</a:t>
            </a:r>
            <a:endParaRPr lang="en-US" dirty="0"/>
          </a:p>
        </p:txBody>
      </p:sp>
      <p:sp>
        <p:nvSpPr>
          <p:cNvPr id="3" name="Content Placeholder 2"/>
          <p:cNvSpPr>
            <a:spLocks noGrp="1"/>
          </p:cNvSpPr>
          <p:nvPr>
            <p:ph idx="1"/>
          </p:nvPr>
        </p:nvSpPr>
        <p:spPr>
          <a:xfrm>
            <a:off x="1606045" y="2638045"/>
            <a:ext cx="5937755" cy="2086355"/>
          </a:xfrm>
        </p:spPr>
        <p:txBody>
          <a:bodyPr/>
          <a:lstStyle/>
          <a:p>
            <a:r>
              <a:rPr lang="en-US" dirty="0"/>
              <a:t>A CCN node has three main data structures: </a:t>
            </a:r>
          </a:p>
          <a:p>
            <a:r>
              <a:rPr lang="en-US" dirty="0"/>
              <a:t>1) Content Store (buffer memory) (CS)</a:t>
            </a:r>
          </a:p>
          <a:p>
            <a:r>
              <a:rPr lang="en-US" dirty="0"/>
              <a:t>2) Forwarding Information Base  (FIB)</a:t>
            </a:r>
          </a:p>
          <a:p>
            <a:r>
              <a:rPr lang="en-US" dirty="0"/>
              <a:t>3) Pending Interest Table (PIT)</a:t>
            </a:r>
          </a:p>
          <a:p>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2752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7606"/>
            <a:ext cx="3581400" cy="1600200"/>
          </a:xfrm>
        </p:spPr>
        <p:txBody>
          <a:bodyPr>
            <a:normAutofit/>
          </a:bodyPr>
          <a:lstStyle/>
          <a:p>
            <a:r>
              <a:rPr lang="en-US" sz="1800" dirty="0"/>
              <a:t>(</a:t>
            </a:r>
            <a:r>
              <a:rPr lang="en-US" sz="2000" dirty="0"/>
              <a:t>A) </a:t>
            </a:r>
            <a:r>
              <a:rPr lang="en-US" sz="2000" dirty="0" smtClean="0"/>
              <a:t>Arrival </a:t>
            </a:r>
            <a:r>
              <a:rPr lang="en-US" sz="2000" dirty="0"/>
              <a:t>of New </a:t>
            </a:r>
            <a:r>
              <a:rPr lang="en-US" sz="2000" dirty="0" smtClean="0"/>
              <a:t> Interest </a:t>
            </a:r>
            <a:br>
              <a:rPr lang="en-US" sz="2000" dirty="0" smtClean="0"/>
            </a:br>
            <a:r>
              <a:rPr lang="en-US" sz="2000" dirty="0" smtClean="0"/>
              <a:t>(FLOODING STRATEGY)</a:t>
            </a:r>
            <a:endParaRPr lang="en-US" sz="2000" dirty="0"/>
          </a:p>
        </p:txBody>
      </p:sp>
      <p:pic>
        <p:nvPicPr>
          <p:cNvPr id="4" name="Content Placeholder 3"/>
          <p:cNvPicPr>
            <a:picLocks noGrp="1" noChangeAspect="1"/>
          </p:cNvPicPr>
          <p:nvPr>
            <p:ph idx="1"/>
          </p:nvPr>
        </p:nvPicPr>
        <p:blipFill>
          <a:blip r:embed="rId2"/>
          <a:stretch>
            <a:fillRect/>
          </a:stretch>
        </p:blipFill>
        <p:spPr>
          <a:xfrm>
            <a:off x="838200" y="2730581"/>
            <a:ext cx="3657600" cy="3026072"/>
          </a:xfrm>
          <a:prstGeom prst="rect">
            <a:avLst/>
          </a:prstGeom>
        </p:spPr>
      </p:pic>
      <p:pic>
        <p:nvPicPr>
          <p:cNvPr id="5" name="Picture 4"/>
          <p:cNvPicPr>
            <a:picLocks noChangeAspect="1"/>
          </p:cNvPicPr>
          <p:nvPr/>
        </p:nvPicPr>
        <p:blipFill>
          <a:blip r:embed="rId3"/>
          <a:stretch>
            <a:fillRect/>
          </a:stretch>
        </p:blipFill>
        <p:spPr>
          <a:xfrm>
            <a:off x="4790758" y="2730581"/>
            <a:ext cx="4094097" cy="3026072"/>
          </a:xfrm>
          <a:prstGeom prst="rect">
            <a:avLst/>
          </a:prstGeom>
        </p:spPr>
      </p:pic>
      <p:sp>
        <p:nvSpPr>
          <p:cNvPr id="6" name="Title 1"/>
          <p:cNvSpPr txBox="1">
            <a:spLocks/>
          </p:cNvSpPr>
          <p:nvPr/>
        </p:nvSpPr>
        <p:spPr bwMode="black">
          <a:xfrm>
            <a:off x="4790758" y="762000"/>
            <a:ext cx="3743642" cy="1391412"/>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dirty="0" smtClean="0"/>
              <a:t>(</a:t>
            </a:r>
            <a:r>
              <a:rPr lang="en-US" sz="2000" dirty="0" smtClean="0"/>
              <a:t>b)Arrival of the First Data Packet </a:t>
            </a:r>
            <a:endParaRPr lang="en-US" sz="2000" dirty="0"/>
          </a:p>
        </p:txBody>
      </p:sp>
      <p:sp>
        <p:nvSpPr>
          <p:cNvPr id="7" name="Footer Placeholder 6"/>
          <p:cNvSpPr>
            <a:spLocks noGrp="1"/>
          </p:cNvSpPr>
          <p:nvPr>
            <p:ph type="ftr" sz="quarter" idx="11"/>
          </p:nvPr>
        </p:nvSpPr>
        <p:spPr/>
        <p:txBody>
          <a:bodyPr/>
          <a:lstStyle/>
          <a:p>
            <a:r>
              <a:rPr lang="en-US" smtClean="0"/>
              <a:t>Iowa State University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788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45" y="838200"/>
            <a:ext cx="3118355" cy="1315212"/>
          </a:xfrm>
        </p:spPr>
        <p:txBody>
          <a:bodyPr>
            <a:normAutofit fontScale="90000"/>
          </a:bodyPr>
          <a:lstStyle/>
          <a:p>
            <a:r>
              <a:rPr lang="en-US" dirty="0" smtClean="0"/>
              <a:t>(c) Arrival </a:t>
            </a:r>
            <a:r>
              <a:rPr lang="en-US" dirty="0"/>
              <a:t>of Data Packet with the Same Prefix</a:t>
            </a:r>
          </a:p>
        </p:txBody>
      </p:sp>
      <p:sp>
        <p:nvSpPr>
          <p:cNvPr id="4" name="Title 1"/>
          <p:cNvSpPr txBox="1">
            <a:spLocks/>
          </p:cNvSpPr>
          <p:nvPr/>
        </p:nvSpPr>
        <p:spPr bwMode="black">
          <a:xfrm>
            <a:off x="5105400" y="844505"/>
            <a:ext cx="3118355" cy="1315212"/>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sz="2400" dirty="0" smtClean="0"/>
              <a:t>(D) Interest forwarding</a:t>
            </a:r>
            <a:endParaRPr lang="en-US" sz="2400" dirty="0"/>
          </a:p>
        </p:txBody>
      </p:sp>
      <p:pic>
        <p:nvPicPr>
          <p:cNvPr id="8" name="Content Placeholder 7"/>
          <p:cNvPicPr>
            <a:picLocks noGrp="1" noChangeAspect="1"/>
          </p:cNvPicPr>
          <p:nvPr>
            <p:ph idx="1"/>
          </p:nvPr>
        </p:nvPicPr>
        <p:blipFill>
          <a:blip r:embed="rId2"/>
          <a:stretch>
            <a:fillRect/>
          </a:stretch>
        </p:blipFill>
        <p:spPr>
          <a:xfrm>
            <a:off x="1219200" y="2895600"/>
            <a:ext cx="3778509" cy="3209544"/>
          </a:xfrm>
          <a:prstGeom prst="rect">
            <a:avLst/>
          </a:prstGeom>
        </p:spPr>
      </p:pic>
      <p:pic>
        <p:nvPicPr>
          <p:cNvPr id="9" name="Picture 8"/>
          <p:cNvPicPr>
            <a:picLocks noChangeAspect="1"/>
          </p:cNvPicPr>
          <p:nvPr/>
        </p:nvPicPr>
        <p:blipFill>
          <a:blip r:embed="rId3"/>
          <a:stretch>
            <a:fillRect/>
          </a:stretch>
        </p:blipFill>
        <p:spPr>
          <a:xfrm>
            <a:off x="5410200" y="3013958"/>
            <a:ext cx="3200400" cy="2685554"/>
          </a:xfrm>
          <a:prstGeom prst="rect">
            <a:avLst/>
          </a:prstGeom>
        </p:spPr>
      </p:pic>
      <p:sp>
        <p:nvSpPr>
          <p:cNvPr id="10" name="Footer Placeholder 9"/>
          <p:cNvSpPr>
            <a:spLocks noGrp="1"/>
          </p:cNvSpPr>
          <p:nvPr>
            <p:ph type="ftr" sz="quarter" idx="11"/>
          </p:nvPr>
        </p:nvSpPr>
        <p:spPr/>
        <p:txBody>
          <a:bodyPr/>
          <a:lstStyle/>
          <a:p>
            <a:r>
              <a:rPr lang="en-US" smtClean="0"/>
              <a:t>Iowa State University                                                                          </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567766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3-01-07 at 10.56.24.png"/>
          <p:cNvPicPr>
            <a:picLocks noGrp="1"/>
          </p:cNvPicPr>
          <p:nvPr>
            <p:ph idx="1"/>
          </p:nvPr>
        </p:nvPicPr>
        <p:blipFill>
          <a:blip r:embed="rId2">
            <a:extLst>
              <a:ext uri="{28A0092B-C50C-407E-A947-70E740481C1C}">
                <a14:useLocalDpi xmlns:a14="http://schemas.microsoft.com/office/drawing/2010/main" val="0"/>
              </a:ext>
            </a:extLst>
          </a:blip>
          <a:srcRect l="-9729" r="-9729"/>
          <a:stretch>
            <a:fillRect/>
          </a:stretch>
        </p:blipFill>
        <p:spPr>
          <a:xfrm>
            <a:off x="533400" y="1260348"/>
            <a:ext cx="8305799" cy="5563016"/>
          </a:xfrm>
          <a:prstGeom prst="rect">
            <a:avLst/>
          </a:prstGeom>
        </p:spPr>
      </p:pic>
      <p:sp>
        <p:nvSpPr>
          <p:cNvPr id="6" name="Title 1"/>
          <p:cNvSpPr>
            <a:spLocks noGrp="1"/>
          </p:cNvSpPr>
          <p:nvPr>
            <p:ph type="title"/>
          </p:nvPr>
        </p:nvSpPr>
        <p:spPr>
          <a:xfrm>
            <a:off x="1600200" y="152400"/>
            <a:ext cx="5943600" cy="990600"/>
          </a:xfrm>
        </p:spPr>
        <p:txBody>
          <a:bodyPr>
            <a:normAutofit fontScale="90000"/>
          </a:bodyPr>
          <a:lstStyle/>
          <a:p>
            <a:r>
              <a:rPr lang="en-US" dirty="0" smtClean="0"/>
              <a:t>Forwarding strategy when an interest packet is  Received </a:t>
            </a:r>
            <a:endParaRPr lang="en-US" dirty="0"/>
          </a:p>
        </p:txBody>
      </p:sp>
      <p:sp>
        <p:nvSpPr>
          <p:cNvPr id="7" name="Footer Placeholder 6"/>
          <p:cNvSpPr>
            <a:spLocks noGrp="1"/>
          </p:cNvSpPr>
          <p:nvPr>
            <p:ph type="ftr" sz="quarter" idx="11"/>
          </p:nvPr>
        </p:nvSpPr>
        <p:spPr/>
        <p:txBody>
          <a:bodyPr/>
          <a:lstStyle/>
          <a:p>
            <a:r>
              <a:rPr lang="en-US" smtClean="0"/>
              <a:t>Iowa State University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42728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creen shot 2013-01-07 at 10.56.34.png"/>
          <p:cNvPicPr>
            <a:picLocks noGrp="1"/>
          </p:cNvPicPr>
          <p:nvPr>
            <p:ph idx="1"/>
          </p:nvPr>
        </p:nvPicPr>
        <p:blipFill>
          <a:blip r:embed="rId2">
            <a:extLst>
              <a:ext uri="{28A0092B-C50C-407E-A947-70E740481C1C}">
                <a14:useLocalDpi xmlns:a14="http://schemas.microsoft.com/office/drawing/2010/main" val="0"/>
              </a:ext>
            </a:extLst>
          </a:blip>
          <a:srcRect l="-14940" r="-14940"/>
          <a:stretch>
            <a:fillRect/>
          </a:stretch>
        </p:blipFill>
        <p:spPr>
          <a:xfrm>
            <a:off x="152400" y="1371600"/>
            <a:ext cx="8686800" cy="5181600"/>
          </a:xfrm>
          <a:prstGeom prst="rect">
            <a:avLst/>
          </a:prstGeom>
        </p:spPr>
      </p:pic>
      <p:sp>
        <p:nvSpPr>
          <p:cNvPr id="5" name="Title 1"/>
          <p:cNvSpPr>
            <a:spLocks noGrp="1"/>
          </p:cNvSpPr>
          <p:nvPr>
            <p:ph type="title"/>
          </p:nvPr>
        </p:nvSpPr>
        <p:spPr>
          <a:xfrm>
            <a:off x="1447800" y="381000"/>
            <a:ext cx="5943600" cy="990600"/>
          </a:xfrm>
        </p:spPr>
        <p:txBody>
          <a:bodyPr>
            <a:normAutofit fontScale="90000"/>
          </a:bodyPr>
          <a:lstStyle/>
          <a:p>
            <a:r>
              <a:rPr lang="en-US" dirty="0" smtClean="0"/>
              <a:t>Forwarding strategy when CONTENT OBJECT is  Received </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98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7315199" cy="5105399"/>
          </a:xfrm>
        </p:spPr>
        <p:txBody>
          <a:bodyPr>
            <a:normAutofit fontScale="77500" lnSpcReduction="20000"/>
          </a:bodyPr>
          <a:lstStyle/>
          <a:p>
            <a:pPr lvl="0"/>
            <a:r>
              <a:rPr lang="en-US" b="1" dirty="0"/>
              <a:t>Arrival of New Interest</a:t>
            </a:r>
            <a:endParaRPr lang="en-US" dirty="0"/>
          </a:p>
          <a:p>
            <a:r>
              <a:rPr lang="en-US" dirty="0"/>
              <a:t>At the initial stage, the FIB on each CCN node is empty. An incoming Interest packet at Face 0 is propagated to all Faces (1, 2, and 3) except the incoming Face 0. This is an initial flooding.</a:t>
            </a:r>
          </a:p>
          <a:p>
            <a:pPr lvl="0"/>
            <a:r>
              <a:rPr lang="en-US" b="1" dirty="0"/>
              <a:t>Arrival of the First Data Packet </a:t>
            </a:r>
            <a:endParaRPr lang="en-US" dirty="0"/>
          </a:p>
          <a:p>
            <a:r>
              <a:rPr lang="en-US" dirty="0"/>
              <a:t>When the first Data packet arrives, the corresponding FIB entry is created. The prefix of the Data name is stored in the Prefix field and the arrival face of the Data is recorded in the Face(s) field, which can maintain N maximum elements (faces).</a:t>
            </a:r>
          </a:p>
          <a:p>
            <a:r>
              <a:rPr lang="en-US" b="1" dirty="0"/>
              <a:t> (c) Arrival of Data Packet with the Same Prefix</a:t>
            </a:r>
            <a:endParaRPr lang="en-US" dirty="0"/>
          </a:p>
          <a:p>
            <a:r>
              <a:rPr lang="en-US" dirty="0"/>
              <a:t>When there is the second Data packet with the same prefix as an existing packet in the FIB, the arrival face will be added to the corresponding Face(s). If N faces are already stored in the set of Face(s), a FIFO operation is performed. That means that the first oldest arrival face will be deleted.</a:t>
            </a:r>
          </a:p>
          <a:p>
            <a:r>
              <a:rPr lang="en-US" dirty="0"/>
              <a:t> </a:t>
            </a:r>
          </a:p>
          <a:p>
            <a:pPr lvl="0"/>
            <a:r>
              <a:rPr lang="en-US" b="1" dirty="0"/>
              <a:t>Interest Forwarding Principle</a:t>
            </a:r>
            <a:endParaRPr lang="en-US" dirty="0"/>
          </a:p>
          <a:p>
            <a:r>
              <a:rPr lang="en-US" dirty="0"/>
              <a:t>When a new Interest packet arrives that matches Prefix entries in the FIB, Interest forwarding is performed by selecting one face among the elements in Face(s) according to the occurrence ratio of the faces. That is, the most successful face is selected. Since the FIB can maintain at most N faces, the learning mechanism adjusts the face selection according to the recent data retrievals. In the case of link failure or packet loss, Data does not return in time; therefore, the data requester or consumer returns to step [a], flooding the Interest to all available connected faces to discover a working path quickly.</a:t>
            </a:r>
          </a:p>
          <a:p>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83769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0"/>
            <a:ext cx="7010399" cy="4190999"/>
          </a:xfrm>
        </p:spPr>
        <p:txBody>
          <a:bodyPr>
            <a:normAutofit fontScale="92500" lnSpcReduction="20000"/>
          </a:bodyPr>
          <a:lstStyle/>
          <a:p>
            <a:r>
              <a:rPr lang="en-US" dirty="0"/>
              <a:t> </a:t>
            </a:r>
          </a:p>
          <a:p>
            <a:r>
              <a:rPr lang="en-US" b="1" dirty="0" smtClean="0"/>
              <a:t>CASE </a:t>
            </a:r>
            <a:r>
              <a:rPr lang="en-US" b="1" dirty="0"/>
              <a:t>1:</a:t>
            </a:r>
            <a:r>
              <a:rPr lang="en-US" dirty="0"/>
              <a:t> If a new, similar, Interest comes from the same previous hop then:</a:t>
            </a:r>
          </a:p>
          <a:p>
            <a:r>
              <a:rPr lang="en-US" dirty="0"/>
              <a:t> • If the new Lifetime would extend PIT entry lifetime, update the PIT entry to the max of (old Lifetime, new Lifetime) and forward.</a:t>
            </a:r>
          </a:p>
          <a:p>
            <a:r>
              <a:rPr lang="en-US" dirty="0"/>
              <a:t> • if the new Lifetime would not extend PIT entry, forward (no PIT update required). </a:t>
            </a:r>
          </a:p>
          <a:p>
            <a:r>
              <a:rPr lang="en-US" dirty="0"/>
              <a:t> </a:t>
            </a:r>
          </a:p>
          <a:p>
            <a:r>
              <a:rPr lang="en-US" b="1" dirty="0"/>
              <a:t>CASE 2:</a:t>
            </a:r>
            <a:r>
              <a:rPr lang="en-US" dirty="0"/>
              <a:t> If a new, similar, Interest comes from a different previous hop then: </a:t>
            </a:r>
          </a:p>
          <a:p>
            <a:r>
              <a:rPr lang="en-US" dirty="0"/>
              <a:t>• If the new Lifetime would not extend the PIT entry, update PIT with new previous hop and don’t forward. </a:t>
            </a:r>
          </a:p>
          <a:p>
            <a:r>
              <a:rPr lang="en-US" dirty="0"/>
              <a:t>• If the new Lifetime would extend the PIT entry, update PIT entry to the max of (old Lifetime, new Lifetime), add the new previous hop, and forward. </a:t>
            </a:r>
          </a:p>
          <a:p>
            <a:endParaRPr lang="en-US" dirty="0"/>
          </a:p>
        </p:txBody>
      </p:sp>
      <p:sp>
        <p:nvSpPr>
          <p:cNvPr id="4" name="Title 3"/>
          <p:cNvSpPr>
            <a:spLocks noGrp="1"/>
          </p:cNvSpPr>
          <p:nvPr>
            <p:ph type="title"/>
          </p:nvPr>
        </p:nvSpPr>
        <p:spPr>
          <a:xfrm>
            <a:off x="1606045" y="964692"/>
            <a:ext cx="5785355" cy="864108"/>
          </a:xfrm>
        </p:spPr>
        <p:txBody>
          <a:bodyPr>
            <a:normAutofit fontScale="90000"/>
          </a:bodyPr>
          <a:lstStyle/>
          <a:p>
            <a:r>
              <a:rPr lang="en-US" dirty="0"/>
              <a:t>Lifetime Strategy</a:t>
            </a:r>
            <a:br>
              <a:rPr lang="en-US" dirty="0"/>
            </a:br>
            <a:endParaRPr lang="en-US" dirty="0"/>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42254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937755" cy="1188720"/>
          </a:xfrm>
        </p:spPr>
        <p:txBody>
          <a:bodyPr/>
          <a:lstStyle/>
          <a:p>
            <a:r>
              <a:rPr lang="en-US" dirty="0" smtClean="0"/>
              <a:t>Major Attacks in CCN-Interest flooding attacks</a:t>
            </a:r>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439931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524000"/>
            <a:ext cx="6629400" cy="4822564"/>
          </a:xfrm>
          <a:prstGeom prst="rect">
            <a:avLst/>
          </a:prstGeom>
        </p:spPr>
      </p:pic>
      <p:sp>
        <p:nvSpPr>
          <p:cNvPr id="5" name="Title 1"/>
          <p:cNvSpPr>
            <a:spLocks noGrp="1"/>
          </p:cNvSpPr>
          <p:nvPr>
            <p:ph type="title"/>
          </p:nvPr>
        </p:nvSpPr>
        <p:spPr>
          <a:xfrm>
            <a:off x="1676400" y="152400"/>
            <a:ext cx="5937755" cy="1188720"/>
          </a:xfrm>
        </p:spPr>
        <p:txBody>
          <a:bodyPr/>
          <a:lstStyle/>
          <a:p>
            <a:r>
              <a:rPr lang="en-US" dirty="0" smtClean="0"/>
              <a:t>Basic </a:t>
            </a:r>
            <a:r>
              <a:rPr lang="en-US" dirty="0" err="1" smtClean="0"/>
              <a:t>ccn</a:t>
            </a:r>
            <a:r>
              <a:rPr lang="en-US" dirty="0" smtClean="0"/>
              <a:t> communication model</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100889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1"/>
            <a:ext cx="7238999" cy="457200"/>
          </a:xfrm>
        </p:spPr>
        <p:txBody>
          <a:bodyPr>
            <a:normAutofit fontScale="90000"/>
          </a:bodyPr>
          <a:lstStyle/>
          <a:p>
            <a:r>
              <a:rPr lang="en-US" dirty="0" smtClean="0"/>
              <a:t>TOPICS COVERED</a:t>
            </a:r>
            <a:endParaRPr lang="en-US" dirty="0"/>
          </a:p>
        </p:txBody>
      </p:sp>
      <p:sp>
        <p:nvSpPr>
          <p:cNvPr id="3" name="Content Placeholder 2"/>
          <p:cNvSpPr>
            <a:spLocks noGrp="1"/>
          </p:cNvSpPr>
          <p:nvPr>
            <p:ph idx="1"/>
          </p:nvPr>
        </p:nvSpPr>
        <p:spPr>
          <a:xfrm>
            <a:off x="685800" y="1066800"/>
            <a:ext cx="8305799" cy="5486399"/>
          </a:xfrm>
        </p:spPr>
        <p:txBody>
          <a:bodyPr>
            <a:normAutofit/>
          </a:bodyPr>
          <a:lstStyle/>
          <a:p>
            <a:r>
              <a:rPr lang="en-US" sz="2400" dirty="0" smtClean="0"/>
              <a:t>Why CCN? </a:t>
            </a:r>
          </a:p>
          <a:p>
            <a:r>
              <a:rPr lang="en-US" sz="2400" dirty="0" smtClean="0"/>
              <a:t>CCN – data structures </a:t>
            </a:r>
          </a:p>
          <a:p>
            <a:r>
              <a:rPr lang="en-US" sz="2400" dirty="0" smtClean="0"/>
              <a:t>CCN – Forwarding strategy </a:t>
            </a:r>
          </a:p>
          <a:p>
            <a:r>
              <a:rPr lang="en-US" sz="2400" dirty="0" smtClean="0"/>
              <a:t>CCN- Flooding strategy</a:t>
            </a:r>
          </a:p>
          <a:p>
            <a:r>
              <a:rPr lang="en-US" sz="2400" dirty="0" smtClean="0"/>
              <a:t>Major Attacks in CCN- Interest Flooding Attack </a:t>
            </a:r>
          </a:p>
          <a:p>
            <a:r>
              <a:rPr lang="en-US" sz="2400" dirty="0" smtClean="0"/>
              <a:t>Forwarding loop attacks</a:t>
            </a:r>
          </a:p>
          <a:p>
            <a:r>
              <a:rPr lang="en-US" sz="2400" dirty="0" smtClean="0"/>
              <a:t>     (1) Scenario 1: Static CCN</a:t>
            </a:r>
          </a:p>
          <a:p>
            <a:r>
              <a:rPr lang="en-US" sz="2400" dirty="0"/>
              <a:t> </a:t>
            </a:r>
            <a:r>
              <a:rPr lang="en-US" sz="2400" dirty="0" smtClean="0"/>
              <a:t>     (2) Scenario 2: Mobile and Infrastructure CCN</a:t>
            </a:r>
          </a:p>
          <a:p>
            <a:r>
              <a:rPr lang="en-US" sz="2400" dirty="0" smtClean="0"/>
              <a:t>Detection and Mitigation Techniques</a:t>
            </a:r>
          </a:p>
          <a:p>
            <a:r>
              <a:rPr lang="en-US" sz="2400" dirty="0" smtClean="0"/>
              <a:t>Performance Evaluation</a:t>
            </a:r>
          </a:p>
        </p:txBody>
      </p:sp>
      <p:sp>
        <p:nvSpPr>
          <p:cNvPr id="4" name="Footer Placeholder 3"/>
          <p:cNvSpPr>
            <a:spLocks noGrp="1"/>
          </p:cNvSpPr>
          <p:nvPr>
            <p:ph type="ftr" sz="quarter" idx="11"/>
          </p:nvPr>
        </p:nvSpPr>
        <p:spPr>
          <a:xfrm>
            <a:off x="1102238" y="6217920"/>
            <a:ext cx="5146161" cy="338328"/>
          </a:xfrm>
        </p:spPr>
        <p:txBody>
          <a:bodyPr/>
          <a:lstStyle/>
          <a:p>
            <a:r>
              <a:rPr lang="en-US" smtClean="0"/>
              <a:t>Iowa State University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209420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3495" y="1828800"/>
            <a:ext cx="7778045" cy="4038600"/>
          </a:xfrm>
          <a:prstGeom prst="rect">
            <a:avLst/>
          </a:prstGeom>
        </p:spPr>
      </p:pic>
      <p:sp>
        <p:nvSpPr>
          <p:cNvPr id="5" name="Title 1"/>
          <p:cNvSpPr>
            <a:spLocks noGrp="1"/>
          </p:cNvSpPr>
          <p:nvPr>
            <p:ph type="title"/>
          </p:nvPr>
        </p:nvSpPr>
        <p:spPr>
          <a:xfrm>
            <a:off x="1600200" y="381000"/>
            <a:ext cx="5937755" cy="1188720"/>
          </a:xfrm>
        </p:spPr>
        <p:txBody>
          <a:bodyPr/>
          <a:lstStyle/>
          <a:p>
            <a:r>
              <a:rPr lang="en-US" dirty="0" smtClean="0"/>
              <a:t>Interest flooding attack in </a:t>
            </a:r>
            <a:r>
              <a:rPr lang="en-US" dirty="0" err="1" smtClean="0"/>
              <a:t>ccn</a:t>
            </a:r>
            <a:endParaRPr lang="en-US" dirty="0"/>
          </a:p>
        </p:txBody>
      </p:sp>
      <p:sp>
        <p:nvSpPr>
          <p:cNvPr id="3" name="Footer Placeholder 2"/>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64476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1828800"/>
            <a:ext cx="7058613" cy="4129235"/>
          </a:xfrm>
          <a:prstGeom prst="rect">
            <a:avLst/>
          </a:prstGeom>
        </p:spPr>
      </p:pic>
      <p:sp>
        <p:nvSpPr>
          <p:cNvPr id="5" name="Title 1"/>
          <p:cNvSpPr>
            <a:spLocks noGrp="1"/>
          </p:cNvSpPr>
          <p:nvPr>
            <p:ph type="title"/>
          </p:nvPr>
        </p:nvSpPr>
        <p:spPr>
          <a:xfrm>
            <a:off x="1703428" y="533400"/>
            <a:ext cx="5937755" cy="1188720"/>
          </a:xfrm>
        </p:spPr>
        <p:txBody>
          <a:bodyPr/>
          <a:lstStyle/>
          <a:p>
            <a:r>
              <a:rPr lang="en-US" dirty="0" err="1" smtClean="0"/>
              <a:t>ifa</a:t>
            </a:r>
            <a:r>
              <a:rPr lang="en-US" dirty="0" smtClean="0"/>
              <a:t>-mechanism</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46905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438400"/>
            <a:ext cx="6553200" cy="1447800"/>
          </a:xfrm>
        </p:spPr>
        <p:txBody>
          <a:bodyPr/>
          <a:lstStyle/>
          <a:p>
            <a:r>
              <a:rPr lang="en-US" dirty="0" smtClean="0"/>
              <a:t>Forwarding loop attacks in CCN</a:t>
            </a:r>
            <a:endParaRPr lang="en-US" dirty="0"/>
          </a:p>
        </p:txBody>
      </p:sp>
      <p:sp>
        <p:nvSpPr>
          <p:cNvPr id="3" name="Footer Placeholder 2"/>
          <p:cNvSpPr>
            <a:spLocks noGrp="1"/>
          </p:cNvSpPr>
          <p:nvPr>
            <p:ph type="ftr" sz="quarter" idx="11"/>
          </p:nvPr>
        </p:nvSpPr>
        <p:spPr/>
        <p:txBody>
          <a:bodyPr/>
          <a:lstStyle/>
          <a:p>
            <a:r>
              <a:rPr lang="en-US" smtClean="0"/>
              <a:t>Iowa State University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69116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401912" cy="4724400"/>
          </a:xfrm>
        </p:spPr>
        <p:txBody>
          <a:bodyPr>
            <a:normAutofit/>
          </a:bodyPr>
          <a:lstStyle/>
          <a:p>
            <a:r>
              <a:rPr lang="en-US" sz="2400" dirty="0"/>
              <a:t> Malicious customers of nodes (Consumers, Publishers or Routers) can deliberately manipulate the forwarding to create forwarding loops inside CCNs. </a:t>
            </a:r>
            <a:endParaRPr lang="en-US" sz="2400" dirty="0" smtClean="0"/>
          </a:p>
          <a:p>
            <a:r>
              <a:rPr lang="en-US" sz="2400" dirty="0" smtClean="0"/>
              <a:t>Forwarding </a:t>
            </a:r>
            <a:r>
              <a:rPr lang="en-US" sz="2400" dirty="0"/>
              <a:t>loops can cause CCNs to process one client request repetitively or even indefinitely. </a:t>
            </a:r>
            <a:endParaRPr lang="en-US" sz="2400" dirty="0" smtClean="0"/>
          </a:p>
          <a:p>
            <a:r>
              <a:rPr lang="en-US" sz="2400" dirty="0" smtClean="0"/>
              <a:t>The </a:t>
            </a:r>
            <a:r>
              <a:rPr lang="en-US" sz="2400" dirty="0"/>
              <a:t>consequent amplification effect allows malicious customers to launch, with little resources and cost, resource-consuming </a:t>
            </a:r>
            <a:r>
              <a:rPr lang="en-US" sz="2400" dirty="0" err="1"/>
              <a:t>DoS</a:t>
            </a:r>
            <a:r>
              <a:rPr lang="en-US" sz="2400" dirty="0"/>
              <a:t> attacks (Interest Flooding Attacks) against CCNs. </a:t>
            </a:r>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622545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09600"/>
            <a:ext cx="7696200" cy="5257800"/>
          </a:xfrm>
        </p:spPr>
        <p:txBody>
          <a:bodyPr>
            <a:normAutofit/>
          </a:bodyPr>
          <a:lstStyle/>
          <a:p>
            <a:endParaRPr lang="en-US" dirty="0"/>
          </a:p>
          <a:p>
            <a:r>
              <a:rPr lang="en-US" dirty="0" smtClean="0"/>
              <a:t>In </a:t>
            </a:r>
            <a:r>
              <a:rPr lang="en-US" dirty="0"/>
              <a:t>this thesis, we have identified approaches to create forwarding loops in the following kinds of CCN network systems:</a:t>
            </a:r>
          </a:p>
          <a:p>
            <a:r>
              <a:rPr lang="en-US" dirty="0"/>
              <a:t>A)	Static Networks</a:t>
            </a:r>
          </a:p>
          <a:p>
            <a:r>
              <a:rPr lang="en-US" dirty="0"/>
              <a:t>B)	</a:t>
            </a:r>
            <a:r>
              <a:rPr lang="en-US" dirty="0" smtClean="0"/>
              <a:t>Mobile-Infrastructure</a:t>
            </a:r>
          </a:p>
          <a:p>
            <a:r>
              <a:rPr lang="en-US" dirty="0" smtClean="0"/>
              <a:t>C)        Mobile-ad-hoc </a:t>
            </a:r>
            <a:r>
              <a:rPr lang="en-US" dirty="0"/>
              <a:t>network </a:t>
            </a:r>
          </a:p>
          <a:p>
            <a:pPr marL="0" indent="0">
              <a:buNone/>
            </a:pPr>
            <a:endParaRPr lang="en-US" dirty="0"/>
          </a:p>
          <a:p>
            <a:r>
              <a:rPr lang="en-US" dirty="0"/>
              <a:t>	The process of Forwarding Loop is described in three main stages at each network system: </a:t>
            </a:r>
          </a:p>
          <a:p>
            <a:r>
              <a:rPr lang="en-US" dirty="0"/>
              <a:t>(</a:t>
            </a:r>
            <a:r>
              <a:rPr lang="en-US" dirty="0" err="1"/>
              <a:t>i</a:t>
            </a:r>
            <a:r>
              <a:rPr lang="en-US" dirty="0"/>
              <a:t>)	Identification of the loop</a:t>
            </a:r>
          </a:p>
          <a:p>
            <a:r>
              <a:rPr lang="en-US" dirty="0"/>
              <a:t>(ii)	Creation and Sustenance of the loop</a:t>
            </a:r>
          </a:p>
          <a:p>
            <a:r>
              <a:rPr lang="en-US" dirty="0"/>
              <a:t>(iii)	 Exploitation of the loop</a:t>
            </a:r>
          </a:p>
          <a:p>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58027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a:picLocks noChangeAspect="1"/>
          </p:cNvPicPr>
          <p:nvPr/>
        </p:nvPicPr>
        <p:blipFill>
          <a:blip r:embed="rId2"/>
          <a:stretch>
            <a:fillRect/>
          </a:stretch>
        </p:blipFill>
        <p:spPr>
          <a:xfrm>
            <a:off x="2193946" y="1676400"/>
            <a:ext cx="5535592" cy="4972991"/>
          </a:xfrm>
          <a:prstGeom prst="rect">
            <a:avLst/>
          </a:prstGeom>
        </p:spPr>
      </p:pic>
      <p:sp>
        <p:nvSpPr>
          <p:cNvPr id="72" name="Title 1"/>
          <p:cNvSpPr>
            <a:spLocks noGrp="1"/>
          </p:cNvSpPr>
          <p:nvPr>
            <p:ph type="title"/>
          </p:nvPr>
        </p:nvSpPr>
        <p:spPr>
          <a:xfrm>
            <a:off x="1905000" y="304800"/>
            <a:ext cx="5937755" cy="1188720"/>
          </a:xfrm>
        </p:spPr>
        <p:txBody>
          <a:bodyPr>
            <a:normAutofit fontScale="90000"/>
          </a:bodyPr>
          <a:lstStyle/>
          <a:p>
            <a:r>
              <a:rPr lang="en-US" dirty="0"/>
              <a:t>Forwarding Loops in  Static CCN </a:t>
            </a:r>
            <a:r>
              <a:rPr lang="en-US" dirty="0" smtClean="0"/>
              <a:t>with one compromised router</a:t>
            </a:r>
            <a:endParaRPr lang="en-US" dirty="0"/>
          </a:p>
        </p:txBody>
      </p:sp>
      <p:sp>
        <p:nvSpPr>
          <p:cNvPr id="74" name="Footer Placeholder 73"/>
          <p:cNvSpPr>
            <a:spLocks noGrp="1"/>
          </p:cNvSpPr>
          <p:nvPr>
            <p:ph type="ftr" sz="quarter" idx="11"/>
          </p:nvPr>
        </p:nvSpPr>
        <p:spPr/>
        <p:txBody>
          <a:bodyPr/>
          <a:lstStyle/>
          <a:p>
            <a:r>
              <a:rPr lang="en-US" smtClean="0"/>
              <a:t>Iowa State University                                                                          </a:t>
            </a:r>
            <a:endParaRPr lang="en-US"/>
          </a:p>
        </p:txBody>
      </p:sp>
      <p:sp>
        <p:nvSpPr>
          <p:cNvPr id="75" name="Slide Number Placeholder 7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248706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1828800" y="1828800"/>
            <a:ext cx="4830202" cy="4737100"/>
          </a:xfrm>
          <a:prstGeom prst="rect">
            <a:avLst/>
          </a:prstGeom>
        </p:spPr>
      </p:pic>
      <p:sp>
        <p:nvSpPr>
          <p:cNvPr id="49" name="Title 1"/>
          <p:cNvSpPr>
            <a:spLocks noGrp="1"/>
          </p:cNvSpPr>
          <p:nvPr>
            <p:ph type="title"/>
          </p:nvPr>
        </p:nvSpPr>
        <p:spPr>
          <a:xfrm>
            <a:off x="1371600" y="228600"/>
            <a:ext cx="6477000" cy="1371600"/>
          </a:xfrm>
        </p:spPr>
        <p:txBody>
          <a:bodyPr>
            <a:normAutofit fontScale="90000"/>
          </a:bodyPr>
          <a:lstStyle/>
          <a:p>
            <a:r>
              <a:rPr lang="en-US" dirty="0"/>
              <a:t>Forwarding Loops in  Static CCN </a:t>
            </a:r>
            <a:r>
              <a:rPr lang="en-US" dirty="0" smtClean="0"/>
              <a:t>with two compromised routers</a:t>
            </a:r>
            <a:endParaRPr lang="en-US" dirty="0"/>
          </a:p>
        </p:txBody>
      </p:sp>
      <p:sp>
        <p:nvSpPr>
          <p:cNvPr id="50" name="Footer Placeholder 49"/>
          <p:cNvSpPr>
            <a:spLocks noGrp="1"/>
          </p:cNvSpPr>
          <p:nvPr>
            <p:ph type="ftr" sz="quarter" idx="11"/>
          </p:nvPr>
        </p:nvSpPr>
        <p:spPr/>
        <p:txBody>
          <a:bodyPr/>
          <a:lstStyle/>
          <a:p>
            <a:r>
              <a:rPr lang="en-US" smtClean="0"/>
              <a:t>Iowa State University                                                                          </a:t>
            </a:r>
            <a:endParaRPr lang="en-US"/>
          </a:p>
        </p:txBody>
      </p:sp>
      <p:sp>
        <p:nvSpPr>
          <p:cNvPr id="51" name="Slide Number Placeholder 50"/>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95007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0200" y="1143000"/>
            <a:ext cx="6019800" cy="5562600"/>
          </a:xfrm>
          <a:prstGeom prst="rect">
            <a:avLst/>
          </a:prstGeom>
        </p:spPr>
      </p:pic>
      <p:sp>
        <p:nvSpPr>
          <p:cNvPr id="5" name="Title 1"/>
          <p:cNvSpPr>
            <a:spLocks noGrp="1"/>
          </p:cNvSpPr>
          <p:nvPr>
            <p:ph type="title"/>
          </p:nvPr>
        </p:nvSpPr>
        <p:spPr>
          <a:xfrm>
            <a:off x="1752600" y="0"/>
            <a:ext cx="6248400" cy="990600"/>
          </a:xfrm>
        </p:spPr>
        <p:txBody>
          <a:bodyPr>
            <a:normAutofit fontScale="90000"/>
          </a:bodyPr>
          <a:lstStyle/>
          <a:p>
            <a:r>
              <a:rPr lang="en-US" dirty="0"/>
              <a:t>Forwarding Loops in  Mobile Ad hoc CCN </a:t>
            </a:r>
            <a:r>
              <a:rPr lang="en-US" dirty="0" smtClean="0"/>
              <a:t>with one CR</a:t>
            </a:r>
            <a:endParaRPr lang="en-US" dirty="0"/>
          </a:p>
        </p:txBody>
      </p:sp>
      <p:sp>
        <p:nvSpPr>
          <p:cNvPr id="7" name="Footer Placeholder 6"/>
          <p:cNvSpPr>
            <a:spLocks noGrp="1"/>
          </p:cNvSpPr>
          <p:nvPr>
            <p:ph type="ftr" sz="quarter" idx="11"/>
          </p:nvPr>
        </p:nvSpPr>
        <p:spPr/>
        <p:txBody>
          <a:bodyPr/>
          <a:lstStyle/>
          <a:p>
            <a:r>
              <a:rPr lang="en-US" smtClean="0"/>
              <a:t>Iowa State University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848525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0200" y="1295400"/>
            <a:ext cx="6115942" cy="5562599"/>
          </a:xfrm>
          <a:prstGeom prst="rect">
            <a:avLst/>
          </a:prstGeom>
        </p:spPr>
      </p:pic>
      <p:pic>
        <p:nvPicPr>
          <p:cNvPr id="5" name="Picture 4"/>
          <p:cNvPicPr>
            <a:picLocks noChangeAspect="1"/>
          </p:cNvPicPr>
          <p:nvPr/>
        </p:nvPicPr>
        <p:blipFill>
          <a:blip r:embed="rId3"/>
          <a:stretch>
            <a:fillRect/>
          </a:stretch>
        </p:blipFill>
        <p:spPr>
          <a:xfrm>
            <a:off x="2123628" y="152400"/>
            <a:ext cx="5069085" cy="1026130"/>
          </a:xfrm>
          <a:prstGeom prst="rect">
            <a:avLst/>
          </a:prstGeom>
        </p:spPr>
      </p:pic>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8184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24000" y="1371600"/>
            <a:ext cx="6629400" cy="5257800"/>
          </a:xfrm>
          <a:prstGeom prst="rect">
            <a:avLst/>
          </a:prstGeom>
        </p:spPr>
      </p:pic>
      <p:sp>
        <p:nvSpPr>
          <p:cNvPr id="5" name="Title 1"/>
          <p:cNvSpPr>
            <a:spLocks noGrp="1"/>
          </p:cNvSpPr>
          <p:nvPr>
            <p:ph type="title"/>
          </p:nvPr>
        </p:nvSpPr>
        <p:spPr>
          <a:xfrm>
            <a:off x="1430211" y="202276"/>
            <a:ext cx="6512177" cy="975360"/>
          </a:xfrm>
        </p:spPr>
        <p:txBody>
          <a:bodyPr>
            <a:normAutofit fontScale="90000"/>
          </a:bodyPr>
          <a:lstStyle/>
          <a:p>
            <a:r>
              <a:rPr lang="en-US" dirty="0" smtClean="0"/>
              <a:t>Intra-domain Forwarding </a:t>
            </a:r>
            <a:r>
              <a:rPr lang="en-US" dirty="0"/>
              <a:t>Loop </a:t>
            </a:r>
            <a:r>
              <a:rPr lang="en-US" dirty="0" smtClean="0"/>
              <a:t>in mobile infrastructure CCN</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1771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8800" y="381000"/>
            <a:ext cx="5257800" cy="3808220"/>
          </a:xfrm>
          <a:prstGeom prst="rect">
            <a:avLst/>
          </a:prstGeom>
        </p:spPr>
      </p:pic>
      <p:sp>
        <p:nvSpPr>
          <p:cNvPr id="5" name="Content Placeholder 2"/>
          <p:cNvSpPr txBox="1">
            <a:spLocks/>
          </p:cNvSpPr>
          <p:nvPr/>
        </p:nvSpPr>
        <p:spPr>
          <a:xfrm>
            <a:off x="685800" y="4343401"/>
            <a:ext cx="7696200" cy="2133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sz="2000" smtClean="0"/>
              <a:t>The Internet of Things is the idea of everyday objects with network connectivity.</a:t>
            </a:r>
          </a:p>
          <a:p>
            <a:pPr algn="just"/>
            <a:r>
              <a:rPr lang="en-US" sz="2000" smtClean="0"/>
              <a:t> So rather than just phones and computers being connected to the internet it would also be cars, washing machines, thermostats, televisions, street lights and just about anything else you can think of.</a:t>
            </a:r>
            <a:endParaRPr lang="en-US" sz="2000"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23000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3000" y="1447800"/>
            <a:ext cx="6942993" cy="5181600"/>
          </a:xfrm>
          <a:prstGeom prst="rect">
            <a:avLst/>
          </a:prstGeom>
        </p:spPr>
      </p:pic>
      <p:sp>
        <p:nvSpPr>
          <p:cNvPr id="5" name="Title 1"/>
          <p:cNvSpPr>
            <a:spLocks noGrp="1"/>
          </p:cNvSpPr>
          <p:nvPr>
            <p:ph type="title"/>
          </p:nvPr>
        </p:nvSpPr>
        <p:spPr>
          <a:xfrm>
            <a:off x="1430211" y="202276"/>
            <a:ext cx="6512177" cy="975360"/>
          </a:xfrm>
        </p:spPr>
        <p:txBody>
          <a:bodyPr>
            <a:normAutofit fontScale="90000"/>
          </a:bodyPr>
          <a:lstStyle/>
          <a:p>
            <a:r>
              <a:rPr lang="en-US" dirty="0" smtClean="0"/>
              <a:t>Inter-domain Forwarding </a:t>
            </a:r>
            <a:r>
              <a:rPr lang="en-US" dirty="0"/>
              <a:t>Loop </a:t>
            </a:r>
            <a:r>
              <a:rPr lang="en-US" dirty="0" smtClean="0"/>
              <a:t>in mobile infrastructure CCN</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582554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190" y="457200"/>
            <a:ext cx="5785355" cy="483108"/>
          </a:xfrm>
        </p:spPr>
        <p:txBody>
          <a:bodyPr>
            <a:normAutofit fontScale="90000"/>
          </a:bodyPr>
          <a:lstStyle/>
          <a:p>
            <a:r>
              <a:rPr lang="en-US" dirty="0" smtClean="0"/>
              <a:t>Detection and mitigation</a:t>
            </a:r>
            <a:endParaRPr lang="en-US" dirty="0"/>
          </a:p>
        </p:txBody>
      </p:sp>
      <p:sp>
        <p:nvSpPr>
          <p:cNvPr id="3" name="Content Placeholder 2"/>
          <p:cNvSpPr>
            <a:spLocks noGrp="1"/>
          </p:cNvSpPr>
          <p:nvPr>
            <p:ph idx="1"/>
          </p:nvPr>
        </p:nvSpPr>
        <p:spPr>
          <a:xfrm>
            <a:off x="990600" y="1447800"/>
            <a:ext cx="7620000" cy="5181600"/>
          </a:xfrm>
        </p:spPr>
        <p:txBody>
          <a:bodyPr>
            <a:normAutofit fontScale="92500" lnSpcReduction="10000"/>
          </a:bodyPr>
          <a:lstStyle/>
          <a:p>
            <a:r>
              <a:rPr lang="en-US" sz="2400" dirty="0" smtClean="0"/>
              <a:t>(A) Static CCN</a:t>
            </a:r>
          </a:p>
          <a:p>
            <a:r>
              <a:rPr lang="en-US" sz="2600" dirty="0" smtClean="0"/>
              <a:t>Threshold Based Mitigation strategy for IFA</a:t>
            </a:r>
          </a:p>
          <a:p>
            <a:r>
              <a:rPr lang="en-US" sz="2600" dirty="0" smtClean="0"/>
              <a:t>Three Phases:</a:t>
            </a:r>
          </a:p>
          <a:p>
            <a:r>
              <a:rPr lang="en-US" sz="2600" dirty="0"/>
              <a:t> </a:t>
            </a:r>
            <a:r>
              <a:rPr lang="en-US" sz="2600" b="1" dirty="0"/>
              <a:t>Attack detection phase: </a:t>
            </a:r>
            <a:r>
              <a:rPr lang="en-US" sz="2600" dirty="0"/>
              <a:t>the edge router detects </a:t>
            </a:r>
            <a:r>
              <a:rPr lang="en-US" sz="2600" dirty="0" smtClean="0"/>
              <a:t>anomalous </a:t>
            </a:r>
            <a:r>
              <a:rPr lang="en-US" sz="2600" dirty="0"/>
              <a:t>user </a:t>
            </a:r>
            <a:r>
              <a:rPr lang="en-US" sz="2600" dirty="0" smtClean="0"/>
              <a:t>behavior </a:t>
            </a:r>
            <a:r>
              <a:rPr lang="en-US" sz="2600" dirty="0"/>
              <a:t>and identiﬁes the user either </a:t>
            </a:r>
            <a:r>
              <a:rPr lang="en-US" sz="2600" dirty="0" smtClean="0"/>
              <a:t>as suspicious </a:t>
            </a:r>
            <a:r>
              <a:rPr lang="en-US" sz="2600" dirty="0"/>
              <a:t>or as an attacker.</a:t>
            </a:r>
          </a:p>
          <a:p>
            <a:r>
              <a:rPr lang="en-US" sz="2600" b="1" dirty="0"/>
              <a:t> Rate reduction and blocking phase: </a:t>
            </a:r>
            <a:r>
              <a:rPr lang="en-US" sz="2600" dirty="0"/>
              <a:t>the edge </a:t>
            </a:r>
            <a:r>
              <a:rPr lang="en-US" sz="2600" dirty="0" smtClean="0"/>
              <a:t>router reduces </a:t>
            </a:r>
            <a:r>
              <a:rPr lang="en-US" sz="2600" dirty="0"/>
              <a:t>the data rate of suspicious users and </a:t>
            </a:r>
            <a:r>
              <a:rPr lang="en-US" sz="2600" dirty="0" smtClean="0"/>
              <a:t>blocks the </a:t>
            </a:r>
            <a:r>
              <a:rPr lang="en-US" sz="2600" dirty="0"/>
              <a:t>attackers.</a:t>
            </a:r>
          </a:p>
          <a:p>
            <a:r>
              <a:rPr lang="en-US" sz="2600" b="1" dirty="0"/>
              <a:t> Attack notiﬁcation phase: </a:t>
            </a:r>
            <a:r>
              <a:rPr lang="en-US" sz="2600" dirty="0"/>
              <a:t>the edge router notiﬁes </a:t>
            </a:r>
            <a:r>
              <a:rPr lang="en-US" sz="2600" dirty="0" smtClean="0"/>
              <a:t>other edge </a:t>
            </a:r>
            <a:r>
              <a:rPr lang="en-US" sz="2600" dirty="0"/>
              <a:t>routers about the detected </a:t>
            </a:r>
            <a:r>
              <a:rPr lang="en-US" sz="2600" dirty="0" smtClean="0"/>
              <a:t>attack</a:t>
            </a:r>
          </a:p>
          <a:p>
            <a:r>
              <a:rPr lang="en-US" sz="2600" dirty="0" smtClean="0"/>
              <a:t>.</a:t>
            </a:r>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29523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6013955" cy="483108"/>
          </a:xfrm>
        </p:spPr>
        <p:txBody>
          <a:bodyPr>
            <a:normAutofit fontScale="90000"/>
          </a:bodyPr>
          <a:lstStyle/>
          <a:p>
            <a:r>
              <a:rPr lang="en-US" dirty="0"/>
              <a:t> Attack detection </a:t>
            </a:r>
            <a:r>
              <a:rPr lang="en-US" dirty="0" smtClean="0"/>
              <a:t>phase</a:t>
            </a:r>
            <a:endParaRPr lang="en-US" dirty="0"/>
          </a:p>
        </p:txBody>
      </p:sp>
      <p:sp>
        <p:nvSpPr>
          <p:cNvPr id="3" name="Content Placeholder 2"/>
          <p:cNvSpPr>
            <a:spLocks noGrp="1"/>
          </p:cNvSpPr>
          <p:nvPr>
            <p:ph idx="1"/>
          </p:nvPr>
        </p:nvSpPr>
        <p:spPr>
          <a:xfrm>
            <a:off x="187577" y="1524000"/>
            <a:ext cx="8651623" cy="4419600"/>
          </a:xfrm>
        </p:spPr>
        <p:txBody>
          <a:bodyPr>
            <a:normAutofit/>
          </a:bodyPr>
          <a:lstStyle/>
          <a:p>
            <a:r>
              <a:rPr lang="en-US" dirty="0" smtClean="0"/>
              <a:t>Every node  evaluates the assigned a N-</a:t>
            </a:r>
            <a:r>
              <a:rPr lang="en-US" dirty="0" err="1" smtClean="0"/>
              <a:t>exp</a:t>
            </a:r>
            <a:r>
              <a:rPr lang="en-US" dirty="0" smtClean="0"/>
              <a:t> value( </a:t>
            </a:r>
            <a:r>
              <a:rPr lang="en-US" dirty="0"/>
              <a:t>the number of expired PIT entries per </a:t>
            </a:r>
            <a:r>
              <a:rPr lang="en-US" dirty="0" smtClean="0"/>
              <a:t>unit time)   for every user activities</a:t>
            </a:r>
          </a:p>
          <a:p>
            <a:r>
              <a:rPr lang="en-US" dirty="0"/>
              <a:t>Two </a:t>
            </a:r>
            <a:r>
              <a:rPr lang="en-US" dirty="0" smtClean="0"/>
              <a:t>thresholds  are </a:t>
            </a:r>
            <a:r>
              <a:rPr lang="en-US" dirty="0"/>
              <a:t>used to classify users into</a:t>
            </a:r>
            <a:r>
              <a:rPr lang="en-US" dirty="0" smtClean="0"/>
              <a:t>:</a:t>
            </a:r>
          </a:p>
          <a:p>
            <a:r>
              <a:rPr lang="en-US" dirty="0" smtClean="0"/>
              <a:t>(a)  Legitimate</a:t>
            </a:r>
          </a:p>
          <a:p>
            <a:r>
              <a:rPr lang="en-US" dirty="0" smtClean="0"/>
              <a:t>(b) Suspicious </a:t>
            </a:r>
            <a:r>
              <a:rPr lang="en-US" dirty="0"/>
              <a:t>(</a:t>
            </a:r>
            <a:r>
              <a:rPr lang="en-US" dirty="0" smtClean="0"/>
              <a:t>possible attackers)</a:t>
            </a:r>
          </a:p>
          <a:p>
            <a:r>
              <a:rPr lang="en-US" dirty="0" smtClean="0"/>
              <a:t>(c) Malicious </a:t>
            </a:r>
            <a:r>
              <a:rPr lang="en-US" dirty="0"/>
              <a:t>(attackers</a:t>
            </a:r>
            <a:r>
              <a:rPr lang="en-US" dirty="0" smtClean="0"/>
              <a:t>).</a:t>
            </a:r>
          </a:p>
          <a:p>
            <a:r>
              <a:rPr lang="en-US" dirty="0" smtClean="0"/>
              <a:t>If </a:t>
            </a:r>
            <a:r>
              <a:rPr lang="en-US" dirty="0"/>
              <a:t>the </a:t>
            </a:r>
            <a:r>
              <a:rPr lang="en-US" dirty="0" smtClean="0"/>
              <a:t>N-</a:t>
            </a:r>
            <a:r>
              <a:rPr lang="en-US" dirty="0" err="1" smtClean="0"/>
              <a:t>exp</a:t>
            </a:r>
            <a:r>
              <a:rPr lang="en-US" dirty="0" smtClean="0"/>
              <a:t> &lt; T-Low </a:t>
            </a:r>
            <a:r>
              <a:rPr lang="en-US" dirty="0"/>
              <a:t>, user </a:t>
            </a:r>
            <a:r>
              <a:rPr lang="en-US" dirty="0" smtClean="0"/>
              <a:t>is </a:t>
            </a:r>
            <a:r>
              <a:rPr lang="en-US" dirty="0"/>
              <a:t>considered legitimate</a:t>
            </a:r>
            <a:endParaRPr lang="en-US" dirty="0" smtClean="0"/>
          </a:p>
          <a:p>
            <a:r>
              <a:rPr lang="en-US" dirty="0" smtClean="0"/>
              <a:t>T-Low &lt; N-</a:t>
            </a:r>
            <a:r>
              <a:rPr lang="en-US" dirty="0" err="1" smtClean="0"/>
              <a:t>exp</a:t>
            </a:r>
            <a:r>
              <a:rPr lang="en-US" dirty="0" smtClean="0"/>
              <a:t> &lt;T-High . </a:t>
            </a:r>
            <a:r>
              <a:rPr lang="en-US" dirty="0"/>
              <a:t>user </a:t>
            </a:r>
            <a:r>
              <a:rPr lang="en-US" dirty="0" smtClean="0"/>
              <a:t>is considered </a:t>
            </a:r>
            <a:r>
              <a:rPr lang="en-US" dirty="0"/>
              <a:t>suspicious</a:t>
            </a:r>
          </a:p>
          <a:p>
            <a:r>
              <a:rPr lang="en-US" dirty="0"/>
              <a:t>N-</a:t>
            </a:r>
            <a:r>
              <a:rPr lang="en-US" dirty="0" err="1"/>
              <a:t>exp</a:t>
            </a:r>
            <a:r>
              <a:rPr lang="en-US" dirty="0"/>
              <a:t> </a:t>
            </a:r>
            <a:r>
              <a:rPr lang="en-US" dirty="0" smtClean="0"/>
              <a:t>&gt; T-High, user is considered malicious. </a:t>
            </a:r>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57152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7696200" cy="5715000"/>
          </a:xfrm>
        </p:spPr>
        <p:txBody>
          <a:bodyPr>
            <a:normAutofit/>
          </a:bodyPr>
          <a:lstStyle/>
          <a:p>
            <a:r>
              <a:rPr lang="en-US" sz="2000" b="1" dirty="0"/>
              <a:t> Rate reduction and blocking phase: </a:t>
            </a:r>
            <a:r>
              <a:rPr lang="en-US" sz="2000" b="1" dirty="0" smtClean="0"/>
              <a:t> </a:t>
            </a:r>
            <a:r>
              <a:rPr lang="en-US" sz="2000" dirty="0" smtClean="0"/>
              <a:t>During </a:t>
            </a:r>
            <a:r>
              <a:rPr lang="en-US" sz="2000" dirty="0"/>
              <a:t>this phase, any user that has been classiﬁed </a:t>
            </a:r>
            <a:r>
              <a:rPr lang="en-US" sz="2000" dirty="0" smtClean="0"/>
              <a:t>as malicious</a:t>
            </a:r>
            <a:r>
              <a:rPr lang="en-US" sz="2000" dirty="0"/>
              <a:t>, will be blocked, whereas the suspicious users </a:t>
            </a:r>
            <a:r>
              <a:rPr lang="en-US" sz="2000" dirty="0" smtClean="0"/>
              <a:t>will receive </a:t>
            </a:r>
            <a:r>
              <a:rPr lang="en-US" sz="2000" dirty="0"/>
              <a:t>reduced data </a:t>
            </a:r>
            <a:r>
              <a:rPr lang="en-US" sz="2000" dirty="0" smtClean="0"/>
              <a:t>rate</a:t>
            </a:r>
            <a:endParaRPr lang="en-US" sz="2000" dirty="0"/>
          </a:p>
          <a:p>
            <a:pPr marL="0" indent="0">
              <a:buNone/>
            </a:pPr>
            <a:endParaRPr lang="en-US" sz="2000" dirty="0"/>
          </a:p>
          <a:p>
            <a:r>
              <a:rPr lang="en-US" sz="2000" b="1" dirty="0"/>
              <a:t> Attack notiﬁcation phase: </a:t>
            </a:r>
            <a:r>
              <a:rPr lang="en-US" sz="2000" dirty="0"/>
              <a:t>If an edge router detects an ongoing attack, after </a:t>
            </a:r>
            <a:r>
              <a:rPr lang="en-US" sz="2000" dirty="0" smtClean="0"/>
              <a:t>blocking this </a:t>
            </a:r>
            <a:r>
              <a:rPr lang="en-US" sz="2000" dirty="0"/>
              <a:t>user, it will notify other routers about the identity </a:t>
            </a:r>
            <a:r>
              <a:rPr lang="en-US" sz="2000"/>
              <a:t>of </a:t>
            </a:r>
            <a:r>
              <a:rPr lang="en-US" sz="2000" smtClean="0"/>
              <a:t>the malicious </a:t>
            </a:r>
            <a:r>
              <a:rPr lang="en-US" sz="2000" dirty="0"/>
              <a:t>user, by sending the attack notiﬁcation packet</a:t>
            </a:r>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229715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620000" cy="4648200"/>
          </a:xfrm>
        </p:spPr>
        <p:txBody>
          <a:bodyPr>
            <a:normAutofit lnSpcReduction="10000"/>
          </a:bodyPr>
          <a:lstStyle/>
          <a:p>
            <a:r>
              <a:rPr lang="en-US" sz="2400" dirty="0" smtClean="0"/>
              <a:t>(B) Ad-Hoc CCN</a:t>
            </a:r>
          </a:p>
          <a:p>
            <a:r>
              <a:rPr lang="en-US" dirty="0" smtClean="0"/>
              <a:t>The </a:t>
            </a:r>
            <a:r>
              <a:rPr lang="en-US" dirty="0"/>
              <a:t>first </a:t>
            </a:r>
            <a:r>
              <a:rPr lang="en-US" dirty="0" smtClean="0"/>
              <a:t>step in </a:t>
            </a:r>
            <a:r>
              <a:rPr lang="en-US" dirty="0"/>
              <a:t>any successful attack requires the node to </a:t>
            </a:r>
            <a:r>
              <a:rPr lang="en-US" dirty="0" smtClean="0"/>
              <a:t>be part </a:t>
            </a:r>
            <a:r>
              <a:rPr lang="en-US" dirty="0"/>
              <a:t>of that network</a:t>
            </a:r>
            <a:r>
              <a:rPr lang="en-US" dirty="0" smtClean="0"/>
              <a:t>.</a:t>
            </a:r>
          </a:p>
          <a:p>
            <a:r>
              <a:rPr lang="en-US" dirty="0" smtClean="0"/>
              <a:t> </a:t>
            </a:r>
            <a:r>
              <a:rPr lang="en-US" dirty="0"/>
              <a:t>As there is no constraint </a:t>
            </a:r>
            <a:r>
              <a:rPr lang="en-US" dirty="0" smtClean="0"/>
              <a:t>in joining </a:t>
            </a:r>
            <a:r>
              <a:rPr lang="en-US" dirty="0"/>
              <a:t>the network, malicious node can join </a:t>
            </a:r>
            <a:r>
              <a:rPr lang="en-US" dirty="0" smtClean="0"/>
              <a:t>and disrupts </a:t>
            </a:r>
            <a:r>
              <a:rPr lang="en-US" dirty="0"/>
              <a:t>the network </a:t>
            </a:r>
            <a:r>
              <a:rPr lang="en-US" dirty="0" smtClean="0"/>
              <a:t>. </a:t>
            </a:r>
            <a:endParaRPr lang="en-US" sz="2400" dirty="0" smtClean="0"/>
          </a:p>
          <a:p>
            <a:r>
              <a:rPr lang="en-US" b="1" dirty="0"/>
              <a:t>Node ID/ Router ID fields</a:t>
            </a:r>
            <a:endParaRPr lang="en-US" dirty="0"/>
          </a:p>
          <a:p>
            <a:r>
              <a:rPr lang="en-US" dirty="0"/>
              <a:t>One of the main reasons for the creation of the forwarding loop is the re-transmission of the Interest back to the to the compromised node. This can  be avoided by the </a:t>
            </a:r>
            <a:r>
              <a:rPr lang="en-US" dirty="0" err="1"/>
              <a:t>implelentation</a:t>
            </a:r>
            <a:r>
              <a:rPr lang="en-US" dirty="0"/>
              <a:t> of a Router-ID field. Using a Router-ID. along with the Interest packet. R-IDs are assigned when a node joins the Ad-Hoc network and identifies itself to the nearby node by sending a PROBE request and every node is aware of the R-IDs of its one-hop neighbors. When forwarding the Interest for the unknown content, a particular node checks the R-ID of the Interest packet. If the R-ID matches to its one-hop neighbors it drops the packet, thus avoiding the formation of the loop.</a:t>
            </a:r>
          </a:p>
          <a:p>
            <a:endParaRPr lang="en-US" sz="3200" dirty="0"/>
          </a:p>
        </p:txBody>
      </p:sp>
      <p:sp>
        <p:nvSpPr>
          <p:cNvPr id="4" name="Title 1"/>
          <p:cNvSpPr>
            <a:spLocks noGrp="1"/>
          </p:cNvSpPr>
          <p:nvPr>
            <p:ph type="title"/>
          </p:nvPr>
        </p:nvSpPr>
        <p:spPr>
          <a:xfrm>
            <a:off x="1495209" y="685800"/>
            <a:ext cx="6658191" cy="483108"/>
          </a:xfrm>
        </p:spPr>
        <p:txBody>
          <a:bodyPr>
            <a:normAutofit fontScale="90000"/>
          </a:bodyPr>
          <a:lstStyle/>
          <a:p>
            <a:r>
              <a:rPr lang="en-US" dirty="0"/>
              <a:t> </a:t>
            </a:r>
            <a:r>
              <a:rPr lang="en-US" dirty="0" smtClean="0"/>
              <a:t>Detection and mitigation contd.</a:t>
            </a:r>
            <a:endParaRPr lang="en-US" dirty="0"/>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049244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315200" cy="4114800"/>
          </a:xfrm>
        </p:spPr>
        <p:txBody>
          <a:bodyPr>
            <a:normAutofit/>
          </a:bodyPr>
          <a:lstStyle/>
          <a:p>
            <a:r>
              <a:rPr lang="en-US" sz="2000" dirty="0" smtClean="0"/>
              <a:t>(C) INFRASTRUCURE CCN</a:t>
            </a:r>
          </a:p>
          <a:p>
            <a:r>
              <a:rPr lang="en-US" sz="2000" dirty="0" smtClean="0"/>
              <a:t>Producer Node registers it’s prefix on a nearby access point to the network</a:t>
            </a:r>
          </a:p>
          <a:p>
            <a:r>
              <a:rPr lang="en-US" sz="2000" dirty="0" smtClean="0"/>
              <a:t>Same node can register as a consumer node on another Access Point</a:t>
            </a:r>
          </a:p>
          <a:p>
            <a:r>
              <a:rPr lang="en-US" sz="2000" dirty="0" smtClean="0"/>
              <a:t>Making sure the Handoff process is complete and no node registers itself as both a producer and a consumer.</a:t>
            </a:r>
          </a:p>
          <a:p>
            <a:r>
              <a:rPr lang="en-US" sz="2000" dirty="0" smtClean="0"/>
              <a:t>Usage of Node-ID in the interest packet is another way of mitigating the flooding attacks in Infrastructure CCN</a:t>
            </a:r>
            <a:endParaRPr lang="en-US" sz="2000" dirty="0"/>
          </a:p>
        </p:txBody>
      </p:sp>
      <p:sp>
        <p:nvSpPr>
          <p:cNvPr id="4" name="Title 1"/>
          <p:cNvSpPr>
            <a:spLocks noGrp="1"/>
          </p:cNvSpPr>
          <p:nvPr>
            <p:ph type="title"/>
          </p:nvPr>
        </p:nvSpPr>
        <p:spPr>
          <a:xfrm>
            <a:off x="1295400" y="533400"/>
            <a:ext cx="6858000" cy="762000"/>
          </a:xfrm>
        </p:spPr>
        <p:txBody>
          <a:bodyPr>
            <a:normAutofit fontScale="90000"/>
          </a:bodyPr>
          <a:lstStyle/>
          <a:p>
            <a:r>
              <a:rPr lang="en-US" dirty="0"/>
              <a:t> </a:t>
            </a:r>
            <a:r>
              <a:rPr lang="en-US" dirty="0" smtClean="0"/>
              <a:t>Detection and mitigation contd.</a:t>
            </a:r>
            <a:endParaRPr lang="en-US" dirty="0"/>
          </a:p>
        </p:txBody>
      </p:sp>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253454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14600"/>
            <a:ext cx="5937755" cy="1188720"/>
          </a:xfrm>
        </p:spPr>
        <p:txBody>
          <a:bodyPr/>
          <a:lstStyle/>
          <a:p>
            <a:r>
              <a:rPr lang="en-US" dirty="0" smtClean="0"/>
              <a:t>PERFORMANCE EVALUATION</a:t>
            </a:r>
            <a:endParaRPr lang="en-US"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33543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5937755" cy="990600"/>
          </a:xfrm>
        </p:spPr>
        <p:txBody>
          <a:bodyPr>
            <a:normAutofit fontScale="90000"/>
          </a:bodyPr>
          <a:lstStyle/>
          <a:p>
            <a:r>
              <a:rPr lang="en-US" dirty="0" err="1"/>
              <a:t>ndnSIM</a:t>
            </a:r>
            <a:r>
              <a:rPr lang="en-US" dirty="0"/>
              <a:t> Simulation Software for CCN</a:t>
            </a:r>
            <a:br>
              <a:rPr lang="en-US" dirty="0"/>
            </a:br>
            <a:endParaRPr lang="en-US" dirty="0"/>
          </a:p>
        </p:txBody>
      </p:sp>
      <p:sp>
        <p:nvSpPr>
          <p:cNvPr id="3" name="Content Placeholder 2"/>
          <p:cNvSpPr>
            <a:spLocks noGrp="1"/>
          </p:cNvSpPr>
          <p:nvPr>
            <p:ph idx="1"/>
          </p:nvPr>
        </p:nvSpPr>
        <p:spPr>
          <a:xfrm>
            <a:off x="1143000" y="2362200"/>
            <a:ext cx="7467599" cy="4190999"/>
          </a:xfrm>
        </p:spPr>
        <p:txBody>
          <a:bodyPr>
            <a:normAutofit lnSpcReduction="10000"/>
          </a:bodyPr>
          <a:lstStyle/>
          <a:p>
            <a:r>
              <a:rPr lang="en-US" sz="2000" dirty="0" smtClean="0"/>
              <a:t>The </a:t>
            </a:r>
            <a:r>
              <a:rPr lang="en-US" sz="2000" dirty="0"/>
              <a:t>fundamental departure of the CCN communication paradigm from the IP principles requires extensive evaluation through experimentation, and simulation is a necessary tool to enable the experimentation at scale. For this purpose, we rely on the open source simulation software </a:t>
            </a:r>
            <a:r>
              <a:rPr lang="en-US" sz="2000" dirty="0" err="1"/>
              <a:t>ndnSIM</a:t>
            </a:r>
            <a:r>
              <a:rPr lang="en-US" sz="2000" dirty="0"/>
              <a:t>. </a:t>
            </a:r>
            <a:endParaRPr lang="en-US" sz="2000" dirty="0" smtClean="0"/>
          </a:p>
          <a:p>
            <a:r>
              <a:rPr lang="en-US" sz="2000" dirty="0"/>
              <a:t>We consider a mesh network in </a:t>
            </a:r>
            <a:r>
              <a:rPr lang="en-US" sz="2000" dirty="0" err="1"/>
              <a:t>M</a:t>
            </a:r>
            <a:r>
              <a:rPr lang="en-US" sz="2000" dirty="0" err="1" smtClean="0"/>
              <a:t>atix</a:t>
            </a:r>
            <a:r>
              <a:rPr lang="en-US" sz="2000" dirty="0" smtClean="0"/>
              <a:t> </a:t>
            </a:r>
            <a:r>
              <a:rPr lang="en-US" sz="2000" dirty="0"/>
              <a:t>representation of  5X5, with </a:t>
            </a:r>
            <a:r>
              <a:rPr lang="en-US" sz="2000" dirty="0" smtClean="0"/>
              <a:t>25 (18 edge routers + 17 core routers). </a:t>
            </a:r>
            <a:r>
              <a:rPr lang="en-US" sz="2000" dirty="0"/>
              <a:t> </a:t>
            </a:r>
            <a:r>
              <a:rPr lang="en-US" sz="2000" dirty="0" smtClean="0"/>
              <a:t>10 Consumer Nodes and 10 Producer Nodes listening on the Edge Routers </a:t>
            </a:r>
          </a:p>
          <a:p>
            <a:r>
              <a:rPr lang="en-US" sz="2000" dirty="0" smtClean="0"/>
              <a:t>Case 1: One CR (with a CC and CP with Loop sizes of  5,7,9,11,13,15</a:t>
            </a:r>
          </a:p>
          <a:p>
            <a:r>
              <a:rPr lang="en-US" sz="2000" dirty="0" smtClean="0"/>
              <a:t>Case 2:  4  CRs (with 2 Looping scenarios and 1 mitigation scenario) </a:t>
            </a:r>
          </a:p>
          <a:p>
            <a:r>
              <a:rPr lang="en-US" sz="2000" dirty="0" smtClean="0"/>
              <a:t>Packet Dropping </a:t>
            </a:r>
            <a:r>
              <a:rPr lang="en-US" sz="2000" dirty="0" err="1" smtClean="0"/>
              <a:t>Probabilty</a:t>
            </a:r>
            <a:endParaRPr lang="en-US" sz="2000" dirty="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67151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6400" y="1415419"/>
            <a:ext cx="6096000" cy="5232508"/>
          </a:xfrm>
          <a:prstGeom prst="rect">
            <a:avLst/>
          </a:prstGeom>
        </p:spPr>
      </p:pic>
      <p:sp>
        <p:nvSpPr>
          <p:cNvPr id="5" name="Title 118"/>
          <p:cNvSpPr>
            <a:spLocks noGrp="1"/>
          </p:cNvSpPr>
          <p:nvPr>
            <p:ph type="title"/>
          </p:nvPr>
        </p:nvSpPr>
        <p:spPr>
          <a:xfrm>
            <a:off x="609600" y="76200"/>
            <a:ext cx="8001000" cy="1143000"/>
          </a:xfrm>
        </p:spPr>
        <p:txBody>
          <a:bodyPr>
            <a:normAutofit fontScale="90000"/>
          </a:bodyPr>
          <a:lstStyle/>
          <a:p>
            <a:r>
              <a:rPr lang="en-US" sz="2000" dirty="0" smtClean="0"/>
              <a:t>5x5 </a:t>
            </a:r>
            <a:r>
              <a:rPr lang="en-US" sz="2000" dirty="0" err="1" smtClean="0"/>
              <a:t>ccn</a:t>
            </a:r>
            <a:r>
              <a:rPr lang="en-US" sz="2000" dirty="0" smtClean="0"/>
              <a:t> grid system to evaluate </a:t>
            </a:r>
            <a:r>
              <a:rPr lang="en-US" sz="2000" dirty="0"/>
              <a:t>the impact of Forwarding Loops in Static CCN with </a:t>
            </a:r>
            <a:r>
              <a:rPr lang="en-US" sz="2000" dirty="0" smtClean="0"/>
              <a:t>one </a:t>
            </a:r>
            <a:r>
              <a:rPr lang="en-US" sz="2000" dirty="0"/>
              <a:t>compromised </a:t>
            </a:r>
            <a:r>
              <a:rPr lang="en-US" sz="2000" dirty="0" smtClean="0"/>
              <a:t>node (multiple Loops)</a:t>
            </a:r>
            <a:endParaRPr lang="en-US" sz="2000" dirty="0"/>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5388891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88076" y="1295400"/>
            <a:ext cx="7244317" cy="4614368"/>
          </a:xfrm>
          <a:prstGeom prst="rect">
            <a:avLst/>
          </a:prstGeom>
        </p:spPr>
      </p:pic>
      <p:sp>
        <p:nvSpPr>
          <p:cNvPr id="12" name="Title 1"/>
          <p:cNvSpPr>
            <a:spLocks noGrp="1"/>
          </p:cNvSpPr>
          <p:nvPr>
            <p:ph type="title"/>
          </p:nvPr>
        </p:nvSpPr>
        <p:spPr>
          <a:xfrm>
            <a:off x="1088076" y="228600"/>
            <a:ext cx="7522523" cy="934212"/>
          </a:xfrm>
        </p:spPr>
        <p:txBody>
          <a:bodyPr>
            <a:normAutofit fontScale="90000"/>
          </a:bodyPr>
          <a:lstStyle/>
          <a:p>
            <a:r>
              <a:rPr lang="en-US" dirty="0" smtClean="0"/>
              <a:t/>
            </a:r>
            <a:br>
              <a:rPr lang="en-US" dirty="0" smtClean="0"/>
            </a:br>
            <a:r>
              <a:rPr lang="en-US" dirty="0" smtClean="0"/>
              <a:t>Graph </a:t>
            </a:r>
            <a:r>
              <a:rPr lang="en-US" dirty="0"/>
              <a:t>depicting the Packet Dropping Probability in </a:t>
            </a:r>
            <a:r>
              <a:rPr lang="en-US" dirty="0" smtClean="0"/>
              <a:t>5x5 matrix with multiple loops involving one </a:t>
            </a:r>
            <a:r>
              <a:rPr lang="en-US" dirty="0" err="1" smtClean="0"/>
              <a:t>cN</a:t>
            </a:r>
            <a:r>
              <a:rPr lang="en-US" dirty="0"/>
              <a:t/>
            </a:r>
            <a:br>
              <a:rPr lang="en-US" dirty="0"/>
            </a:br>
            <a:endParaRPr lang="en-US" dirty="0"/>
          </a:p>
        </p:txBody>
      </p:sp>
      <p:sp>
        <p:nvSpPr>
          <p:cNvPr id="13" name="Content Placeholder 2"/>
          <p:cNvSpPr>
            <a:spLocks noGrp="1"/>
          </p:cNvSpPr>
          <p:nvPr>
            <p:ph idx="1"/>
          </p:nvPr>
        </p:nvSpPr>
        <p:spPr>
          <a:xfrm>
            <a:off x="1880459" y="6014647"/>
            <a:ext cx="5937755" cy="790955"/>
          </a:xfrm>
        </p:spPr>
        <p:txBody>
          <a:bodyPr/>
          <a:lstStyle/>
          <a:p>
            <a:r>
              <a:rPr lang="en-US" dirty="0" smtClean="0"/>
              <a:t>PIT Capacity :  250 MB</a:t>
            </a:r>
          </a:p>
          <a:p>
            <a:r>
              <a:rPr lang="en-US" dirty="0" smtClean="0"/>
              <a:t>T-expiration:  500 </a:t>
            </a:r>
            <a:r>
              <a:rPr lang="en-US" dirty="0" err="1" smtClean="0"/>
              <a:t>msec</a:t>
            </a:r>
            <a:endParaRPr lang="en-US" dirty="0"/>
          </a:p>
        </p:txBody>
      </p:sp>
      <p:sp>
        <p:nvSpPr>
          <p:cNvPr id="14" name="Footer Placeholder 13"/>
          <p:cNvSpPr>
            <a:spLocks noGrp="1"/>
          </p:cNvSpPr>
          <p:nvPr>
            <p:ph type="ftr" sz="quarter" idx="11"/>
          </p:nvPr>
        </p:nvSpPr>
        <p:spPr/>
        <p:txBody>
          <a:bodyPr/>
          <a:lstStyle/>
          <a:p>
            <a:r>
              <a:rPr lang="en-US" smtClean="0"/>
              <a:t>Iowa State University                                                                          </a:t>
            </a: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86761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699" y="1447800"/>
            <a:ext cx="7620000" cy="4190999"/>
          </a:xfrm>
        </p:spPr>
        <p:txBody>
          <a:bodyPr>
            <a:noAutofit/>
          </a:bodyPr>
          <a:lstStyle/>
          <a:p>
            <a:r>
              <a:rPr lang="en-US" sz="2400" b="1" dirty="0" smtClean="0"/>
              <a:t>Basic Principles in Information Centric Networks (ICN)</a:t>
            </a:r>
          </a:p>
          <a:p>
            <a:r>
              <a:rPr lang="en-US" sz="2400" dirty="0" smtClean="0"/>
              <a:t>Data is </a:t>
            </a:r>
            <a:r>
              <a:rPr lang="en-US" sz="2400" dirty="0"/>
              <a:t>delocalized </a:t>
            </a:r>
          </a:p>
          <a:p>
            <a:r>
              <a:rPr lang="en-US" sz="2400" dirty="0" smtClean="0"/>
              <a:t>Need </a:t>
            </a:r>
            <a:r>
              <a:rPr lang="en-US" sz="2400" dirty="0"/>
              <a:t>not be retrieved via an end-to-end transport stream. </a:t>
            </a:r>
            <a:endParaRPr lang="en-US" sz="2400" dirty="0" smtClean="0"/>
          </a:p>
          <a:p>
            <a:r>
              <a:rPr lang="en-US" sz="2400" dirty="0" smtClean="0"/>
              <a:t>Instead uses hop-hop by replication</a:t>
            </a:r>
          </a:p>
          <a:p>
            <a:r>
              <a:rPr lang="en-US" sz="2400" dirty="0" smtClean="0"/>
              <a:t>In-network </a:t>
            </a:r>
            <a:r>
              <a:rPr lang="en-US" sz="2400" dirty="0"/>
              <a:t>caching </a:t>
            </a:r>
            <a:endParaRPr lang="en-US" sz="2400" dirty="0" smtClean="0"/>
          </a:p>
          <a:p>
            <a:r>
              <a:rPr lang="en-US" sz="2400" dirty="0" smtClean="0"/>
              <a:t>All these factors </a:t>
            </a:r>
            <a:r>
              <a:rPr lang="en-US" sz="2400" dirty="0"/>
              <a:t>relax the demand for continued </a:t>
            </a:r>
            <a:r>
              <a:rPr lang="en-US" sz="2400" dirty="0" smtClean="0"/>
              <a:t>connectivity</a:t>
            </a:r>
            <a:endParaRPr lang="en-US" sz="2400" dirty="0"/>
          </a:p>
          <a:p>
            <a:r>
              <a:rPr lang="en-US" sz="2400" dirty="0" smtClean="0"/>
              <a:t>Such </a:t>
            </a:r>
            <a:r>
              <a:rPr lang="en-US" sz="2400" dirty="0"/>
              <a:t>perspectives, based on ICN, were recently mentioned as a potential alternative networking solution for the </a:t>
            </a:r>
            <a:r>
              <a:rPr lang="en-US" sz="2400" dirty="0" err="1"/>
              <a:t>IoT</a:t>
            </a:r>
            <a:r>
              <a:rPr lang="en-US" sz="2400" dirty="0"/>
              <a:t> </a:t>
            </a:r>
            <a:r>
              <a:rPr lang="en-US" sz="2400" dirty="0" smtClean="0"/>
              <a:t>.</a:t>
            </a:r>
          </a:p>
        </p:txBody>
      </p:sp>
      <p:sp>
        <p:nvSpPr>
          <p:cNvPr id="6" name="Footer Placeholder 5"/>
          <p:cNvSpPr>
            <a:spLocks noGrp="1"/>
          </p:cNvSpPr>
          <p:nvPr>
            <p:ph type="ftr" sz="quarter" idx="11"/>
          </p:nvPr>
        </p:nvSpPr>
        <p:spPr/>
        <p:txBody>
          <a:bodyPr/>
          <a:lstStyle/>
          <a:p>
            <a:r>
              <a:rPr lang="en-US" smtClean="0"/>
              <a:t>Iowa State University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a:spLocks noGrp="1"/>
          </p:cNvSpPr>
          <p:nvPr>
            <p:ph type="title"/>
          </p:nvPr>
        </p:nvSpPr>
        <p:spPr>
          <a:xfrm>
            <a:off x="1676400" y="304800"/>
            <a:ext cx="5867398" cy="990600"/>
          </a:xfrm>
        </p:spPr>
        <p:txBody>
          <a:bodyPr>
            <a:normAutofit fontScale="90000"/>
          </a:bodyPr>
          <a:lstStyle/>
          <a:p>
            <a:r>
              <a:rPr lang="en-US" dirty="0" smtClean="0"/>
              <a:t>Information centric networking in </a:t>
            </a:r>
            <a:r>
              <a:rPr lang="en-US" dirty="0" err="1" smtClean="0"/>
              <a:t>iot</a:t>
            </a:r>
            <a:endParaRPr lang="en-US" dirty="0"/>
          </a:p>
        </p:txBody>
      </p:sp>
    </p:spTree>
    <p:extLst>
      <p:ext uri="{BB962C8B-B14F-4D97-AF65-F5344CB8AC3E}">
        <p14:creationId xmlns:p14="http://schemas.microsoft.com/office/powerpoint/2010/main" val="2975662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117"/>
          <p:cNvPicPr>
            <a:picLocks noChangeAspect="1"/>
          </p:cNvPicPr>
          <p:nvPr/>
        </p:nvPicPr>
        <p:blipFill>
          <a:blip r:embed="rId2"/>
          <a:stretch>
            <a:fillRect/>
          </a:stretch>
        </p:blipFill>
        <p:spPr>
          <a:xfrm>
            <a:off x="1447800" y="1600200"/>
            <a:ext cx="6292112" cy="4889653"/>
          </a:xfrm>
          <a:prstGeom prst="rect">
            <a:avLst/>
          </a:prstGeom>
        </p:spPr>
      </p:pic>
      <p:sp>
        <p:nvSpPr>
          <p:cNvPr id="119" name="Title 118"/>
          <p:cNvSpPr>
            <a:spLocks noGrp="1"/>
          </p:cNvSpPr>
          <p:nvPr>
            <p:ph type="title"/>
          </p:nvPr>
        </p:nvSpPr>
        <p:spPr>
          <a:xfrm>
            <a:off x="593356" y="304800"/>
            <a:ext cx="8001000" cy="1143000"/>
          </a:xfrm>
        </p:spPr>
        <p:txBody>
          <a:bodyPr>
            <a:normAutofit fontScale="90000"/>
          </a:bodyPr>
          <a:lstStyle/>
          <a:p>
            <a:r>
              <a:rPr lang="en-US" sz="2000" dirty="0" smtClean="0"/>
              <a:t>5x5 </a:t>
            </a:r>
            <a:r>
              <a:rPr lang="en-US" sz="2000" dirty="0" err="1" smtClean="0"/>
              <a:t>ccn</a:t>
            </a:r>
            <a:r>
              <a:rPr lang="en-US" sz="2000" dirty="0" smtClean="0"/>
              <a:t> grid system to evaluate </a:t>
            </a:r>
            <a:r>
              <a:rPr lang="en-US" sz="2000" dirty="0"/>
              <a:t>the impact of Forwarding Loops in Static CCN with </a:t>
            </a:r>
            <a:r>
              <a:rPr lang="en-US" sz="2000" dirty="0" smtClean="0"/>
              <a:t>four compromise nodes</a:t>
            </a:r>
            <a:endParaRPr lang="en-US" sz="2000" dirty="0"/>
          </a:p>
        </p:txBody>
      </p:sp>
      <p:sp>
        <p:nvSpPr>
          <p:cNvPr id="121" name="Footer Placeholder 120"/>
          <p:cNvSpPr>
            <a:spLocks noGrp="1"/>
          </p:cNvSpPr>
          <p:nvPr>
            <p:ph type="ftr" sz="quarter" idx="11"/>
          </p:nvPr>
        </p:nvSpPr>
        <p:spPr/>
        <p:txBody>
          <a:bodyPr/>
          <a:lstStyle/>
          <a:p>
            <a:r>
              <a:rPr lang="en-US" smtClean="0"/>
              <a:t>Iowa State University                                                                          </a:t>
            </a:r>
            <a:endParaRPr lang="en-US"/>
          </a:p>
        </p:txBody>
      </p:sp>
      <p:sp>
        <p:nvSpPr>
          <p:cNvPr id="122" name="Slide Number Placeholder 12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84905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1376" y="400518"/>
            <a:ext cx="8091616" cy="1447800"/>
          </a:xfrm>
        </p:spPr>
        <p:txBody>
          <a:bodyPr>
            <a:normAutofit fontScale="90000"/>
          </a:bodyPr>
          <a:lstStyle/>
          <a:p>
            <a:r>
              <a:rPr lang="en-US" dirty="0"/>
              <a:t/>
            </a:r>
            <a:br>
              <a:rPr lang="en-US" dirty="0"/>
            </a:br>
            <a:r>
              <a:rPr lang="en-US" dirty="0"/>
              <a:t>Graph depicting the Packet Dropping Probability in 5x5 matrix with </a:t>
            </a:r>
            <a:r>
              <a:rPr lang="en-US" dirty="0" smtClean="0"/>
              <a:t>two pairs of compromised nodes</a:t>
            </a:r>
            <a:r>
              <a:rPr lang="en-US" dirty="0"/>
              <a:t/>
            </a:r>
            <a:br>
              <a:rPr lang="en-US" dirty="0"/>
            </a:br>
            <a:r>
              <a:rPr lang="en-US" dirty="0"/>
              <a:t/>
            </a:r>
            <a:br>
              <a:rPr lang="en-US" dirty="0"/>
            </a:br>
            <a:endParaRPr lang="en-US" dirty="0"/>
          </a:p>
        </p:txBody>
      </p:sp>
      <p:sp>
        <p:nvSpPr>
          <p:cNvPr id="10" name="Content Placeholder 2"/>
          <p:cNvSpPr>
            <a:spLocks noGrp="1"/>
          </p:cNvSpPr>
          <p:nvPr>
            <p:ph idx="1"/>
          </p:nvPr>
        </p:nvSpPr>
        <p:spPr>
          <a:xfrm>
            <a:off x="1828800" y="5990440"/>
            <a:ext cx="6019800" cy="685800"/>
          </a:xfrm>
        </p:spPr>
        <p:txBody>
          <a:bodyPr>
            <a:normAutofit fontScale="92500" lnSpcReduction="10000"/>
          </a:bodyPr>
          <a:lstStyle/>
          <a:p>
            <a:r>
              <a:rPr lang="en-US" dirty="0" smtClean="0"/>
              <a:t>PIT Capacity :  250 MB        </a:t>
            </a:r>
          </a:p>
          <a:p>
            <a:r>
              <a:rPr lang="en-US" dirty="0" smtClean="0"/>
              <a:t>T-expiration:  500 </a:t>
            </a:r>
            <a:r>
              <a:rPr lang="en-US" dirty="0" err="1" smtClean="0"/>
              <a:t>msec</a:t>
            </a:r>
            <a:endParaRPr lang="en-US" dirty="0"/>
          </a:p>
        </p:txBody>
      </p:sp>
      <p:sp>
        <p:nvSpPr>
          <p:cNvPr id="11" name="Footer Placeholder 10"/>
          <p:cNvSpPr>
            <a:spLocks noGrp="1"/>
          </p:cNvSpPr>
          <p:nvPr>
            <p:ph type="ftr" sz="quarter" idx="11"/>
          </p:nvPr>
        </p:nvSpPr>
        <p:spPr/>
        <p:txBody>
          <a:bodyPr/>
          <a:lstStyle/>
          <a:p>
            <a:r>
              <a:rPr lang="en-US" smtClean="0"/>
              <a:t>Iowa State University                                                                          </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3"/>
          <p:cNvPicPr>
            <a:picLocks noChangeAspect="1"/>
          </p:cNvPicPr>
          <p:nvPr/>
        </p:nvPicPr>
        <p:blipFill>
          <a:blip r:embed="rId2"/>
          <a:stretch>
            <a:fillRect/>
          </a:stretch>
        </p:blipFill>
        <p:spPr>
          <a:xfrm>
            <a:off x="1090199" y="2141843"/>
            <a:ext cx="6810375" cy="3714750"/>
          </a:xfrm>
          <a:prstGeom prst="rect">
            <a:avLst/>
          </a:prstGeom>
        </p:spPr>
      </p:pic>
    </p:spTree>
    <p:extLst>
      <p:ext uri="{BB962C8B-B14F-4D97-AF65-F5344CB8AC3E}">
        <p14:creationId xmlns:p14="http://schemas.microsoft.com/office/powerpoint/2010/main" val="4096162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09800"/>
            <a:ext cx="6324600" cy="1981200"/>
          </a:xfrm>
        </p:spPr>
        <p:txBody>
          <a:bodyPr>
            <a:normAutofit/>
          </a:bodyPr>
          <a:lstStyle/>
          <a:p>
            <a:r>
              <a:rPr lang="en-US" dirty="0" smtClean="0"/>
              <a:t>Thank you!</a:t>
            </a:r>
            <a:br>
              <a:rPr lang="en-US" dirty="0" smtClean="0"/>
            </a:br>
            <a:r>
              <a:rPr lang="en-US" dirty="0" smtClean="0"/>
              <a:t/>
            </a:r>
            <a:br>
              <a:rPr lang="en-US" dirty="0" smtClean="0"/>
            </a:br>
            <a:r>
              <a:rPr lang="en-US" dirty="0" smtClean="0"/>
              <a:t>Questions? </a:t>
            </a:r>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2670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ICN Categories</a:t>
            </a:r>
            <a:endParaRPr lang="en-US" dirty="0"/>
          </a:p>
        </p:txBody>
      </p:sp>
      <p:pic>
        <p:nvPicPr>
          <p:cNvPr id="6" name="Content Placeholder 5"/>
          <p:cNvPicPr>
            <a:picLocks noGrp="1" noChangeAspect="1"/>
          </p:cNvPicPr>
          <p:nvPr>
            <p:ph idx="1"/>
          </p:nvPr>
        </p:nvPicPr>
        <p:blipFill>
          <a:blip r:embed="rId2"/>
          <a:stretch>
            <a:fillRect/>
          </a:stretch>
        </p:blipFill>
        <p:spPr>
          <a:xfrm>
            <a:off x="345822" y="2819400"/>
            <a:ext cx="8458200" cy="3124200"/>
          </a:xfrm>
          <a:prstGeom prst="rect">
            <a:avLst/>
          </a:prstGeom>
        </p:spPr>
      </p:pic>
      <p:sp>
        <p:nvSpPr>
          <p:cNvPr id="7" name="Footer Placeholder 6"/>
          <p:cNvSpPr>
            <a:spLocks noGrp="1"/>
          </p:cNvSpPr>
          <p:nvPr>
            <p:ph type="ftr" sz="quarter" idx="11"/>
          </p:nvPr>
        </p:nvSpPr>
        <p:spPr/>
        <p:txBody>
          <a:bodyPr/>
          <a:lstStyle/>
          <a:p>
            <a:r>
              <a:rPr lang="en-US" smtClean="0"/>
              <a:t>Iowa State University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8943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43" y="304800"/>
            <a:ext cx="5937755" cy="1188720"/>
          </a:xfrm>
        </p:spPr>
        <p:txBody>
          <a:bodyPr/>
          <a:lstStyle/>
          <a:p>
            <a:r>
              <a:rPr lang="en-US" dirty="0" smtClean="0"/>
              <a:t>Information centric networking in </a:t>
            </a:r>
            <a:r>
              <a:rPr lang="en-US" dirty="0" err="1" smtClean="0"/>
              <a:t>iot</a:t>
            </a:r>
            <a:endParaRPr lang="en-US" dirty="0"/>
          </a:p>
        </p:txBody>
      </p:sp>
      <p:pic>
        <p:nvPicPr>
          <p:cNvPr id="4" name="Content Placeholder 3"/>
          <p:cNvPicPr>
            <a:picLocks noGrp="1" noChangeAspect="1"/>
          </p:cNvPicPr>
          <p:nvPr>
            <p:ph idx="1"/>
          </p:nvPr>
        </p:nvPicPr>
        <p:blipFill>
          <a:blip r:embed="rId2"/>
          <a:stretch>
            <a:fillRect/>
          </a:stretch>
        </p:blipFill>
        <p:spPr>
          <a:xfrm>
            <a:off x="554431" y="1981200"/>
            <a:ext cx="8040978" cy="4038600"/>
          </a:xfrm>
          <a:prstGeom prst="rect">
            <a:avLst/>
          </a:prstGeom>
        </p:spPr>
      </p:pic>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0150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6477000" cy="1219200"/>
          </a:xfrm>
        </p:spPr>
        <p:txBody>
          <a:bodyPr/>
          <a:lstStyle/>
          <a:p>
            <a:r>
              <a:rPr lang="en-US" dirty="0" smtClean="0"/>
              <a:t>CONTENT CENTRIC NETWORKS</a:t>
            </a:r>
            <a:endParaRPr lang="en-US" dirty="0"/>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9027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6096000"/>
          </a:xfrm>
        </p:spPr>
        <p:txBody>
          <a:bodyPr>
            <a:normAutofit/>
          </a:bodyPr>
          <a:lstStyle/>
          <a:p>
            <a:r>
              <a:rPr lang="en-US" dirty="0"/>
              <a:t> CCN is based on a few simple key tenets. </a:t>
            </a:r>
            <a:endParaRPr lang="en-US" dirty="0" smtClean="0"/>
          </a:p>
          <a:p>
            <a:r>
              <a:rPr lang="en-US" b="1" dirty="0" smtClean="0"/>
              <a:t>Access content by </a:t>
            </a:r>
            <a:r>
              <a:rPr lang="en-US" b="1" dirty="0"/>
              <a:t>name, not machine </a:t>
            </a:r>
            <a:r>
              <a:rPr lang="en-US" b="1" dirty="0" smtClean="0"/>
              <a:t>address</a:t>
            </a:r>
          </a:p>
          <a:p>
            <a:r>
              <a:rPr lang="en-US" dirty="0" smtClean="0"/>
              <a:t>Networking </a:t>
            </a:r>
            <a:r>
              <a:rPr lang="en-US" dirty="0"/>
              <a:t>and </a:t>
            </a:r>
            <a:r>
              <a:rPr lang="en-US" dirty="0" smtClean="0"/>
              <a:t>communications are </a:t>
            </a:r>
            <a:r>
              <a:rPr lang="en-US" dirty="0"/>
              <a:t>better served by using names to access </a:t>
            </a:r>
            <a:r>
              <a:rPr lang="en-US" dirty="0" smtClean="0"/>
              <a:t>information as </a:t>
            </a:r>
            <a:r>
              <a:rPr lang="en-US" dirty="0"/>
              <a:t>opposed to using machine addresses. </a:t>
            </a:r>
            <a:endParaRPr lang="en-US" dirty="0" smtClean="0"/>
          </a:p>
          <a:p>
            <a:r>
              <a:rPr lang="en-US" dirty="0" smtClean="0"/>
              <a:t>Packets have </a:t>
            </a:r>
            <a:r>
              <a:rPr lang="en-US" dirty="0"/>
              <a:t>no source or destination addresses, the name </a:t>
            </a:r>
            <a:r>
              <a:rPr lang="en-US" dirty="0" smtClean="0"/>
              <a:t>identiﬁes a </a:t>
            </a:r>
            <a:r>
              <a:rPr lang="en-US" dirty="0"/>
              <a:t>request and response. Secure the content, not the </a:t>
            </a:r>
            <a:r>
              <a:rPr lang="en-US" dirty="0" smtClean="0"/>
              <a:t>connection</a:t>
            </a:r>
            <a:endParaRPr lang="en-US" dirty="0"/>
          </a:p>
          <a:p>
            <a:r>
              <a:rPr lang="en-US" b="1" dirty="0"/>
              <a:t>Security must be the foundation of any </a:t>
            </a:r>
            <a:r>
              <a:rPr lang="en-US" b="1" dirty="0" smtClean="0"/>
              <a:t>network architecture</a:t>
            </a:r>
          </a:p>
          <a:p>
            <a:r>
              <a:rPr lang="en-US" dirty="0" smtClean="0"/>
              <a:t>Securing </a:t>
            </a:r>
            <a:r>
              <a:rPr lang="en-US" dirty="0"/>
              <a:t>the data is more important (and useful</a:t>
            </a:r>
            <a:r>
              <a:rPr lang="en-US" dirty="0" smtClean="0"/>
              <a:t>) than </a:t>
            </a:r>
            <a:r>
              <a:rPr lang="en-US" dirty="0"/>
              <a:t>securing the connections. Security does not rely </a:t>
            </a:r>
            <a:r>
              <a:rPr lang="en-US" dirty="0" smtClean="0"/>
              <a:t>on secure </a:t>
            </a:r>
            <a:r>
              <a:rPr lang="en-US" dirty="0"/>
              <a:t>communication end-points or </a:t>
            </a:r>
            <a:r>
              <a:rPr lang="en-US" dirty="0" smtClean="0"/>
              <a:t>secure communication channels</a:t>
            </a:r>
            <a:r>
              <a:rPr lang="en-US" dirty="0"/>
              <a:t>. </a:t>
            </a:r>
            <a:endParaRPr lang="en-US" dirty="0" smtClean="0"/>
          </a:p>
          <a:p>
            <a:r>
              <a:rPr lang="en-US" b="1" dirty="0" smtClean="0"/>
              <a:t>Add </a:t>
            </a:r>
            <a:r>
              <a:rPr lang="en-US" b="1" dirty="0"/>
              <a:t>computing and memory into the </a:t>
            </a:r>
            <a:r>
              <a:rPr lang="en-US" b="1" dirty="0" smtClean="0"/>
              <a:t>network</a:t>
            </a:r>
            <a:endParaRPr lang="en-US" b="1" dirty="0"/>
          </a:p>
          <a:p>
            <a:r>
              <a:rPr lang="en-US" dirty="0"/>
              <a:t>Computation and memory continue to decline in cost, </a:t>
            </a:r>
            <a:r>
              <a:rPr lang="en-US" dirty="0" smtClean="0"/>
              <a:t>making it </a:t>
            </a:r>
            <a:r>
              <a:rPr lang="en-US" dirty="0"/>
              <a:t>feasible to add computation and memory to </a:t>
            </a:r>
            <a:r>
              <a:rPr lang="en-US" dirty="0" smtClean="0"/>
              <a:t>routers and</a:t>
            </a:r>
            <a:r>
              <a:rPr lang="en-US" dirty="0"/>
              <a:t>, as a result, maintain state and object stores. CCN </a:t>
            </a:r>
            <a:r>
              <a:rPr lang="en-US" dirty="0" smtClean="0"/>
              <a:t>may cache </a:t>
            </a:r>
            <a:r>
              <a:rPr lang="en-US" dirty="0"/>
              <a:t>content throughout the network essentially creating </a:t>
            </a:r>
            <a:r>
              <a:rPr lang="en-US" dirty="0" smtClean="0"/>
              <a:t>a fully-managed </a:t>
            </a:r>
            <a:r>
              <a:rPr lang="en-US" dirty="0"/>
              <a:t>peer-to-peer network without losing </a:t>
            </a:r>
            <a:r>
              <a:rPr lang="en-US" dirty="0" smtClean="0"/>
              <a:t>control of </a:t>
            </a:r>
            <a:r>
              <a:rPr lang="en-US" dirty="0"/>
              <a:t>content.</a:t>
            </a:r>
          </a:p>
        </p:txBody>
      </p:sp>
      <p:sp>
        <p:nvSpPr>
          <p:cNvPr id="4" name="Footer Placeholder 3"/>
          <p:cNvSpPr>
            <a:spLocks noGrp="1"/>
          </p:cNvSpPr>
          <p:nvPr>
            <p:ph type="ftr" sz="quarter" idx="11"/>
          </p:nvPr>
        </p:nvSpPr>
        <p:spPr/>
        <p:txBody>
          <a:bodyPr/>
          <a:lstStyle/>
          <a:p>
            <a:r>
              <a:rPr lang="en-US" smtClean="0"/>
              <a:t>Iowa State University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22898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5937755" cy="1188720"/>
          </a:xfrm>
        </p:spPr>
        <p:txBody>
          <a:bodyPr/>
          <a:lstStyle/>
          <a:p>
            <a:r>
              <a:rPr lang="en-US" dirty="0" smtClean="0"/>
              <a:t>CCN Messages</a:t>
            </a:r>
            <a:endParaRPr lang="en-US" dirty="0"/>
          </a:p>
        </p:txBody>
      </p:sp>
      <p:pic>
        <p:nvPicPr>
          <p:cNvPr id="4" name="Content Placeholder 3"/>
          <p:cNvPicPr>
            <a:picLocks noGrp="1" noChangeAspect="1"/>
          </p:cNvPicPr>
          <p:nvPr>
            <p:ph idx="1"/>
          </p:nvPr>
        </p:nvPicPr>
        <p:blipFill>
          <a:blip r:embed="rId2"/>
          <a:stretch>
            <a:fillRect/>
          </a:stretch>
        </p:blipFill>
        <p:spPr>
          <a:xfrm>
            <a:off x="914400" y="2286001"/>
            <a:ext cx="7242565" cy="3446462"/>
          </a:xfrm>
          <a:prstGeom prst="rect">
            <a:avLst/>
          </a:prstGeom>
        </p:spPr>
      </p:pic>
      <p:sp>
        <p:nvSpPr>
          <p:cNvPr id="5" name="Footer Placeholder 4"/>
          <p:cNvSpPr>
            <a:spLocks noGrp="1"/>
          </p:cNvSpPr>
          <p:nvPr>
            <p:ph type="ftr" sz="quarter" idx="11"/>
          </p:nvPr>
        </p:nvSpPr>
        <p:spPr/>
        <p:txBody>
          <a:bodyPr/>
          <a:lstStyle/>
          <a:p>
            <a:r>
              <a:rPr lang="en-US" smtClean="0"/>
              <a:t>Iowa State University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64594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6320</TotalTime>
  <Words>1459</Words>
  <Application>Microsoft Office PowerPoint</Application>
  <PresentationFormat>On-screen Show (4:3)</PresentationFormat>
  <Paragraphs>224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Gill Sans MT</vt:lpstr>
      <vt:lpstr>휴먼매직체</vt:lpstr>
      <vt:lpstr>Parcel</vt:lpstr>
      <vt:lpstr>Forwarding Loop Attacks and counter measures in Content Centric Networks</vt:lpstr>
      <vt:lpstr>TOPICS COVERED</vt:lpstr>
      <vt:lpstr>PowerPoint Presentation</vt:lpstr>
      <vt:lpstr>Information centric networking in iot</vt:lpstr>
      <vt:lpstr>ICN Categories</vt:lpstr>
      <vt:lpstr>Information centric networking in iot</vt:lpstr>
      <vt:lpstr>CONTENT CENTRIC NETWORKS</vt:lpstr>
      <vt:lpstr>PowerPoint Presentation</vt:lpstr>
      <vt:lpstr>CCN Messages</vt:lpstr>
      <vt:lpstr>IP networking vs. CN</vt:lpstr>
      <vt:lpstr>cCN DaTa Structures</vt:lpstr>
      <vt:lpstr>(A) Arrival of New  Interest  (FLOODING STRATEGY)</vt:lpstr>
      <vt:lpstr>(c) Arrival of Data Packet with the Same Prefix</vt:lpstr>
      <vt:lpstr>Forwarding strategy when an interest packet is  Received </vt:lpstr>
      <vt:lpstr>Forwarding strategy when CONTENT OBJECT is  Received </vt:lpstr>
      <vt:lpstr>PowerPoint Presentation</vt:lpstr>
      <vt:lpstr>Lifetime Strategy </vt:lpstr>
      <vt:lpstr>Major Attacks in CCN-Interest flooding attacks</vt:lpstr>
      <vt:lpstr>Basic ccn communication model</vt:lpstr>
      <vt:lpstr>Interest flooding attack in ccn</vt:lpstr>
      <vt:lpstr>ifa-mechanism</vt:lpstr>
      <vt:lpstr>Forwarding loop attacks in CCN</vt:lpstr>
      <vt:lpstr>PowerPoint Presentation</vt:lpstr>
      <vt:lpstr>PowerPoint Presentation</vt:lpstr>
      <vt:lpstr>Forwarding Loops in  Static CCN with one compromised router</vt:lpstr>
      <vt:lpstr>Forwarding Loops in  Static CCN with two compromised routers</vt:lpstr>
      <vt:lpstr>Forwarding Loops in  Mobile Ad hoc CCN with one CR</vt:lpstr>
      <vt:lpstr>PowerPoint Presentation</vt:lpstr>
      <vt:lpstr>Intra-domain Forwarding Loop in mobile infrastructure CCN</vt:lpstr>
      <vt:lpstr>Inter-domain Forwarding Loop in mobile infrastructure CCN</vt:lpstr>
      <vt:lpstr>Detection and mitigation</vt:lpstr>
      <vt:lpstr> Attack detection phase</vt:lpstr>
      <vt:lpstr>PowerPoint Presentation</vt:lpstr>
      <vt:lpstr> Detection and mitigation contd.</vt:lpstr>
      <vt:lpstr> Detection and mitigation contd.</vt:lpstr>
      <vt:lpstr>PERFORMANCE EVALUATION</vt:lpstr>
      <vt:lpstr>ndnSIM Simulation Software for CCN </vt:lpstr>
      <vt:lpstr>5x5 ccn grid system to evaluate the impact of Forwarding Loops in Static CCN with one compromised node (multiple Loops)</vt:lpstr>
      <vt:lpstr> Graph depicting the Packet Dropping Probability in 5x5 matrix with multiple loops involving one cN </vt:lpstr>
      <vt:lpstr>5x5 ccn grid system to evaluate the impact of Forwarding Loops in Static CCN with four compromise nodes</vt:lpstr>
      <vt:lpstr> Graph depicting the Packet Dropping Probability in 5x5 matrix with two pairs of compromised nodes  </vt:lpstr>
      <vt:lpstr>Thank you!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Forwarding Loop Attacks in Content Centric Networking</dc:title>
  <dc:creator>Sarat Velijala</dc:creator>
  <cp:lastModifiedBy>Sarat Velijala</cp:lastModifiedBy>
  <cp:revision>50</cp:revision>
  <dcterms:created xsi:type="dcterms:W3CDTF">2006-08-16T00:00:00Z</dcterms:created>
  <dcterms:modified xsi:type="dcterms:W3CDTF">2016-05-03T17:58:18Z</dcterms:modified>
</cp:coreProperties>
</file>