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xend Light"/>
      <p:regular r:id="rId11"/>
      <p:bold r:id="rId12"/>
    </p:embeddedFon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LexendLight-regular.fntdata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font" Target="fonts/LexendLight-bold.fntdata"/><Relationship Id="rId14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369aeccf061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369aeccf061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369b01b4b1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369b01b4b1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369b01b4b1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369b01b4b1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369b01b4b1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369b01b4b1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69b01b4b1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69b01b4b1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3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</a:t>
            </a:r>
            <a:br>
              <a:rPr lang="en"/>
            </a:br>
            <a:r>
              <a:rPr lang="en"/>
              <a:t>EXPERIENCE</a:t>
            </a:r>
            <a:endParaRPr/>
          </a:p>
        </p:txBody>
      </p:sp>
      <p:sp>
        <p:nvSpPr>
          <p:cNvPr id="1866" name="Google Shape;1866;p33"/>
          <p:cNvSpPr/>
          <p:nvPr/>
        </p:nvSpPr>
        <p:spPr>
          <a:xfrm>
            <a:off x="2350879" y="2971726"/>
            <a:ext cx="1352062" cy="833438"/>
          </a:xfrm>
          <a:custGeom>
            <a:rect b="b" l="l" r="r" t="t"/>
            <a:pathLst>
              <a:path extrusionOk="0" h="555625" w="922909">
                <a:moveTo>
                  <a:pt x="0" y="0"/>
                </a:moveTo>
                <a:lnTo>
                  <a:pt x="922909" y="0"/>
                </a:lnTo>
                <a:lnTo>
                  <a:pt x="922909" y="555625"/>
                </a:lnTo>
                <a:lnTo>
                  <a:pt x="0" y="555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7" name="Google Shape;1867;p33"/>
          <p:cNvSpPr/>
          <p:nvPr/>
        </p:nvSpPr>
        <p:spPr>
          <a:xfrm>
            <a:off x="5515314" y="2571650"/>
            <a:ext cx="1101925" cy="1114890"/>
          </a:xfrm>
          <a:custGeom>
            <a:rect b="b" l="l" r="r" t="t"/>
            <a:pathLst>
              <a:path extrusionOk="0" h="740791" w="740790">
                <a:moveTo>
                  <a:pt x="740791" y="370395"/>
                </a:moveTo>
                <a:cubicBezTo>
                  <a:pt x="740791" y="574959"/>
                  <a:pt x="574959" y="740791"/>
                  <a:pt x="370396" y="740791"/>
                </a:cubicBezTo>
                <a:cubicBezTo>
                  <a:pt x="165832" y="740791"/>
                  <a:pt x="0" y="574959"/>
                  <a:pt x="0" y="370395"/>
                </a:cubicBezTo>
                <a:cubicBezTo>
                  <a:pt x="0" y="165832"/>
                  <a:pt x="165832" y="0"/>
                  <a:pt x="370396" y="0"/>
                </a:cubicBezTo>
                <a:cubicBezTo>
                  <a:pt x="574959" y="0"/>
                  <a:pt x="740791" y="165832"/>
                  <a:pt x="740791" y="370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68" name="Google Shape;1868;p33"/>
          <p:cNvSpPr/>
          <p:nvPr/>
        </p:nvSpPr>
        <p:spPr>
          <a:xfrm>
            <a:off x="4155612" y="3685770"/>
            <a:ext cx="833347" cy="833952"/>
          </a:xfrm>
          <a:custGeom>
            <a:rect b="b" l="l" r="r" t="t"/>
            <a:pathLst>
              <a:path extrusionOk="0" h="581151" w="553719">
                <a:moveTo>
                  <a:pt x="553720" y="581152"/>
                </a:moveTo>
                <a:lnTo>
                  <a:pt x="0" y="581152"/>
                </a:lnTo>
                <a:lnTo>
                  <a:pt x="0" y="0"/>
                </a:lnTo>
                <a:lnTo>
                  <a:pt x="553720" y="5811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4"/>
          <p:cNvSpPr/>
          <p:nvPr/>
        </p:nvSpPr>
        <p:spPr>
          <a:xfrm>
            <a:off x="224525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34"/>
          <p:cNvSpPr txBox="1"/>
          <p:nvPr>
            <p:ph idx="2" type="subTitle"/>
          </p:nvPr>
        </p:nvSpPr>
        <p:spPr>
          <a:xfrm>
            <a:off x="221625" y="1522225"/>
            <a:ext cx="1953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Basic Forecasting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Data Viz and Analysis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5" name="Google Shape;1875;p34"/>
          <p:cNvSpPr/>
          <p:nvPr/>
        </p:nvSpPr>
        <p:spPr>
          <a:xfrm>
            <a:off x="54281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Supermarket Sales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6" name="Google Shape;1876;p34"/>
          <p:cNvSpPr/>
          <p:nvPr/>
        </p:nvSpPr>
        <p:spPr>
          <a:xfrm>
            <a:off x="136138" y="316975"/>
            <a:ext cx="1953600" cy="531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34"/>
          <p:cNvSpPr txBox="1"/>
          <p:nvPr>
            <p:ph idx="4294967295" type="title"/>
          </p:nvPr>
        </p:nvSpPr>
        <p:spPr>
          <a:xfrm>
            <a:off x="206312" y="316975"/>
            <a:ext cx="18072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DataDisca</a:t>
            </a:r>
            <a:endParaRPr sz="2500"/>
          </a:p>
        </p:txBody>
      </p:sp>
      <p:sp>
        <p:nvSpPr>
          <p:cNvPr id="1878" name="Google Shape;1878;p34"/>
          <p:cNvSpPr/>
          <p:nvPr/>
        </p:nvSpPr>
        <p:spPr>
          <a:xfrm>
            <a:off x="721908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Computer Vision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9" name="Google Shape;1879;p34"/>
          <p:cNvSpPr/>
          <p:nvPr/>
        </p:nvSpPr>
        <p:spPr>
          <a:xfrm>
            <a:off x="499366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Industrial Pipelines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0" name="Google Shape;1880;p34"/>
          <p:cNvSpPr/>
          <p:nvPr/>
        </p:nvSpPr>
        <p:spPr>
          <a:xfrm>
            <a:off x="276823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Packaging Material Plant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81" name="Google Shape;18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75" y="3370019"/>
            <a:ext cx="1131799" cy="6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34"/>
          <p:cNvSpPr txBox="1"/>
          <p:nvPr>
            <p:ph idx="2" type="subTitle"/>
          </p:nvPr>
        </p:nvSpPr>
        <p:spPr>
          <a:xfrm>
            <a:off x="349569" y="3847050"/>
            <a:ext cx="1903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Created dashboards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and interactive charts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Market Basket Analysis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Recommender Systems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3" name="Google Shape;1883;p34"/>
          <p:cNvSpPr txBox="1"/>
          <p:nvPr>
            <p:ph idx="2" type="subTitle"/>
          </p:nvPr>
        </p:nvSpPr>
        <p:spPr>
          <a:xfrm>
            <a:off x="374025" y="1598425"/>
            <a:ext cx="1953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Preprocessing and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Analysing Trend,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Seasonality and Noise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Tools Used: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ARIMA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 FB Prophet (multivariate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 forecasting)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4" name="Google Shape;1884;p34"/>
          <p:cNvSpPr/>
          <p:nvPr/>
        </p:nvSpPr>
        <p:spPr>
          <a:xfrm>
            <a:off x="2445992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34"/>
          <p:cNvSpPr txBox="1"/>
          <p:nvPr>
            <p:ph idx="2" type="subTitle"/>
          </p:nvPr>
        </p:nvSpPr>
        <p:spPr>
          <a:xfrm>
            <a:off x="2443092" y="1522225"/>
            <a:ext cx="1953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Predictive Analysis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Model Training and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    Evaluation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6" name="Google Shape;1886;p34"/>
          <p:cNvSpPr txBox="1"/>
          <p:nvPr>
            <p:ph idx="2" type="subTitle"/>
          </p:nvPr>
        </p:nvSpPr>
        <p:spPr>
          <a:xfrm>
            <a:off x="2622092" y="3870087"/>
            <a:ext cx="1639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LDA, SVM, RF, NB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7" name="Google Shape;1887;p34"/>
          <p:cNvSpPr txBox="1"/>
          <p:nvPr>
            <p:ph idx="2" type="subTitle"/>
          </p:nvPr>
        </p:nvSpPr>
        <p:spPr>
          <a:xfrm>
            <a:off x="2614917" y="1767932"/>
            <a:ext cx="1953600" cy="16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Tons of 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Material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Machine Metrics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QA Metrics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Timestamp Data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Batch Details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Location Data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Weather data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Data Cleansing and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Preprocessing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Rolling window stats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8" name="Google Shape;1888;p34"/>
          <p:cNvSpPr/>
          <p:nvPr/>
        </p:nvSpPr>
        <p:spPr>
          <a:xfrm>
            <a:off x="4659060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34"/>
          <p:cNvSpPr/>
          <p:nvPr/>
        </p:nvSpPr>
        <p:spPr>
          <a:xfrm>
            <a:off x="6874929" y="1552344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0" name="Google Shape;1890;p34"/>
          <p:cNvPicPr preferRelativeResize="0"/>
          <p:nvPr/>
        </p:nvPicPr>
        <p:blipFill rotWithShape="1">
          <a:blip r:embed="rId4">
            <a:alphaModFix/>
          </a:blip>
          <a:srcRect b="64744" l="0" r="27974" t="0"/>
          <a:stretch/>
        </p:blipFill>
        <p:spPr>
          <a:xfrm>
            <a:off x="2563626" y="4237240"/>
            <a:ext cx="908301" cy="57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4"/>
          <p:cNvPicPr preferRelativeResize="0"/>
          <p:nvPr/>
        </p:nvPicPr>
        <p:blipFill rotWithShape="1">
          <a:blip r:embed="rId4">
            <a:alphaModFix/>
          </a:blip>
          <a:srcRect b="0" l="0" r="0" t="36330"/>
          <a:stretch/>
        </p:blipFill>
        <p:spPr>
          <a:xfrm>
            <a:off x="3538163" y="4171253"/>
            <a:ext cx="879034" cy="719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34"/>
          <p:cNvSpPr txBox="1"/>
          <p:nvPr>
            <p:ph idx="2" type="subTitle"/>
          </p:nvPr>
        </p:nvSpPr>
        <p:spPr>
          <a:xfrm>
            <a:off x="4702510" y="1522225"/>
            <a:ext cx="1953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Pipeline Fluid Flow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    Analysis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3" name="Google Shape;1893;p34"/>
          <p:cNvSpPr txBox="1"/>
          <p:nvPr>
            <p:ph idx="2" type="subTitle"/>
          </p:nvPr>
        </p:nvSpPr>
        <p:spPr>
          <a:xfrm>
            <a:off x="4874335" y="1868121"/>
            <a:ext cx="1953600" cy="21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Clustering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Proximity Based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(Euclidean)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Cosine Similarity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Dynamic Time Warping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(Out of phase trends)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800">
                <a:latin typeface="Lexend"/>
                <a:ea typeface="Lexend"/>
                <a:cs typeface="Lexend"/>
                <a:sym typeface="Lexend"/>
              </a:rPr>
            </a:b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3 Clusters Identified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	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Time Series Analysis and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Anomaly Detection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 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894" name="Google Shape;189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8898" y="4235945"/>
            <a:ext cx="1009093" cy="6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5" name="Google Shape;189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348" y="4230195"/>
            <a:ext cx="963996" cy="7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6" name="Google Shape;1896;p34"/>
          <p:cNvPicPr preferRelativeResize="0"/>
          <p:nvPr/>
        </p:nvPicPr>
        <p:blipFill rotWithShape="1">
          <a:blip r:embed="rId7">
            <a:alphaModFix/>
          </a:blip>
          <a:srcRect b="18201" l="0" r="0" t="15564"/>
          <a:stretch/>
        </p:blipFill>
        <p:spPr>
          <a:xfrm>
            <a:off x="5563594" y="3247962"/>
            <a:ext cx="1009100" cy="5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7" name="Google Shape;1897;p34"/>
          <p:cNvSpPr txBox="1"/>
          <p:nvPr>
            <p:ph idx="2" type="subTitle"/>
          </p:nvPr>
        </p:nvSpPr>
        <p:spPr>
          <a:xfrm>
            <a:off x="6885729" y="1522225"/>
            <a:ext cx="1953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Image Classification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Object Detection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3. Path Tracing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8" name="Google Shape;1898;p34"/>
          <p:cNvSpPr txBox="1"/>
          <p:nvPr>
            <p:ph idx="2" type="subTitle"/>
          </p:nvPr>
        </p:nvSpPr>
        <p:spPr>
          <a:xfrm>
            <a:off x="7057554" y="1804594"/>
            <a:ext cx="1209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ResNet, VGG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9" name="Google Shape;1899;p34"/>
          <p:cNvSpPr txBox="1"/>
          <p:nvPr>
            <p:ph idx="2" type="subTitle"/>
          </p:nvPr>
        </p:nvSpPr>
        <p:spPr>
          <a:xfrm>
            <a:off x="7057554" y="2456244"/>
            <a:ext cx="1209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YOLO, PyTorch</a:t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35"/>
          <p:cNvSpPr/>
          <p:nvPr/>
        </p:nvSpPr>
        <p:spPr>
          <a:xfrm>
            <a:off x="54281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Management Platform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5" name="Google Shape;1905;p35"/>
          <p:cNvSpPr/>
          <p:nvPr/>
        </p:nvSpPr>
        <p:spPr>
          <a:xfrm>
            <a:off x="136150" y="316975"/>
            <a:ext cx="2575200" cy="531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5"/>
          <p:cNvSpPr txBox="1"/>
          <p:nvPr>
            <p:ph idx="4294967295" type="title"/>
          </p:nvPr>
        </p:nvSpPr>
        <p:spPr>
          <a:xfrm>
            <a:off x="206300" y="316975"/>
            <a:ext cx="29658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Curvebeam AI</a:t>
            </a:r>
            <a:endParaRPr sz="2500"/>
          </a:p>
        </p:txBody>
      </p:sp>
      <p:sp>
        <p:nvSpPr>
          <p:cNvPr id="1907" name="Google Shape;1907;p35"/>
          <p:cNvSpPr/>
          <p:nvPr/>
        </p:nvSpPr>
        <p:spPr>
          <a:xfrm>
            <a:off x="721908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Computer Vis PoC Research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8" name="Google Shape;1908;p35"/>
          <p:cNvSpPr/>
          <p:nvPr/>
        </p:nvSpPr>
        <p:spPr>
          <a:xfrm>
            <a:off x="499366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DevOps and ML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09" name="Google Shape;1909;p35"/>
          <p:cNvSpPr/>
          <p:nvPr/>
        </p:nvSpPr>
        <p:spPr>
          <a:xfrm>
            <a:off x="276823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SaaS Infrastructure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0" name="Google Shape;1910;p35"/>
          <p:cNvSpPr/>
          <p:nvPr/>
        </p:nvSpPr>
        <p:spPr>
          <a:xfrm>
            <a:off x="224525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5"/>
          <p:cNvSpPr txBox="1"/>
          <p:nvPr>
            <p:ph idx="2" type="subTitle"/>
          </p:nvPr>
        </p:nvSpPr>
        <p:spPr>
          <a:xfrm>
            <a:off x="221625" y="1522225"/>
            <a:ext cx="1953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DMP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Data Preprocessing</a:t>
            </a: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. Data Storage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2" name="Google Shape;1912;p35"/>
          <p:cNvSpPr/>
          <p:nvPr/>
        </p:nvSpPr>
        <p:spPr>
          <a:xfrm>
            <a:off x="2445992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5"/>
          <p:cNvSpPr txBox="1"/>
          <p:nvPr>
            <p:ph idx="2" type="subTitle"/>
          </p:nvPr>
        </p:nvSpPr>
        <p:spPr>
          <a:xfrm>
            <a:off x="2443092" y="1522225"/>
            <a:ext cx="1953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CI/CD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Logging and Testing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4" name="Google Shape;1914;p35"/>
          <p:cNvSpPr/>
          <p:nvPr/>
        </p:nvSpPr>
        <p:spPr>
          <a:xfrm>
            <a:off x="4659060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5"/>
          <p:cNvSpPr/>
          <p:nvPr/>
        </p:nvSpPr>
        <p:spPr>
          <a:xfrm>
            <a:off x="6874929" y="1552344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5"/>
          <p:cNvSpPr txBox="1"/>
          <p:nvPr>
            <p:ph idx="2" type="subTitle"/>
          </p:nvPr>
        </p:nvSpPr>
        <p:spPr>
          <a:xfrm>
            <a:off x="4702510" y="1522225"/>
            <a:ext cx="1953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ML Orchestration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7" name="Google Shape;1917;p35"/>
          <p:cNvSpPr txBox="1"/>
          <p:nvPr>
            <p:ph idx="2" type="subTitle"/>
          </p:nvPr>
        </p:nvSpPr>
        <p:spPr>
          <a:xfrm>
            <a:off x="6885725" y="1522225"/>
            <a:ext cx="1953600" cy="25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FEM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DICOM Manipulation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8" name="Google Shape;1918;p35"/>
          <p:cNvSpPr txBox="1"/>
          <p:nvPr>
            <p:ph idx="2" type="subTitle"/>
          </p:nvPr>
        </p:nvSpPr>
        <p:spPr>
          <a:xfrm>
            <a:off x="2583825" y="1619601"/>
            <a:ext cx="19536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CDK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Automated deployment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using Cloudformation and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CodePipeline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Building internal tools for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DICOM handling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Deploying New Services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9" name="Google Shape;1919;p35"/>
          <p:cNvSpPr txBox="1"/>
          <p:nvPr>
            <p:ph idx="2" type="subTitle"/>
          </p:nvPr>
        </p:nvSpPr>
        <p:spPr>
          <a:xfrm>
            <a:off x="374025" y="2739799"/>
            <a:ext cx="19536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Preprocessing DICOM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images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Indexing metadata to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OpenSearch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Tools: Numpy, SciPy,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SKLearn</a:t>
            </a:r>
            <a:endParaRPr b="1"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0" name="Google Shape;1920;p35"/>
          <p:cNvSpPr txBox="1"/>
          <p:nvPr>
            <p:ph idx="2" type="subTitle"/>
          </p:nvPr>
        </p:nvSpPr>
        <p:spPr>
          <a:xfrm>
            <a:off x="374025" y="4000906"/>
            <a:ext cx="1953600" cy="1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S3, DynamoDB, OpenSearch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ECR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21" name="Google Shape;1921;p35"/>
          <p:cNvPicPr preferRelativeResize="0"/>
          <p:nvPr/>
        </p:nvPicPr>
        <p:blipFill rotWithShape="1">
          <a:blip r:embed="rId3">
            <a:alphaModFix/>
          </a:blip>
          <a:srcRect b="4098" l="38548" r="2696" t="22966"/>
          <a:stretch/>
        </p:blipFill>
        <p:spPr>
          <a:xfrm>
            <a:off x="6978045" y="4105410"/>
            <a:ext cx="916480" cy="8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35"/>
          <p:cNvPicPr preferRelativeResize="0"/>
          <p:nvPr/>
        </p:nvPicPr>
        <p:blipFill rotWithShape="1">
          <a:blip r:embed="rId4">
            <a:alphaModFix/>
          </a:blip>
          <a:srcRect b="4976" l="41065" r="0" t="29710"/>
          <a:stretch/>
        </p:blipFill>
        <p:spPr>
          <a:xfrm>
            <a:off x="7987050" y="4102108"/>
            <a:ext cx="916476" cy="8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35"/>
          <p:cNvSpPr txBox="1"/>
          <p:nvPr>
            <p:ph idx="2" type="subTitle"/>
          </p:nvPr>
        </p:nvSpPr>
        <p:spPr>
          <a:xfrm>
            <a:off x="374025" y="1546510"/>
            <a:ext cx="1953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Building the microservice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Architecture for data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ingestion and storage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Tools: AWS Lambda, API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Gateway</a:t>
            </a:r>
            <a:endParaRPr b="1" sz="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4" name="Google Shape;1924;p35"/>
          <p:cNvSpPr txBox="1"/>
          <p:nvPr>
            <p:ph idx="2" type="subTitle"/>
          </p:nvPr>
        </p:nvSpPr>
        <p:spPr>
          <a:xfrm>
            <a:off x="4869825" y="1608858"/>
            <a:ext cx="19536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AWS Step Functions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Kubernetes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ML Pipeline updates and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 improvements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5" name="Google Shape;1925;p35"/>
          <p:cNvSpPr txBox="1"/>
          <p:nvPr>
            <p:ph idx="2" type="subTitle"/>
          </p:nvPr>
        </p:nvSpPr>
        <p:spPr>
          <a:xfrm>
            <a:off x="2583825" y="3676997"/>
            <a:ext cx="19536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Cloudwatch and Datadog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Test Driven Development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Unit, Integration and Full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Pipeline testing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6" name="Google Shape;1926;p35"/>
          <p:cNvSpPr txBox="1"/>
          <p:nvPr>
            <p:ph idx="2" type="subTitle"/>
          </p:nvPr>
        </p:nvSpPr>
        <p:spPr>
          <a:xfrm>
            <a:off x="7079625" y="1608853"/>
            <a:ext cx="19536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Research feasibility of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analysing stresses in load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bearing CT scans</a:t>
            </a:r>
            <a:endParaRPr b="1" sz="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7" name="Google Shape;1927;p35"/>
          <p:cNvSpPr txBox="1"/>
          <p:nvPr>
            <p:ph idx="2" type="subTitle"/>
          </p:nvPr>
        </p:nvSpPr>
        <p:spPr>
          <a:xfrm>
            <a:off x="7079625" y="2404123"/>
            <a:ext cx="19536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Manipulating DICOM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Converting pixel data to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voxel 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Experimenting with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Tetrahedral, Hexahedral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and other representations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Tools: VTK, Gmsh, Paraview,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ImageJ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28" name="Google Shape;19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475" y="3074801"/>
            <a:ext cx="1869625" cy="140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6"/>
          <p:cNvSpPr/>
          <p:nvPr/>
        </p:nvSpPr>
        <p:spPr>
          <a:xfrm>
            <a:off x="54281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MLOps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4" name="Google Shape;1934;p36"/>
          <p:cNvSpPr/>
          <p:nvPr/>
        </p:nvSpPr>
        <p:spPr>
          <a:xfrm>
            <a:off x="136150" y="316975"/>
            <a:ext cx="2103000" cy="5310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6"/>
          <p:cNvSpPr txBox="1"/>
          <p:nvPr>
            <p:ph idx="4294967295" type="title"/>
          </p:nvPr>
        </p:nvSpPr>
        <p:spPr>
          <a:xfrm>
            <a:off x="206300" y="316975"/>
            <a:ext cx="2032800" cy="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My Projects</a:t>
            </a:r>
            <a:endParaRPr sz="2500"/>
          </a:p>
        </p:txBody>
      </p:sp>
      <p:sp>
        <p:nvSpPr>
          <p:cNvPr id="1936" name="Google Shape;1936;p36"/>
          <p:cNvSpPr/>
          <p:nvPr/>
        </p:nvSpPr>
        <p:spPr>
          <a:xfrm>
            <a:off x="721908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Statistics and Programming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7" name="Google Shape;1937;p36"/>
          <p:cNvSpPr/>
          <p:nvPr/>
        </p:nvSpPr>
        <p:spPr>
          <a:xfrm>
            <a:off x="4993663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Deep Learning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8" name="Google Shape;1938;p36"/>
          <p:cNvSpPr/>
          <p:nvPr/>
        </p:nvSpPr>
        <p:spPr>
          <a:xfrm>
            <a:off x="2768238" y="962325"/>
            <a:ext cx="1382100" cy="403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Machine Learning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39" name="Google Shape;1939;p36"/>
          <p:cNvSpPr/>
          <p:nvPr/>
        </p:nvSpPr>
        <p:spPr>
          <a:xfrm>
            <a:off x="224525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36"/>
          <p:cNvSpPr txBox="1"/>
          <p:nvPr>
            <p:ph idx="2" type="subTitle"/>
          </p:nvPr>
        </p:nvSpPr>
        <p:spPr>
          <a:xfrm>
            <a:off x="221625" y="1522225"/>
            <a:ext cx="19536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Model Selection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Model Deployment</a:t>
            </a: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1" name="Google Shape;1941;p36"/>
          <p:cNvSpPr/>
          <p:nvPr/>
        </p:nvSpPr>
        <p:spPr>
          <a:xfrm>
            <a:off x="2445992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36"/>
          <p:cNvSpPr txBox="1"/>
          <p:nvPr>
            <p:ph idx="2" type="subTitle"/>
          </p:nvPr>
        </p:nvSpPr>
        <p:spPr>
          <a:xfrm>
            <a:off x="2443092" y="1522225"/>
            <a:ext cx="19536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Feature Engineering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Model Training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3" name="Google Shape;1943;p36"/>
          <p:cNvSpPr/>
          <p:nvPr/>
        </p:nvSpPr>
        <p:spPr>
          <a:xfrm>
            <a:off x="4659060" y="1550575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36"/>
          <p:cNvSpPr/>
          <p:nvPr/>
        </p:nvSpPr>
        <p:spPr>
          <a:xfrm>
            <a:off x="6874929" y="1552344"/>
            <a:ext cx="2103000" cy="3437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36"/>
          <p:cNvSpPr txBox="1"/>
          <p:nvPr>
            <p:ph idx="2" type="subTitle"/>
          </p:nvPr>
        </p:nvSpPr>
        <p:spPr>
          <a:xfrm>
            <a:off x="4702510" y="1522225"/>
            <a:ext cx="1953600" cy="23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DL Frameworks 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LLMs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6" name="Google Shape;1946;p36"/>
          <p:cNvSpPr txBox="1"/>
          <p:nvPr>
            <p:ph idx="2" type="subTitle"/>
          </p:nvPr>
        </p:nvSpPr>
        <p:spPr>
          <a:xfrm>
            <a:off x="6885729" y="1522225"/>
            <a:ext cx="1953600" cy="29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1. Data Wrangling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2. Tools and Methods</a:t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/>
            </a:br>
            <a:br>
              <a:rPr lang="en" sz="900"/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3. Entropy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7" name="Google Shape;1947;p36"/>
          <p:cNvSpPr txBox="1"/>
          <p:nvPr>
            <p:ph idx="2" type="subTitle"/>
          </p:nvPr>
        </p:nvSpPr>
        <p:spPr>
          <a:xfrm>
            <a:off x="2618400" y="1613350"/>
            <a:ext cx="1953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Keras Feature Spaces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Feature Crossing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Imbalanced Data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endParaRPr b="1" sz="11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Credit Card Fraud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Banking 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Diabetes Data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8" name="Google Shape;1948;p36"/>
          <p:cNvSpPr txBox="1"/>
          <p:nvPr>
            <p:ph idx="2" type="subTitle"/>
          </p:nvPr>
        </p:nvSpPr>
        <p:spPr>
          <a:xfrm>
            <a:off x="375425" y="1632926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MLFlow, Hyperopt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49" name="Google Shape;1949;p36"/>
          <p:cNvSpPr txBox="1"/>
          <p:nvPr>
            <p:ph idx="2" type="subTitle"/>
          </p:nvPr>
        </p:nvSpPr>
        <p:spPr>
          <a:xfrm>
            <a:off x="382350" y="3243851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Model Artifact Saving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Serialization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	Pickle, hdf5, gguf,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	ggml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0" name="Google Shape;1950;p36"/>
          <p:cNvSpPr txBox="1"/>
          <p:nvPr>
            <p:ph idx="2" type="subTitle"/>
          </p:nvPr>
        </p:nvSpPr>
        <p:spPr>
          <a:xfrm>
            <a:off x="4887600" y="1566478"/>
            <a:ext cx="19536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Anomaly Detection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AutoEncoders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Statistical Analysis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PyTorch, Keras, Cuda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Experimentation with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parametric models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1" name="Google Shape;1951;p36"/>
          <p:cNvSpPr txBox="1"/>
          <p:nvPr>
            <p:ph idx="2" type="subTitle"/>
          </p:nvPr>
        </p:nvSpPr>
        <p:spPr>
          <a:xfrm>
            <a:off x="2634975" y="3148351"/>
            <a:ext cx="1953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Classification and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 Regression models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Ensemble models</a:t>
            </a: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(Libraries and coded)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XGBoost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Recommender Systems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       Music Recommender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Mixture Modeling</a:t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52" name="Google Shape;19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01" y="2184250"/>
            <a:ext cx="1270451" cy="9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36"/>
          <p:cNvSpPr txBox="1"/>
          <p:nvPr>
            <p:ph idx="2" type="subTitle"/>
          </p:nvPr>
        </p:nvSpPr>
        <p:spPr>
          <a:xfrm>
            <a:off x="4887600" y="3666804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BookGPT	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Online Inference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	</a:t>
            </a:r>
            <a:br>
              <a:rPr b="1" lang="en" sz="11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Testing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Lightweight Local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Models: 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Llama 2, Gemma 2,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Phi 2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4" name="Google Shape;1954;p36"/>
          <p:cNvSpPr txBox="1"/>
          <p:nvPr>
            <p:ph idx="2" type="subTitle"/>
          </p:nvPr>
        </p:nvSpPr>
        <p:spPr>
          <a:xfrm>
            <a:off x="7064130" y="2928319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Built microservices for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Curvebeam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Looking to continue that for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 my daily tasks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5" name="Google Shape;1955;p36"/>
          <p:cNvSpPr txBox="1"/>
          <p:nvPr>
            <p:ph idx="2" type="subTitle"/>
          </p:nvPr>
        </p:nvSpPr>
        <p:spPr>
          <a:xfrm>
            <a:off x="7064130" y="1589599"/>
            <a:ext cx="1953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Lexend"/>
                <a:ea typeface="Lexend"/>
                <a:cs typeface="Lexend"/>
                <a:sym typeface="Lexend"/>
              </a:rPr>
            </a:b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Pandas, Numpy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Spark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SQL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Data manipulation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- Algorithms and Data</a:t>
            </a:r>
            <a:br>
              <a:rPr b="1" lang="en" sz="900">
                <a:latin typeface="Lexend"/>
                <a:ea typeface="Lexend"/>
                <a:cs typeface="Lexend"/>
                <a:sym typeface="Lexend"/>
              </a:rPr>
            </a:br>
            <a:r>
              <a:rPr b="1" lang="en" sz="900">
                <a:latin typeface="Lexend"/>
                <a:ea typeface="Lexend"/>
                <a:cs typeface="Lexend"/>
                <a:sym typeface="Lexend"/>
              </a:rPr>
              <a:t>  Structures</a:t>
            </a:r>
            <a:endParaRPr b="1" sz="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56" name="Google Shape;1956;p36"/>
          <p:cNvPicPr preferRelativeResize="0"/>
          <p:nvPr/>
        </p:nvPicPr>
        <p:blipFill rotWithShape="1">
          <a:blip r:embed="rId4">
            <a:alphaModFix/>
          </a:blip>
          <a:srcRect b="0" l="0" r="0" t="54185"/>
          <a:stretch/>
        </p:blipFill>
        <p:spPr>
          <a:xfrm>
            <a:off x="4727507" y="2907168"/>
            <a:ext cx="1953600" cy="56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7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1962" name="Google Shape;1962;p37"/>
          <p:cNvSpPr/>
          <p:nvPr/>
        </p:nvSpPr>
        <p:spPr>
          <a:xfrm>
            <a:off x="2350879" y="2971726"/>
            <a:ext cx="1352062" cy="833438"/>
          </a:xfrm>
          <a:custGeom>
            <a:rect b="b" l="l" r="r" t="t"/>
            <a:pathLst>
              <a:path extrusionOk="0" h="555625" w="922909">
                <a:moveTo>
                  <a:pt x="0" y="0"/>
                </a:moveTo>
                <a:lnTo>
                  <a:pt x="922909" y="0"/>
                </a:lnTo>
                <a:lnTo>
                  <a:pt x="922909" y="555625"/>
                </a:lnTo>
                <a:lnTo>
                  <a:pt x="0" y="5556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3" name="Google Shape;1963;p37"/>
          <p:cNvSpPr/>
          <p:nvPr/>
        </p:nvSpPr>
        <p:spPr>
          <a:xfrm>
            <a:off x="5515314" y="2571650"/>
            <a:ext cx="1101925" cy="1114890"/>
          </a:xfrm>
          <a:custGeom>
            <a:rect b="b" l="l" r="r" t="t"/>
            <a:pathLst>
              <a:path extrusionOk="0" h="740791" w="740790">
                <a:moveTo>
                  <a:pt x="740791" y="370395"/>
                </a:moveTo>
                <a:cubicBezTo>
                  <a:pt x="740791" y="574959"/>
                  <a:pt x="574959" y="740791"/>
                  <a:pt x="370396" y="740791"/>
                </a:cubicBezTo>
                <a:cubicBezTo>
                  <a:pt x="165832" y="740791"/>
                  <a:pt x="0" y="574959"/>
                  <a:pt x="0" y="370395"/>
                </a:cubicBezTo>
                <a:cubicBezTo>
                  <a:pt x="0" y="165832"/>
                  <a:pt x="165832" y="0"/>
                  <a:pt x="370396" y="0"/>
                </a:cubicBezTo>
                <a:cubicBezTo>
                  <a:pt x="574959" y="0"/>
                  <a:pt x="740791" y="165832"/>
                  <a:pt x="740791" y="370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4" name="Google Shape;1964;p37"/>
          <p:cNvSpPr/>
          <p:nvPr/>
        </p:nvSpPr>
        <p:spPr>
          <a:xfrm>
            <a:off x="4155612" y="3685770"/>
            <a:ext cx="833347" cy="833952"/>
          </a:xfrm>
          <a:custGeom>
            <a:rect b="b" l="l" r="r" t="t"/>
            <a:pathLst>
              <a:path extrusionOk="0" h="581151" w="553719">
                <a:moveTo>
                  <a:pt x="553720" y="581152"/>
                </a:moveTo>
                <a:lnTo>
                  <a:pt x="0" y="581152"/>
                </a:lnTo>
                <a:lnTo>
                  <a:pt x="0" y="0"/>
                </a:lnTo>
                <a:lnTo>
                  <a:pt x="553720" y="5811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