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3" r:id="rId2"/>
    <p:sldId id="263" r:id="rId3"/>
    <p:sldId id="264" r:id="rId4"/>
    <p:sldId id="270" r:id="rId5"/>
    <p:sldId id="277" r:id="rId6"/>
    <p:sldId id="265" r:id="rId7"/>
    <p:sldId id="280" r:id="rId8"/>
    <p:sldId id="327" r:id="rId9"/>
    <p:sldId id="325" r:id="rId10"/>
    <p:sldId id="266" r:id="rId11"/>
    <p:sldId id="326" r:id="rId12"/>
    <p:sldId id="294" r:id="rId13"/>
    <p:sldId id="268" r:id="rId14"/>
    <p:sldId id="304" r:id="rId15"/>
    <p:sldId id="32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44B"/>
    <a:srgbClr val="21273E"/>
    <a:srgbClr val="DADCE4"/>
    <a:srgbClr val="3A2E4F"/>
    <a:srgbClr val="528DA9"/>
    <a:srgbClr val="4A67D4"/>
    <a:srgbClr val="7483DE"/>
    <a:srgbClr val="7383E1"/>
    <a:srgbClr val="8DB6FF"/>
    <a:srgbClr val="ABC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8"/>
    <p:restoredTop sz="96115" autoAdjust="0"/>
  </p:normalViewPr>
  <p:slideViewPr>
    <p:cSldViewPr snapToGrid="0">
      <p:cViewPr varScale="1">
        <p:scale>
          <a:sx n="85" d="100"/>
          <a:sy n="85" d="100"/>
        </p:scale>
        <p:origin x="208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EA053EFB-6033-4CE6-AA30-12A46473932B}" type="datetimeFigureOut">
              <a:rPr lang="zh-CN" altLang="en-US" smtClean="0"/>
              <a:pPr/>
              <a:t>2023/4/28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dobe 黑体 Std R" panose="020B0400000000000000" pitchFamily="34" charset="-122"/>
              </a:defRPr>
            </a:lvl1pPr>
          </a:lstStyle>
          <a:p>
            <a:fld id="{3CF659B7-856F-413B-B4A3-0AD6F5EDB98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27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dobe 黑体 Std R" panose="020B04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7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60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25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796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659B7-856F-413B-B4A3-0AD6F5EDB98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21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90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29813" flipH="1" flipV="1">
            <a:off x="144001" y="178669"/>
            <a:ext cx="1002244" cy="1068651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10630526" y="514214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2C344B"/>
                </a:solidFill>
                <a:effectLst>
                  <a:outerShdw blurRad="25400" dist="25400" dir="2700000" algn="tl" rotWithShape="0">
                    <a:prstClr val="black">
                      <a:alpha val="20000"/>
                    </a:prst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LOGO</a:t>
            </a:r>
            <a:endParaRPr lang="zh-CN" altLang="en-US" sz="2800" dirty="0">
              <a:solidFill>
                <a:srgbClr val="2C344B"/>
              </a:solidFill>
              <a:effectLst>
                <a:outerShdw blurRad="25400" dist="25400" dir="2700000" algn="tl" rotWithShape="0">
                  <a:prstClr val="black">
                    <a:alpha val="20000"/>
                  </a:prstClr>
                </a:outerShdw>
              </a:effectLst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630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ea typeface="Adobe 黑体 Std R" panose="020B0400000000000000" pitchFamily="34" charset="-122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44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FB86A-A4B3-41D7-896C-B1AAF17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F68D6209-B3DA-41BE-87E3-CC78C5062099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2023/4/28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48D47-F4E5-4BC3-8B93-F8AEDB87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4D83C-A030-4768-9BC5-8784D461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44341BB1-40C4-4700-B8C2-D06FA29C9A59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6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48163" y="6382170"/>
            <a:ext cx="547804" cy="365127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ECB62A96-75BD-4D1B-A9DE-49026C62D5F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0614203"/>
      </p:ext>
    </p:extLst>
  </p:cSld>
  <p:clrMapOvr>
    <a:masterClrMapping/>
  </p:clrMapOvr>
  <p:transition spd="med" advClick="0" advTm="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89" y="1825891"/>
            <a:ext cx="10515224" cy="4351729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  <a:lvl2pPr>
              <a:defRPr>
                <a:ea typeface="Adobe 黑体 Std R" panose="020B0400000000000000" pitchFamily="34" charset="-122"/>
              </a:defRPr>
            </a:lvl2pPr>
            <a:lvl3pPr>
              <a:defRPr>
                <a:ea typeface="Adobe 黑体 Std R" panose="020B0400000000000000" pitchFamily="34" charset="-122"/>
              </a:defRPr>
            </a:lvl3pPr>
            <a:lvl4pPr>
              <a:defRPr>
                <a:ea typeface="Adobe 黑体 Std R" panose="020B0400000000000000" pitchFamily="34" charset="-122"/>
              </a:defRPr>
            </a:lvl4pPr>
            <a:lvl5pPr>
              <a:defRPr>
                <a:ea typeface="Adobe 黑体 Std R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90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6CE9CDA6-EBF6-406F-B3E0-C54727C5BA5C}" type="datetimeFigureOut">
              <a:rPr lang="zh-CN" altLang="en-US" smtClean="0"/>
              <a:pPr/>
              <a:t>2023/4/28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413" y="6356748"/>
            <a:ext cx="4115176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1167" y="6356748"/>
            <a:ext cx="2742447" cy="364275"/>
          </a:xfrm>
          <a:prstGeom prst="rect">
            <a:avLst/>
          </a:prstGeom>
        </p:spPr>
        <p:txBody>
          <a:bodyPr/>
          <a:lstStyle>
            <a:lvl1pPr>
              <a:defRPr>
                <a:ea typeface="Adobe 黑体 Std R" panose="020B0400000000000000" pitchFamily="34" charset="-122"/>
              </a:defRPr>
            </a:lvl1pPr>
          </a:lstStyle>
          <a:p>
            <a:fld id="{1EEBC43A-32FB-4EEB-A6E0-814D95442B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3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9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7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101170" y="-2481705"/>
            <a:ext cx="6930283" cy="693028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59909" y="2344326"/>
            <a:ext cx="8061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Pairs</a:t>
            </a:r>
            <a:r>
              <a:rPr lang="en-US" altLang="zh-CN" sz="4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4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Trading</a:t>
            </a:r>
            <a:r>
              <a:rPr lang="en-US" altLang="zh-CN" sz="4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dobe 黑体 Std R" panose="020B0400000000000000" pitchFamily="34" charset="-122"/>
                <a:ea typeface="Adobe 黑体 Std R" panose="020B0400000000000000" pitchFamily="34" charset="-122"/>
              </a:rPr>
              <a:t> </a:t>
            </a:r>
            <a:r>
              <a:rPr lang="en-US" altLang="zh-CN" sz="4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with Copula-Final Presentation</a:t>
            </a:r>
            <a:endParaRPr lang="zh-CN" altLang="en-US" sz="48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49293" y="4034072"/>
            <a:ext cx="569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Team 6</a:t>
            </a:r>
            <a:endParaRPr lang="zh-CN" altLang="en-US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9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2460171" y="2582518"/>
            <a:ext cx="72716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THREE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59185" y="2882058"/>
            <a:ext cx="3673630" cy="1919308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Issues &amp; Findings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5061382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996656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171346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9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3983346" y="1131188"/>
            <a:ext cx="421982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zh-CN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Annualized Return = 6.05%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1107237" y="536174"/>
            <a:ext cx="4903146" cy="525644"/>
            <a:chOff x="357096" y="387222"/>
            <a:chExt cx="3677359" cy="394233"/>
          </a:xfrm>
        </p:grpSpPr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408529" y="387222"/>
              <a:ext cx="3625926" cy="34923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21273E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  <a:sym typeface="+mn-lt"/>
                </a:rPr>
                <a:t>Issues – Low Expected Return</a:t>
              </a:r>
              <a:endParaRPr lang="zh-CN" altLang="en-US" sz="2400" b="1" dirty="0">
                <a:solidFill>
                  <a:srgbClr val="21273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6AEC76-7F5E-56DB-B0F2-4085864B3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955" y="505356"/>
            <a:ext cx="1414090" cy="6556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6B987A9-AE03-D023-7B7F-98E4331F3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44" y="1804193"/>
            <a:ext cx="10946686" cy="4641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00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2681555" y="1386902"/>
            <a:ext cx="5976703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Stricter threshold ≠ Higher Win-rate</a:t>
            </a:r>
            <a:endParaRPr lang="en-US" altLang="zh-CN" sz="22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07237" y="536174"/>
            <a:ext cx="4903146" cy="525644"/>
            <a:chOff x="357096" y="387222"/>
            <a:chExt cx="3677359" cy="394233"/>
          </a:xfrm>
        </p:grpSpPr>
        <p:sp>
          <p:nvSpPr>
            <p:cNvPr id="52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408529" y="387222"/>
              <a:ext cx="3625926" cy="34923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rgbClr val="21273E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  <a:sym typeface="+mn-lt"/>
                </a:rPr>
                <a:t>Findings – Signal Threshold</a:t>
              </a:r>
              <a:endParaRPr lang="zh-CN" altLang="en-US" sz="2400" b="1" dirty="0">
                <a:solidFill>
                  <a:srgbClr val="21273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  <a:sym typeface="+mn-lt"/>
              </a:endParaRPr>
            </a:p>
          </p:txBody>
        </p:sp>
        <p:sp>
          <p:nvSpPr>
            <p:cNvPr id="53" name="PA_文本框 1">
              <a:extLst>
                <a:ext uri="{FF2B5EF4-FFF2-40B4-BE49-F238E27FC236}">
                  <a16:creationId xmlns:a16="http://schemas.microsoft.com/office/drawing/2014/main" id="{BA0F9515-D5AE-4BED-A481-29A81D6010F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57096" y="546295"/>
              <a:ext cx="2704685" cy="235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>
                <a:lnSpc>
                  <a:spcPts val="2300"/>
                </a:lnSpc>
              </a:pPr>
              <a:endParaRPr lang="en-US" altLang="zh-CN" sz="1200" dirty="0">
                <a:solidFill>
                  <a:srgbClr val="2C344B"/>
                </a:solidFill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  <a:sym typeface="+mn-lt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36AEC76-7F5E-56DB-B0F2-4085864B3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955" y="505356"/>
            <a:ext cx="1414090" cy="655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F3B263-0C2F-4CCD-F4E8-E3482C21FA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32" y="2403187"/>
            <a:ext cx="11157336" cy="30359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25BBED9C-12F7-0255-B31E-7DA21229A0A5}"/>
              </a:ext>
            </a:extLst>
          </p:cNvPr>
          <p:cNvSpPr/>
          <p:nvPr/>
        </p:nvSpPr>
        <p:spPr>
          <a:xfrm>
            <a:off x="819465" y="5361288"/>
            <a:ext cx="10381836" cy="67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More Pairs with win-rate greater than 50% lowers the return variance</a:t>
            </a:r>
            <a:endParaRPr lang="en-US" altLang="zh-CN" sz="22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5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FOUR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23550" y="2979877"/>
            <a:ext cx="4911812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Improvements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574039" y="354018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635361" y="354018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 bwMode="auto">
          <a:xfrm>
            <a:off x="8157529" y="3155999"/>
            <a:ext cx="2548739" cy="28729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flipH="1">
            <a:off x="1912646" y="3465511"/>
            <a:ext cx="2550327" cy="285701"/>
          </a:xfrm>
          <a:custGeom>
            <a:avLst/>
            <a:gdLst>
              <a:gd name="connsiteX0" fmla="*/ 0 w 1600200"/>
              <a:gd name="connsiteY0" fmla="*/ 552450 h 552450"/>
              <a:gd name="connsiteX1" fmla="*/ 171450 w 1600200"/>
              <a:gd name="connsiteY1" fmla="*/ 0 h 552450"/>
              <a:gd name="connsiteX2" fmla="*/ 1600200 w 1600200"/>
              <a:gd name="connsiteY2" fmla="*/ 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52450">
                <a:moveTo>
                  <a:pt x="0" y="552450"/>
                </a:moveTo>
                <a:lnTo>
                  <a:pt x="171450" y="0"/>
                </a:lnTo>
                <a:lnTo>
                  <a:pt x="16002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70541" y="245603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/>
        </p:nvSpPr>
        <p:spPr>
          <a:xfrm flipH="1">
            <a:off x="4558158" y="2449683"/>
            <a:ext cx="672892" cy="1001539"/>
          </a:xfrm>
          <a:custGeom>
            <a:avLst/>
            <a:gdLst>
              <a:gd name="connsiteX0" fmla="*/ 0 w 647700"/>
              <a:gd name="connsiteY0" fmla="*/ 965200 h 965200"/>
              <a:gd name="connsiteX1" fmla="*/ 152400 w 647700"/>
              <a:gd name="connsiteY1" fmla="*/ 508000 h 965200"/>
              <a:gd name="connsiteX2" fmla="*/ 647700 w 647700"/>
              <a:gd name="connsiteY2" fmla="*/ 0 h 965200"/>
              <a:gd name="connsiteX0" fmla="*/ 0 w 647700"/>
              <a:gd name="connsiteY0" fmla="*/ 965200 h 965200"/>
              <a:gd name="connsiteX1" fmla="*/ 101600 w 647700"/>
              <a:gd name="connsiteY1" fmla="*/ 520700 h 965200"/>
              <a:gd name="connsiteX2" fmla="*/ 647700 w 647700"/>
              <a:gd name="connsiteY2" fmla="*/ 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5200">
                <a:moveTo>
                  <a:pt x="0" y="965200"/>
                </a:moveTo>
                <a:lnTo>
                  <a:pt x="101600" y="520700"/>
                </a:lnTo>
                <a:lnTo>
                  <a:pt x="647700" y="0"/>
                </a:lnTo>
              </a:path>
            </a:pathLst>
          </a:custGeom>
          <a:noFill/>
          <a:ln w="127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headEnd type="oval" w="med" len="med"/>
            <a:tailEnd type="stealth" w="med" len="me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000000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Freeform 19"/>
          <p:cNvSpPr>
            <a:spLocks/>
          </p:cNvSpPr>
          <p:nvPr/>
        </p:nvSpPr>
        <p:spPr bwMode="auto">
          <a:xfrm>
            <a:off x="3888439" y="3238536"/>
            <a:ext cx="1028383" cy="1041219"/>
          </a:xfrm>
          <a:custGeom>
            <a:avLst/>
            <a:gdLst>
              <a:gd name="T0" fmla="*/ 15 w 101"/>
              <a:gd name="T1" fmla="*/ 31 h 102"/>
              <a:gd name="T2" fmla="*/ 21 w 101"/>
              <a:gd name="T3" fmla="*/ 5 h 102"/>
              <a:gd name="T4" fmla="*/ 26 w 101"/>
              <a:gd name="T5" fmla="*/ 1 h 102"/>
              <a:gd name="T6" fmla="*/ 32 w 101"/>
              <a:gd name="T7" fmla="*/ 2 h 102"/>
              <a:gd name="T8" fmla="*/ 95 w 101"/>
              <a:gd name="T9" fmla="*/ 41 h 102"/>
              <a:gd name="T10" fmla="*/ 101 w 101"/>
              <a:gd name="T11" fmla="*/ 51 h 102"/>
              <a:gd name="T12" fmla="*/ 94 w 101"/>
              <a:gd name="T13" fmla="*/ 63 h 102"/>
              <a:gd name="T14" fmla="*/ 6 w 101"/>
              <a:gd name="T15" fmla="*/ 102 h 102"/>
              <a:gd name="T16" fmla="*/ 2 w 101"/>
              <a:gd name="T17" fmla="*/ 101 h 102"/>
              <a:gd name="T18" fmla="*/ 0 w 101"/>
              <a:gd name="T19" fmla="*/ 97 h 102"/>
              <a:gd name="T20" fmla="*/ 5 w 101"/>
              <a:gd name="T21" fmla="*/ 77 h 102"/>
              <a:gd name="T22" fmla="*/ 15 w 101"/>
              <a:gd name="T2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2">
                <a:moveTo>
                  <a:pt x="15" y="31"/>
                </a:moveTo>
                <a:cubicBezTo>
                  <a:pt x="21" y="5"/>
                  <a:pt x="21" y="5"/>
                  <a:pt x="21" y="5"/>
                </a:cubicBezTo>
                <a:cubicBezTo>
                  <a:pt x="21" y="5"/>
                  <a:pt x="22" y="2"/>
                  <a:pt x="26" y="1"/>
                </a:cubicBezTo>
                <a:cubicBezTo>
                  <a:pt x="29" y="0"/>
                  <a:pt x="32" y="2"/>
                  <a:pt x="32" y="2"/>
                </a:cubicBezTo>
                <a:cubicBezTo>
                  <a:pt x="95" y="41"/>
                  <a:pt x="95" y="41"/>
                  <a:pt x="95" y="41"/>
                </a:cubicBezTo>
                <a:cubicBezTo>
                  <a:pt x="95" y="41"/>
                  <a:pt x="101" y="46"/>
                  <a:pt x="101" y="51"/>
                </a:cubicBezTo>
                <a:cubicBezTo>
                  <a:pt x="101" y="60"/>
                  <a:pt x="94" y="63"/>
                  <a:pt x="94" y="63"/>
                </a:cubicBezTo>
                <a:cubicBezTo>
                  <a:pt x="6" y="102"/>
                  <a:pt x="6" y="102"/>
                  <a:pt x="6" y="102"/>
                </a:cubicBezTo>
                <a:cubicBezTo>
                  <a:pt x="6" y="102"/>
                  <a:pt x="3" y="102"/>
                  <a:pt x="2" y="101"/>
                </a:cubicBezTo>
                <a:cubicBezTo>
                  <a:pt x="0" y="99"/>
                  <a:pt x="0" y="97"/>
                  <a:pt x="0" y="97"/>
                </a:cubicBezTo>
                <a:cubicBezTo>
                  <a:pt x="5" y="77"/>
                  <a:pt x="5" y="77"/>
                  <a:pt x="5" y="77"/>
                </a:cubicBezTo>
                <a:lnTo>
                  <a:pt x="15" y="31"/>
                </a:lnTo>
                <a:close/>
              </a:path>
            </a:pathLst>
          </a:custGeom>
          <a:gradFill>
            <a:gsLst>
              <a:gs pos="0">
                <a:srgbClr val="2C344B"/>
              </a:gs>
              <a:gs pos="100000">
                <a:srgbClr val="21273E"/>
              </a:gs>
            </a:gsLst>
            <a:lin ang="0" scaled="0"/>
          </a:gradFill>
          <a:ln w="3175" cap="flat" cmpd="sng" algn="ctr">
            <a:noFill/>
            <a:prstDash val="solid"/>
          </a:ln>
          <a:effectLst/>
        </p:spPr>
        <p:txBody>
          <a:bodyPr lIns="91396" tIns="45699" rIns="91396" bIns="4569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 sz="1067" kern="0" dirty="0">
              <a:solidFill>
                <a:srgbClr val="FFFFFF"/>
              </a:solidFill>
              <a:ea typeface="Adobe 黑体 Std R" panose="020B0400000000000000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32" name="组合 39"/>
          <p:cNvGrpSpPr/>
          <p:nvPr/>
        </p:nvGrpSpPr>
        <p:grpSpPr>
          <a:xfrm>
            <a:off x="6527632" y="2754434"/>
            <a:ext cx="1937741" cy="1907844"/>
            <a:chOff x="5117306" y="2065735"/>
            <a:chExt cx="1453754" cy="1431131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2" name="Freeform 17"/>
            <p:cNvSpPr>
              <a:spLocks noChangeAspect="1"/>
            </p:cNvSpPr>
            <p:nvPr/>
          </p:nvSpPr>
          <p:spPr bwMode="auto">
            <a:xfrm>
              <a:off x="5117306" y="2065735"/>
              <a:ext cx="1453754" cy="1431131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Freeform 26"/>
            <p:cNvSpPr>
              <a:spLocks noChangeAspect="1"/>
            </p:cNvSpPr>
            <p:nvPr/>
          </p:nvSpPr>
          <p:spPr bwMode="auto">
            <a:xfrm>
              <a:off x="5865019" y="2717007"/>
              <a:ext cx="182166" cy="18931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sz="1999" kern="0" dirty="0">
                <a:solidFill>
                  <a:prstClr val="black"/>
                </a:solidFill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3" name="组合 37"/>
          <p:cNvGrpSpPr/>
          <p:nvPr/>
        </p:nvGrpSpPr>
        <p:grpSpPr>
          <a:xfrm>
            <a:off x="4610524" y="3113145"/>
            <a:ext cx="1295000" cy="1265019"/>
            <a:chOff x="3679031" y="2334816"/>
            <a:chExt cx="971550" cy="948928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4" name="Freeform 18"/>
            <p:cNvSpPr>
              <a:spLocks/>
            </p:cNvSpPr>
            <p:nvPr/>
          </p:nvSpPr>
          <p:spPr bwMode="auto">
            <a:xfrm>
              <a:off x="3679031" y="2334816"/>
              <a:ext cx="971550" cy="948928"/>
            </a:xfrm>
            <a:custGeom>
              <a:avLst/>
              <a:gdLst>
                <a:gd name="T0" fmla="*/ 127 w 127"/>
                <a:gd name="T1" fmla="*/ 64 h 124"/>
                <a:gd name="T2" fmla="*/ 117 w 127"/>
                <a:gd name="T3" fmla="*/ 76 h 124"/>
                <a:gd name="T4" fmla="*/ 8 w 127"/>
                <a:gd name="T5" fmla="*/ 124 h 124"/>
                <a:gd name="T6" fmla="*/ 2 w 127"/>
                <a:gd name="T7" fmla="*/ 123 h 124"/>
                <a:gd name="T8" fmla="*/ 1 w 127"/>
                <a:gd name="T9" fmla="*/ 118 h 124"/>
                <a:gd name="T10" fmla="*/ 6 w 127"/>
                <a:gd name="T11" fmla="*/ 94 h 124"/>
                <a:gd name="T12" fmla="*/ 39 w 127"/>
                <a:gd name="T13" fmla="*/ 62 h 124"/>
                <a:gd name="T14" fmla="*/ 19 w 127"/>
                <a:gd name="T15" fmla="*/ 38 h 124"/>
                <a:gd name="T16" fmla="*/ 26 w 127"/>
                <a:gd name="T17" fmla="*/ 6 h 124"/>
                <a:gd name="T18" fmla="*/ 32 w 127"/>
                <a:gd name="T19" fmla="*/ 1 h 124"/>
                <a:gd name="T20" fmla="*/ 39 w 127"/>
                <a:gd name="T21" fmla="*/ 2 h 124"/>
                <a:gd name="T22" fmla="*/ 121 w 127"/>
                <a:gd name="T23" fmla="*/ 52 h 124"/>
                <a:gd name="T24" fmla="*/ 127 w 127"/>
                <a:gd name="T25" fmla="*/ 6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7" h="124">
                  <a:moveTo>
                    <a:pt x="127" y="64"/>
                  </a:moveTo>
                  <a:cubicBezTo>
                    <a:pt x="127" y="71"/>
                    <a:pt x="117" y="76"/>
                    <a:pt x="117" y="76"/>
                  </a:cubicBezTo>
                  <a:cubicBezTo>
                    <a:pt x="8" y="124"/>
                    <a:pt x="8" y="124"/>
                    <a:pt x="8" y="124"/>
                  </a:cubicBezTo>
                  <a:cubicBezTo>
                    <a:pt x="8" y="124"/>
                    <a:pt x="4" y="124"/>
                    <a:pt x="2" y="123"/>
                  </a:cubicBezTo>
                  <a:cubicBezTo>
                    <a:pt x="0" y="121"/>
                    <a:pt x="1" y="118"/>
                    <a:pt x="1" y="11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6" y="94"/>
                    <a:pt x="39" y="81"/>
                    <a:pt x="39" y="62"/>
                  </a:cubicBezTo>
                  <a:cubicBezTo>
                    <a:pt x="40" y="48"/>
                    <a:pt x="19" y="38"/>
                    <a:pt x="19" y="38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6"/>
                    <a:pt x="28" y="2"/>
                    <a:pt x="32" y="1"/>
                  </a:cubicBezTo>
                  <a:cubicBezTo>
                    <a:pt x="36" y="0"/>
                    <a:pt x="39" y="2"/>
                    <a:pt x="39" y="2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121" y="52"/>
                    <a:pt x="127" y="57"/>
                    <a:pt x="127" y="6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Freeform 442"/>
            <p:cNvSpPr>
              <a:spLocks noEditPoints="1"/>
            </p:cNvSpPr>
            <p:nvPr/>
          </p:nvSpPr>
          <p:spPr bwMode="auto">
            <a:xfrm>
              <a:off x="4106466" y="2730103"/>
              <a:ext cx="194072" cy="166688"/>
            </a:xfrm>
            <a:custGeom>
              <a:avLst/>
              <a:gdLst>
                <a:gd name="T0" fmla="*/ 278 w 288"/>
                <a:gd name="T1" fmla="*/ 0 h 246"/>
                <a:gd name="T2" fmla="*/ 52 w 288"/>
                <a:gd name="T3" fmla="*/ 0 h 246"/>
                <a:gd name="T4" fmla="*/ 42 w 288"/>
                <a:gd name="T5" fmla="*/ 10 h 246"/>
                <a:gd name="T6" fmla="*/ 42 w 288"/>
                <a:gd name="T7" fmla="*/ 43 h 246"/>
                <a:gd name="T8" fmla="*/ 10 w 288"/>
                <a:gd name="T9" fmla="*/ 43 h 246"/>
                <a:gd name="T10" fmla="*/ 0 w 288"/>
                <a:gd name="T11" fmla="*/ 53 h 246"/>
                <a:gd name="T12" fmla="*/ 0 w 288"/>
                <a:gd name="T13" fmla="*/ 219 h 246"/>
                <a:gd name="T14" fmla="*/ 27 w 288"/>
                <a:gd name="T15" fmla="*/ 246 h 246"/>
                <a:gd name="T16" fmla="*/ 52 w 288"/>
                <a:gd name="T17" fmla="*/ 246 h 246"/>
                <a:gd name="T18" fmla="*/ 241 w 288"/>
                <a:gd name="T19" fmla="*/ 246 h 246"/>
                <a:gd name="T20" fmla="*/ 278 w 288"/>
                <a:gd name="T21" fmla="*/ 246 h 246"/>
                <a:gd name="T22" fmla="*/ 288 w 288"/>
                <a:gd name="T23" fmla="*/ 236 h 246"/>
                <a:gd name="T24" fmla="*/ 288 w 288"/>
                <a:gd name="T25" fmla="*/ 10 h 246"/>
                <a:gd name="T26" fmla="*/ 278 w 288"/>
                <a:gd name="T27" fmla="*/ 0 h 246"/>
                <a:gd name="T28" fmla="*/ 271 w 288"/>
                <a:gd name="T29" fmla="*/ 229 h 246"/>
                <a:gd name="T30" fmla="*/ 241 w 288"/>
                <a:gd name="T31" fmla="*/ 229 h 246"/>
                <a:gd name="T32" fmla="*/ 52 w 288"/>
                <a:gd name="T33" fmla="*/ 229 h 246"/>
                <a:gd name="T34" fmla="*/ 27 w 288"/>
                <a:gd name="T35" fmla="*/ 229 h 246"/>
                <a:gd name="T36" fmla="*/ 17 w 288"/>
                <a:gd name="T37" fmla="*/ 219 h 246"/>
                <a:gd name="T38" fmla="*/ 17 w 288"/>
                <a:gd name="T39" fmla="*/ 60 h 246"/>
                <a:gd name="T40" fmla="*/ 42 w 288"/>
                <a:gd name="T41" fmla="*/ 60 h 246"/>
                <a:gd name="T42" fmla="*/ 42 w 288"/>
                <a:gd name="T43" fmla="*/ 214 h 246"/>
                <a:gd name="T44" fmla="*/ 59 w 288"/>
                <a:gd name="T45" fmla="*/ 214 h 246"/>
                <a:gd name="T46" fmla="*/ 59 w 288"/>
                <a:gd name="T47" fmla="*/ 60 h 246"/>
                <a:gd name="T48" fmla="*/ 59 w 288"/>
                <a:gd name="T49" fmla="*/ 60 h 246"/>
                <a:gd name="T50" fmla="*/ 59 w 288"/>
                <a:gd name="T51" fmla="*/ 43 h 246"/>
                <a:gd name="T52" fmla="*/ 59 w 288"/>
                <a:gd name="T53" fmla="*/ 17 h 246"/>
                <a:gd name="T54" fmla="*/ 271 w 288"/>
                <a:gd name="T55" fmla="*/ 17 h 246"/>
                <a:gd name="T56" fmla="*/ 271 w 288"/>
                <a:gd name="T57" fmla="*/ 22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8" h="246">
                  <a:moveTo>
                    <a:pt x="278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44" y="0"/>
                    <a:pt x="42" y="2"/>
                    <a:pt x="42" y="10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2" y="43"/>
                    <a:pt x="0" y="45"/>
                    <a:pt x="0" y="53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31"/>
                    <a:pt x="14" y="246"/>
                    <a:pt x="27" y="246"/>
                  </a:cubicBezTo>
                  <a:cubicBezTo>
                    <a:pt x="52" y="246"/>
                    <a:pt x="52" y="246"/>
                    <a:pt x="52" y="246"/>
                  </a:cubicBezTo>
                  <a:cubicBezTo>
                    <a:pt x="241" y="246"/>
                    <a:pt x="241" y="246"/>
                    <a:pt x="241" y="246"/>
                  </a:cubicBezTo>
                  <a:cubicBezTo>
                    <a:pt x="278" y="246"/>
                    <a:pt x="278" y="246"/>
                    <a:pt x="278" y="246"/>
                  </a:cubicBezTo>
                  <a:cubicBezTo>
                    <a:pt x="286" y="246"/>
                    <a:pt x="288" y="244"/>
                    <a:pt x="288" y="236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2"/>
                    <a:pt x="286" y="0"/>
                    <a:pt x="278" y="0"/>
                  </a:cubicBezTo>
                  <a:close/>
                  <a:moveTo>
                    <a:pt x="271" y="229"/>
                  </a:moveTo>
                  <a:cubicBezTo>
                    <a:pt x="241" y="229"/>
                    <a:pt x="241" y="229"/>
                    <a:pt x="241" y="229"/>
                  </a:cubicBezTo>
                  <a:cubicBezTo>
                    <a:pt x="52" y="229"/>
                    <a:pt x="52" y="229"/>
                    <a:pt x="52" y="229"/>
                  </a:cubicBezTo>
                  <a:cubicBezTo>
                    <a:pt x="27" y="229"/>
                    <a:pt x="27" y="229"/>
                    <a:pt x="27" y="229"/>
                  </a:cubicBezTo>
                  <a:cubicBezTo>
                    <a:pt x="24" y="229"/>
                    <a:pt x="17" y="222"/>
                    <a:pt x="17" y="219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214"/>
                    <a:pt x="42" y="214"/>
                    <a:pt x="42" y="214"/>
                  </a:cubicBezTo>
                  <a:cubicBezTo>
                    <a:pt x="59" y="214"/>
                    <a:pt x="59" y="214"/>
                    <a:pt x="59" y="214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59" y="43"/>
                    <a:pt x="59" y="43"/>
                    <a:pt x="59" y="43"/>
                  </a:cubicBezTo>
                  <a:cubicBezTo>
                    <a:pt x="59" y="17"/>
                    <a:pt x="59" y="17"/>
                    <a:pt x="59" y="17"/>
                  </a:cubicBezTo>
                  <a:cubicBezTo>
                    <a:pt x="271" y="17"/>
                    <a:pt x="271" y="17"/>
                    <a:pt x="271" y="17"/>
                  </a:cubicBezTo>
                  <a:lnTo>
                    <a:pt x="271" y="229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Rectangle 443"/>
            <p:cNvSpPr>
              <a:spLocks noChangeArrowheads="1"/>
            </p:cNvSpPr>
            <p:nvPr/>
          </p:nvSpPr>
          <p:spPr bwMode="auto">
            <a:xfrm>
              <a:off x="4161235" y="2757488"/>
              <a:ext cx="51197" cy="51197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" name="Rectangle 444"/>
            <p:cNvSpPr>
              <a:spLocks noChangeArrowheads="1"/>
            </p:cNvSpPr>
            <p:nvPr/>
          </p:nvSpPr>
          <p:spPr bwMode="auto">
            <a:xfrm>
              <a:off x="4229100" y="2764632"/>
              <a:ext cx="42863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Rectangle 445"/>
            <p:cNvSpPr>
              <a:spLocks noChangeArrowheads="1"/>
            </p:cNvSpPr>
            <p:nvPr/>
          </p:nvSpPr>
          <p:spPr bwMode="auto">
            <a:xfrm>
              <a:off x="4229100" y="2790825"/>
              <a:ext cx="42863" cy="8335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Rectangle 446"/>
            <p:cNvSpPr>
              <a:spLocks noChangeArrowheads="1"/>
            </p:cNvSpPr>
            <p:nvPr/>
          </p:nvSpPr>
          <p:spPr bwMode="auto">
            <a:xfrm>
              <a:off x="4161235" y="2826544"/>
              <a:ext cx="110728" cy="8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Rectangle 447"/>
            <p:cNvSpPr>
              <a:spLocks noChangeArrowheads="1"/>
            </p:cNvSpPr>
            <p:nvPr/>
          </p:nvSpPr>
          <p:spPr bwMode="auto">
            <a:xfrm>
              <a:off x="4161235" y="2853928"/>
              <a:ext cx="110728" cy="8334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396" tIns="45699" rIns="91396" bIns="4569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2399" dirty="0">
                <a:solidFill>
                  <a:srgbClr val="000000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8"/>
          <p:cNvGrpSpPr/>
          <p:nvPr/>
        </p:nvGrpSpPr>
        <p:grpSpPr>
          <a:xfrm>
            <a:off x="5530201" y="2992516"/>
            <a:ext cx="1480680" cy="1457072"/>
            <a:chOff x="4368404" y="2245519"/>
            <a:chExt cx="1110853" cy="1092994"/>
          </a:xfrm>
          <a:effectLst>
            <a:outerShdw blurRad="254000" dist="63500" dir="2700000" algn="tl" rotWithShape="0">
              <a:prstClr val="black">
                <a:alpha val="30000"/>
              </a:prstClr>
            </a:outerShdw>
          </a:effectLst>
        </p:grpSpPr>
        <p:sp>
          <p:nvSpPr>
            <p:cNvPr id="3" name="Freeform 17"/>
            <p:cNvSpPr>
              <a:spLocks/>
            </p:cNvSpPr>
            <p:nvPr/>
          </p:nvSpPr>
          <p:spPr bwMode="auto">
            <a:xfrm>
              <a:off x="4368404" y="2245519"/>
              <a:ext cx="1110853" cy="1092994"/>
            </a:xfrm>
            <a:custGeom>
              <a:avLst/>
              <a:gdLst>
                <a:gd name="T0" fmla="*/ 145 w 145"/>
                <a:gd name="T1" fmla="*/ 74 h 143"/>
                <a:gd name="T2" fmla="*/ 133 w 145"/>
                <a:gd name="T3" fmla="*/ 88 h 143"/>
                <a:gd name="T4" fmla="*/ 8 w 145"/>
                <a:gd name="T5" fmla="*/ 143 h 143"/>
                <a:gd name="T6" fmla="*/ 2 w 145"/>
                <a:gd name="T7" fmla="*/ 141 h 143"/>
                <a:gd name="T8" fmla="*/ 0 w 145"/>
                <a:gd name="T9" fmla="*/ 135 h 143"/>
                <a:gd name="T10" fmla="*/ 6 w 145"/>
                <a:gd name="T11" fmla="*/ 108 h 143"/>
                <a:gd name="T12" fmla="*/ 50 w 145"/>
                <a:gd name="T13" fmla="*/ 73 h 143"/>
                <a:gd name="T14" fmla="*/ 21 w 145"/>
                <a:gd name="T15" fmla="*/ 44 h 143"/>
                <a:gd name="T16" fmla="*/ 29 w 145"/>
                <a:gd name="T17" fmla="*/ 8 h 143"/>
                <a:gd name="T18" fmla="*/ 36 w 145"/>
                <a:gd name="T19" fmla="*/ 1 h 143"/>
                <a:gd name="T20" fmla="*/ 44 w 145"/>
                <a:gd name="T21" fmla="*/ 3 h 143"/>
                <a:gd name="T22" fmla="*/ 138 w 145"/>
                <a:gd name="T23" fmla="*/ 61 h 143"/>
                <a:gd name="T24" fmla="*/ 145 w 145"/>
                <a:gd name="T25" fmla="*/ 7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143">
                  <a:moveTo>
                    <a:pt x="145" y="74"/>
                  </a:moveTo>
                  <a:cubicBezTo>
                    <a:pt x="145" y="82"/>
                    <a:pt x="133" y="88"/>
                    <a:pt x="133" y="88"/>
                  </a:cubicBezTo>
                  <a:cubicBezTo>
                    <a:pt x="8" y="143"/>
                    <a:pt x="8" y="143"/>
                    <a:pt x="8" y="143"/>
                  </a:cubicBezTo>
                  <a:cubicBezTo>
                    <a:pt x="8" y="143"/>
                    <a:pt x="4" y="143"/>
                    <a:pt x="2" y="141"/>
                  </a:cubicBezTo>
                  <a:cubicBezTo>
                    <a:pt x="0" y="139"/>
                    <a:pt x="0" y="135"/>
                    <a:pt x="0" y="135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6" y="108"/>
                    <a:pt x="50" y="92"/>
                    <a:pt x="50" y="73"/>
                  </a:cubicBezTo>
                  <a:cubicBezTo>
                    <a:pt x="49" y="57"/>
                    <a:pt x="21" y="44"/>
                    <a:pt x="21" y="44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31" y="3"/>
                    <a:pt x="36" y="1"/>
                  </a:cubicBezTo>
                  <a:cubicBezTo>
                    <a:pt x="40" y="0"/>
                    <a:pt x="44" y="3"/>
                    <a:pt x="44" y="3"/>
                  </a:cubicBezTo>
                  <a:cubicBezTo>
                    <a:pt x="138" y="61"/>
                    <a:pt x="138" y="61"/>
                    <a:pt x="138" y="61"/>
                  </a:cubicBezTo>
                  <a:cubicBezTo>
                    <a:pt x="138" y="61"/>
                    <a:pt x="145" y="65"/>
                    <a:pt x="145" y="74"/>
                  </a:cubicBezTo>
                  <a:close/>
                </a:path>
              </a:pathLst>
            </a:cu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0" scaled="0"/>
            </a:gradFill>
            <a:ln w="3175" cap="flat" cmpd="sng" algn="ctr">
              <a:noFill/>
              <a:prstDash val="solid"/>
            </a:ln>
            <a:effectLst/>
          </p:spPr>
          <p:txBody>
            <a:bodyPr lIns="91396" tIns="45699" rIns="91396" bIns="4569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1067" kern="0" dirty="0">
                <a:solidFill>
                  <a:srgbClr val="FFFFFF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Oval 56"/>
            <p:cNvSpPr>
              <a:spLocks noChangeArrowheads="1"/>
            </p:cNvSpPr>
            <p:nvPr/>
          </p:nvSpPr>
          <p:spPr bwMode="auto">
            <a:xfrm>
              <a:off x="4924425" y="2700338"/>
              <a:ext cx="226219" cy="226219"/>
            </a:xfrm>
            <a:prstGeom prst="ellipse">
              <a:avLst/>
            </a:pr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57"/>
            <p:cNvSpPr>
              <a:spLocks/>
            </p:cNvSpPr>
            <p:nvPr/>
          </p:nvSpPr>
          <p:spPr bwMode="auto">
            <a:xfrm>
              <a:off x="4958954" y="2730104"/>
              <a:ext cx="116681" cy="105965"/>
            </a:xfrm>
            <a:custGeom>
              <a:avLst/>
              <a:gdLst>
                <a:gd name="T0" fmla="*/ 8 w 95"/>
                <a:gd name="T1" fmla="*/ 33 h 87"/>
                <a:gd name="T2" fmla="*/ 29 w 95"/>
                <a:gd name="T3" fmla="*/ 74 h 87"/>
                <a:gd name="T4" fmla="*/ 57 w 95"/>
                <a:gd name="T5" fmla="*/ 85 h 87"/>
                <a:gd name="T6" fmla="*/ 54 w 95"/>
                <a:gd name="T7" fmla="*/ 81 h 87"/>
                <a:gd name="T8" fmla="*/ 48 w 95"/>
                <a:gd name="T9" fmla="*/ 76 h 87"/>
                <a:gd name="T10" fmla="*/ 45 w 95"/>
                <a:gd name="T11" fmla="*/ 67 h 87"/>
                <a:gd name="T12" fmla="*/ 36 w 95"/>
                <a:gd name="T13" fmla="*/ 64 h 87"/>
                <a:gd name="T14" fmla="*/ 45 w 95"/>
                <a:gd name="T15" fmla="*/ 52 h 87"/>
                <a:gd name="T16" fmla="*/ 71 w 95"/>
                <a:gd name="T17" fmla="*/ 33 h 87"/>
                <a:gd name="T18" fmla="*/ 43 w 95"/>
                <a:gd name="T19" fmla="*/ 3 h 87"/>
                <a:gd name="T20" fmla="*/ 6 w 95"/>
                <a:gd name="T21" fmla="*/ 14 h 87"/>
                <a:gd name="T22" fmla="*/ 8 w 95"/>
                <a:gd name="T23" fmla="*/ 3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7">
                  <a:moveTo>
                    <a:pt x="8" y="33"/>
                  </a:moveTo>
                  <a:cubicBezTo>
                    <a:pt x="4" y="44"/>
                    <a:pt x="7" y="61"/>
                    <a:pt x="29" y="74"/>
                  </a:cubicBezTo>
                  <a:cubicBezTo>
                    <a:pt x="51" y="86"/>
                    <a:pt x="55" y="83"/>
                    <a:pt x="57" y="85"/>
                  </a:cubicBezTo>
                  <a:cubicBezTo>
                    <a:pt x="59" y="87"/>
                    <a:pt x="53" y="87"/>
                    <a:pt x="54" y="81"/>
                  </a:cubicBezTo>
                  <a:cubicBezTo>
                    <a:pt x="55" y="75"/>
                    <a:pt x="51" y="76"/>
                    <a:pt x="48" y="76"/>
                  </a:cubicBezTo>
                  <a:cubicBezTo>
                    <a:pt x="45" y="76"/>
                    <a:pt x="44" y="70"/>
                    <a:pt x="45" y="67"/>
                  </a:cubicBezTo>
                  <a:cubicBezTo>
                    <a:pt x="46" y="63"/>
                    <a:pt x="41" y="71"/>
                    <a:pt x="36" y="64"/>
                  </a:cubicBezTo>
                  <a:cubicBezTo>
                    <a:pt x="32" y="56"/>
                    <a:pt x="39" y="50"/>
                    <a:pt x="45" y="52"/>
                  </a:cubicBezTo>
                  <a:cubicBezTo>
                    <a:pt x="61" y="57"/>
                    <a:pt x="59" y="43"/>
                    <a:pt x="71" y="33"/>
                  </a:cubicBezTo>
                  <a:cubicBezTo>
                    <a:pt x="95" y="15"/>
                    <a:pt x="60" y="5"/>
                    <a:pt x="43" y="3"/>
                  </a:cubicBezTo>
                  <a:cubicBezTo>
                    <a:pt x="25" y="0"/>
                    <a:pt x="0" y="7"/>
                    <a:pt x="6" y="14"/>
                  </a:cubicBezTo>
                  <a:cubicBezTo>
                    <a:pt x="12" y="20"/>
                    <a:pt x="9" y="30"/>
                    <a:pt x="8" y="33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58"/>
            <p:cNvSpPr>
              <a:spLocks/>
            </p:cNvSpPr>
            <p:nvPr/>
          </p:nvSpPr>
          <p:spPr bwMode="auto">
            <a:xfrm>
              <a:off x="5020866" y="2812257"/>
              <a:ext cx="89297" cy="103585"/>
            </a:xfrm>
            <a:custGeom>
              <a:avLst/>
              <a:gdLst>
                <a:gd name="T0" fmla="*/ 12 w 73"/>
                <a:gd name="T1" fmla="*/ 32 h 85"/>
                <a:gd name="T2" fmla="*/ 12 w 73"/>
                <a:gd name="T3" fmla="*/ 45 h 85"/>
                <a:gd name="T4" fmla="*/ 25 w 73"/>
                <a:gd name="T5" fmla="*/ 58 h 85"/>
                <a:gd name="T6" fmla="*/ 19 w 73"/>
                <a:gd name="T7" fmla="*/ 80 h 85"/>
                <a:gd name="T8" fmla="*/ 45 w 73"/>
                <a:gd name="T9" fmla="*/ 66 h 85"/>
                <a:gd name="T10" fmla="*/ 66 w 73"/>
                <a:gd name="T11" fmla="*/ 37 h 85"/>
                <a:gd name="T12" fmla="*/ 54 w 73"/>
                <a:gd name="T13" fmla="*/ 24 h 85"/>
                <a:gd name="T14" fmla="*/ 24 w 73"/>
                <a:gd name="T15" fmla="*/ 11 h 85"/>
                <a:gd name="T16" fmla="*/ 12 w 73"/>
                <a:gd name="T17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5">
                  <a:moveTo>
                    <a:pt x="12" y="32"/>
                  </a:moveTo>
                  <a:cubicBezTo>
                    <a:pt x="10" y="43"/>
                    <a:pt x="0" y="34"/>
                    <a:pt x="12" y="45"/>
                  </a:cubicBezTo>
                  <a:cubicBezTo>
                    <a:pt x="23" y="56"/>
                    <a:pt x="26" y="33"/>
                    <a:pt x="25" y="58"/>
                  </a:cubicBezTo>
                  <a:cubicBezTo>
                    <a:pt x="23" y="83"/>
                    <a:pt x="2" y="85"/>
                    <a:pt x="19" y="80"/>
                  </a:cubicBezTo>
                  <a:cubicBezTo>
                    <a:pt x="36" y="74"/>
                    <a:pt x="33" y="79"/>
                    <a:pt x="45" y="66"/>
                  </a:cubicBezTo>
                  <a:cubicBezTo>
                    <a:pt x="58" y="54"/>
                    <a:pt x="60" y="47"/>
                    <a:pt x="66" y="37"/>
                  </a:cubicBezTo>
                  <a:cubicBezTo>
                    <a:pt x="73" y="27"/>
                    <a:pt x="62" y="31"/>
                    <a:pt x="54" y="24"/>
                  </a:cubicBezTo>
                  <a:cubicBezTo>
                    <a:pt x="47" y="17"/>
                    <a:pt x="34" y="0"/>
                    <a:pt x="24" y="11"/>
                  </a:cubicBezTo>
                  <a:cubicBezTo>
                    <a:pt x="14" y="21"/>
                    <a:pt x="12" y="32"/>
                    <a:pt x="12" y="32"/>
                  </a:cubicBezTo>
                  <a:close/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59"/>
            <p:cNvSpPr>
              <a:spLocks/>
            </p:cNvSpPr>
            <p:nvPr/>
          </p:nvSpPr>
          <p:spPr bwMode="auto">
            <a:xfrm>
              <a:off x="5068492" y="2706292"/>
              <a:ext cx="78581" cy="145256"/>
            </a:xfrm>
            <a:custGeom>
              <a:avLst/>
              <a:gdLst>
                <a:gd name="T0" fmla="*/ 0 w 63"/>
                <a:gd name="T1" fmla="*/ 0 h 119"/>
                <a:gd name="T2" fmla="*/ 11 w 63"/>
                <a:gd name="T3" fmla="*/ 30 h 119"/>
                <a:gd name="T4" fmla="*/ 46 w 63"/>
                <a:gd name="T5" fmla="*/ 54 h 119"/>
                <a:gd name="T6" fmla="*/ 54 w 63"/>
                <a:gd name="T7" fmla="*/ 81 h 119"/>
                <a:gd name="T8" fmla="*/ 52 w 63"/>
                <a:gd name="T9" fmla="*/ 111 h 119"/>
                <a:gd name="T10" fmla="*/ 63 w 63"/>
                <a:gd name="T11" fmla="*/ 11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119">
                  <a:moveTo>
                    <a:pt x="0" y="0"/>
                  </a:moveTo>
                  <a:cubicBezTo>
                    <a:pt x="0" y="6"/>
                    <a:pt x="3" y="22"/>
                    <a:pt x="11" y="30"/>
                  </a:cubicBezTo>
                  <a:cubicBezTo>
                    <a:pt x="19" y="37"/>
                    <a:pt x="45" y="44"/>
                    <a:pt x="46" y="54"/>
                  </a:cubicBezTo>
                  <a:cubicBezTo>
                    <a:pt x="47" y="64"/>
                    <a:pt x="58" y="71"/>
                    <a:pt x="54" y="81"/>
                  </a:cubicBezTo>
                  <a:cubicBezTo>
                    <a:pt x="50" y="90"/>
                    <a:pt x="42" y="103"/>
                    <a:pt x="52" y="111"/>
                  </a:cubicBezTo>
                  <a:cubicBezTo>
                    <a:pt x="61" y="119"/>
                    <a:pt x="63" y="113"/>
                    <a:pt x="63" y="113"/>
                  </a:cubicBezTo>
                </a:path>
              </a:pathLst>
            </a:custGeom>
            <a:noFill/>
            <a:ln w="30163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80259" tIns="40129" rIns="80259" bIns="40129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599" dirty="0">
                <a:solidFill>
                  <a:prstClr val="black"/>
                </a:solidFill>
                <a:ea typeface="Adobe 黑体 Std R" panose="020B04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6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1715259" y="4759641"/>
            <a:ext cx="3606247" cy="1126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Pairs Choosing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Pairs</a:t>
            </a:r>
            <a:r>
              <a:rPr lang="en-US" altLang="zh-CN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Quality vs. Number of Pairs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3851247" cy="4645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21273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  <a:sym typeface="+mn-lt"/>
              </a:rPr>
              <a:t>Improvements Consideration</a:t>
            </a:r>
            <a:endParaRPr lang="zh-CN" altLang="en-US" sz="2400" b="1" dirty="0">
              <a:solidFill>
                <a:srgbClr val="21273E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28" name="Group 213">
            <a:extLst>
              <a:ext uri="{FF2B5EF4-FFF2-40B4-BE49-F238E27FC236}">
                <a16:creationId xmlns:a16="http://schemas.microsoft.com/office/drawing/2014/main" id="{8F8B110C-BA19-9A63-438B-1D62FEE54BDB}"/>
              </a:ext>
            </a:extLst>
          </p:cNvPr>
          <p:cNvGrpSpPr/>
          <p:nvPr/>
        </p:nvGrpSpPr>
        <p:grpSpPr>
          <a:xfrm>
            <a:off x="4145256" y="3573415"/>
            <a:ext cx="357262" cy="371460"/>
            <a:chOff x="2900363" y="5486400"/>
            <a:chExt cx="438150" cy="404813"/>
          </a:xfrm>
          <a:solidFill>
            <a:schemeClr val="bg1"/>
          </a:solidFill>
        </p:grpSpPr>
        <p:sp>
          <p:nvSpPr>
            <p:cNvPr id="29" name="Freeform 203">
              <a:extLst>
                <a:ext uri="{FF2B5EF4-FFF2-40B4-BE49-F238E27FC236}">
                  <a16:creationId xmlns:a16="http://schemas.microsoft.com/office/drawing/2014/main" id="{EF75FD58-FABE-FBEA-45DB-8EFD5F5708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30" name="Freeform 204">
              <a:extLst>
                <a:ext uri="{FF2B5EF4-FFF2-40B4-BE49-F238E27FC236}">
                  <a16:creationId xmlns:a16="http://schemas.microsoft.com/office/drawing/2014/main" id="{11D54F5E-7FF7-CAE0-FEC2-647EC0D4EB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1219170">
                <a:defRPr/>
              </a:pPr>
              <a:endParaRPr lang="en-AU" sz="24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sp>
        <p:nvSpPr>
          <p:cNvPr id="40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A2A2B314-261D-975E-3BDE-A736C04D09E1}"/>
              </a:ext>
            </a:extLst>
          </p:cNvPr>
          <p:cNvSpPr/>
          <p:nvPr/>
        </p:nvSpPr>
        <p:spPr>
          <a:xfrm>
            <a:off x="1791961" y="1244250"/>
            <a:ext cx="3124861" cy="11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strategy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Impose cost on waiting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A5E740B2-463C-3036-1FE6-39A1BAC5A2B7}"/>
              </a:ext>
            </a:extLst>
          </p:cNvPr>
          <p:cNvSpPr/>
          <p:nvPr/>
        </p:nvSpPr>
        <p:spPr>
          <a:xfrm>
            <a:off x="6270541" y="1191651"/>
            <a:ext cx="5207079" cy="11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Threshold Choosing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Highly correlated – lose threshold, vice versa.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413C0A37-5BDF-946F-D126-7DADC22FAFC5}"/>
              </a:ext>
            </a:extLst>
          </p:cNvPr>
          <p:cNvSpPr/>
          <p:nvPr/>
        </p:nvSpPr>
        <p:spPr>
          <a:xfrm>
            <a:off x="6270541" y="4708516"/>
            <a:ext cx="4712533" cy="1178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 Size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more abnormal, the larger the bet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409A493-8D63-18D0-49DC-E18D6CE98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4955" y="325027"/>
            <a:ext cx="1268133" cy="150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9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3413436" y="2828835"/>
            <a:ext cx="5365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25000"/>
                    </a:srgbClr>
                  </a:outerShdw>
                </a:effectLst>
                <a:latin typeface="Aparajita" panose="020B0604020202020204" pitchFamily="34" charset="0"/>
                <a:ea typeface="微软雅黑" panose="020B0503020204020204" pitchFamily="34" charset="-122"/>
                <a:cs typeface="Aparajita" panose="020B0604020202020204" pitchFamily="34" charset="0"/>
              </a:rPr>
              <a:t>THANK YOU</a:t>
            </a:r>
            <a:endParaRPr lang="zh-CN" altLang="en-US" sz="7200" b="1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25000"/>
                  </a:srgbClr>
                </a:outerShdw>
              </a:effectLst>
              <a:latin typeface="Aparajita" panose="020B0604020202020204" pitchFamily="34" charset="0"/>
              <a:ea typeface="微软雅黑" panose="020B0503020204020204" pitchFamily="34" charset="-122"/>
              <a:cs typeface="Aparajita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7772" flipV="1">
            <a:off x="-2318053" y="-2781509"/>
            <a:ext cx="6930283" cy="693028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15912" flipV="1">
            <a:off x="7864806" y="2404740"/>
            <a:ext cx="6930283" cy="693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8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399" flipV="1">
            <a:off x="-175852" y="-152570"/>
            <a:ext cx="6930283" cy="738947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7897" y="1235342"/>
            <a:ext cx="198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solidFill>
                  <a:srgbClr val="21273E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造字工房力黑（非商用）常规体" pitchFamily="50" charset="-122"/>
                <a:cs typeface="Aparajita" panose="020B0604020202020204" pitchFamily="34" charset="0"/>
              </a:rPr>
              <a:t>CONTENTS</a:t>
            </a:r>
            <a:endParaRPr lang="zh-CN" altLang="en-US" sz="2800" dirty="0">
              <a:solidFill>
                <a:srgbClr val="21273E"/>
              </a:solidFill>
              <a:effectLst>
                <a:outerShdw blurRad="38100" dist="38100" dir="2700000" algn="tl">
                  <a:srgbClr val="000000">
                    <a:alpha val="30000"/>
                  </a:srgbClr>
                </a:outerShdw>
              </a:effectLst>
              <a:latin typeface="Aparajita" panose="020B0604020202020204" pitchFamily="34" charset="0"/>
              <a:ea typeface="造字工房力黑（非商用）常规体" pitchFamily="50" charset="-122"/>
              <a:cs typeface="Aparajita" panose="020B0604020202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365181" y="2443767"/>
            <a:ext cx="3747597" cy="528685"/>
            <a:chOff x="7160548" y="2534162"/>
            <a:chExt cx="3308851" cy="528685"/>
          </a:xfrm>
        </p:grpSpPr>
        <p:sp>
          <p:nvSpPr>
            <p:cNvPr id="11" name="文本框 10"/>
            <p:cNvSpPr txBox="1"/>
            <p:nvPr/>
          </p:nvSpPr>
          <p:spPr>
            <a:xfrm>
              <a:off x="7843210" y="2688777"/>
              <a:ext cx="17785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rPr>
                <a:t>Introduction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803927" y="3203075"/>
            <a:ext cx="3890896" cy="545634"/>
            <a:chOff x="7034026" y="2534162"/>
            <a:chExt cx="3435373" cy="545634"/>
          </a:xfrm>
        </p:grpSpPr>
        <p:grpSp>
          <p:nvGrpSpPr>
            <p:cNvPr id="51" name="组合 50"/>
            <p:cNvGrpSpPr/>
            <p:nvPr/>
          </p:nvGrpSpPr>
          <p:grpSpPr>
            <a:xfrm>
              <a:off x="7034026" y="2688777"/>
              <a:ext cx="2753510" cy="391019"/>
              <a:chOff x="6550267" y="2876391"/>
              <a:chExt cx="2753510" cy="391019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6550267" y="2876391"/>
                <a:ext cx="2753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Performance</a:t>
                </a:r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 </a:t>
                </a:r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Analysis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6976407" y="2990411"/>
                <a:ext cx="1274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52" name="圆角矩形 5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365181" y="3949505"/>
            <a:ext cx="3747597" cy="558512"/>
            <a:chOff x="7160548" y="2534162"/>
            <a:chExt cx="3308851" cy="558512"/>
          </a:xfrm>
        </p:grpSpPr>
        <p:grpSp>
          <p:nvGrpSpPr>
            <p:cNvPr id="75" name="组合 74"/>
            <p:cNvGrpSpPr/>
            <p:nvPr/>
          </p:nvGrpSpPr>
          <p:grpSpPr>
            <a:xfrm>
              <a:off x="7843210" y="2688777"/>
              <a:ext cx="2325106" cy="403897"/>
              <a:chOff x="7359451" y="2876391"/>
              <a:chExt cx="2325106" cy="403897"/>
            </a:xfrm>
          </p:grpSpPr>
          <p:sp>
            <p:nvSpPr>
              <p:cNvPr id="78" name="文本框 77"/>
              <p:cNvSpPr txBox="1"/>
              <p:nvPr/>
            </p:nvSpPr>
            <p:spPr>
              <a:xfrm>
                <a:off x="7359451" y="2876391"/>
                <a:ext cx="232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Findings</a:t>
                </a:r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Adobe 黑体 Std R" panose="020B0400000000000000" pitchFamily="34" charset="-122"/>
                    <a:ea typeface="Adobe 黑体 Std R" panose="020B0400000000000000" pitchFamily="34" charset="-122"/>
                  </a:rPr>
                  <a:t> </a:t>
                </a:r>
                <a:r>
                  <a:rPr lang="en-US" altLang="zh-CN" b="1" dirty="0">
                    <a:solidFill>
                      <a:srgbClr val="2C344B"/>
                    </a:solidFill>
                    <a:effectLst>
                      <a:outerShdw blurRad="38100" dist="38100" dir="2700000" algn="tl">
                        <a:srgbClr val="000000">
                          <a:alpha val="30000"/>
                        </a:srgbClr>
                      </a:outerShdw>
                    </a:effectLst>
                    <a:latin typeface="Times New Roman" panose="02020603050405020304" pitchFamily="18" charset="0"/>
                    <a:ea typeface="Adobe 黑体 Std R" panose="020B0400000000000000" pitchFamily="34" charset="-122"/>
                    <a:cs typeface="Times New Roman" panose="02020603050405020304" pitchFamily="18" charset="0"/>
                  </a:rPr>
                  <a:t>&amp; Issues </a:t>
                </a:r>
                <a:endParaRPr lang="zh-CN" altLang="en-US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8410178" y="3003289"/>
                <a:ext cx="1274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200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endParaRPr>
              </a:p>
            </p:txBody>
          </p:sp>
        </p:grpSp>
        <p:sp>
          <p:nvSpPr>
            <p:cNvPr id="76" name="圆角矩形 75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7342620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03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947227" y="4708813"/>
            <a:ext cx="3747596" cy="528685"/>
            <a:chOff x="7160548" y="2534162"/>
            <a:chExt cx="3308851" cy="528685"/>
          </a:xfrm>
        </p:grpSpPr>
        <p:sp>
          <p:nvSpPr>
            <p:cNvPr id="84" name="文本框 83"/>
            <p:cNvSpPr txBox="1"/>
            <p:nvPr/>
          </p:nvSpPr>
          <p:spPr>
            <a:xfrm>
              <a:off x="7329307" y="2688777"/>
              <a:ext cx="2458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>
                  <a:solidFill>
                    <a:srgbClr val="2C344B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</a:rPr>
                <a:t>Improvements</a:t>
              </a:r>
              <a:endParaRPr lang="zh-CN" altLang="en-US" b="1" dirty="0">
                <a:solidFill>
                  <a:srgbClr val="2C344B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7160548" y="2648693"/>
              <a:ext cx="3308851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9879757" y="2534162"/>
              <a:ext cx="399972" cy="399972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sz="2800" dirty="0"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04</a:t>
              </a:r>
              <a:endParaRPr lang="zh-CN" altLang="en-US" sz="28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sp>
        <p:nvSpPr>
          <p:cNvPr id="95" name="矩形 94"/>
          <p:cNvSpPr/>
          <p:nvPr/>
        </p:nvSpPr>
        <p:spPr>
          <a:xfrm>
            <a:off x="2204854" y="2894217"/>
            <a:ext cx="1748168" cy="1505737"/>
          </a:xfrm>
          <a:prstGeom prst="rect">
            <a:avLst/>
          </a:prstGeom>
          <a:gradFill>
            <a:gsLst>
              <a:gs pos="0">
                <a:srgbClr val="2C344B">
                  <a:alpha val="0"/>
                </a:srgbClr>
              </a:gs>
              <a:gs pos="86000">
                <a:srgbClr val="21273E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rPr>
              <a:t>Contents</a:t>
            </a:r>
            <a:endParaRPr lang="zh-CN" altLang="en-US" sz="3200" dirty="0">
              <a:latin typeface="Aparajita" panose="020B0604020202020204" pitchFamily="34" charset="0"/>
              <a:ea typeface="Adobe 黑体 Std R" panose="020B0400000000000000" pitchFamily="34" charset="-122"/>
              <a:cs typeface="Aparajita" panose="020B0604020202020204" pitchFamily="34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973269" y="1609541"/>
            <a:ext cx="7218731" cy="69134"/>
            <a:chOff x="4973269" y="1609541"/>
            <a:chExt cx="7218731" cy="69134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4973269" y="1644108"/>
              <a:ext cx="7218731" cy="0"/>
            </a:xfrm>
            <a:prstGeom prst="line">
              <a:avLst/>
            </a:prstGeom>
            <a:ln w="1270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矩形 95"/>
            <p:cNvSpPr/>
            <p:nvPr/>
          </p:nvSpPr>
          <p:spPr>
            <a:xfrm>
              <a:off x="4978265" y="1609541"/>
              <a:ext cx="932856" cy="69134"/>
            </a:xfrm>
            <a:prstGeom prst="rect">
              <a:avLst/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80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394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ONE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2286" y="2949477"/>
            <a:ext cx="4167430" cy="959045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2012" y="4149418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965496" y="3534567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117766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81455" y="2906487"/>
            <a:ext cx="4406976" cy="3366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</a:rPr>
              <a:t>Based on the Copula in hourly base strategy we adopted before, we changed the equity indices trading frequency as daily and diversified our portfolio in 5 industries: tech, healthcare, confectionery products, energy, and financial services. Finding pairs in each industries as well as discretionary investment with fundamental analysis. </a:t>
            </a:r>
          </a:p>
        </p:txBody>
      </p:sp>
      <p:sp>
        <p:nvSpPr>
          <p:cNvPr id="24" name="文本框 5"/>
          <p:cNvSpPr txBox="1">
            <a:spLocks noChangeArrowheads="1"/>
          </p:cNvSpPr>
          <p:nvPr/>
        </p:nvSpPr>
        <p:spPr bwMode="auto">
          <a:xfrm>
            <a:off x="681455" y="1651201"/>
            <a:ext cx="38836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2C344B"/>
                </a:solidFill>
                <a:latin typeface="Times New Roman" panose="02020603050405020304" pitchFamily="18" charset="0"/>
                <a:ea typeface="方正兰亭黑_GBK"/>
                <a:cs typeface="Times New Roman" panose="02020603050405020304" pitchFamily="18" charset="0"/>
              </a:rPr>
              <a:t>PROJECT INTRODUCTION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19085" y="2869152"/>
            <a:ext cx="466377" cy="0"/>
          </a:xfrm>
          <a:prstGeom prst="line">
            <a:avLst/>
          </a:prstGeom>
          <a:ln w="19050">
            <a:solidFill>
              <a:srgbClr val="212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942968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Introduction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09114" y="2906487"/>
            <a:ext cx="4582886" cy="1857590"/>
          </a:xfrm>
          <a:prstGeom prst="rect">
            <a:avLst/>
          </a:prstGeom>
          <a:gradFill>
            <a:gsLst>
              <a:gs pos="0">
                <a:srgbClr val="21273E"/>
              </a:gs>
              <a:gs pos="100000">
                <a:srgbClr val="21273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268698" flipV="1">
            <a:off x="4998815" y="10103"/>
            <a:ext cx="7174952" cy="7650358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289270" y="2515369"/>
            <a:ext cx="2625667" cy="2236244"/>
            <a:chOff x="7289270" y="2515369"/>
            <a:chExt cx="2625667" cy="2236244"/>
          </a:xfrm>
        </p:grpSpPr>
        <p:sp>
          <p:nvSpPr>
            <p:cNvPr id="8" name="等腰三角形 7"/>
            <p:cNvSpPr/>
            <p:nvPr/>
          </p:nvSpPr>
          <p:spPr>
            <a:xfrm>
              <a:off x="7289270" y="2515369"/>
              <a:ext cx="2594044" cy="2236244"/>
            </a:xfrm>
            <a:prstGeom prst="triangle">
              <a:avLst/>
            </a:prstGeom>
            <a:gradFill>
              <a:gsLst>
                <a:gs pos="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PA_文本框 1">
              <a:extLst>
                <a:ext uri="{FF2B5EF4-FFF2-40B4-BE49-F238E27FC236}">
                  <a16:creationId xmlns:a16="http://schemas.microsoft.com/office/drawing/2014/main" id="{95CA5390-EAD3-40A5-BF6F-C69AB99948CD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026600" y="3547766"/>
              <a:ext cx="1888337" cy="464551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Adobe 黑体 Std R" panose="020B0400000000000000" pitchFamily="34" charset="-122"/>
                  <a:cs typeface="Times New Roman" panose="02020603050405020304" pitchFamily="18" charset="0"/>
                  <a:sym typeface="+mn-lt"/>
                </a:rPr>
                <a:t>Main Strategy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BD6D2EC-080C-1B49-81A5-3B1EF36038CE}"/>
              </a:ext>
            </a:extLst>
          </p:cNvPr>
          <p:cNvSpPr txBox="1"/>
          <p:nvPr/>
        </p:nvSpPr>
        <p:spPr>
          <a:xfrm>
            <a:off x="11424492" y="705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13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7D4F644-0984-7148-AFE1-ED03857A9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38" y="183716"/>
            <a:ext cx="1130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8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7"/>
          <p:cNvSpPr>
            <a:spLocks noEditPoints="1"/>
          </p:cNvSpPr>
          <p:nvPr/>
        </p:nvSpPr>
        <p:spPr bwMode="auto">
          <a:xfrm>
            <a:off x="777255" y="2172862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6" name="Freeform 8"/>
          <p:cNvSpPr/>
          <p:nvPr/>
        </p:nvSpPr>
        <p:spPr bwMode="auto">
          <a:xfrm>
            <a:off x="381100" y="1218243"/>
            <a:ext cx="823381" cy="945655"/>
          </a:xfrm>
          <a:custGeom>
            <a:avLst/>
            <a:gdLst>
              <a:gd name="T0" fmla="*/ 162 w 162"/>
              <a:gd name="T1" fmla="*/ 0 h 185"/>
              <a:gd name="T2" fmla="*/ 96 w 162"/>
              <a:gd name="T3" fmla="*/ 14 h 185"/>
              <a:gd name="T4" fmla="*/ 102 w 162"/>
              <a:gd name="T5" fmla="*/ 25 h 185"/>
              <a:gd name="T6" fmla="*/ 1 w 162"/>
              <a:gd name="T7" fmla="*/ 178 h 185"/>
              <a:gd name="T8" fmla="*/ 5 w 162"/>
              <a:gd name="T9" fmla="*/ 185 h 185"/>
              <a:gd name="T10" fmla="*/ 7 w 162"/>
              <a:gd name="T11" fmla="*/ 185 h 185"/>
              <a:gd name="T12" fmla="*/ 13 w 162"/>
              <a:gd name="T13" fmla="*/ 180 h 185"/>
              <a:gd name="T14" fmla="*/ 107 w 162"/>
              <a:gd name="T15" fmla="*/ 36 h 185"/>
              <a:gd name="T16" fmla="*/ 112 w 162"/>
              <a:gd name="T17" fmla="*/ 45 h 185"/>
              <a:gd name="T18" fmla="*/ 162 w 162"/>
              <a:gd name="T19" fmla="*/ 0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162" y="0"/>
                </a:moveTo>
                <a:cubicBezTo>
                  <a:pt x="96" y="14"/>
                  <a:pt x="96" y="14"/>
                  <a:pt x="96" y="14"/>
                </a:cubicBezTo>
                <a:cubicBezTo>
                  <a:pt x="102" y="25"/>
                  <a:pt x="102" y="25"/>
                  <a:pt x="102" y="25"/>
                </a:cubicBezTo>
                <a:cubicBezTo>
                  <a:pt x="51" y="62"/>
                  <a:pt x="14" y="117"/>
                  <a:pt x="1" y="178"/>
                </a:cubicBezTo>
                <a:cubicBezTo>
                  <a:pt x="0" y="181"/>
                  <a:pt x="2" y="184"/>
                  <a:pt x="5" y="185"/>
                </a:cubicBezTo>
                <a:cubicBezTo>
                  <a:pt x="6" y="185"/>
                  <a:pt x="6" y="185"/>
                  <a:pt x="7" y="185"/>
                </a:cubicBezTo>
                <a:cubicBezTo>
                  <a:pt x="10" y="185"/>
                  <a:pt x="12" y="183"/>
                  <a:pt x="13" y="180"/>
                </a:cubicBezTo>
                <a:cubicBezTo>
                  <a:pt x="25" y="123"/>
                  <a:pt x="59" y="71"/>
                  <a:pt x="107" y="36"/>
                </a:cubicBezTo>
                <a:cubicBezTo>
                  <a:pt x="112" y="45"/>
                  <a:pt x="112" y="45"/>
                  <a:pt x="112" y="45"/>
                </a:cubicBezTo>
                <a:lnTo>
                  <a:pt x="162" y="0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7" name="Oval 9"/>
          <p:cNvSpPr>
            <a:spLocks noChangeArrowheads="1"/>
          </p:cNvSpPr>
          <p:nvPr/>
        </p:nvSpPr>
        <p:spPr bwMode="auto">
          <a:xfrm>
            <a:off x="1153078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58" name="Freeform 11"/>
          <p:cNvSpPr/>
          <p:nvPr/>
        </p:nvSpPr>
        <p:spPr bwMode="auto">
          <a:xfrm>
            <a:off x="9308152" y="3856761"/>
            <a:ext cx="823381" cy="945655"/>
          </a:xfrm>
          <a:custGeom>
            <a:avLst/>
            <a:gdLst>
              <a:gd name="T0" fmla="*/ 0 w 162"/>
              <a:gd name="T1" fmla="*/ 185 h 185"/>
              <a:gd name="T2" fmla="*/ 66 w 162"/>
              <a:gd name="T3" fmla="*/ 171 h 185"/>
              <a:gd name="T4" fmla="*/ 60 w 162"/>
              <a:gd name="T5" fmla="*/ 160 h 185"/>
              <a:gd name="T6" fmla="*/ 161 w 162"/>
              <a:gd name="T7" fmla="*/ 8 h 185"/>
              <a:gd name="T8" fmla="*/ 156 w 162"/>
              <a:gd name="T9" fmla="*/ 0 h 185"/>
              <a:gd name="T10" fmla="*/ 155 w 162"/>
              <a:gd name="T11" fmla="*/ 0 h 185"/>
              <a:gd name="T12" fmla="*/ 149 w 162"/>
              <a:gd name="T13" fmla="*/ 5 h 185"/>
              <a:gd name="T14" fmla="*/ 54 w 162"/>
              <a:gd name="T15" fmla="*/ 149 h 185"/>
              <a:gd name="T16" fmla="*/ 50 w 162"/>
              <a:gd name="T17" fmla="*/ 140 h 185"/>
              <a:gd name="T18" fmla="*/ 0 w 162"/>
              <a:gd name="T19" fmla="*/ 18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185">
                <a:moveTo>
                  <a:pt x="0" y="185"/>
                </a:moveTo>
                <a:cubicBezTo>
                  <a:pt x="66" y="171"/>
                  <a:pt x="66" y="171"/>
                  <a:pt x="66" y="171"/>
                </a:cubicBezTo>
                <a:cubicBezTo>
                  <a:pt x="60" y="160"/>
                  <a:pt x="60" y="160"/>
                  <a:pt x="60" y="160"/>
                </a:cubicBezTo>
                <a:cubicBezTo>
                  <a:pt x="111" y="124"/>
                  <a:pt x="147" y="69"/>
                  <a:pt x="161" y="8"/>
                </a:cubicBezTo>
                <a:cubicBezTo>
                  <a:pt x="162" y="4"/>
                  <a:pt x="159" y="1"/>
                  <a:pt x="156" y="0"/>
                </a:cubicBezTo>
                <a:cubicBezTo>
                  <a:pt x="156" y="0"/>
                  <a:pt x="155" y="0"/>
                  <a:pt x="155" y="0"/>
                </a:cubicBezTo>
                <a:cubicBezTo>
                  <a:pt x="152" y="0"/>
                  <a:pt x="150" y="2"/>
                  <a:pt x="149" y="5"/>
                </a:cubicBezTo>
                <a:cubicBezTo>
                  <a:pt x="136" y="63"/>
                  <a:pt x="102" y="114"/>
                  <a:pt x="54" y="149"/>
                </a:cubicBezTo>
                <a:cubicBezTo>
                  <a:pt x="50" y="140"/>
                  <a:pt x="50" y="140"/>
                  <a:pt x="50" y="140"/>
                </a:cubicBezTo>
                <a:lnTo>
                  <a:pt x="0" y="185"/>
                </a:ln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59" name="Freeform 13"/>
          <p:cNvSpPr>
            <a:spLocks noEditPoints="1"/>
          </p:cNvSpPr>
          <p:nvPr/>
        </p:nvSpPr>
        <p:spPr bwMode="auto">
          <a:xfrm>
            <a:off x="2853210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3259819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1" name="Freeform 15"/>
          <p:cNvSpPr>
            <a:spLocks noEditPoints="1"/>
          </p:cNvSpPr>
          <p:nvPr/>
        </p:nvSpPr>
        <p:spPr bwMode="auto">
          <a:xfrm>
            <a:off x="495994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2" name="Oval 16"/>
          <p:cNvSpPr>
            <a:spLocks noChangeArrowheads="1"/>
          </p:cNvSpPr>
          <p:nvPr/>
        </p:nvSpPr>
        <p:spPr bwMode="auto">
          <a:xfrm>
            <a:off x="5366557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3" name="Freeform 17"/>
          <p:cNvSpPr>
            <a:spLocks noEditPoints="1"/>
          </p:cNvSpPr>
          <p:nvPr/>
        </p:nvSpPr>
        <p:spPr bwMode="auto">
          <a:xfrm>
            <a:off x="7066689" y="2168381"/>
            <a:ext cx="2045748" cy="2059089"/>
          </a:xfrm>
          <a:custGeom>
            <a:avLst/>
            <a:gdLst>
              <a:gd name="T0" fmla="*/ 373 w 402"/>
              <a:gd name="T1" fmla="*/ 209 h 402"/>
              <a:gd name="T2" fmla="*/ 372 w 402"/>
              <a:gd name="T3" fmla="*/ 190 h 402"/>
              <a:gd name="T4" fmla="*/ 401 w 402"/>
              <a:gd name="T5" fmla="*/ 170 h 402"/>
              <a:gd name="T6" fmla="*/ 389 w 402"/>
              <a:gd name="T7" fmla="*/ 124 h 402"/>
              <a:gd name="T8" fmla="*/ 353 w 402"/>
              <a:gd name="T9" fmla="*/ 123 h 402"/>
              <a:gd name="T10" fmla="*/ 344 w 402"/>
              <a:gd name="T11" fmla="*/ 107 h 402"/>
              <a:gd name="T12" fmla="*/ 360 w 402"/>
              <a:gd name="T13" fmla="*/ 74 h 402"/>
              <a:gd name="T14" fmla="*/ 325 w 402"/>
              <a:gd name="T15" fmla="*/ 41 h 402"/>
              <a:gd name="T16" fmla="*/ 293 w 402"/>
              <a:gd name="T17" fmla="*/ 57 h 402"/>
              <a:gd name="T18" fmla="*/ 277 w 402"/>
              <a:gd name="T19" fmla="*/ 48 h 402"/>
              <a:gd name="T20" fmla="*/ 275 w 402"/>
              <a:gd name="T21" fmla="*/ 12 h 402"/>
              <a:gd name="T22" fmla="*/ 251 w 402"/>
              <a:gd name="T23" fmla="*/ 6 h 402"/>
              <a:gd name="T24" fmla="*/ 228 w 402"/>
              <a:gd name="T25" fmla="*/ 0 h 402"/>
              <a:gd name="T26" fmla="*/ 209 w 402"/>
              <a:gd name="T27" fmla="*/ 30 h 402"/>
              <a:gd name="T28" fmla="*/ 190 w 402"/>
              <a:gd name="T29" fmla="*/ 30 h 402"/>
              <a:gd name="T30" fmla="*/ 170 w 402"/>
              <a:gd name="T31" fmla="*/ 1 h 402"/>
              <a:gd name="T32" fmla="*/ 124 w 402"/>
              <a:gd name="T33" fmla="*/ 13 h 402"/>
              <a:gd name="T34" fmla="*/ 122 w 402"/>
              <a:gd name="T35" fmla="*/ 49 h 402"/>
              <a:gd name="T36" fmla="*/ 106 w 402"/>
              <a:gd name="T37" fmla="*/ 59 h 402"/>
              <a:gd name="T38" fmla="*/ 74 w 402"/>
              <a:gd name="T39" fmla="*/ 43 h 402"/>
              <a:gd name="T40" fmla="*/ 41 w 402"/>
              <a:gd name="T41" fmla="*/ 77 h 402"/>
              <a:gd name="T42" fmla="*/ 56 w 402"/>
              <a:gd name="T43" fmla="*/ 109 h 402"/>
              <a:gd name="T44" fmla="*/ 47 w 402"/>
              <a:gd name="T45" fmla="*/ 126 h 402"/>
              <a:gd name="T46" fmla="*/ 12 w 402"/>
              <a:gd name="T47" fmla="*/ 128 h 402"/>
              <a:gd name="T48" fmla="*/ 6 w 402"/>
              <a:gd name="T49" fmla="*/ 151 h 402"/>
              <a:gd name="T50" fmla="*/ 0 w 402"/>
              <a:gd name="T51" fmla="*/ 174 h 402"/>
              <a:gd name="T52" fmla="*/ 30 w 402"/>
              <a:gd name="T53" fmla="*/ 194 h 402"/>
              <a:gd name="T54" fmla="*/ 30 w 402"/>
              <a:gd name="T55" fmla="*/ 212 h 402"/>
              <a:gd name="T56" fmla="*/ 0 w 402"/>
              <a:gd name="T57" fmla="*/ 233 h 402"/>
              <a:gd name="T58" fmla="*/ 13 w 402"/>
              <a:gd name="T59" fmla="*/ 279 h 402"/>
              <a:gd name="T60" fmla="*/ 49 w 402"/>
              <a:gd name="T61" fmla="*/ 280 h 402"/>
              <a:gd name="T62" fmla="*/ 59 w 402"/>
              <a:gd name="T63" fmla="*/ 296 h 402"/>
              <a:gd name="T64" fmla="*/ 43 w 402"/>
              <a:gd name="T65" fmla="*/ 328 h 402"/>
              <a:gd name="T66" fmla="*/ 77 w 402"/>
              <a:gd name="T67" fmla="*/ 362 h 402"/>
              <a:gd name="T68" fmla="*/ 109 w 402"/>
              <a:gd name="T69" fmla="*/ 345 h 402"/>
              <a:gd name="T70" fmla="*/ 125 w 402"/>
              <a:gd name="T71" fmla="*/ 355 h 402"/>
              <a:gd name="T72" fmla="*/ 128 w 402"/>
              <a:gd name="T73" fmla="*/ 390 h 402"/>
              <a:gd name="T74" fmla="*/ 150 w 402"/>
              <a:gd name="T75" fmla="*/ 396 h 402"/>
              <a:gd name="T76" fmla="*/ 174 w 402"/>
              <a:gd name="T77" fmla="*/ 402 h 402"/>
              <a:gd name="T78" fmla="*/ 194 w 402"/>
              <a:gd name="T79" fmla="*/ 373 h 402"/>
              <a:gd name="T80" fmla="*/ 212 w 402"/>
              <a:gd name="T81" fmla="*/ 372 h 402"/>
              <a:gd name="T82" fmla="*/ 232 w 402"/>
              <a:gd name="T83" fmla="*/ 402 h 402"/>
              <a:gd name="T84" fmla="*/ 278 w 402"/>
              <a:gd name="T85" fmla="*/ 389 h 402"/>
              <a:gd name="T86" fmla="*/ 280 w 402"/>
              <a:gd name="T87" fmla="*/ 353 h 402"/>
              <a:gd name="T88" fmla="*/ 296 w 402"/>
              <a:gd name="T89" fmla="*/ 344 h 402"/>
              <a:gd name="T90" fmla="*/ 328 w 402"/>
              <a:gd name="T91" fmla="*/ 360 h 402"/>
              <a:gd name="T92" fmla="*/ 362 w 402"/>
              <a:gd name="T93" fmla="*/ 326 h 402"/>
              <a:gd name="T94" fmla="*/ 345 w 402"/>
              <a:gd name="T95" fmla="*/ 294 h 402"/>
              <a:gd name="T96" fmla="*/ 354 w 402"/>
              <a:gd name="T97" fmla="*/ 277 h 402"/>
              <a:gd name="T98" fmla="*/ 390 w 402"/>
              <a:gd name="T99" fmla="*/ 275 h 402"/>
              <a:gd name="T100" fmla="*/ 396 w 402"/>
              <a:gd name="T101" fmla="*/ 251 h 402"/>
              <a:gd name="T102" fmla="*/ 402 w 402"/>
              <a:gd name="T103" fmla="*/ 229 h 402"/>
              <a:gd name="T104" fmla="*/ 373 w 402"/>
              <a:gd name="T105" fmla="*/ 209 h 402"/>
              <a:gd name="T106" fmla="*/ 373 w 402"/>
              <a:gd name="T107" fmla="*/ 209 h 402"/>
              <a:gd name="T108" fmla="*/ 166 w 402"/>
              <a:gd name="T109" fmla="*/ 335 h 402"/>
              <a:gd name="T110" fmla="*/ 67 w 402"/>
              <a:gd name="T111" fmla="*/ 167 h 402"/>
              <a:gd name="T112" fmla="*/ 235 w 402"/>
              <a:gd name="T113" fmla="*/ 68 h 402"/>
              <a:gd name="T114" fmla="*/ 335 w 402"/>
              <a:gd name="T115" fmla="*/ 236 h 402"/>
              <a:gd name="T116" fmla="*/ 166 w 402"/>
              <a:gd name="T117" fmla="*/ 335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2" h="402">
                <a:moveTo>
                  <a:pt x="373" y="209"/>
                </a:moveTo>
                <a:cubicBezTo>
                  <a:pt x="373" y="203"/>
                  <a:pt x="373" y="197"/>
                  <a:pt x="372" y="190"/>
                </a:cubicBezTo>
                <a:cubicBezTo>
                  <a:pt x="401" y="170"/>
                  <a:pt x="401" y="170"/>
                  <a:pt x="401" y="170"/>
                </a:cubicBezTo>
                <a:cubicBezTo>
                  <a:pt x="389" y="124"/>
                  <a:pt x="389" y="124"/>
                  <a:pt x="389" y="124"/>
                </a:cubicBezTo>
                <a:cubicBezTo>
                  <a:pt x="353" y="123"/>
                  <a:pt x="353" y="123"/>
                  <a:pt x="353" y="123"/>
                </a:cubicBezTo>
                <a:cubicBezTo>
                  <a:pt x="351" y="117"/>
                  <a:pt x="347" y="111"/>
                  <a:pt x="344" y="107"/>
                </a:cubicBezTo>
                <a:cubicBezTo>
                  <a:pt x="360" y="74"/>
                  <a:pt x="360" y="74"/>
                  <a:pt x="360" y="74"/>
                </a:cubicBezTo>
                <a:cubicBezTo>
                  <a:pt x="325" y="41"/>
                  <a:pt x="325" y="41"/>
                  <a:pt x="325" y="41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88" y="54"/>
                  <a:pt x="282" y="51"/>
                  <a:pt x="277" y="48"/>
                </a:cubicBezTo>
                <a:cubicBezTo>
                  <a:pt x="275" y="12"/>
                  <a:pt x="275" y="12"/>
                  <a:pt x="275" y="12"/>
                </a:cubicBezTo>
                <a:cubicBezTo>
                  <a:pt x="251" y="6"/>
                  <a:pt x="251" y="6"/>
                  <a:pt x="251" y="6"/>
                </a:cubicBezTo>
                <a:cubicBezTo>
                  <a:pt x="228" y="0"/>
                  <a:pt x="228" y="0"/>
                  <a:pt x="228" y="0"/>
                </a:cubicBezTo>
                <a:cubicBezTo>
                  <a:pt x="209" y="30"/>
                  <a:pt x="209" y="30"/>
                  <a:pt x="209" y="30"/>
                </a:cubicBezTo>
                <a:cubicBezTo>
                  <a:pt x="203" y="30"/>
                  <a:pt x="196" y="30"/>
                  <a:pt x="190" y="30"/>
                </a:cubicBezTo>
                <a:cubicBezTo>
                  <a:pt x="170" y="1"/>
                  <a:pt x="170" y="1"/>
                  <a:pt x="170" y="1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122" y="49"/>
                  <a:pt x="122" y="49"/>
                  <a:pt x="122" y="49"/>
                </a:cubicBezTo>
                <a:cubicBezTo>
                  <a:pt x="116" y="52"/>
                  <a:pt x="111" y="55"/>
                  <a:pt x="106" y="59"/>
                </a:cubicBezTo>
                <a:cubicBezTo>
                  <a:pt x="74" y="43"/>
                  <a:pt x="74" y="43"/>
                  <a:pt x="74" y="43"/>
                </a:cubicBezTo>
                <a:cubicBezTo>
                  <a:pt x="41" y="77"/>
                  <a:pt x="41" y="77"/>
                  <a:pt x="41" y="77"/>
                </a:cubicBezTo>
                <a:cubicBezTo>
                  <a:pt x="56" y="109"/>
                  <a:pt x="56" y="109"/>
                  <a:pt x="56" y="109"/>
                </a:cubicBezTo>
                <a:cubicBezTo>
                  <a:pt x="53" y="114"/>
                  <a:pt x="50" y="120"/>
                  <a:pt x="47" y="126"/>
                </a:cubicBezTo>
                <a:cubicBezTo>
                  <a:pt x="12" y="128"/>
                  <a:pt x="12" y="128"/>
                  <a:pt x="12" y="128"/>
                </a:cubicBezTo>
                <a:cubicBezTo>
                  <a:pt x="6" y="151"/>
                  <a:pt x="6" y="151"/>
                  <a:pt x="6" y="151"/>
                </a:cubicBezTo>
                <a:cubicBezTo>
                  <a:pt x="0" y="174"/>
                  <a:pt x="0" y="174"/>
                  <a:pt x="0" y="174"/>
                </a:cubicBezTo>
                <a:cubicBezTo>
                  <a:pt x="30" y="194"/>
                  <a:pt x="30" y="194"/>
                  <a:pt x="30" y="194"/>
                </a:cubicBezTo>
                <a:cubicBezTo>
                  <a:pt x="30" y="200"/>
                  <a:pt x="30" y="206"/>
                  <a:pt x="30" y="212"/>
                </a:cubicBezTo>
                <a:cubicBezTo>
                  <a:pt x="0" y="233"/>
                  <a:pt x="0" y="233"/>
                  <a:pt x="0" y="233"/>
                </a:cubicBezTo>
                <a:cubicBezTo>
                  <a:pt x="13" y="279"/>
                  <a:pt x="13" y="279"/>
                  <a:pt x="13" y="279"/>
                </a:cubicBezTo>
                <a:cubicBezTo>
                  <a:pt x="49" y="280"/>
                  <a:pt x="49" y="280"/>
                  <a:pt x="49" y="280"/>
                </a:cubicBezTo>
                <a:cubicBezTo>
                  <a:pt x="52" y="286"/>
                  <a:pt x="55" y="291"/>
                  <a:pt x="59" y="296"/>
                </a:cubicBezTo>
                <a:cubicBezTo>
                  <a:pt x="43" y="328"/>
                  <a:pt x="43" y="328"/>
                  <a:pt x="43" y="328"/>
                </a:cubicBezTo>
                <a:cubicBezTo>
                  <a:pt x="77" y="362"/>
                  <a:pt x="77" y="362"/>
                  <a:pt x="77" y="362"/>
                </a:cubicBezTo>
                <a:cubicBezTo>
                  <a:pt x="109" y="345"/>
                  <a:pt x="109" y="345"/>
                  <a:pt x="109" y="345"/>
                </a:cubicBezTo>
                <a:cubicBezTo>
                  <a:pt x="114" y="349"/>
                  <a:pt x="119" y="352"/>
                  <a:pt x="125" y="355"/>
                </a:cubicBezTo>
                <a:cubicBezTo>
                  <a:pt x="128" y="390"/>
                  <a:pt x="128" y="390"/>
                  <a:pt x="128" y="390"/>
                </a:cubicBezTo>
                <a:cubicBezTo>
                  <a:pt x="150" y="396"/>
                  <a:pt x="150" y="396"/>
                  <a:pt x="150" y="396"/>
                </a:cubicBezTo>
                <a:cubicBezTo>
                  <a:pt x="174" y="402"/>
                  <a:pt x="174" y="402"/>
                  <a:pt x="174" y="402"/>
                </a:cubicBezTo>
                <a:cubicBezTo>
                  <a:pt x="194" y="373"/>
                  <a:pt x="194" y="373"/>
                  <a:pt x="194" y="373"/>
                </a:cubicBezTo>
                <a:cubicBezTo>
                  <a:pt x="200" y="373"/>
                  <a:pt x="206" y="373"/>
                  <a:pt x="212" y="372"/>
                </a:cubicBezTo>
                <a:cubicBezTo>
                  <a:pt x="232" y="402"/>
                  <a:pt x="232" y="402"/>
                  <a:pt x="232" y="402"/>
                </a:cubicBezTo>
                <a:cubicBezTo>
                  <a:pt x="278" y="389"/>
                  <a:pt x="278" y="389"/>
                  <a:pt x="278" y="389"/>
                </a:cubicBezTo>
                <a:cubicBezTo>
                  <a:pt x="280" y="353"/>
                  <a:pt x="280" y="353"/>
                  <a:pt x="280" y="353"/>
                </a:cubicBezTo>
                <a:cubicBezTo>
                  <a:pt x="285" y="351"/>
                  <a:pt x="291" y="348"/>
                  <a:pt x="296" y="344"/>
                </a:cubicBezTo>
                <a:cubicBezTo>
                  <a:pt x="328" y="360"/>
                  <a:pt x="328" y="360"/>
                  <a:pt x="328" y="360"/>
                </a:cubicBezTo>
                <a:cubicBezTo>
                  <a:pt x="362" y="326"/>
                  <a:pt x="362" y="326"/>
                  <a:pt x="362" y="326"/>
                </a:cubicBezTo>
                <a:cubicBezTo>
                  <a:pt x="345" y="294"/>
                  <a:pt x="345" y="294"/>
                  <a:pt x="345" y="294"/>
                </a:cubicBezTo>
                <a:cubicBezTo>
                  <a:pt x="349" y="289"/>
                  <a:pt x="352" y="283"/>
                  <a:pt x="354" y="277"/>
                </a:cubicBezTo>
                <a:cubicBezTo>
                  <a:pt x="390" y="275"/>
                  <a:pt x="390" y="275"/>
                  <a:pt x="390" y="275"/>
                </a:cubicBezTo>
                <a:cubicBezTo>
                  <a:pt x="396" y="251"/>
                  <a:pt x="396" y="251"/>
                  <a:pt x="396" y="251"/>
                </a:cubicBezTo>
                <a:cubicBezTo>
                  <a:pt x="402" y="229"/>
                  <a:pt x="402" y="229"/>
                  <a:pt x="402" y="229"/>
                </a:cubicBezTo>
                <a:cubicBezTo>
                  <a:pt x="373" y="209"/>
                  <a:pt x="373" y="209"/>
                  <a:pt x="373" y="209"/>
                </a:cubicBezTo>
                <a:cubicBezTo>
                  <a:pt x="373" y="209"/>
                  <a:pt x="373" y="209"/>
                  <a:pt x="373" y="209"/>
                </a:cubicBezTo>
                <a:close/>
                <a:moveTo>
                  <a:pt x="166" y="335"/>
                </a:moveTo>
                <a:cubicBezTo>
                  <a:pt x="93" y="316"/>
                  <a:pt x="48" y="241"/>
                  <a:pt x="67" y="167"/>
                </a:cubicBezTo>
                <a:cubicBezTo>
                  <a:pt x="87" y="93"/>
                  <a:pt x="162" y="49"/>
                  <a:pt x="235" y="68"/>
                </a:cubicBezTo>
                <a:cubicBezTo>
                  <a:pt x="309" y="87"/>
                  <a:pt x="354" y="162"/>
                  <a:pt x="335" y="236"/>
                </a:cubicBezTo>
                <a:cubicBezTo>
                  <a:pt x="316" y="310"/>
                  <a:pt x="241" y="354"/>
                  <a:pt x="166" y="335"/>
                </a:cubicBezTo>
                <a:close/>
              </a:path>
            </a:pathLst>
          </a:cu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ea typeface="Adobe 黑体 Std R" panose="020B0400000000000000" pitchFamily="34" charset="-122"/>
            </a:endParaRPr>
          </a:p>
        </p:txBody>
      </p: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7473294" y="2577656"/>
            <a:ext cx="1232532" cy="1240537"/>
          </a:xfrm>
          <a:prstGeom prst="ellipse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62560" tIns="81280" rIns="162560" bIns="81280" numCol="1" anchor="t" anchorCtr="0" compatLnSpc="1"/>
          <a:lstStyle/>
          <a:p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Adobe 黑体 Std R" panose="020B0400000000000000" pitchFamily="34" charset="-122"/>
            </a:endParaRPr>
          </a:p>
        </p:txBody>
      </p:sp>
      <p:sp>
        <p:nvSpPr>
          <p:cNvPr id="67" name="AutoShape 59"/>
          <p:cNvSpPr/>
          <p:nvPr/>
        </p:nvSpPr>
        <p:spPr bwMode="auto">
          <a:xfrm>
            <a:off x="1483931" y="2950460"/>
            <a:ext cx="497119" cy="494929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rgbClr val="2C344B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algn="ctr" defTabSz="304792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0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3627672" y="3014615"/>
            <a:ext cx="511616" cy="448511"/>
            <a:chOff x="1035050" y="1447800"/>
            <a:chExt cx="360363" cy="315913"/>
          </a:xfrm>
          <a:solidFill>
            <a:srgbClr val="2C344B"/>
          </a:solidFill>
        </p:grpSpPr>
        <p:sp>
          <p:nvSpPr>
            <p:cNvPr id="69" name="AutoShape 147"/>
            <p:cNvSpPr/>
            <p:nvPr/>
          </p:nvSpPr>
          <p:spPr bwMode="auto">
            <a:xfrm>
              <a:off x="1035050" y="1447800"/>
              <a:ext cx="360363" cy="315913"/>
            </a:xfrm>
            <a:custGeom>
              <a:avLst/>
              <a:gdLst>
                <a:gd name="T0" fmla="+- 0 10800 597"/>
                <a:gd name="T1" fmla="*/ T0 w 20407"/>
                <a:gd name="T2" fmla="+- 0 11028 672"/>
                <a:gd name="T3" fmla="*/ 11028 h 20712"/>
                <a:gd name="T4" fmla="+- 0 10800 597"/>
                <a:gd name="T5" fmla="*/ T4 w 20407"/>
                <a:gd name="T6" fmla="+- 0 11028 672"/>
                <a:gd name="T7" fmla="*/ 11028 h 20712"/>
                <a:gd name="T8" fmla="+- 0 10800 597"/>
                <a:gd name="T9" fmla="*/ T8 w 20407"/>
                <a:gd name="T10" fmla="+- 0 11028 672"/>
                <a:gd name="T11" fmla="*/ 11028 h 20712"/>
                <a:gd name="T12" fmla="+- 0 10800 597"/>
                <a:gd name="T13" fmla="*/ T12 w 20407"/>
                <a:gd name="T14" fmla="+- 0 11028 672"/>
                <a:gd name="T15" fmla="*/ 11028 h 2071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0407" h="20712">
                  <a:moveTo>
                    <a:pt x="17706" y="10922"/>
                  </a:moveTo>
                  <a:lnTo>
                    <a:pt x="10657" y="19017"/>
                  </a:lnTo>
                  <a:cubicBezTo>
                    <a:pt x="10407" y="19305"/>
                    <a:pt x="9998" y="19305"/>
                    <a:pt x="9748" y="19017"/>
                  </a:cubicBezTo>
                  <a:lnTo>
                    <a:pt x="2699" y="10922"/>
                  </a:lnTo>
                  <a:cubicBezTo>
                    <a:pt x="817" y="8762"/>
                    <a:pt x="817" y="5247"/>
                    <a:pt x="2699" y="3087"/>
                  </a:cubicBezTo>
                  <a:cubicBezTo>
                    <a:pt x="4512" y="1004"/>
                    <a:pt x="7429" y="931"/>
                    <a:pt x="9338" y="2923"/>
                  </a:cubicBezTo>
                  <a:lnTo>
                    <a:pt x="10202" y="3825"/>
                  </a:lnTo>
                  <a:lnTo>
                    <a:pt x="11067" y="2923"/>
                  </a:lnTo>
                  <a:cubicBezTo>
                    <a:pt x="12976" y="931"/>
                    <a:pt x="15893" y="1004"/>
                    <a:pt x="17706" y="3087"/>
                  </a:cubicBezTo>
                  <a:cubicBezTo>
                    <a:pt x="19588" y="5247"/>
                    <a:pt x="19588" y="8762"/>
                    <a:pt x="17706" y="10922"/>
                  </a:cubicBezTo>
                  <a:moveTo>
                    <a:pt x="18616" y="2043"/>
                  </a:moveTo>
                  <a:cubicBezTo>
                    <a:pt x="16301" y="-617"/>
                    <a:pt x="12601" y="-672"/>
                    <a:pt x="10202" y="1830"/>
                  </a:cubicBezTo>
                  <a:cubicBezTo>
                    <a:pt x="7805" y="-672"/>
                    <a:pt x="4104" y="-617"/>
                    <a:pt x="1789" y="2043"/>
                  </a:cubicBezTo>
                  <a:cubicBezTo>
                    <a:pt x="-597" y="4783"/>
                    <a:pt x="-597" y="9226"/>
                    <a:pt x="1789" y="11967"/>
                  </a:cubicBezTo>
                  <a:cubicBezTo>
                    <a:pt x="2470" y="12750"/>
                    <a:pt x="8838" y="20061"/>
                    <a:pt x="8838" y="20061"/>
                  </a:cubicBezTo>
                  <a:cubicBezTo>
                    <a:pt x="9592" y="20928"/>
                    <a:pt x="10812" y="20928"/>
                    <a:pt x="11567" y="20061"/>
                  </a:cubicBezTo>
                  <a:cubicBezTo>
                    <a:pt x="11567" y="20061"/>
                    <a:pt x="18539" y="12056"/>
                    <a:pt x="18616" y="11967"/>
                  </a:cubicBezTo>
                  <a:cubicBezTo>
                    <a:pt x="21003" y="9226"/>
                    <a:pt x="21003" y="4783"/>
                    <a:pt x="18616" y="204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0" name="AutoShape 148"/>
            <p:cNvSpPr/>
            <p:nvPr/>
          </p:nvSpPr>
          <p:spPr bwMode="auto">
            <a:xfrm>
              <a:off x="1092200" y="1504950"/>
              <a:ext cx="52388" cy="523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326" y="0"/>
                  </a:moveTo>
                  <a:cubicBezTo>
                    <a:pt x="19317" y="0"/>
                    <a:pt x="19317" y="4"/>
                    <a:pt x="19308" y="4"/>
                  </a:cubicBezTo>
                  <a:cubicBezTo>
                    <a:pt x="8643" y="13"/>
                    <a:pt x="0" y="8659"/>
                    <a:pt x="0" y="19326"/>
                  </a:cubicBezTo>
                  <a:cubicBezTo>
                    <a:pt x="0" y="20580"/>
                    <a:pt x="1019" y="21600"/>
                    <a:pt x="2273" y="21600"/>
                  </a:cubicBezTo>
                  <a:cubicBezTo>
                    <a:pt x="3528" y="21600"/>
                    <a:pt x="4547" y="20580"/>
                    <a:pt x="4547" y="19326"/>
                  </a:cubicBezTo>
                  <a:lnTo>
                    <a:pt x="4547" y="19321"/>
                  </a:lnTo>
                  <a:cubicBezTo>
                    <a:pt x="4547" y="11164"/>
                    <a:pt x="11164" y="4547"/>
                    <a:pt x="19321" y="4547"/>
                  </a:cubicBezTo>
                  <a:lnTo>
                    <a:pt x="19326" y="4547"/>
                  </a:lnTo>
                  <a:cubicBezTo>
                    <a:pt x="20580" y="4547"/>
                    <a:pt x="21599" y="3528"/>
                    <a:pt x="21599" y="2273"/>
                  </a:cubicBezTo>
                  <a:cubicBezTo>
                    <a:pt x="21599" y="1019"/>
                    <a:pt x="20580" y="0"/>
                    <a:pt x="19326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732001" y="2950459"/>
            <a:ext cx="470580" cy="472663"/>
            <a:chOff x="5394325" y="3578225"/>
            <a:chExt cx="358775" cy="360363"/>
          </a:xfrm>
          <a:solidFill>
            <a:srgbClr val="2C344B"/>
          </a:solidFill>
        </p:grpSpPr>
        <p:sp>
          <p:nvSpPr>
            <p:cNvPr id="72" name="AutoShape 18"/>
            <p:cNvSpPr/>
            <p:nvPr/>
          </p:nvSpPr>
          <p:spPr bwMode="auto">
            <a:xfrm>
              <a:off x="5394325" y="3578225"/>
              <a:ext cx="358775" cy="3603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3" name="AutoShape 19"/>
            <p:cNvSpPr/>
            <p:nvPr/>
          </p:nvSpPr>
          <p:spPr bwMode="auto">
            <a:xfrm>
              <a:off x="5472113" y="3713163"/>
              <a:ext cx="46037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4" name="AutoShape 20"/>
            <p:cNvSpPr/>
            <p:nvPr/>
          </p:nvSpPr>
          <p:spPr bwMode="auto">
            <a:xfrm>
              <a:off x="5472113" y="3770313"/>
              <a:ext cx="46037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5" name="AutoShape 21"/>
            <p:cNvSpPr/>
            <p:nvPr/>
          </p:nvSpPr>
          <p:spPr bwMode="auto">
            <a:xfrm>
              <a:off x="5472113" y="3825875"/>
              <a:ext cx="46037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6" name="AutoShape 22"/>
            <p:cNvSpPr/>
            <p:nvPr/>
          </p:nvSpPr>
          <p:spPr bwMode="auto">
            <a:xfrm>
              <a:off x="5551488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7" name="AutoShape 23"/>
            <p:cNvSpPr/>
            <p:nvPr/>
          </p:nvSpPr>
          <p:spPr bwMode="auto">
            <a:xfrm>
              <a:off x="5551488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8" name="AutoShape 24"/>
            <p:cNvSpPr/>
            <p:nvPr/>
          </p:nvSpPr>
          <p:spPr bwMode="auto">
            <a:xfrm>
              <a:off x="5551488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79" name="AutoShape 25"/>
            <p:cNvSpPr/>
            <p:nvPr/>
          </p:nvSpPr>
          <p:spPr bwMode="auto">
            <a:xfrm>
              <a:off x="5630863" y="3825875"/>
              <a:ext cx="44450" cy="333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0" name="AutoShape 26"/>
            <p:cNvSpPr/>
            <p:nvPr/>
          </p:nvSpPr>
          <p:spPr bwMode="auto">
            <a:xfrm>
              <a:off x="5630863" y="3770313"/>
              <a:ext cx="44450" cy="33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1" name="AutoShape 27"/>
            <p:cNvSpPr/>
            <p:nvPr/>
          </p:nvSpPr>
          <p:spPr bwMode="auto">
            <a:xfrm>
              <a:off x="5630863" y="3713163"/>
              <a:ext cx="44450" cy="349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7813749" y="2950460"/>
            <a:ext cx="545321" cy="545321"/>
            <a:chOff x="3191434" y="2145028"/>
            <a:chExt cx="359165" cy="359165"/>
          </a:xfrm>
          <a:solidFill>
            <a:srgbClr val="2C344B"/>
          </a:solidFill>
        </p:grpSpPr>
        <p:sp>
          <p:nvSpPr>
            <p:cNvPr id="83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4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85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92791" y="4452079"/>
            <a:ext cx="1886857" cy="407468"/>
            <a:chOff x="594593" y="3339058"/>
            <a:chExt cx="1415143" cy="305601"/>
          </a:xfrm>
        </p:grpSpPr>
        <p:sp>
          <p:nvSpPr>
            <p:cNvPr id="92" name="矩形 9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94593" y="3339058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anose="020B0503020204020204" pitchFamily="34" charset="-122"/>
                </a:rPr>
                <a:t>Choose Pair</a:t>
              </a:r>
              <a:endParaRPr lang="zh-CN" altLang="en-US" sz="1600" b="1" dirty="0"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1130101" y="3644659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861624" y="4479765"/>
            <a:ext cx="1886858" cy="407468"/>
            <a:chOff x="2146217" y="3359822"/>
            <a:chExt cx="1415143" cy="305601"/>
          </a:xfrm>
        </p:grpSpPr>
        <p:sp>
          <p:nvSpPr>
            <p:cNvPr id="95" name="矩形 94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2146217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anose="020B0503020204020204" pitchFamily="34" charset="-122"/>
                </a:rPr>
                <a:t>Fit Copulas</a:t>
              </a:r>
              <a:endParaRPr lang="zh-CN" altLang="en-US" sz="1600" b="1" dirty="0"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6" name="直接连接符 9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2681724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058762" y="4479765"/>
            <a:ext cx="1886858" cy="407468"/>
            <a:chOff x="3794070" y="3359822"/>
            <a:chExt cx="1415143" cy="305601"/>
          </a:xfrm>
        </p:grpSpPr>
        <p:sp>
          <p:nvSpPr>
            <p:cNvPr id="98" name="矩形 97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3794070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anose="020B0503020204020204" pitchFamily="34" charset="-122"/>
                </a:rPr>
                <a:t>Trade</a:t>
              </a:r>
              <a:endParaRPr lang="zh-CN" altLang="en-US" sz="1600" b="1" dirty="0"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99" name="直接连接符 9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4329577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7255899" y="4479765"/>
            <a:ext cx="1886858" cy="407468"/>
            <a:chOff x="5441923" y="3359822"/>
            <a:chExt cx="1415143" cy="305601"/>
          </a:xfrm>
        </p:grpSpPr>
        <p:sp>
          <p:nvSpPr>
            <p:cNvPr id="101" name="矩形 100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SpPr/>
            <p:nvPr/>
          </p:nvSpPr>
          <p:spPr>
            <a:xfrm flipH="1">
              <a:off x="5441923" y="3359822"/>
              <a:ext cx="1415143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b="1" dirty="0">
                  <a:latin typeface="+mj-lt"/>
                  <a:ea typeface="微软雅黑" panose="020B0503020204020204" pitchFamily="34" charset="-122"/>
                </a:rPr>
                <a:t>Diversified</a:t>
              </a:r>
              <a:endParaRPr lang="zh-CN" altLang="en-US" sz="1600" b="1" dirty="0">
                <a:latin typeface="+mj-lt"/>
                <a:ea typeface="微软雅黑" panose="020B0503020204020204" pitchFamily="34" charset="-122"/>
              </a:endParaRPr>
            </a:p>
          </p:txBody>
        </p:sp>
        <p:cxnSp>
          <p:nvCxnSpPr>
            <p:cNvPr id="102" name="直接连接符 10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  <p:cNvCxnSpPr/>
            <p:nvPr/>
          </p:nvCxnSpPr>
          <p:spPr>
            <a:xfrm>
              <a:off x="5977430" y="3665423"/>
              <a:ext cx="344129" cy="0"/>
            </a:xfrm>
            <a:prstGeom prst="line">
              <a:avLst/>
            </a:prstGeom>
            <a:ln w="19050">
              <a:solidFill>
                <a:srgbClr val="2127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1743491" cy="4656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21273E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cs typeface="+mn-ea"/>
                <a:sym typeface="+mn-lt"/>
              </a:rPr>
              <a:t>Categories </a:t>
            </a:r>
            <a:endParaRPr lang="zh-CN" altLang="en-US" sz="2400" b="1" dirty="0">
              <a:solidFill>
                <a:srgbClr val="21273E"/>
              </a:solidFill>
              <a:latin typeface="Adobe 黑体 Std R" panose="020B0400000000000000" pitchFamily="34" charset="-122"/>
              <a:ea typeface="Adobe 黑体 Std R" panose="020B0400000000000000" pitchFamily="34" charset="-122"/>
              <a:cs typeface="+mn-ea"/>
              <a:sym typeface="+mn-lt"/>
            </a:endParaRPr>
          </a:p>
        </p:txBody>
      </p:sp>
      <p:pic>
        <p:nvPicPr>
          <p:cNvPr id="13" name="Picture 12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D751501-FCF5-F946-B6E9-C1EE734A5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738" y="183716"/>
            <a:ext cx="1130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2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717549" flipV="1">
            <a:off x="9618575" y="440869"/>
            <a:ext cx="5572132" cy="59413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6288" flipH="1" flipV="1">
            <a:off x="-2720753" y="440869"/>
            <a:ext cx="5572134" cy="5941338"/>
          </a:xfrm>
          <a:prstGeom prst="rect">
            <a:avLst/>
          </a:prstGeom>
        </p:spPr>
      </p:pic>
      <p:sp>
        <p:nvSpPr>
          <p:cNvPr id="8" name="TextBox 30">
            <a:extLst>
              <a:ext uri="{FF2B5EF4-FFF2-40B4-BE49-F238E27FC236}">
                <a16:creationId xmlns:a16="http://schemas.microsoft.com/office/drawing/2014/main" id="{BA8EA202-F87D-45AF-91DB-F2B3A7B8F57B}"/>
              </a:ext>
            </a:extLst>
          </p:cNvPr>
          <p:cNvSpPr txBox="1"/>
          <p:nvPr/>
        </p:nvSpPr>
        <p:spPr>
          <a:xfrm>
            <a:off x="3019865" y="2582518"/>
            <a:ext cx="61522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28600"/>
            <a:r>
              <a:rPr lang="en-US" altLang="zh-CN" sz="9600" b="1" dirty="0">
                <a:solidFill>
                  <a:schemeClr val="bg1">
                    <a:lumMod val="65000"/>
                    <a:alpha val="20000"/>
                  </a:schemeClr>
                </a:solidFill>
                <a:latin typeface="Aparajita" panose="020B0604020202020204" pitchFamily="34" charset="0"/>
                <a:ea typeface="微软雅黑 Light" panose="020B0502040204020203" pitchFamily="34" charset="-122"/>
                <a:cs typeface="Aparajita" panose="020B0604020202020204" pitchFamily="34" charset="0"/>
              </a:rPr>
              <a:t>PART TWO</a:t>
            </a:r>
            <a:endParaRPr lang="zh-CN" altLang="en-US" sz="9600" b="1" dirty="0">
              <a:solidFill>
                <a:schemeClr val="bg1">
                  <a:lumMod val="65000"/>
                  <a:alpha val="20000"/>
                </a:schemeClr>
              </a:solidFill>
              <a:latin typeface="Aparajita" panose="020B0604020202020204" pitchFamily="34" charset="0"/>
              <a:ea typeface="微软雅黑 Light" panose="020B0502040204020203" pitchFamily="34" charset="-122"/>
              <a:cs typeface="Aparajita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90601" y="2778605"/>
            <a:ext cx="4608833" cy="1919308"/>
          </a:xfrm>
          <a:prstGeom prst="rect">
            <a:avLst/>
          </a:prstGeom>
          <a:noFill/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Performance Analysis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01030" y="4939274"/>
            <a:ext cx="387976" cy="79048"/>
          </a:xfrm>
          <a:prstGeom prst="rect">
            <a:avLst/>
          </a:prstGeom>
          <a:gradFill>
            <a:gsLst>
              <a:gs pos="100000">
                <a:srgbClr val="21273E"/>
              </a:gs>
              <a:gs pos="0">
                <a:srgbClr val="2C344B"/>
              </a:gs>
            </a:gsLst>
            <a:lin ang="5400000" scaled="0"/>
          </a:gra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Adobe 黑体 Std R" panose="020B04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677177" y="1563946"/>
            <a:ext cx="837646" cy="953379"/>
            <a:chOff x="5568043" y="1174090"/>
            <a:chExt cx="1383041" cy="1574132"/>
          </a:xfrm>
        </p:grpSpPr>
        <p:sp>
          <p:nvSpPr>
            <p:cNvPr id="12" name="圆角矩形 11"/>
            <p:cNvSpPr/>
            <p:nvPr/>
          </p:nvSpPr>
          <p:spPr>
            <a:xfrm rot="2700000">
              <a:off x="5568043" y="1174090"/>
              <a:ext cx="1383041" cy="1383041"/>
            </a:xfrm>
            <a:prstGeom prst="roundRect">
              <a:avLst>
                <a:gd name="adj" fmla="val 4861"/>
              </a:avLst>
            </a:prstGeom>
            <a:gradFill>
              <a:gsLst>
                <a:gs pos="0">
                  <a:srgbClr val="2C344B"/>
                </a:gs>
                <a:gs pos="100000">
                  <a:srgbClr val="21273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Adobe 黑体 Std R" panose="020B04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33972" y="1223704"/>
              <a:ext cx="1256627" cy="1524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30000"/>
                      </a:srgbClr>
                    </a:outerShdw>
                  </a:effectLst>
                  <a:latin typeface="Aparajita" panose="020B0604020202020204" pitchFamily="34" charset="0"/>
                  <a:ea typeface="Adobe 黑体 Std R" panose="020B0400000000000000" pitchFamily="34" charset="-122"/>
                  <a:cs typeface="Aparajita" panose="020B0604020202020204" pitchFamily="34" charset="0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30000"/>
                    </a:srgbClr>
                  </a:outerShdw>
                </a:effectLst>
                <a:latin typeface="Aparajita" panose="020B0604020202020204" pitchFamily="34" charset="0"/>
                <a:ea typeface="Adobe 黑体 Std R" panose="020B0400000000000000" pitchFamily="34" charset="-122"/>
                <a:cs typeface="Aparajita" panose="020B0604020202020204" pitchFamily="34" charset="0"/>
              </a:endParaRPr>
            </a:p>
          </p:txBody>
        </p:sp>
      </p:grpSp>
      <p:cxnSp>
        <p:nvCxnSpPr>
          <p:cNvPr id="15" name="直接连接符 14"/>
          <p:cNvCxnSpPr>
            <a:cxnSpLocks/>
          </p:cNvCxnSpPr>
          <p:nvPr/>
        </p:nvCxnSpPr>
        <p:spPr>
          <a:xfrm>
            <a:off x="1750881" y="3526972"/>
            <a:ext cx="2039720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330418" y="3526972"/>
            <a:ext cx="2108737" cy="0"/>
          </a:xfrm>
          <a:prstGeom prst="line">
            <a:avLst/>
          </a:prstGeom>
          <a:ln w="19050">
            <a:gradFill>
              <a:gsLst>
                <a:gs pos="15000">
                  <a:srgbClr val="21273E">
                    <a:alpha val="0"/>
                  </a:srgbClr>
                </a:gs>
                <a:gs pos="100000">
                  <a:srgbClr val="21273E"/>
                </a:gs>
              </a:gsLst>
              <a:lin ang="0" scaled="0"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9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A_文本框 1">
            <a:extLst>
              <a:ext uri="{FF2B5EF4-FFF2-40B4-BE49-F238E27FC236}">
                <a16:creationId xmlns:a16="http://schemas.microsoft.com/office/drawing/2014/main" id="{95CA5390-EAD3-40A5-BF6F-C69AB99948C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97509" y="429276"/>
            <a:ext cx="3092193" cy="4645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21273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  <a:sym typeface="+mn-lt"/>
              </a:rPr>
              <a:t>Performance- last week</a:t>
            </a:r>
            <a:endParaRPr lang="zh-CN" altLang="en-US" sz="2400" b="1" dirty="0">
              <a:solidFill>
                <a:srgbClr val="21273E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46C3B-0B85-E7C8-1B3A-8FE3377D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9572" y="399097"/>
            <a:ext cx="1350861" cy="583325"/>
          </a:xfrm>
          <a:prstGeom prst="rect">
            <a:avLst/>
          </a:prstGeom>
        </p:spPr>
      </p:pic>
      <p:pic>
        <p:nvPicPr>
          <p:cNvPr id="11" name="Picture 10" descr="Chart&#10;&#10;Description automatically generated with medium confidence">
            <a:extLst>
              <a:ext uri="{FF2B5EF4-FFF2-40B4-BE49-F238E27FC236}">
                <a16:creationId xmlns:a16="http://schemas.microsoft.com/office/drawing/2014/main" id="{20557FB5-702D-BD4D-A9C4-8C7CB0C691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79" y="1174750"/>
            <a:ext cx="4813300" cy="4508500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1E40CBAF-7248-AE46-89FB-94531EA56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30495"/>
            <a:ext cx="5093567" cy="392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6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文本框 1">
            <a:extLst>
              <a:ext uri="{FF2B5EF4-FFF2-40B4-BE49-F238E27FC236}">
                <a16:creationId xmlns:a16="http://schemas.microsoft.com/office/drawing/2014/main" id="{08D0C66B-C6F2-674D-8FD3-586C3CE34DD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45817" y="297073"/>
            <a:ext cx="3682098" cy="4645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400" b="1" dirty="0">
                <a:solidFill>
                  <a:srgbClr val="21273E"/>
                </a:solidFill>
                <a:latin typeface="Times New Roman" panose="02020603050405020304" pitchFamily="18" charset="0"/>
                <a:ea typeface="Adobe 黑体 Std R" panose="020B0400000000000000" pitchFamily="34" charset="-122"/>
                <a:cs typeface="Times New Roman" panose="02020603050405020304" pitchFamily="18" charset="0"/>
                <a:sym typeface="+mn-lt"/>
              </a:rPr>
              <a:t>Performance- post-midterm</a:t>
            </a:r>
            <a:endParaRPr lang="zh-CN" altLang="en-US" sz="2400" b="1" dirty="0">
              <a:solidFill>
                <a:srgbClr val="21273E"/>
              </a:solidFill>
              <a:latin typeface="Times New Roman" panose="02020603050405020304" pitchFamily="18" charset="0"/>
              <a:ea typeface="Adobe 黑体 Std R" panose="020B0400000000000000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90A9FE0A-CCB4-0546-9CC6-9097FCDF8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43" y="1367182"/>
            <a:ext cx="6270731" cy="4123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FC6D4-5644-6148-8A29-A17792960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7" y="5574584"/>
            <a:ext cx="5067300" cy="52070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9E9F006F-A63D-C24C-84B9-8A7B767EAE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425" t="-7078" r="47425" b="7078"/>
          <a:stretch/>
        </p:blipFill>
        <p:spPr>
          <a:xfrm>
            <a:off x="1775249" y="1630810"/>
            <a:ext cx="10416751" cy="29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09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D051AE-849C-34EB-6C7A-29C7E5AE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05" y="324942"/>
            <a:ext cx="4522544" cy="959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371B7-B7AA-8EF6-F75D-F26201871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86" y="1706937"/>
            <a:ext cx="11938614" cy="3130711"/>
          </a:xfrm>
          <a:prstGeom prst="rect">
            <a:avLst/>
          </a:prstGeom>
        </p:spPr>
      </p:pic>
      <p:sp>
        <p:nvSpPr>
          <p:cNvPr id="8" name="Rectangle 89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>
            <a:extLst>
              <a:ext uri="{FF2B5EF4-FFF2-40B4-BE49-F238E27FC236}">
                <a16:creationId xmlns:a16="http://schemas.microsoft.com/office/drawing/2014/main" id="{A8BB4099-2879-0F26-72C2-842E531F10BC}"/>
              </a:ext>
            </a:extLst>
          </p:cNvPr>
          <p:cNvSpPr/>
          <p:nvPr/>
        </p:nvSpPr>
        <p:spPr>
          <a:xfrm>
            <a:off x="459805" y="4912112"/>
            <a:ext cx="8691938" cy="1348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Shape Ratio:                 0.92                   </a:t>
            </a:r>
            <a:r>
              <a:rPr lang="en-US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                       1.07 </a:t>
            </a:r>
            <a:endParaRPr lang="en-US" sz="22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r">
              <a:lnSpc>
                <a:spcPct val="200000"/>
              </a:lnSpc>
            </a:pPr>
            <a:r>
              <a:rPr lang="en-US" altLang="zh-CN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Annualized E[r]:            8%                    </a:t>
            </a:r>
            <a:r>
              <a:rPr lang="en-US" altLang="zh-CN" sz="2200" b="1" dirty="0">
                <a:solidFill>
                  <a:srgbClr val="2C344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                        32%</a:t>
            </a:r>
            <a:endParaRPr lang="en-US" altLang="zh-CN" sz="2200" b="1" dirty="0">
              <a:solidFill>
                <a:srgbClr val="2C344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002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207</Words>
  <Application>Microsoft Macintosh PowerPoint</Application>
  <PresentationFormat>Widescreen</PresentationFormat>
  <Paragraphs>59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Adobe 黑体 Std R</vt:lpstr>
      <vt:lpstr>微软雅黑</vt:lpstr>
      <vt:lpstr>Aparajita</vt:lpstr>
      <vt:lpstr>Arial</vt:lpstr>
      <vt:lpstr>Calibri</vt:lpstr>
      <vt:lpstr>Calibri Light</vt:lpstr>
      <vt:lpstr>Gill Sans</vt:lpstr>
      <vt:lpstr>Open Sans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Mengjia Tan</cp:lastModifiedBy>
  <cp:revision>90</cp:revision>
  <dcterms:created xsi:type="dcterms:W3CDTF">2020-08-06T03:23:41Z</dcterms:created>
  <dcterms:modified xsi:type="dcterms:W3CDTF">2023-04-28T15:51:09Z</dcterms:modified>
</cp:coreProperties>
</file>