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74" r:id="rId6"/>
    <p:sldId id="265" r:id="rId7"/>
    <p:sldId id="267" r:id="rId8"/>
    <p:sldId id="268" r:id="rId9"/>
    <p:sldId id="270" r:id="rId10"/>
    <p:sldId id="271" r:id="rId11"/>
    <p:sldId id="260" r:id="rId12"/>
    <p:sldId id="259" r:id="rId13"/>
    <p:sldId id="261" r:id="rId14"/>
    <p:sldId id="266" r:id="rId15"/>
    <p:sldId id="262" r:id="rId16"/>
    <p:sldId id="263" r:id="rId17"/>
    <p:sldId id="26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Skin disease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													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6817-8859-456E-B312-537F8875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Cropping the image for affected area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DA44-6441-4075-8144-0054B88E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4341507" cy="4408325"/>
          </a:xfrm>
        </p:spPr>
        <p:txBody>
          <a:bodyPr>
            <a:normAutofit/>
          </a:bodyPr>
          <a:lstStyle/>
          <a:p>
            <a:r>
              <a:rPr lang="en-US" dirty="0"/>
              <a:t>Used shape predictor 68 landmark model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FACE_POINTS = list(</a:t>
            </a:r>
            <a:r>
              <a:rPr lang="en-US" sz="13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17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68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MOUTH_POINTS = list(</a:t>
            </a:r>
            <a:r>
              <a:rPr lang="en-US" sz="13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48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61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RIGHT_BROW_POINTS = list(</a:t>
            </a:r>
            <a:r>
              <a:rPr lang="en-US" sz="13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17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22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LEFT_BROW_POINTS = list(</a:t>
            </a:r>
            <a:r>
              <a:rPr lang="en-US" sz="13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22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27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RIGHT_EYE_POINTS = list(</a:t>
            </a:r>
            <a:r>
              <a:rPr lang="en-US" sz="13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36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LEFT_EYE_POINTS = list(</a:t>
            </a:r>
            <a:r>
              <a:rPr lang="en-US" sz="13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48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NOSE_POINTS = list(</a:t>
            </a:r>
            <a:r>
              <a:rPr lang="en-US" sz="13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27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JAW_POINTS = list(</a:t>
            </a:r>
            <a:r>
              <a:rPr lang="en-US" sz="13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3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17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Cropped affected area from right cheek, left cheek, forehead and jaw line</a:t>
            </a:r>
            <a:endParaRPr lang="en-US" sz="1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20D62B-D170-46F0-8D18-0BAB51618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171" y="2656719"/>
            <a:ext cx="4341507" cy="349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50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817A-5D9F-4890-A5A5-67EC1DD6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product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69078-9312-4FB4-95AF-6164357E5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622" y="1789551"/>
            <a:ext cx="5156959" cy="43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9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5C74F30-FAFD-4D59-AA0B-AACD6E3EE8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094" y="1828435"/>
            <a:ext cx="2502470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30A7424-C605-47A5-BD56-CA5E4E98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36" y="1828434"/>
            <a:ext cx="3183718" cy="339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3298850-0BBB-446B-8E7C-908E14C16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045" y="2104089"/>
            <a:ext cx="31337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530EA-5738-4084-82C3-09254193D163}"/>
              </a:ext>
            </a:extLst>
          </p:cNvPr>
          <p:cNvSpPr txBox="1"/>
          <p:nvPr/>
        </p:nvSpPr>
        <p:spPr>
          <a:xfrm>
            <a:off x="1570183" y="5163189"/>
            <a:ext cx="20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C38E1-EFF3-4341-957D-ABB2A43B342B}"/>
              </a:ext>
            </a:extLst>
          </p:cNvPr>
          <p:cNvSpPr txBox="1"/>
          <p:nvPr/>
        </p:nvSpPr>
        <p:spPr>
          <a:xfrm>
            <a:off x="4913746" y="5163189"/>
            <a:ext cx="169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Cropped image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7375-4E0B-41A4-845F-A93DF9DF2A2E}"/>
              </a:ext>
            </a:extLst>
          </p:cNvPr>
          <p:cNvSpPr txBox="1"/>
          <p:nvPr/>
        </p:nvSpPr>
        <p:spPr>
          <a:xfrm>
            <a:off x="8553588" y="4584975"/>
            <a:ext cx="2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with bounding box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02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BE97-E55B-4C15-AD95-C3A054C6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using Deep learning models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1EA44B-607B-4C01-BCE2-FE57CCDD8B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73" y="1998662"/>
            <a:ext cx="4916020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6654FB-2A0F-49A0-9DFD-7DB342D70E37}"/>
              </a:ext>
            </a:extLst>
          </p:cNvPr>
          <p:cNvSpPr txBox="1"/>
          <p:nvPr/>
        </p:nvSpPr>
        <p:spPr>
          <a:xfrm>
            <a:off x="830136" y="5637853"/>
            <a:ext cx="394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accuracy with validation data with Vgg16 model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B5339-B6BC-441C-9023-30DD5BF22152}"/>
              </a:ext>
            </a:extLst>
          </p:cNvPr>
          <p:cNvSpPr txBox="1"/>
          <p:nvPr/>
        </p:nvSpPr>
        <p:spPr>
          <a:xfrm>
            <a:off x="5106136" y="5618585"/>
            <a:ext cx="399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Accuracy: 70-75%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14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5082-35DB-439E-831F-C1FB3E6D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1008"/>
          </a:xfrm>
        </p:spPr>
        <p:txBody>
          <a:bodyPr/>
          <a:lstStyle/>
          <a:p>
            <a:r>
              <a:rPr lang="en-US" dirty="0"/>
              <a:t>Taking the live image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CF1A-7577-4A71-ABB1-3851D9EF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34101"/>
            <a:ext cx="11029615" cy="14922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are working on taking live image from the customer suffering from skin disease and acne and classifying accordingly. The Accuracy is between 80% and 90%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29982-A7B5-4EDF-9EDC-AA2112B93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26" y="2528620"/>
            <a:ext cx="3905774" cy="4144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D829D4-1E64-4491-83D2-4C4019254AB2}"/>
              </a:ext>
            </a:extLst>
          </p:cNvPr>
          <p:cNvSpPr txBox="1"/>
          <p:nvPr/>
        </p:nvSpPr>
        <p:spPr>
          <a:xfrm>
            <a:off x="6858349" y="4195706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Tested live image of one of employees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65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3B96-2C06-427E-B08D-065E4315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99DDF-27B7-4D4E-AFD3-23420E6B2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1538409"/>
          </a:xfrm>
        </p:spPr>
        <p:txBody>
          <a:bodyPr/>
          <a:lstStyle/>
          <a:p>
            <a:r>
              <a:rPr lang="en-US" dirty="0"/>
              <a:t>This application would be an interface between user and physicians.</a:t>
            </a:r>
          </a:p>
          <a:p>
            <a:r>
              <a:rPr lang="en-US" dirty="0"/>
              <a:t>It would be feasible for people to get to know about the skin disease.</a:t>
            </a:r>
          </a:p>
          <a:p>
            <a:endParaRPr lang="en-IN" dirty="0"/>
          </a:p>
        </p:txBody>
      </p:sp>
      <p:pic>
        <p:nvPicPr>
          <p:cNvPr id="4" name="Content Placeholder 3" descr="Skin disease.png">
            <a:extLst>
              <a:ext uri="{FF2B5EF4-FFF2-40B4-BE49-F238E27FC236}">
                <a16:creationId xmlns:a16="http://schemas.microsoft.com/office/drawing/2014/main" id="{B6DE66F8-9940-45E9-A85A-1D341D45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749" y="3079596"/>
            <a:ext cx="6490069" cy="34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6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EB77-4520-4612-998F-4013ECC5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79C75-DA37-4556-888B-F1370835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Health care system in India-huge challenge</a:t>
            </a:r>
          </a:p>
          <a:p>
            <a:r>
              <a:rPr lang="en-US" sz="2800" dirty="0"/>
              <a:t>Ratio of available doctors to patients is 1:10000.</a:t>
            </a:r>
          </a:p>
          <a:p>
            <a:r>
              <a:rPr lang="en-US" sz="2800" dirty="0"/>
              <a:t>Cost of healthcare increasing </a:t>
            </a:r>
          </a:p>
          <a:p>
            <a:r>
              <a:rPr lang="en-US" sz="2800" dirty="0"/>
              <a:t>Reach to common man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34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0970-AAB9-4855-9C2B-6A58F279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7FAF-1D09-4E8C-853B-6772BD80C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088136"/>
          </a:xfrm>
        </p:spPr>
        <p:txBody>
          <a:bodyPr/>
          <a:lstStyle/>
          <a:p>
            <a:r>
              <a:rPr lang="en-US" dirty="0"/>
              <a:t>To build an application where scanned image/live image is classified into particular disease and recommend the cure accordingly.</a:t>
            </a:r>
          </a:p>
          <a:p>
            <a:endParaRPr lang="en-IN" dirty="0"/>
          </a:p>
        </p:txBody>
      </p:sp>
      <p:pic>
        <p:nvPicPr>
          <p:cNvPr id="4" name="Picture 2" descr="Skin diseases: List of common conditions and symptoms">
            <a:extLst>
              <a:ext uri="{FF2B5EF4-FFF2-40B4-BE49-F238E27FC236}">
                <a16:creationId xmlns:a16="http://schemas.microsoft.com/office/drawing/2014/main" id="{ADE29008-7E36-4DF6-8FB3-D4462E30D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387898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12 Skin Conditions You Should Know About | Everyday Health">
            <a:extLst>
              <a:ext uri="{FF2B5EF4-FFF2-40B4-BE49-F238E27FC236}">
                <a16:creationId xmlns:a16="http://schemas.microsoft.com/office/drawing/2014/main" id="{B9BBE4F1-894B-47B0-9577-DB14A7DED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66" y="3878988"/>
            <a:ext cx="3112634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Easy Home Remedies To Cure Milia">
            <a:extLst>
              <a:ext uri="{FF2B5EF4-FFF2-40B4-BE49-F238E27FC236}">
                <a16:creationId xmlns:a16="http://schemas.microsoft.com/office/drawing/2014/main" id="{3889808B-20CC-4464-86A4-2581F6F7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07" y="3874283"/>
            <a:ext cx="2160240" cy="1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11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A8A7-6745-4470-9D3D-73EEA729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Flow</a:t>
            </a:r>
            <a:endParaRPr lang="en-IN" dirty="0"/>
          </a:p>
        </p:txBody>
      </p:sp>
      <p:pic>
        <p:nvPicPr>
          <p:cNvPr id="4" name="Content Placeholder 3" descr="Skin Disease Detection Project.png">
            <a:extLst>
              <a:ext uri="{FF2B5EF4-FFF2-40B4-BE49-F238E27FC236}">
                <a16:creationId xmlns:a16="http://schemas.microsoft.com/office/drawing/2014/main" id="{2B4967AC-A75C-4315-94EE-7952617A2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910" y="1122363"/>
            <a:ext cx="6788727" cy="5361400"/>
          </a:xfrm>
        </p:spPr>
      </p:pic>
    </p:spTree>
    <p:extLst>
      <p:ext uri="{BB962C8B-B14F-4D97-AF65-F5344CB8AC3E}">
        <p14:creationId xmlns:p14="http://schemas.microsoft.com/office/powerpoint/2010/main" val="190487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2695-4CD5-4536-83A4-9052E602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0D19-365E-469D-98E2-4BDE4B7B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81245"/>
          </a:xfrm>
        </p:spPr>
        <p:txBody>
          <a:bodyPr>
            <a:normAutofit/>
          </a:bodyPr>
          <a:lstStyle/>
          <a:p>
            <a:r>
              <a:rPr lang="en-US" dirty="0"/>
              <a:t>Detection at early stages would heal better.</a:t>
            </a:r>
          </a:p>
          <a:p>
            <a:r>
              <a:rPr lang="en-US" dirty="0"/>
              <a:t>Easy to classify the disease using ML and DL</a:t>
            </a:r>
          </a:p>
          <a:p>
            <a:r>
              <a:rPr lang="en-US" dirty="0"/>
              <a:t>Detection, classification, and prediction of skin disease would make doctors treat it easily.</a:t>
            </a:r>
          </a:p>
          <a:p>
            <a:r>
              <a:rPr lang="en-IN" dirty="0"/>
              <a:t>Low cost solutions </a:t>
            </a:r>
          </a:p>
          <a:p>
            <a:r>
              <a:rPr lang="en-IN" dirty="0"/>
              <a:t>Reach to even villages where health care facilities are less.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1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93C4-A67B-473E-A29E-A93369D5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Skin Disease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99A7-DB33-453B-935F-C48F44F54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39973"/>
            <a:ext cx="11029615" cy="1289027"/>
          </a:xfrm>
        </p:spPr>
        <p:txBody>
          <a:bodyPr/>
          <a:lstStyle/>
          <a:p>
            <a:r>
              <a:rPr lang="en-US" dirty="0"/>
              <a:t>Data taken from Kaggle</a:t>
            </a:r>
          </a:p>
          <a:p>
            <a:r>
              <a:rPr lang="en-US" dirty="0"/>
              <a:t>Train data:2637 images-1197 mal,1440 benign</a:t>
            </a:r>
          </a:p>
          <a:p>
            <a:r>
              <a:rPr lang="en-US" dirty="0"/>
              <a:t>Test data:660-300 mal,360 benign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B173DA5-2562-442E-A3EE-9193E475F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78" y="3241772"/>
            <a:ext cx="24479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4DF4D6-3A89-4555-8397-75867A3DBED9}"/>
              </a:ext>
            </a:extLst>
          </p:cNvPr>
          <p:cNvSpPr txBox="1"/>
          <p:nvPr/>
        </p:nvSpPr>
        <p:spPr>
          <a:xfrm>
            <a:off x="749018" y="5628797"/>
            <a:ext cx="125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Malignent</a:t>
            </a:r>
            <a:endParaRPr lang="en-IN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3750332-3F09-464C-8212-62788E393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65" y="3241772"/>
            <a:ext cx="24479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333401-81B7-4A04-86F8-D95E6B882864}"/>
              </a:ext>
            </a:extLst>
          </p:cNvPr>
          <p:cNvSpPr txBox="1"/>
          <p:nvPr/>
        </p:nvSpPr>
        <p:spPr>
          <a:xfrm>
            <a:off x="3430386" y="5628797"/>
            <a:ext cx="97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Benign</a:t>
            </a:r>
            <a:endParaRPr lang="en-IN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BDD4F7C-7AB4-4899-A667-D98DBAA6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52" y="3269984"/>
            <a:ext cx="2952328" cy="212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FA0A26-F728-48D9-8A3B-4E39CD57269C}"/>
              </a:ext>
            </a:extLst>
          </p:cNvPr>
          <p:cNvSpPr txBox="1"/>
          <p:nvPr/>
        </p:nvSpPr>
        <p:spPr>
          <a:xfrm>
            <a:off x="5470301" y="5237255"/>
            <a:ext cx="29523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U-NET style model with </a:t>
            </a:r>
            <a:r>
              <a:rPr lang="en-US" sz="1100" dirty="0" err="1"/>
              <a:t>MobileNet</a:t>
            </a:r>
            <a:r>
              <a:rPr lang="en-US" sz="1100" dirty="0"/>
              <a:t> performed the best with 84% accuracy</a:t>
            </a:r>
            <a:endParaRPr lang="en-IN" sz="1100" dirty="0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E642E527-3106-4605-8A40-93A890589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191" y="3143423"/>
            <a:ext cx="3495092" cy="262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2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D239-09DE-418C-8057-8B666B22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Acne Detection and Recommendation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7C7A-39AD-44BA-B8AD-6F615D47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914627"/>
          </a:xfrm>
        </p:spPr>
        <p:txBody>
          <a:bodyPr/>
          <a:lstStyle/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most common disease in the world</a:t>
            </a:r>
          </a:p>
          <a:p>
            <a:r>
              <a:rPr lang="en-US" dirty="0"/>
              <a:t>80% people affected by acne between onset of puberty to 30 years of age</a:t>
            </a:r>
          </a:p>
          <a:p>
            <a:r>
              <a:rPr lang="en-US" dirty="0"/>
              <a:t>Can lead to emotional and psychological issues</a:t>
            </a:r>
          </a:p>
          <a:p>
            <a:r>
              <a:rPr lang="en-US" dirty="0"/>
              <a:t>By 2026, people affected will reach up to 23 million in India</a:t>
            </a:r>
          </a:p>
          <a:p>
            <a:r>
              <a:rPr lang="en-US" dirty="0">
                <a:solidFill>
                  <a:srgbClr val="373737"/>
                </a:solidFill>
                <a:latin typeface="Montserrat"/>
              </a:rPr>
              <a:t>A</a:t>
            </a:r>
            <a:r>
              <a:rPr lang="en-US" b="0" i="0" dirty="0">
                <a:solidFill>
                  <a:srgbClr val="373737"/>
                </a:solidFill>
                <a:effectLst/>
                <a:latin typeface="Montserrat"/>
              </a:rPr>
              <a:t>cne market has grown from USD48 million in 2012 to USD78.5 million in 2016 in India.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54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41A8-8637-4BC1-AC17-E13D184F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16E5-2487-4138-B557-4300F0EC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3634486"/>
          </a:xfrm>
        </p:spPr>
        <p:txBody>
          <a:bodyPr/>
          <a:lstStyle/>
          <a:p>
            <a:r>
              <a:rPr lang="en-US" dirty="0"/>
              <a:t>Identifying the data of face with acne into different clusters and classifying them into different segments</a:t>
            </a:r>
          </a:p>
          <a:p>
            <a:r>
              <a:rPr lang="en-US" dirty="0"/>
              <a:t>Using  one eye face detection model, crop the affected area and make bounding box on the same.</a:t>
            </a:r>
          </a:p>
          <a:p>
            <a:r>
              <a:rPr lang="en-US" dirty="0"/>
              <a:t>Classify the affected part with help of deep learning models</a:t>
            </a:r>
          </a:p>
          <a:p>
            <a:r>
              <a:rPr lang="en-US" dirty="0"/>
              <a:t>Take the live image of customer , classify the image and show the affected parts</a:t>
            </a:r>
          </a:p>
          <a:p>
            <a:r>
              <a:rPr lang="en-US" dirty="0"/>
              <a:t>Recommend the cure accordingly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02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FA69-E7DA-4C21-8DDD-27DAF5DD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data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2984-FF6E-4DF3-86E9-9D04F36C9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22028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Gathered 296 images with 5 classes</a:t>
            </a:r>
          </a:p>
          <a:p>
            <a:pPr marL="0" indent="0">
              <a:buNone/>
            </a:pPr>
            <a:r>
              <a:rPr lang="en-US" dirty="0"/>
              <a:t>Classes:</a:t>
            </a:r>
          </a:p>
          <a:p>
            <a:r>
              <a:rPr lang="en-US" dirty="0"/>
              <a:t>Open </a:t>
            </a:r>
            <a:r>
              <a:rPr lang="en-US" dirty="0" err="1"/>
              <a:t>comedo</a:t>
            </a:r>
            <a:r>
              <a:rPr lang="en-US" dirty="0"/>
              <a:t> (black head)-92 images</a:t>
            </a:r>
          </a:p>
          <a:p>
            <a:r>
              <a:rPr lang="en-US" dirty="0"/>
              <a:t>Closed </a:t>
            </a:r>
            <a:r>
              <a:rPr lang="en-US" dirty="0" err="1"/>
              <a:t>comedo</a:t>
            </a:r>
            <a:r>
              <a:rPr lang="en-US" dirty="0"/>
              <a:t> (white head)-62 images</a:t>
            </a:r>
          </a:p>
          <a:p>
            <a:r>
              <a:rPr lang="en-US" dirty="0"/>
              <a:t>Papules -19 images</a:t>
            </a:r>
          </a:p>
          <a:p>
            <a:r>
              <a:rPr lang="en-US" dirty="0"/>
              <a:t>scars-25 images</a:t>
            </a:r>
          </a:p>
          <a:p>
            <a:r>
              <a:rPr lang="en-US" dirty="0"/>
              <a:t>Pustules-98 images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C26744-6F24-45FA-ACE6-29E1E73E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133" y="1930809"/>
            <a:ext cx="4762609" cy="303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8657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1543</TotalTime>
  <Words>541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Courier New</vt:lpstr>
      <vt:lpstr>Franklin Gothic Book</vt:lpstr>
      <vt:lpstr>Franklin Gothic Demi</vt:lpstr>
      <vt:lpstr>Montserrat</vt:lpstr>
      <vt:lpstr>Wingdings 2</vt:lpstr>
      <vt:lpstr>DividendVTI</vt:lpstr>
      <vt:lpstr>Skin disease Detection</vt:lpstr>
      <vt:lpstr>Problem statement</vt:lpstr>
      <vt:lpstr>Project Goal</vt:lpstr>
      <vt:lpstr>Project Flow</vt:lpstr>
      <vt:lpstr>Benefits</vt:lpstr>
      <vt:lpstr>Skin Disease Detection</vt:lpstr>
      <vt:lpstr>Acne Detection and Recommendation</vt:lpstr>
      <vt:lpstr>Steps </vt:lpstr>
      <vt:lpstr>Identifying the data </vt:lpstr>
      <vt:lpstr>Cropping the image for affected area</vt:lpstr>
      <vt:lpstr>End product</vt:lpstr>
      <vt:lpstr>PowerPoint Presentation</vt:lpstr>
      <vt:lpstr>Classifying using Deep learning models</vt:lpstr>
      <vt:lpstr>Taking the live image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Acne DeTection</dc:title>
  <dc:creator>suchi goyal</dc:creator>
  <cp:lastModifiedBy>suchi goyal</cp:lastModifiedBy>
  <cp:revision>27</cp:revision>
  <dcterms:created xsi:type="dcterms:W3CDTF">2021-03-25T05:58:31Z</dcterms:created>
  <dcterms:modified xsi:type="dcterms:W3CDTF">2021-04-17T06:11:07Z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