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</p:sldIdLst>
  <p:sldSz cx="7772400" cy="100584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3835" y="1042669"/>
            <a:ext cx="4824730" cy="859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1529" y="2094103"/>
            <a:ext cx="6149340" cy="6550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6930" y="920750"/>
            <a:ext cx="24847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spc="-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400" b="1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M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915" y="2002790"/>
            <a:ext cx="5410835" cy="127889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50315" marR="5080" indent="-439420" algn="ctr">
              <a:lnSpc>
                <a:spcPts val="3220"/>
              </a:lnSpc>
              <a:spcBef>
                <a:spcPts val="320"/>
              </a:spcBef>
            </a:pPr>
            <a:r>
              <a:rPr lang="en-IN" spc="-5" dirty="0"/>
              <a:t>      </a:t>
            </a:r>
            <a:r>
              <a:rPr spc="-5" dirty="0"/>
              <a:t>Data Finding </a:t>
            </a:r>
            <a:r>
              <a:rPr dirty="0"/>
              <a:t>the </a:t>
            </a:r>
            <a:r>
              <a:rPr spc="-5" dirty="0"/>
              <a:t>Location   </a:t>
            </a:r>
            <a:r>
              <a:rPr spc="-10" dirty="0"/>
              <a:t>To </a:t>
            </a:r>
            <a:br>
              <a:rPr spc="-10" dirty="0"/>
            </a:br>
            <a:r>
              <a:rPr spc="-5" dirty="0"/>
              <a:t>Open</a:t>
            </a:r>
            <a:r>
              <a:rPr spc="5" dirty="0"/>
              <a:t> </a:t>
            </a:r>
            <a:r>
              <a:rPr spc="-5" dirty="0"/>
              <a:t>Restaurant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4"/>
          <p:cNvSpPr txBox="1"/>
          <p:nvPr/>
        </p:nvSpPr>
        <p:spPr>
          <a:xfrm>
            <a:off x="547370" y="612013"/>
            <a:ext cx="6059170" cy="6550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rebuchet MS" panose="020B0603020202020204"/>
                <a:cs typeface="Trebuchet MS" panose="020B0603020202020204"/>
              </a:rPr>
              <a:t>INTRODUCTION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 marR="73660" algn="just">
              <a:lnSpc>
                <a:spcPct val="116000"/>
              </a:lnSpc>
              <a:spcBef>
                <a:spcPts val="1220"/>
              </a:spcBef>
            </a:pPr>
            <a:r>
              <a:rPr sz="1400" dirty="0">
                <a:latin typeface="Trebuchet MS" panose="020B0603020202020204"/>
                <a:cs typeface="Trebuchet MS" panose="020B0603020202020204"/>
              </a:rPr>
              <a:t>This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is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capstone project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for IBM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Data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Science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Professional Certificate.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In 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this project,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I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am creating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hypothetical scenario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for a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concept that  there may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not be enough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Indian Restaurants in Toronto Area. Therefore it 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might be a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great opportunity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for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an entrepreneur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who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is based in</a:t>
            </a:r>
            <a:r>
              <a:rPr sz="1400" spc="-2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Canada.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" marR="70485" algn="just">
              <a:lnSpc>
                <a:spcPct val="116000"/>
              </a:lnSpc>
              <a:spcBef>
                <a:spcPts val="1195"/>
              </a:spcBef>
            </a:pPr>
            <a:r>
              <a:rPr sz="1400" dirty="0">
                <a:latin typeface="Trebuchet MS" panose="020B0603020202020204"/>
                <a:cs typeface="Trebuchet MS" panose="020B0603020202020204"/>
              </a:rPr>
              <a:t>As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Indian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food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is popular among the Asian community, so this  entrepreneur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might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think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opening its business in areas where the Asian  community resides. With the purpose in mind, finding the location to 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open such a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restaurant is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one of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most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important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decisions for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this  entrepreneur and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I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am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designing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this project to help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him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find the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most 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suitable</a:t>
            </a:r>
            <a:r>
              <a:rPr sz="140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location.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rebuchet MS" panose="020B0603020202020204"/>
                <a:cs typeface="Trebuchet MS" panose="020B0603020202020204"/>
              </a:rPr>
              <a:t>BUSINESS</a:t>
            </a:r>
            <a:r>
              <a:rPr sz="1800" b="1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" dirty="0">
                <a:latin typeface="Trebuchet MS" panose="020B0603020202020204"/>
                <a:cs typeface="Trebuchet MS" panose="020B0603020202020204"/>
              </a:rPr>
              <a:t>PROBLEM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16000"/>
              </a:lnSpc>
              <a:spcBef>
                <a:spcPts val="1270"/>
              </a:spcBef>
            </a:pPr>
            <a:r>
              <a:rPr sz="140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objective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this capstone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project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is to find the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most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suitable  </a:t>
            </a:r>
            <a:r>
              <a:rPr sz="1400" spc="5" dirty="0">
                <a:latin typeface="Trebuchet MS" panose="020B0603020202020204"/>
                <a:cs typeface="Trebuchet MS" panose="020B0603020202020204"/>
              </a:rPr>
              <a:t>location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for the </a:t>
            </a:r>
            <a:r>
              <a:rPr sz="1400" spc="5" dirty="0">
                <a:latin typeface="Trebuchet MS" panose="020B0603020202020204"/>
                <a:cs typeface="Trebuchet MS" panose="020B0603020202020204"/>
              </a:rPr>
              <a:t>entrepreneur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open a new Indian </a:t>
            </a:r>
            <a:r>
              <a:rPr sz="1400" spc="5" dirty="0">
                <a:latin typeface="Trebuchet MS" panose="020B0603020202020204"/>
                <a:cs typeface="Trebuchet MS" panose="020B0603020202020204"/>
              </a:rPr>
              <a:t>Restaurant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in </a:t>
            </a:r>
            <a:r>
              <a:rPr sz="1400" spc="5" dirty="0">
                <a:latin typeface="Trebuchet MS" panose="020B0603020202020204"/>
                <a:cs typeface="Trebuchet MS" panose="020B0603020202020204"/>
              </a:rPr>
              <a:t>Toronto, 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Canada.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By using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data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science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methods and tools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along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with machine  learning algorithms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such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as clustering, this project aims to provide  solutions to answer the business question: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In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Toronto, if an entrepreneur  wants to open an Indian Restaurant, where should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they consider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opening  it?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800" b="1" spc="-5" dirty="0">
                <a:latin typeface="Trebuchet MS" panose="020B0603020202020204"/>
                <a:cs typeface="Trebuchet MS" panose="020B0603020202020204"/>
              </a:rPr>
              <a:t>TARGET</a:t>
            </a:r>
            <a:r>
              <a:rPr sz="1800" b="1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" dirty="0">
                <a:latin typeface="Trebuchet MS" panose="020B0603020202020204"/>
                <a:cs typeface="Trebuchet MS" panose="020B0603020202020204"/>
              </a:rPr>
              <a:t>AUDIENCE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 marR="76200">
              <a:lnSpc>
                <a:spcPct val="116000"/>
              </a:lnSpc>
              <a:spcBef>
                <a:spcPts val="1285"/>
              </a:spcBef>
            </a:pPr>
            <a:r>
              <a:rPr sz="140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entrepreneur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who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wants to find the location to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open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an authentic  Indian</a:t>
            </a:r>
            <a:r>
              <a:rPr sz="140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restaurant.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1654"/>
            <a:ext cx="5997575" cy="8101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rebuchet MS" panose="020B0603020202020204"/>
                <a:cs typeface="Trebuchet MS" panose="020B0603020202020204"/>
              </a:rPr>
              <a:t>DATA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 algn="just">
              <a:lnSpc>
                <a:spcPct val="100000"/>
              </a:lnSpc>
              <a:spcBef>
                <a:spcPts val="1540"/>
              </a:spcBef>
            </a:pPr>
            <a:r>
              <a:rPr sz="1400" dirty="0">
                <a:latin typeface="Trebuchet MS" panose="020B0603020202020204"/>
                <a:cs typeface="Trebuchet MS" panose="020B0603020202020204"/>
              </a:rPr>
              <a:t>To solve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this problem,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we will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need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below</a:t>
            </a:r>
            <a:r>
              <a:rPr sz="1400" spc="-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data: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469900" indent="-228600">
              <a:lnSpc>
                <a:spcPct val="100000"/>
              </a:lnSpc>
              <a:buFont typeface="Arial" panose="020B0604020202020204"/>
              <a:buChar char="●"/>
              <a:tabLst>
                <a:tab pos="469900" algn="l"/>
              </a:tabLst>
            </a:pPr>
            <a:r>
              <a:rPr sz="1400" spc="-5" dirty="0">
                <a:latin typeface="Trebuchet MS" panose="020B0603020202020204"/>
                <a:cs typeface="Trebuchet MS" panose="020B0603020202020204"/>
              </a:rPr>
              <a:t>List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neighborhoods in Toronto,</a:t>
            </a:r>
            <a:r>
              <a:rPr sz="1400" spc="-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Canada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469900" indent="-228600">
              <a:lnSpc>
                <a:spcPct val="100000"/>
              </a:lnSpc>
              <a:spcBef>
                <a:spcPts val="265"/>
              </a:spcBef>
              <a:buFont typeface="Arial" panose="020B0604020202020204"/>
              <a:buChar char="●"/>
              <a:tabLst>
                <a:tab pos="469900" algn="l"/>
              </a:tabLst>
            </a:pPr>
            <a:r>
              <a:rPr sz="1400" spc="-5" dirty="0">
                <a:latin typeface="Trebuchet MS" panose="020B0603020202020204"/>
                <a:cs typeface="Trebuchet MS" panose="020B0603020202020204"/>
              </a:rPr>
              <a:t>Latitude and Longitude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these</a:t>
            </a:r>
            <a:r>
              <a:rPr sz="1400" spc="-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neighborhoods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469900" marR="125730" indent="-228600">
              <a:lnSpc>
                <a:spcPct val="116000"/>
              </a:lnSpc>
              <a:spcBef>
                <a:spcPts val="15"/>
              </a:spcBef>
              <a:buFont typeface="Arial" panose="020B0604020202020204"/>
              <a:buChar char="●"/>
              <a:tabLst>
                <a:tab pos="469900" algn="l"/>
              </a:tabLst>
            </a:pPr>
            <a:r>
              <a:rPr sz="1400" spc="-5" dirty="0">
                <a:latin typeface="Trebuchet MS" panose="020B0603020202020204"/>
                <a:cs typeface="Trebuchet MS" panose="020B0603020202020204"/>
              </a:rPr>
              <a:t>Venue data related to Indian restaurants.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This will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help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us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find  neighborhoods that are more suitable to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open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an Indian</a:t>
            </a:r>
            <a:r>
              <a:rPr sz="1400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Restaurant.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●"/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rebuchet MS" panose="020B0603020202020204"/>
                <a:cs typeface="Trebuchet MS" panose="020B0603020202020204"/>
              </a:rPr>
              <a:t>EXTRACTING </a:t>
            </a:r>
            <a:r>
              <a:rPr sz="1800" b="1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b="1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" dirty="0">
                <a:latin typeface="Trebuchet MS" panose="020B0603020202020204"/>
                <a:cs typeface="Trebuchet MS" panose="020B0603020202020204"/>
              </a:rPr>
              <a:t>DATA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469900" indent="-228600">
              <a:lnSpc>
                <a:spcPct val="100000"/>
              </a:lnSpc>
              <a:spcBef>
                <a:spcPts val="1540"/>
              </a:spcBef>
              <a:buFont typeface="Arial" panose="020B0604020202020204"/>
              <a:buChar char="●"/>
              <a:tabLst>
                <a:tab pos="469900" algn="l"/>
              </a:tabLst>
            </a:pPr>
            <a:r>
              <a:rPr sz="140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scrapping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Toronto neighborhoods via</a:t>
            </a:r>
            <a:r>
              <a:rPr sz="14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Wikipedia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469900" marR="448310" indent="-228600">
              <a:lnSpc>
                <a:spcPts val="1960"/>
              </a:lnSpc>
              <a:spcBef>
                <a:spcPts val="95"/>
              </a:spcBef>
              <a:buFont typeface="Arial" panose="020B0604020202020204"/>
              <a:buChar char="●"/>
              <a:tabLst>
                <a:tab pos="469900" algn="l"/>
              </a:tabLst>
            </a:pPr>
            <a:r>
              <a:rPr sz="1400" spc="-5" dirty="0">
                <a:latin typeface="Trebuchet MS" panose="020B0603020202020204"/>
                <a:cs typeface="Trebuchet MS" panose="020B0603020202020204"/>
              </a:rPr>
              <a:t>Getting Latitude and Longitude data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these </a:t>
            </a:r>
            <a:r>
              <a:rPr sz="1400" spc="5" dirty="0">
                <a:latin typeface="Trebuchet MS" panose="020B0603020202020204"/>
                <a:cs typeface="Trebuchet MS" panose="020B0603020202020204"/>
              </a:rPr>
              <a:t>neighborhoodsvia 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Geocoder</a:t>
            </a:r>
            <a:r>
              <a:rPr sz="1400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package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469900" indent="-228600">
              <a:lnSpc>
                <a:spcPct val="100000"/>
              </a:lnSpc>
              <a:spcBef>
                <a:spcPts val="150"/>
              </a:spcBef>
              <a:buFont typeface="Arial" panose="020B0604020202020204"/>
              <a:buChar char="●"/>
              <a:tabLst>
                <a:tab pos="469900" algn="l"/>
              </a:tabLst>
            </a:pPr>
            <a:r>
              <a:rPr sz="1400" dirty="0">
                <a:latin typeface="Trebuchet MS" panose="020B0603020202020204"/>
                <a:cs typeface="Trebuchet MS" panose="020B0603020202020204"/>
              </a:rPr>
              <a:t>Using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Foursquare API to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get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venue data related to</a:t>
            </a:r>
            <a:r>
              <a:rPr sz="1400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these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1400" spc="-5" dirty="0">
                <a:latin typeface="Trebuchet MS" panose="020B0603020202020204"/>
                <a:cs typeface="Trebuchet MS" panose="020B0603020202020204"/>
              </a:rPr>
              <a:t>neighborhoods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1800" b="1" spc="-5" dirty="0">
                <a:latin typeface="Trebuchet MS" panose="020B0603020202020204"/>
                <a:cs typeface="Trebuchet MS" panose="020B0603020202020204"/>
              </a:rPr>
              <a:t>METHODOLOGY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 marR="6350" algn="just">
              <a:lnSpc>
                <a:spcPct val="116000"/>
              </a:lnSpc>
              <a:spcBef>
                <a:spcPts val="1280"/>
              </a:spcBef>
            </a:pPr>
            <a:r>
              <a:rPr sz="1400" spc="-5" dirty="0">
                <a:latin typeface="Trebuchet MS" panose="020B0603020202020204"/>
                <a:cs typeface="Trebuchet MS" panose="020B0603020202020204"/>
              </a:rPr>
              <a:t>First,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I need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get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list of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neighborhoods in Toronto, Canada.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This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is  possible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by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extracting the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list of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neighborhoods from Wikipedia:  </a:t>
            </a:r>
            <a:r>
              <a:rPr sz="1400" u="sng" spc="-5" dirty="0">
                <a:solidFill>
                  <a:srgbClr val="1153CC"/>
                </a:solidFill>
                <a:uFill>
                  <a:solidFill>
                    <a:srgbClr val="1153CC"/>
                  </a:solidFill>
                </a:uFill>
                <a:latin typeface="Trebuchet MS" panose="020B0603020202020204"/>
                <a:cs typeface="Trebuchet MS" panose="020B0603020202020204"/>
              </a:rPr>
              <a:t>https://en.wikipedia.org/wiki/List_of_postal_codes_of_Canada:_M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" marR="12700" algn="just">
              <a:lnSpc>
                <a:spcPct val="116000"/>
              </a:lnSpc>
              <a:spcBef>
                <a:spcPts val="1195"/>
              </a:spcBef>
            </a:pPr>
            <a:r>
              <a:rPr sz="1400" dirty="0">
                <a:latin typeface="Trebuchet MS" panose="020B0603020202020204"/>
                <a:cs typeface="Trebuchet MS" panose="020B0603020202020204"/>
              </a:rPr>
              <a:t>I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did the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web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scraping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by utilizing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pandas HTML table scraping method as  it is easier and more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convenient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pull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tabular data directly from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a web 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page into the data</a:t>
            </a:r>
            <a:r>
              <a:rPr sz="140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frame.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ct val="116000"/>
              </a:lnSpc>
              <a:spcBef>
                <a:spcPts val="1205"/>
              </a:spcBef>
            </a:pPr>
            <a:r>
              <a:rPr sz="1400" spc="-5" dirty="0">
                <a:latin typeface="Trebuchet MS" panose="020B0603020202020204"/>
                <a:cs typeface="Trebuchet MS" panose="020B0603020202020204"/>
              </a:rPr>
              <a:t>However, it is only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a list of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neighborhood names and postal codes.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I need 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get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their coordinates to utilize Foursquare to pull the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list of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venues 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near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these neighborhoods.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To get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the coordinates,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I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tried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using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Geocoder  Package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but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it was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not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working so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I used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the CSV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file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provided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by IBM 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team to match the coordinates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Toronto neighborhoods. After gathering  these coordinates,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I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visualize the map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Toronto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using Folium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package to  verify whether these are correct coordinates. Next,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I use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Foursquare API  to pull the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list of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top 100 venues within 500 meters radius.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I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have</a:t>
            </a:r>
            <a:r>
              <a:rPr sz="1400" spc="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created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60297"/>
            <a:ext cx="5996940" cy="4806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 algn="just">
              <a:lnSpc>
                <a:spcPct val="116000"/>
              </a:lnSpc>
              <a:spcBef>
                <a:spcPts val="105"/>
              </a:spcBef>
            </a:pPr>
            <a:r>
              <a:rPr sz="1400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Foursquare developer account in order to obtain account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ID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and API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key 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to pull the data. From Foursquare,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I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am able to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pull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the names,  categories, latitude, and longitude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the venues. With this data,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I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can  also check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how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many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unique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categories that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I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can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get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from these venues.  Then,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I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analyze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each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neighborhood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by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grouping the rows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by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neighborhood  and taking the mean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on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the frequency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occurrence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of each venue 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category.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This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is to prepare clustering to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be done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 later.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ct val="116000"/>
              </a:lnSpc>
              <a:spcBef>
                <a:spcPts val="1190"/>
              </a:spcBef>
            </a:pPr>
            <a:r>
              <a:rPr sz="1400" spc="-5" dirty="0">
                <a:latin typeface="Trebuchet MS" panose="020B0603020202020204"/>
                <a:cs typeface="Trebuchet MS" panose="020B0603020202020204"/>
              </a:rPr>
              <a:t>Here,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I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made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justification to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specifically look for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“Indian restaurants”.  Lastly,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I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performed the clustering method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by using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k-means clustering. K-  means clustering algorithm identifies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k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number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centroids, and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then 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allocates every data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point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to the nearest cluster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while keeping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the  centroids as small as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possible. It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is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one of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the simplest and popular  unsupervised machine learning algorithms and it is highly suited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for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this 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project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as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well. I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have clustered the neighborhoods in Toronto into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3 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clusters based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on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their frequency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occurrence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for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“Indian food”. Based 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on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the results (the concentration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clusters),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I will be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able to  recommend the ideal location to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open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4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restaurant.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endParaRPr sz="1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211" y="926591"/>
            <a:ext cx="5963412" cy="34396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1700" y="4537709"/>
            <a:ext cx="6755765" cy="3636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400" b="1" spc="-5" dirty="0">
                <a:latin typeface="Trebuchet MS" panose="020B0603020202020204"/>
                <a:cs typeface="Trebuchet MS" panose="020B0603020202020204"/>
                <a:sym typeface="+mn-ea"/>
              </a:rPr>
              <a:t>RESULT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400" spc="-5" dirty="0">
                <a:latin typeface="Trebuchet MS" panose="020B0603020202020204"/>
                <a:cs typeface="Trebuchet MS" panose="020B0603020202020204"/>
                <a:sym typeface="+mn-ea"/>
              </a:rPr>
              <a:t>CLUSTERS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" marR="772795" algn="just">
              <a:lnSpc>
                <a:spcPct val="116000"/>
              </a:lnSpc>
              <a:spcBef>
                <a:spcPts val="90"/>
              </a:spcBef>
            </a:pPr>
            <a:endParaRPr sz="1400" dirty="0">
              <a:latin typeface="Trebuchet MS" panose="020B0603020202020204"/>
              <a:cs typeface="Trebuchet MS" panose="020B0603020202020204"/>
            </a:endParaRPr>
          </a:p>
          <a:p>
            <a:pPr marL="12700" marR="772795" algn="just">
              <a:lnSpc>
                <a:spcPct val="116000"/>
              </a:lnSpc>
              <a:spcBef>
                <a:spcPts val="90"/>
              </a:spcBef>
            </a:pPr>
            <a:r>
              <a:rPr sz="140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results from k-means clustering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show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that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we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can categorize Toronto  neighborhoods into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3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clusters based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on how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many Indian restaurants are  in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each</a:t>
            </a:r>
            <a:r>
              <a:rPr sz="1400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neighborhood: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469900" marR="2285365" indent="-228600">
              <a:lnSpc>
                <a:spcPct val="106000"/>
              </a:lnSpc>
              <a:spcBef>
                <a:spcPts val="1415"/>
              </a:spcBef>
              <a:buChar char="●"/>
              <a:tabLst>
                <a:tab pos="389255" algn="l"/>
              </a:tabLst>
            </a:pPr>
            <a:r>
              <a:rPr sz="1400" spc="-5" dirty="0">
                <a:solidFill>
                  <a:srgbClr val="4BAD50"/>
                </a:solidFill>
                <a:latin typeface="Calibri" panose="020F0502020204030204"/>
                <a:cs typeface="Calibri" panose="020F0502020204030204"/>
              </a:rPr>
              <a:t>Cluster 0: Neighborhoods </a:t>
            </a:r>
            <a:r>
              <a:rPr sz="1400" dirty="0">
                <a:solidFill>
                  <a:srgbClr val="4BAD50"/>
                </a:solidFill>
                <a:latin typeface="Calibri" panose="020F0502020204030204"/>
                <a:cs typeface="Calibri" panose="020F0502020204030204"/>
              </a:rPr>
              <a:t>with </a:t>
            </a:r>
            <a:r>
              <a:rPr sz="1400" spc="-5" dirty="0">
                <a:solidFill>
                  <a:srgbClr val="4BAD5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400" dirty="0">
                <a:solidFill>
                  <a:srgbClr val="4BAD50"/>
                </a:solidFill>
                <a:latin typeface="Calibri" panose="020F0502020204030204"/>
                <a:cs typeface="Calibri" panose="020F0502020204030204"/>
              </a:rPr>
              <a:t>less </a:t>
            </a:r>
            <a:r>
              <a:rPr sz="1400" spc="-5" dirty="0">
                <a:solidFill>
                  <a:srgbClr val="4BAD50"/>
                </a:solidFill>
                <a:latin typeface="Calibri" panose="020F0502020204030204"/>
                <a:cs typeface="Calibri" panose="020F0502020204030204"/>
              </a:rPr>
              <a:t>number </a:t>
            </a:r>
            <a:r>
              <a:rPr sz="1400" dirty="0">
                <a:solidFill>
                  <a:srgbClr val="4BAD5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400" spc="-5" dirty="0">
                <a:solidFill>
                  <a:srgbClr val="4BAD50"/>
                </a:solidFill>
                <a:latin typeface="Calibri" panose="020F0502020204030204"/>
                <a:cs typeface="Calibri" panose="020F0502020204030204"/>
              </a:rPr>
              <a:t>Indian </a:t>
            </a:r>
            <a:r>
              <a:rPr sz="1400" spc="-5" dirty="0">
                <a:solidFill>
                  <a:srgbClr val="66B96A"/>
                </a:solidFill>
                <a:latin typeface="Calibri" panose="020F0502020204030204"/>
                <a:cs typeface="Calibri" panose="020F0502020204030204"/>
              </a:rPr>
              <a:t> restaurants.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388620" indent="-147955">
              <a:lnSpc>
                <a:spcPct val="100000"/>
              </a:lnSpc>
              <a:spcBef>
                <a:spcPts val="435"/>
              </a:spcBef>
              <a:buChar char="●"/>
              <a:tabLst>
                <a:tab pos="389255" algn="l"/>
              </a:tabLst>
            </a:pPr>
            <a:r>
              <a:rPr sz="1400" spc="-5" dirty="0">
                <a:solidFill>
                  <a:srgbClr val="0186D1"/>
                </a:solidFill>
                <a:latin typeface="Calibri" panose="020F0502020204030204"/>
                <a:cs typeface="Calibri" panose="020F0502020204030204"/>
              </a:rPr>
              <a:t>Cluster 1: Neighborhoods </a:t>
            </a:r>
            <a:r>
              <a:rPr sz="1400" dirty="0">
                <a:solidFill>
                  <a:srgbClr val="0186D1"/>
                </a:solidFill>
                <a:latin typeface="Calibri" panose="020F0502020204030204"/>
                <a:cs typeface="Calibri" panose="020F0502020204030204"/>
              </a:rPr>
              <a:t>with </a:t>
            </a:r>
            <a:r>
              <a:rPr sz="1400" spc="-5" dirty="0">
                <a:solidFill>
                  <a:srgbClr val="0186D1"/>
                </a:solidFill>
                <a:latin typeface="Calibri" panose="020F0502020204030204"/>
                <a:cs typeface="Calibri" panose="020F0502020204030204"/>
              </a:rPr>
              <a:t>no Indian</a:t>
            </a:r>
            <a:r>
              <a:rPr sz="1400" spc="-10" dirty="0">
                <a:solidFill>
                  <a:srgbClr val="0186D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solidFill>
                  <a:srgbClr val="0186D1"/>
                </a:solidFill>
                <a:latin typeface="Calibri" panose="020F0502020204030204"/>
                <a:cs typeface="Calibri" panose="020F0502020204030204"/>
              </a:rPr>
              <a:t>restaurants.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388620" indent="-147955">
              <a:lnSpc>
                <a:spcPct val="100000"/>
              </a:lnSpc>
              <a:spcBef>
                <a:spcPts val="215"/>
              </a:spcBef>
              <a:buChar char="●"/>
              <a:tabLst>
                <a:tab pos="389255" algn="l"/>
              </a:tabLst>
            </a:pPr>
            <a:r>
              <a:rPr sz="1400" spc="-5" dirty="0">
                <a:solidFill>
                  <a:srgbClr val="E43934"/>
                </a:solidFill>
                <a:latin typeface="Calibri" panose="020F0502020204030204"/>
                <a:cs typeface="Calibri" panose="020F0502020204030204"/>
              </a:rPr>
              <a:t>Cluster 2: Neighborhoods </a:t>
            </a:r>
            <a:r>
              <a:rPr sz="1400" dirty="0">
                <a:solidFill>
                  <a:srgbClr val="E43934"/>
                </a:solidFill>
                <a:latin typeface="Calibri" panose="020F0502020204030204"/>
                <a:cs typeface="Calibri" panose="020F0502020204030204"/>
              </a:rPr>
              <a:t>with a more </a:t>
            </a:r>
            <a:r>
              <a:rPr sz="1400" spc="-5" dirty="0">
                <a:solidFill>
                  <a:srgbClr val="E43934"/>
                </a:solidFill>
                <a:latin typeface="Calibri" panose="020F0502020204030204"/>
                <a:cs typeface="Calibri" panose="020F0502020204030204"/>
              </a:rPr>
              <a:t>number </a:t>
            </a:r>
            <a:r>
              <a:rPr sz="1400" dirty="0">
                <a:solidFill>
                  <a:srgbClr val="E43934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400" spc="-5" dirty="0">
                <a:solidFill>
                  <a:srgbClr val="E43934"/>
                </a:solidFill>
                <a:latin typeface="Calibri" panose="020F0502020204030204"/>
                <a:cs typeface="Calibri" panose="020F0502020204030204"/>
              </a:rPr>
              <a:t>Indian</a:t>
            </a:r>
            <a:r>
              <a:rPr sz="1400" spc="-50" dirty="0">
                <a:solidFill>
                  <a:srgbClr val="E43934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solidFill>
                  <a:srgbClr val="E43934"/>
                </a:solidFill>
                <a:latin typeface="Calibri" panose="020F0502020204030204"/>
                <a:cs typeface="Calibri" panose="020F0502020204030204"/>
              </a:rPr>
              <a:t>restaurants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2700" marR="1325880">
              <a:lnSpc>
                <a:spcPct val="119000"/>
              </a:lnSpc>
              <a:spcBef>
                <a:spcPts val="1090"/>
              </a:spcBef>
            </a:pPr>
            <a:r>
              <a:rPr sz="140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results are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visualized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in the above map with Cluster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0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in green,  Cluster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1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in blue, Cluster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2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40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red.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endParaRPr sz="1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60297"/>
            <a:ext cx="5989320" cy="2435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400" b="1" spc="-5" dirty="0">
                <a:latin typeface="Trebuchet MS" panose="020B0603020202020204"/>
                <a:cs typeface="Trebuchet MS" panose="020B0603020202020204"/>
                <a:sym typeface="+mn-ea"/>
              </a:rPr>
              <a:t>RECOMMENDATIONS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400" dirty="0">
                <a:latin typeface="Trebuchet MS" panose="020B0603020202020204"/>
                <a:cs typeface="Trebuchet MS" panose="020B0603020202020204"/>
                <a:sym typeface="+mn-ea"/>
              </a:rPr>
              <a:t>Most of </a:t>
            </a:r>
            <a:r>
              <a:rPr sz="1400" spc="-5" dirty="0">
                <a:latin typeface="Trebuchet MS" panose="020B0603020202020204"/>
                <a:cs typeface="Trebuchet MS" panose="020B0603020202020204"/>
                <a:sym typeface="+mn-ea"/>
              </a:rPr>
              <a:t>the Indian restaurants are in cluster </a:t>
            </a:r>
            <a:r>
              <a:rPr sz="1400" dirty="0">
                <a:latin typeface="Trebuchet MS" panose="020B0603020202020204"/>
                <a:cs typeface="Trebuchet MS" panose="020B0603020202020204"/>
                <a:sym typeface="+mn-ea"/>
              </a:rPr>
              <a:t>2 which </a:t>
            </a:r>
            <a:r>
              <a:rPr sz="1400" spc="-5" dirty="0">
                <a:latin typeface="Trebuchet MS" panose="020B0603020202020204"/>
                <a:cs typeface="Trebuchet MS" panose="020B0603020202020204"/>
                <a:sym typeface="+mn-ea"/>
              </a:rPr>
              <a:t>is</a:t>
            </a:r>
            <a:r>
              <a:rPr sz="1400" spc="-15" dirty="0"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1400" spc="-5" dirty="0">
                <a:latin typeface="Trebuchet MS" panose="020B0603020202020204"/>
                <a:cs typeface="Trebuchet MS" panose="020B0603020202020204"/>
                <a:sym typeface="+mn-ea"/>
              </a:rPr>
              <a:t>around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" marR="236220">
              <a:lnSpc>
                <a:spcPts val="2000"/>
              </a:lnSpc>
              <a:spcBef>
                <a:spcPts val="15"/>
              </a:spcBef>
            </a:pPr>
            <a:r>
              <a:rPr sz="1400" spc="-5" dirty="0">
                <a:latin typeface="Trebuchet MS" panose="020B0603020202020204"/>
                <a:cs typeface="Trebuchet MS" panose="020B0603020202020204"/>
                <a:sym typeface="+mn-ea"/>
              </a:rPr>
              <a:t>Central Bay Street, </a:t>
            </a:r>
            <a:r>
              <a:rPr sz="1400" dirty="0">
                <a:latin typeface="Trebuchet MS" panose="020B0603020202020204"/>
                <a:cs typeface="Trebuchet MS" panose="020B0603020202020204"/>
                <a:sym typeface="+mn-ea"/>
              </a:rPr>
              <a:t>Church </a:t>
            </a:r>
            <a:r>
              <a:rPr sz="1400" spc="-5" dirty="0">
                <a:latin typeface="Trebuchet MS" panose="020B0603020202020204"/>
                <a:cs typeface="Trebuchet MS" panose="020B0603020202020204"/>
                <a:sym typeface="+mn-ea"/>
              </a:rPr>
              <a:t>and Wellesley, </a:t>
            </a:r>
            <a:r>
              <a:rPr sz="1400" dirty="0">
                <a:latin typeface="Trebuchet MS" panose="020B0603020202020204"/>
                <a:cs typeface="Trebuchet MS" panose="020B0603020202020204"/>
                <a:sym typeface="+mn-ea"/>
              </a:rPr>
              <a:t>Berczy </a:t>
            </a:r>
            <a:r>
              <a:rPr sz="1400" spc="-5" dirty="0">
                <a:latin typeface="Trebuchet MS" panose="020B0603020202020204"/>
                <a:cs typeface="Trebuchet MS" panose="020B0603020202020204"/>
                <a:sym typeface="+mn-ea"/>
              </a:rPr>
              <a:t>Park, </a:t>
            </a:r>
            <a:r>
              <a:rPr sz="1400" dirty="0">
                <a:latin typeface="Trebuchet MS" panose="020B0603020202020204"/>
                <a:cs typeface="Trebuchet MS" panose="020B0603020202020204"/>
                <a:sym typeface="+mn-ea"/>
              </a:rPr>
              <a:t>Union </a:t>
            </a:r>
            <a:r>
              <a:rPr sz="1400" spc="-5" dirty="0">
                <a:latin typeface="Trebuchet MS" panose="020B0603020202020204"/>
                <a:cs typeface="Trebuchet MS" panose="020B0603020202020204"/>
                <a:sym typeface="+mn-ea"/>
              </a:rPr>
              <a:t>Station, Richmond,  lowest in Cluster </a:t>
            </a:r>
            <a:r>
              <a:rPr sz="1400" dirty="0">
                <a:latin typeface="Trebuchet MS" panose="020B0603020202020204"/>
                <a:cs typeface="Trebuchet MS" panose="020B0603020202020204"/>
                <a:sym typeface="+mn-ea"/>
              </a:rPr>
              <a:t>1 </a:t>
            </a:r>
            <a:r>
              <a:rPr sz="1400" spc="-5" dirty="0">
                <a:latin typeface="Trebuchet MS" panose="020B0603020202020204"/>
                <a:cs typeface="Trebuchet MS" panose="020B0603020202020204"/>
                <a:sym typeface="+mn-ea"/>
              </a:rPr>
              <a:t>areas </a:t>
            </a:r>
            <a:r>
              <a:rPr sz="1400" dirty="0">
                <a:latin typeface="Trebuchet MS" panose="020B0603020202020204"/>
                <a:cs typeface="Trebuchet MS" panose="020B0603020202020204"/>
                <a:sym typeface="+mn-ea"/>
              </a:rPr>
              <a:t>which </a:t>
            </a:r>
            <a:r>
              <a:rPr sz="1400" spc="-5" dirty="0">
                <a:latin typeface="Trebuchet MS" panose="020B0603020202020204"/>
                <a:cs typeface="Trebuchet MS" panose="020B0603020202020204"/>
                <a:sym typeface="+mn-ea"/>
              </a:rPr>
              <a:t>are in North Toronto </a:t>
            </a:r>
            <a:r>
              <a:rPr sz="1400" dirty="0">
                <a:latin typeface="Trebuchet MS" panose="020B0603020202020204"/>
                <a:cs typeface="Trebuchet MS" panose="020B0603020202020204"/>
                <a:sym typeface="+mn-ea"/>
              </a:rPr>
              <a:t>West </a:t>
            </a:r>
            <a:r>
              <a:rPr sz="1400" spc="-5" dirty="0">
                <a:latin typeface="Trebuchet MS" panose="020B0603020202020204"/>
                <a:cs typeface="Trebuchet MS" panose="020B0603020202020204"/>
                <a:sym typeface="+mn-ea"/>
              </a:rPr>
              <a:t>and Parkade areas. Also, there are </a:t>
            </a:r>
            <a:r>
              <a:rPr sz="1400" dirty="0">
                <a:latin typeface="Trebuchet MS" panose="020B0603020202020204"/>
                <a:cs typeface="Trebuchet MS" panose="020B0603020202020204"/>
                <a:sym typeface="+mn-ea"/>
              </a:rPr>
              <a:t>good </a:t>
            </a:r>
            <a:r>
              <a:rPr sz="1400" spc="-5" dirty="0">
                <a:latin typeface="Trebuchet MS" panose="020B0603020202020204"/>
                <a:cs typeface="Trebuchet MS" panose="020B0603020202020204"/>
                <a:sym typeface="+mn-ea"/>
              </a:rPr>
              <a:t>opportunities to open </a:t>
            </a:r>
            <a:r>
              <a:rPr sz="1400" dirty="0">
                <a:latin typeface="Trebuchet MS" panose="020B0603020202020204"/>
                <a:cs typeface="Trebuchet MS" panose="020B0603020202020204"/>
                <a:sym typeface="+mn-ea"/>
              </a:rPr>
              <a:t>near </a:t>
            </a:r>
            <a:r>
              <a:rPr sz="1400" spc="-5" dirty="0">
                <a:latin typeface="Trebuchet MS" panose="020B0603020202020204"/>
                <a:cs typeface="Trebuchet MS" panose="020B0603020202020204"/>
                <a:sym typeface="+mn-ea"/>
              </a:rPr>
              <a:t>St James</a:t>
            </a:r>
            <a:r>
              <a:rPr sz="1400" spc="80" dirty="0"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1400" spc="-5" dirty="0">
                <a:latin typeface="Trebuchet MS" panose="020B0603020202020204"/>
                <a:cs typeface="Trebuchet MS" panose="020B0603020202020204"/>
                <a:sym typeface="+mn-ea"/>
              </a:rPr>
              <a:t>Town,Cabbagetown</a:t>
            </a:r>
            <a:r>
              <a:rPr lang="en-IN" sz="1400" spc="-5" dirty="0">
                <a:latin typeface="Trebuchet MS" panose="020B0603020202020204"/>
                <a:cs typeface="Trebuchet MS" panose="020B0603020202020204"/>
                <a:sym typeface="+mn-ea"/>
              </a:rPr>
              <a:t>.</a:t>
            </a:r>
            <a:r>
              <a:rPr sz="1400" dirty="0">
                <a:latin typeface="Trebuchet MS" panose="020B0603020202020204"/>
                <a:cs typeface="Trebuchet MS" panose="020B0603020202020204"/>
                <a:sym typeface="+mn-ea"/>
              </a:rPr>
              <a:t>Looking </a:t>
            </a:r>
            <a:r>
              <a:rPr sz="1400" spc="-5" dirty="0">
                <a:latin typeface="Trebuchet MS" panose="020B0603020202020204"/>
                <a:cs typeface="Trebuchet MS" panose="020B0603020202020204"/>
                <a:sym typeface="+mn-ea"/>
              </a:rPr>
              <a:t>at nearby venues it </a:t>
            </a:r>
            <a:r>
              <a:rPr sz="1400" dirty="0">
                <a:latin typeface="Trebuchet MS" panose="020B0603020202020204"/>
                <a:cs typeface="Trebuchet MS" panose="020B0603020202020204"/>
                <a:sym typeface="+mn-ea"/>
              </a:rPr>
              <a:t>seems </a:t>
            </a:r>
            <a:r>
              <a:rPr sz="1400" spc="-5" dirty="0">
                <a:latin typeface="Trebuchet MS" panose="020B0603020202020204"/>
                <a:cs typeface="Trebuchet MS" panose="020B0603020202020204"/>
                <a:sym typeface="+mn-ea"/>
              </a:rPr>
              <a:t>cluster </a:t>
            </a:r>
            <a:r>
              <a:rPr sz="1400" dirty="0">
                <a:latin typeface="Trebuchet MS" panose="020B0603020202020204"/>
                <a:cs typeface="Trebuchet MS" panose="020B0603020202020204"/>
                <a:sym typeface="+mn-ea"/>
              </a:rPr>
              <a:t>0 might be a good </a:t>
            </a:r>
            <a:r>
              <a:rPr sz="1400" spc="-5" dirty="0">
                <a:latin typeface="Trebuchet MS" panose="020B0603020202020204"/>
                <a:cs typeface="Trebuchet MS" panose="020B0603020202020204"/>
                <a:sym typeface="+mn-ea"/>
              </a:rPr>
              <a:t>location</a:t>
            </a:r>
            <a:r>
              <a:rPr sz="1400" spc="-65" dirty="0"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1400" spc="-5" dirty="0">
                <a:latin typeface="Trebuchet MS" panose="020B0603020202020204"/>
                <a:cs typeface="Trebuchet MS" panose="020B0603020202020204"/>
                <a:sym typeface="+mn-ea"/>
              </a:rPr>
              <a:t>as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there are not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a lot of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Indian restaurants in these areas. Therefore, this 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project 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recommends the entrepreneur to open an authentic Indian  restaurant in these locations.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4959</Words>
  <Application>WPS Presentation</Application>
  <PresentationFormat>On-screen Show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Trebuchet MS</vt:lpstr>
      <vt:lpstr>Arial</vt:lpstr>
      <vt:lpstr>Calibri</vt:lpstr>
      <vt:lpstr>Microsoft YaHei</vt:lpstr>
      <vt:lpstr>Arial Unicode MS</vt:lpstr>
      <vt:lpstr>Calibri</vt:lpstr>
      <vt:lpstr>Office Theme</vt:lpstr>
      <vt:lpstr>Data Finding the Location  To Open Restaurant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Data Finding the Location   To  Open Restaurant</dc:title>
  <dc:creator/>
  <cp:lastModifiedBy>ASUS</cp:lastModifiedBy>
  <cp:revision>1</cp:revision>
  <dcterms:created xsi:type="dcterms:W3CDTF">2020-04-16T08:30:42Z</dcterms:created>
  <dcterms:modified xsi:type="dcterms:W3CDTF">2020-04-16T08:30:42Z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2020-04-16T00:00:00Z</vt:filetime>
  </property>
  <property fmtid="{D5CDD505-2E9C-101B-9397-08002B2CF9AE}" pid="3" name="Creator">
    <vt:lpwstr>WPS Writer</vt:lpwstr>
  </property>
  <property fmtid="{D5CDD505-2E9C-101B-9397-08002B2CF9AE}" pid="4" name="LastSaved">
    <vt:filetime>2020-04-16T00:00:00Z</vt:filetime>
  </property>
  <property fmtid="{D5CDD505-2E9C-101B-9397-08002B2CF9AE}" pid="5" name="KSOProductBuildVer">
    <vt:lpwstr>1033-11.2.0.9281</vt:lpwstr>
  </property>
</Properties>
</file>