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7"/>
  </p:handoutMasterIdLst>
  <p:sldIdLst>
    <p:sldId id="256" r:id="rId3"/>
    <p:sldId id="292" r:id="rId5"/>
    <p:sldId id="274" r:id="rId6"/>
    <p:sldId id="258" r:id="rId7"/>
    <p:sldId id="275" r:id="rId8"/>
    <p:sldId id="298" r:id="rId9"/>
    <p:sldId id="278" r:id="rId10"/>
    <p:sldId id="293" r:id="rId11"/>
    <p:sldId id="260" r:id="rId12"/>
    <p:sldId id="294" r:id="rId13"/>
    <p:sldId id="283" r:id="rId14"/>
    <p:sldId id="282" r:id="rId15"/>
    <p:sldId id="280" r:id="rId16"/>
    <p:sldId id="281" r:id="rId17"/>
    <p:sldId id="284" r:id="rId18"/>
    <p:sldId id="285" r:id="rId19"/>
    <p:sldId id="271" r:id="rId20"/>
    <p:sldId id="272" r:id="rId21"/>
    <p:sldId id="295" r:id="rId22"/>
    <p:sldId id="268" r:id="rId23"/>
    <p:sldId id="269" r:id="rId24"/>
    <p:sldId id="270" r:id="rId25"/>
    <p:sldId id="279" r:id="rId26"/>
    <p:sldId id="286" r:id="rId27"/>
    <p:sldId id="288" r:id="rId28"/>
    <p:sldId id="289" r:id="rId29"/>
    <p:sldId id="296" r:id="rId30"/>
    <p:sldId id="290" r:id="rId31"/>
    <p:sldId id="291" r:id="rId32"/>
    <p:sldId id="287" r:id="rId33"/>
    <p:sldId id="297" r:id="rId34"/>
    <p:sldId id="273"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61897A-E685-4862-A25C-179C2C0A7033}">
          <p14:sldIdLst>
            <p14:sldId id="256"/>
            <p14:sldId id="292"/>
            <p14:sldId id="274"/>
            <p14:sldId id="258"/>
            <p14:sldId id="275"/>
            <p14:sldId id="298"/>
            <p14:sldId id="278"/>
            <p14:sldId id="293"/>
            <p14:sldId id="260"/>
            <p14:sldId id="294"/>
            <p14:sldId id="283"/>
            <p14:sldId id="282"/>
            <p14:sldId id="280"/>
            <p14:sldId id="281"/>
            <p14:sldId id="284"/>
            <p14:sldId id="285"/>
            <p14:sldId id="271"/>
            <p14:sldId id="272"/>
            <p14:sldId id="295"/>
            <p14:sldId id="268"/>
            <p14:sldId id="269"/>
            <p14:sldId id="270"/>
            <p14:sldId id="279"/>
            <p14:sldId id="286"/>
            <p14:sldId id="288"/>
            <p14:sldId id="289"/>
            <p14:sldId id="296"/>
            <p14:sldId id="290"/>
            <p14:sldId id="291"/>
            <p14:sldId id="287"/>
            <p14:sldId id="297"/>
            <p14:sldId id="273"/>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2" d="100"/>
          <a:sy n="72" d="100"/>
        </p:scale>
        <p:origin x="135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9-15T07:43:46"/>
    </inkml:context>
    <inkml:brush xml:id="br0">
      <inkml:brushProperty name="width" value="0.05" units="cm"/>
      <inkml:brushProperty name="height" value="0.05" units="cm"/>
      <inkml:brushProperty name="color" value="#000000"/>
    </inkml:brush>
  </inkml:definitions>
  <inkml:trace contextRef="#ctx0" brushRef="#br0">10 2 12294,'0'0'1728,"0"0"-1728,0 0-736,0 0 336,0 0 400,0 0 0,0 0 0,-10-2-1153,10 2-3521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605FC4-0D60-4493-8330-E6A753188B5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0" name="Group 9"/>
          <p:cNvGrpSpPr/>
          <p:nvPr userDrawn="1"/>
        </p:nvGrpSpPr>
        <p:grpSpPr>
          <a:xfrm>
            <a:off x="-1" y="-10825"/>
            <a:ext cx="9144002" cy="6515395"/>
            <a:chOff x="-1" y="-10825"/>
            <a:chExt cx="9144002" cy="6515395"/>
          </a:xfrm>
        </p:grpSpPr>
        <p:pic>
          <p:nvPicPr>
            <p:cNvPr id="11" name="Graphic 10"/>
            <p:cNvPicPr>
              <a:picLocks noChangeAspect="1"/>
            </p:cNvPicPr>
            <p:nvPr userDrawn="1"/>
          </p:nvPicPr>
          <p:blipFill>
            <a:blip r:embed="rId2"/>
            <a:stretch>
              <a:fillRect/>
            </a:stretch>
          </p:blipFill>
          <p:spPr>
            <a:xfrm>
              <a:off x="457200" y="-10825"/>
              <a:ext cx="3429000" cy="3181546"/>
            </a:xfrm>
            <a:prstGeom prst="rect">
              <a:avLst/>
            </a:prstGeom>
          </p:spPr>
        </p:pic>
        <p:pic>
          <p:nvPicPr>
            <p:cNvPr id="12" name="Graphic 11"/>
            <p:cNvPicPr>
              <a:picLocks noChangeAspect="1"/>
            </p:cNvPicPr>
            <p:nvPr userDrawn="1"/>
          </p:nvPicPr>
          <p:blipFill>
            <a:blip r:embed="rId3"/>
            <a:stretch>
              <a:fillRect/>
            </a:stretch>
          </p:blipFill>
          <p:spPr>
            <a:xfrm>
              <a:off x="1295401" y="-10825"/>
              <a:ext cx="7848600" cy="3522243"/>
            </a:xfrm>
            <a:prstGeom prst="rect">
              <a:avLst/>
            </a:prstGeom>
          </p:spPr>
        </p:pic>
        <p:pic>
          <p:nvPicPr>
            <p:cNvPr id="13" name="Graphic 12"/>
            <p:cNvPicPr>
              <a:picLocks noChangeAspect="1"/>
            </p:cNvPicPr>
            <p:nvPr userDrawn="1"/>
          </p:nvPicPr>
          <p:blipFill>
            <a:blip r:embed="rId4"/>
            <a:stretch>
              <a:fillRect/>
            </a:stretch>
          </p:blipFill>
          <p:spPr>
            <a:xfrm>
              <a:off x="2831825" y="2232482"/>
              <a:ext cx="1282976" cy="1108588"/>
            </a:xfrm>
            <a:prstGeom prst="rect">
              <a:avLst/>
            </a:prstGeom>
          </p:spPr>
        </p:pic>
        <p:pic>
          <p:nvPicPr>
            <p:cNvPr id="14" name="Graphic 13"/>
            <p:cNvPicPr>
              <a:picLocks noChangeAspect="1"/>
            </p:cNvPicPr>
            <p:nvPr userDrawn="1"/>
          </p:nvPicPr>
          <p:blipFill>
            <a:blip r:embed="rId5"/>
            <a:stretch>
              <a:fillRect/>
            </a:stretch>
          </p:blipFill>
          <p:spPr>
            <a:xfrm>
              <a:off x="-1" y="2962082"/>
              <a:ext cx="2757625" cy="3542488"/>
            </a:xfrm>
            <a:prstGeom prst="rect">
              <a:avLst/>
            </a:prstGeom>
          </p:spPr>
        </p:pic>
        <p:pic>
          <p:nvPicPr>
            <p:cNvPr id="15" name="Graphic 14"/>
            <p:cNvPicPr>
              <a:picLocks noChangeAspect="1"/>
            </p:cNvPicPr>
            <p:nvPr userDrawn="1"/>
          </p:nvPicPr>
          <p:blipFill>
            <a:blip r:embed="rId6"/>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830"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grpSp>
        <p:nvGrpSpPr>
          <p:cNvPr id="11" name="Group 10"/>
          <p:cNvGrpSpPr/>
          <p:nvPr userDrawn="1"/>
        </p:nvGrpSpPr>
        <p:grpSpPr>
          <a:xfrm>
            <a:off x="5105399" y="3142"/>
            <a:ext cx="4038601" cy="1101851"/>
            <a:chOff x="5334000" y="-37306"/>
            <a:chExt cx="3281716" cy="895350"/>
          </a:xfrm>
        </p:grpSpPr>
        <p:pic>
          <p:nvPicPr>
            <p:cNvPr id="12" name="Graphic 11"/>
            <p:cNvPicPr>
              <a:picLocks noChangeAspect="1"/>
            </p:cNvPicPr>
            <p:nvPr userDrawn="1"/>
          </p:nvPicPr>
          <p:blipFill>
            <a:blip r:embed="rId2"/>
            <a:stretch>
              <a:fillRect/>
            </a:stretch>
          </p:blipFill>
          <p:spPr>
            <a:xfrm>
              <a:off x="5448301" y="-37306"/>
              <a:ext cx="3167415" cy="609600"/>
            </a:xfrm>
            <a:prstGeom prst="rect">
              <a:avLst/>
            </a:prstGeom>
          </p:spPr>
        </p:pic>
        <p:pic>
          <p:nvPicPr>
            <p:cNvPr id="13" name="Graphic 12"/>
            <p:cNvPicPr>
              <a:picLocks noChangeAspect="1"/>
            </p:cNvPicPr>
            <p:nvPr userDrawn="1"/>
          </p:nvPicPr>
          <p:blipFill>
            <a:blip r:embed="rId3"/>
            <a:stretch>
              <a:fillRect/>
            </a:stretch>
          </p:blipFill>
          <p:spPr>
            <a:xfrm>
              <a:off x="5334000" y="-37306"/>
              <a:ext cx="819150" cy="895350"/>
            </a:xfrm>
            <a:prstGeom prst="rect">
              <a:avLst/>
            </a:prstGeom>
          </p:spPr>
        </p:pic>
      </p:grpSp>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www.website.com</a:t>
            </a:r>
            <a:endParaRPr lang="en-US" dirty="0"/>
          </a:p>
        </p:txBody>
      </p:sp>
      <p:sp>
        <p:nvSpPr>
          <p:cNvPr id="4" name="Slide Number Placeholder 3"/>
          <p:cNvSpPr>
            <a:spLocks noGrp="1"/>
          </p:cNvSpPr>
          <p:nvPr>
            <p:ph type="sldNum" sz="quarter" idx="11"/>
          </p:nvPr>
        </p:nvSpPr>
        <p:spPr/>
        <p:txBody>
          <a:bodyPr/>
          <a:lstStyle/>
          <a:p>
            <a:fld id="{49598980-D22C-4904-9F8F-3DB09B2ECD84}" type="slidenum">
              <a:rPr lang="en-US" smtClean="0"/>
            </a:fld>
            <a:endParaRPr lang="en-US" dirty="0"/>
          </a:p>
        </p:txBody>
      </p:sp>
      <p:sp>
        <p:nvSpPr>
          <p:cNvPr id="14" name="Content Placeholder 2"/>
          <p:cNvSpPr>
            <a:spLocks noGrp="1"/>
          </p:cNvSpPr>
          <p:nvPr>
            <p:ph idx="1"/>
          </p:nvPr>
        </p:nvSpPr>
        <p:spPr>
          <a:xfrm>
            <a:off x="457200" y="1425655"/>
            <a:ext cx="7726680" cy="571500"/>
          </a:xfrm>
        </p:spPr>
        <p:txBody>
          <a:bodyPr>
            <a:normAutofit/>
          </a:bodyPr>
          <a:lstStyle>
            <a:lvl1pPr marL="64135" indent="0">
              <a:buFont typeface="Arial" panose="020B0604020202020204" pitchFamily="34" charset="0"/>
              <a:buNone/>
              <a:defRPr sz="2000"/>
            </a:lvl1pPr>
            <a:lvl2pPr marL="537210" indent="0">
              <a:buNone/>
              <a:defRPr/>
            </a:lvl2pPr>
            <a:lvl3pPr marL="877570" indent="0">
              <a:buNone/>
              <a:defRPr/>
            </a:lvl3pPr>
            <a:lvl4pPr marL="1161415" indent="0">
              <a:buNone/>
              <a:defRPr/>
            </a:lvl4pPr>
            <a:lvl5pPr marL="1390015" indent="0">
              <a:buNone/>
              <a:defRPr/>
            </a:lvl5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endParaRPr lang="en-US" dirty="0"/>
          </a:p>
        </p:txBody>
      </p:sp>
      <p:sp>
        <p:nvSpPr>
          <p:cNvPr id="9" name="Slide Number Placeholder 6"/>
          <p:cNvSpPr>
            <a:spLocks noGrp="1"/>
          </p:cNvSpPr>
          <p:nvPr>
            <p:ph type="sldNum" sz="quarter" idx="12"/>
          </p:nvPr>
        </p:nvSpPr>
        <p:spPr>
          <a:xfrm>
            <a:off x="8180070" y="173195"/>
            <a:ext cx="502920" cy="301752"/>
          </a:xfrm>
        </p:spPr>
        <p:txBody>
          <a:bodyPr/>
          <a:lstStyle/>
          <a:p>
            <a:fld id="{FEA1243F-3000-4347-94A4-FBDEAD3122C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415"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endParaRPr lang="en-US" dirty="0"/>
          </a:p>
        </p:txBody>
      </p:sp>
      <p:sp>
        <p:nvSpPr>
          <p:cNvPr id="9" name="Slide Number Placeholder 6"/>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p:cNvGrpSpPr/>
          <p:nvPr userDrawn="1"/>
        </p:nvGrpSpPr>
        <p:grpSpPr>
          <a:xfrm>
            <a:off x="5105399" y="3142"/>
            <a:ext cx="4038601" cy="1101851"/>
            <a:chOff x="5334000" y="-37306"/>
            <a:chExt cx="3281716" cy="895350"/>
          </a:xfrm>
        </p:grpSpPr>
        <p:pic>
          <p:nvPicPr>
            <p:cNvPr id="18" name="Graphic 17"/>
            <p:cNvPicPr>
              <a:picLocks noChangeAspect="1"/>
            </p:cNvPicPr>
            <p:nvPr userDrawn="1"/>
          </p:nvPicPr>
          <p:blipFill>
            <a:blip r:embed="rId6"/>
            <a:stretch>
              <a:fillRect/>
            </a:stretch>
          </p:blipFill>
          <p:spPr>
            <a:xfrm>
              <a:off x="5448301" y="-37306"/>
              <a:ext cx="3167415" cy="609600"/>
            </a:xfrm>
            <a:prstGeom prst="rect">
              <a:avLst/>
            </a:prstGeom>
          </p:spPr>
        </p:pic>
        <p:pic>
          <p:nvPicPr>
            <p:cNvPr id="19" name="Graphic 18"/>
            <p:cNvPicPr>
              <a:picLocks noChangeAspect="1"/>
            </p:cNvPicPr>
            <p:nvPr userDrawn="1"/>
          </p:nvPicPr>
          <p:blipFill>
            <a:blip r:embed="rId7"/>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fld>
            <a:endParaRPr lang="en-US" dirty="0"/>
          </a:p>
        </p:txBody>
      </p:sp>
      <p:pic>
        <p:nvPicPr>
          <p:cNvPr id="21" name="Graphic 20"/>
          <p:cNvPicPr>
            <a:picLocks noChangeAspect="1"/>
          </p:cNvPicPr>
          <p:nvPr userDrawn="1"/>
        </p:nvPicPr>
        <p:blipFill>
          <a:blip r:embed="rId8"/>
          <a:stretch>
            <a:fillRect/>
          </a:stretch>
        </p:blipFill>
        <p:spPr>
          <a:xfrm>
            <a:off x="0" y="5307178"/>
            <a:ext cx="1219200" cy="1550822"/>
          </a:xfrm>
          <a:prstGeom prst="rect">
            <a:avLst/>
          </a:prstGeom>
        </p:spPr>
      </p:pic>
      <p:pic>
        <p:nvPicPr>
          <p:cNvPr id="27" name="Graphic 26"/>
          <p:cNvPicPr>
            <a:picLocks noChangeAspect="1"/>
          </p:cNvPicPr>
          <p:nvPr userDrawn="1"/>
        </p:nvPicPr>
        <p:blipFill>
          <a:blip r:embed="rId9"/>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customXml" Target="../ink/ink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724400" y="3849666"/>
            <a:ext cx="3879056" cy="2747686"/>
          </a:xfrm>
        </p:spPr>
        <p:txBody>
          <a:bodyPr>
            <a:normAutofit/>
          </a:bodyPr>
          <a:lstStyle/>
          <a:p>
            <a:pPr algn="r"/>
            <a:endParaRPr lang="en-US" sz="2400" dirty="0"/>
          </a:p>
          <a:p>
            <a:pPr algn="r"/>
            <a:r>
              <a:rPr lang="en-US" sz="1600" dirty="0">
                <a:solidFill>
                  <a:schemeClr val="accent1"/>
                </a:solidFill>
              </a:rPr>
              <a:t>SARATH</a:t>
            </a:r>
            <a:r>
              <a:rPr lang="en-US" sz="1600" dirty="0"/>
              <a:t> </a:t>
            </a:r>
            <a:r>
              <a:rPr lang="en-US" sz="1600" b="1" dirty="0">
                <a:solidFill>
                  <a:schemeClr val="accent1"/>
                </a:solidFill>
              </a:rPr>
              <a:t>KUMAR S (921317104192)</a:t>
            </a:r>
            <a:endParaRPr lang="en-US" sz="1600" b="1" dirty="0">
              <a:solidFill>
                <a:schemeClr val="accent1"/>
              </a:solidFill>
            </a:endParaRPr>
          </a:p>
          <a:p>
            <a:pPr algn="r"/>
            <a:r>
              <a:rPr lang="en-US" sz="1600" dirty="0">
                <a:solidFill>
                  <a:schemeClr val="accent1"/>
                </a:solidFill>
              </a:rPr>
              <a:t>SANTHOSH</a:t>
            </a:r>
            <a:r>
              <a:rPr lang="en-US" sz="1600" dirty="0"/>
              <a:t> </a:t>
            </a:r>
            <a:r>
              <a:rPr lang="en-US" sz="1600" b="1" dirty="0">
                <a:solidFill>
                  <a:schemeClr val="accent1"/>
                </a:solidFill>
              </a:rPr>
              <a:t>LUITEL</a:t>
            </a:r>
            <a:r>
              <a:rPr lang="en-US" sz="1600" dirty="0"/>
              <a:t> </a:t>
            </a:r>
            <a:r>
              <a:rPr lang="en-US" sz="1600" b="1" dirty="0">
                <a:solidFill>
                  <a:schemeClr val="accent1"/>
                </a:solidFill>
              </a:rPr>
              <a:t>(921317104191)</a:t>
            </a:r>
            <a:endParaRPr lang="en-US" sz="1600" b="1" dirty="0">
              <a:solidFill>
                <a:schemeClr val="accent1"/>
              </a:solidFill>
            </a:endParaRPr>
          </a:p>
          <a:p>
            <a:pPr algn="r"/>
            <a:r>
              <a:rPr lang="en-US" sz="1600" dirty="0">
                <a:solidFill>
                  <a:schemeClr val="accent1"/>
                </a:solidFill>
              </a:rPr>
              <a:t>SANTHOSH</a:t>
            </a:r>
            <a:r>
              <a:rPr lang="en-US" sz="1600" dirty="0"/>
              <a:t> </a:t>
            </a:r>
            <a:r>
              <a:rPr lang="en-US" sz="1600" b="1" dirty="0">
                <a:solidFill>
                  <a:schemeClr val="accent1"/>
                </a:solidFill>
              </a:rPr>
              <a:t>S</a:t>
            </a:r>
            <a:r>
              <a:rPr lang="en-US" sz="1600" dirty="0"/>
              <a:t> </a:t>
            </a:r>
            <a:r>
              <a:rPr lang="en-US" sz="1600" b="1" dirty="0">
                <a:solidFill>
                  <a:schemeClr val="accent1"/>
                </a:solidFill>
              </a:rPr>
              <a:t>(921317104187)</a:t>
            </a:r>
            <a:endParaRPr lang="en-US" sz="1600" b="1" dirty="0">
              <a:solidFill>
                <a:schemeClr val="accent1"/>
              </a:solidFill>
            </a:endParaRPr>
          </a:p>
          <a:p>
            <a:pPr algn="r"/>
            <a:r>
              <a:rPr lang="en-US" sz="1600" dirty="0">
                <a:solidFill>
                  <a:schemeClr val="accent1"/>
                </a:solidFill>
              </a:rPr>
              <a:t>SANTHOSH</a:t>
            </a:r>
            <a:r>
              <a:rPr lang="en-US" sz="1600" dirty="0"/>
              <a:t> </a:t>
            </a:r>
            <a:r>
              <a:rPr lang="en-US" sz="1600" b="1" dirty="0">
                <a:solidFill>
                  <a:schemeClr val="accent1"/>
                </a:solidFill>
              </a:rPr>
              <a:t>S (921317104186)</a:t>
            </a:r>
            <a:endParaRPr lang="en-IN" sz="1600" b="1" dirty="0">
              <a:solidFill>
                <a:schemeClr val="accent1"/>
              </a:solidFill>
            </a:endParaRPr>
          </a:p>
        </p:txBody>
      </p:sp>
      <p:sp>
        <p:nvSpPr>
          <p:cNvPr id="3" name="Rectangle 2"/>
          <p:cNvSpPr/>
          <p:nvPr/>
        </p:nvSpPr>
        <p:spPr>
          <a:xfrm>
            <a:off x="3635896" y="0"/>
            <a:ext cx="5508104" cy="3429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Rounded Corners 3"/>
          <p:cNvSpPr/>
          <p:nvPr/>
        </p:nvSpPr>
        <p:spPr>
          <a:xfrm>
            <a:off x="2987824" y="-171400"/>
            <a:ext cx="6372200" cy="342900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IN" sz="4000" b="1" dirty="0">
                <a:latin typeface="+mj-lt"/>
              </a:rPr>
              <a:t>FACE RECOGNITION FOR SECURE ONLINE PAYMENT </a:t>
            </a:r>
            <a:br>
              <a:rPr lang="en-IN" sz="4000" dirty="0">
                <a:latin typeface="+mj-lt"/>
              </a:rPr>
            </a:br>
            <a:r>
              <a:rPr lang="en-IN" sz="4000" b="0" dirty="0">
                <a:latin typeface="+mj-lt"/>
              </a:rPr>
              <a:t>WITH PROXY DETECTION</a:t>
            </a:r>
            <a:endParaRPr lang="en-IN" sz="40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System</a:t>
            </a:r>
            <a:r>
              <a:rPr lang="en-US" dirty="0"/>
              <a:t> Architecture</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87624" y="1916832"/>
            <a:ext cx="7685228" cy="39604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332656"/>
            <a:ext cx="6447501" cy="524435"/>
          </a:xfrm>
        </p:spPr>
        <p:txBody>
          <a:bodyPr/>
          <a:lstStyle/>
          <a:p>
            <a:pPr algn="ctr"/>
            <a:r>
              <a:rPr lang="en-IN" b="0" dirty="0"/>
              <a:t>Use case </a:t>
            </a:r>
            <a:r>
              <a:rPr lang="en-IN" dirty="0"/>
              <a:t>Diagram</a:t>
            </a:r>
            <a:endParaRPr lang="en-IN" dirty="0"/>
          </a:p>
        </p:txBody>
      </p:sp>
      <p:pic>
        <p:nvPicPr>
          <p:cNvPr id="6" name="Picture 5"/>
          <p:cNvPicPr>
            <a:picLocks noChangeAspect="1"/>
          </p:cNvPicPr>
          <p:nvPr/>
        </p:nvPicPr>
        <p:blipFill>
          <a:blip r:embed="rId1"/>
          <a:stretch>
            <a:fillRect/>
          </a:stretch>
        </p:blipFill>
        <p:spPr>
          <a:xfrm>
            <a:off x="1259632" y="1314450"/>
            <a:ext cx="6871096" cy="5053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Class</a:t>
            </a:r>
            <a:r>
              <a:rPr lang="en-IN" dirty="0"/>
              <a:t> Diagram</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03648" y="1680952"/>
            <a:ext cx="6984776" cy="466230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1035"/>
            <a:ext cx="4876800" cy="799306"/>
          </a:xfrm>
        </p:spPr>
        <p:txBody>
          <a:bodyPr/>
          <a:lstStyle/>
          <a:p>
            <a:r>
              <a:rPr lang="en-US" b="0" dirty="0"/>
              <a:t>Activity</a:t>
            </a:r>
            <a:r>
              <a:rPr lang="en-US" dirty="0"/>
              <a:t> Diagram</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03648" y="1700808"/>
            <a:ext cx="7341784" cy="453650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76" y="332656"/>
            <a:ext cx="6447501" cy="547484"/>
          </a:xfrm>
        </p:spPr>
        <p:txBody>
          <a:bodyPr/>
          <a:lstStyle/>
          <a:p>
            <a:pPr algn="ctr"/>
            <a:r>
              <a:rPr lang="en-IN" b="0" dirty="0"/>
              <a:t>Sequence </a:t>
            </a:r>
            <a:r>
              <a:rPr lang="en-IN" dirty="0"/>
              <a:t>Diagram</a:t>
            </a:r>
            <a:endParaRPr lang="en-IN" dirty="0"/>
          </a:p>
        </p:txBody>
      </p:sp>
      <p:pic>
        <p:nvPicPr>
          <p:cNvPr id="7" name="Picture 6"/>
          <p:cNvPicPr>
            <a:picLocks noChangeAspect="1"/>
          </p:cNvPicPr>
          <p:nvPr/>
        </p:nvPicPr>
        <p:blipFill>
          <a:blip r:embed="rId1"/>
          <a:stretch>
            <a:fillRect/>
          </a:stretch>
        </p:blipFill>
        <p:spPr>
          <a:xfrm>
            <a:off x="1547664" y="1700808"/>
            <a:ext cx="6048672" cy="47035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40042"/>
            <a:ext cx="4876800" cy="799306"/>
          </a:xfrm>
        </p:spPr>
        <p:txBody>
          <a:bodyPr/>
          <a:lstStyle/>
          <a:p>
            <a:r>
              <a:rPr lang="en-IN" b="0" dirty="0"/>
              <a:t>Collaborative</a:t>
            </a:r>
            <a:br>
              <a:rPr lang="en-IN" b="0" dirty="0"/>
            </a:br>
            <a:r>
              <a:rPr lang="en-IN" dirty="0"/>
              <a:t>Diagram</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31640" y="1772816"/>
            <a:ext cx="7188486" cy="396044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4876800" cy="799306"/>
          </a:xfrm>
        </p:spPr>
        <p:txBody>
          <a:bodyPr/>
          <a:lstStyle/>
          <a:p>
            <a:r>
              <a:rPr lang="en-US" b="0" dirty="0"/>
              <a:t>E-R</a:t>
            </a:r>
            <a:r>
              <a:rPr lang="en-US" dirty="0"/>
              <a:t> Diagram</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78891" y="1628800"/>
            <a:ext cx="6786217" cy="442520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27116"/>
            <a:ext cx="6447501" cy="531159"/>
          </a:xfrm>
        </p:spPr>
        <p:txBody>
          <a:bodyPr/>
          <a:lstStyle/>
          <a:p>
            <a:r>
              <a:rPr lang="en-US" b="0" dirty="0"/>
              <a:t>Module-1: </a:t>
            </a:r>
            <a:br>
              <a:rPr lang="en-US" b="0" dirty="0"/>
            </a:br>
            <a:r>
              <a:rPr lang="en-US" dirty="0"/>
              <a:t>Face Enrolment</a:t>
            </a:r>
            <a:endParaRPr lang="en-IN" dirty="0"/>
          </a:p>
        </p:txBody>
      </p:sp>
      <p:sp>
        <p:nvSpPr>
          <p:cNvPr id="3" name="Content Placeholder 2"/>
          <p:cNvSpPr>
            <a:spLocks noGrp="1"/>
          </p:cNvSpPr>
          <p:nvPr>
            <p:ph idx="1"/>
          </p:nvPr>
        </p:nvSpPr>
        <p:spPr>
          <a:xfrm>
            <a:off x="628650" y="1568753"/>
            <a:ext cx="8407846" cy="4596551"/>
          </a:xfrm>
        </p:spPr>
        <p:txBody>
          <a:bodyPr>
            <a:normAutofit/>
          </a:bodyPr>
          <a:lstStyle/>
          <a:p>
            <a:pPr algn="just">
              <a:buFont typeface="Wingdings" panose="05000000000000000000" pitchFamily="2" charset="2"/>
              <a:buChar char="Ø"/>
            </a:pPr>
            <a:r>
              <a:rPr lang="en-US" sz="1800" b="1" dirty="0">
                <a:solidFill>
                  <a:schemeClr val="accent1"/>
                </a:solidFill>
                <a:latin typeface="Times New Roman" panose="02020603050405020304" pitchFamily="18" charset="0"/>
                <a:cs typeface="Times New Roman" panose="02020603050405020304" pitchFamily="18" charset="0"/>
              </a:rPr>
              <a:t>Face enrolment</a:t>
            </a:r>
            <a:endParaRPr lang="en-US" sz="1800" b="1" dirty="0">
              <a:solidFill>
                <a:schemeClr val="accent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From bank side separate database will be maintained for face detection and verification.</a:t>
            </a:r>
            <a:endParaRPr lang="en-US" sz="1800" dirty="0">
              <a:latin typeface="Times New Roman" panose="02020603050405020304" pitchFamily="18" charset="0"/>
              <a:cs typeface="Times New Roman" panose="02020603050405020304" pitchFamily="18" charset="0"/>
            </a:endParaRPr>
          </a:p>
          <a:p>
            <a:pPr marL="628650" lvl="1" algn="just">
              <a:buFont typeface="Wingdings" panose="05000000000000000000" pitchFamily="2" charset="2"/>
              <a:buChar char="Ø"/>
            </a:pPr>
            <a:r>
              <a:rPr lang="en-US" sz="1800" dirty="0">
                <a:solidFill>
                  <a:schemeClr val="accent1">
                    <a:lumMod val="75000"/>
                  </a:schemeClr>
                </a:solidFill>
                <a:latin typeface="Times New Roman" panose="02020603050405020304" pitchFamily="18" charset="0"/>
                <a:cs typeface="Times New Roman" panose="02020603050405020304" pitchFamily="18" charset="0"/>
              </a:rPr>
              <a:t>Sub module-1: Input data collection</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Each bank customer will have 20 sample photos for training the face. Photo will be taken at the time of when customer opened the account.</a:t>
            </a:r>
            <a:endParaRPr lang="en-US" sz="1800" dirty="0">
              <a:latin typeface="Times New Roman" panose="02020603050405020304" pitchFamily="18" charset="0"/>
              <a:cs typeface="Times New Roman" panose="02020603050405020304" pitchFamily="18" charset="0"/>
            </a:endParaRPr>
          </a:p>
          <a:p>
            <a:pPr marL="628650" lvl="1" algn="just">
              <a:buFont typeface="Wingdings" panose="05000000000000000000" pitchFamily="2" charset="2"/>
              <a:buChar char="Ø"/>
            </a:pPr>
            <a:r>
              <a:rPr lang="en-US" sz="1800" dirty="0">
                <a:solidFill>
                  <a:schemeClr val="accent1">
                    <a:lumMod val="75000"/>
                  </a:schemeClr>
                </a:solidFill>
                <a:latin typeface="Times New Roman" panose="02020603050405020304" pitchFamily="18" charset="0"/>
                <a:cs typeface="Times New Roman" panose="02020603050405020304" pitchFamily="18" charset="0"/>
              </a:rPr>
              <a:t>Sub module-2: Training the collected input data</a:t>
            </a: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Face will be trained using </a:t>
            </a:r>
            <a:r>
              <a:rPr lang="en-US" sz="1800" dirty="0" err="1">
                <a:latin typeface="Times New Roman" panose="02020603050405020304" pitchFamily="18" charset="0"/>
                <a:cs typeface="Times New Roman" panose="02020603050405020304" pitchFamily="18" charset="0"/>
              </a:rPr>
              <a:t>FaceNet</a:t>
            </a:r>
            <a:r>
              <a:rPr lang="en-US" sz="1800" dirty="0">
                <a:latin typeface="Times New Roman" panose="02020603050405020304" pitchFamily="18" charset="0"/>
                <a:cs typeface="Times New Roman" panose="02020603050405020304" pitchFamily="18" charset="0"/>
              </a:rPr>
              <a:t> Algorithm which works on triplet loss.</a:t>
            </a:r>
            <a:endParaRPr lang="en-US" sz="1800" dirty="0">
              <a:latin typeface="Times New Roman" panose="02020603050405020304" pitchFamily="18" charset="0"/>
              <a:cs typeface="Times New Roman" panose="02020603050405020304" pitchFamily="18" charset="0"/>
            </a:endParaRPr>
          </a:p>
          <a:p>
            <a:pPr marL="628650" lvl="1" algn="just">
              <a:buFont typeface="Wingdings" panose="05000000000000000000" pitchFamily="2" charset="2"/>
              <a:buChar char="Ø"/>
            </a:pPr>
            <a:r>
              <a:rPr lang="en-US" sz="1800" dirty="0">
                <a:solidFill>
                  <a:schemeClr val="accent1">
                    <a:lumMod val="75000"/>
                  </a:schemeClr>
                </a:solidFill>
                <a:latin typeface="Times New Roman" panose="02020603050405020304" pitchFamily="18" charset="0"/>
                <a:cs typeface="Times New Roman" panose="02020603050405020304" pitchFamily="18" charset="0"/>
              </a:rPr>
              <a:t>Sub module-3: Classification</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Extracted face will be classified using SVM classifier.</a:t>
            </a:r>
            <a:endParaRPr lang="en-US" sz="1800" dirty="0">
              <a:latin typeface="Times New Roman" panose="02020603050405020304" pitchFamily="18" charset="0"/>
              <a:cs typeface="Times New Roman" panose="02020603050405020304" pitchFamily="18" charset="0"/>
            </a:endParaRPr>
          </a:p>
          <a:p>
            <a:pPr marL="628650"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628650"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74" y="548680"/>
            <a:ext cx="4876800" cy="1015008"/>
          </a:xfrm>
        </p:spPr>
        <p:txBody>
          <a:bodyPr/>
          <a:lstStyle/>
          <a:p>
            <a:r>
              <a:rPr lang="en-US" b="0" dirty="0"/>
              <a:t>Module 2:</a:t>
            </a:r>
            <a:br>
              <a:rPr lang="en-US" dirty="0"/>
            </a:br>
            <a:r>
              <a:rPr lang="en-US" dirty="0"/>
              <a:t>Transaction Process</a:t>
            </a:r>
            <a:br>
              <a:rPr lang="en-US" dirty="0"/>
            </a:br>
            <a:endParaRPr lang="en-IN" dirty="0"/>
          </a:p>
        </p:txBody>
      </p:sp>
      <p:sp>
        <p:nvSpPr>
          <p:cNvPr id="3" name="Content Placeholder 2"/>
          <p:cNvSpPr>
            <a:spLocks noGrp="1"/>
          </p:cNvSpPr>
          <p:nvPr>
            <p:ph idx="1"/>
          </p:nvPr>
        </p:nvSpPr>
        <p:spPr>
          <a:xfrm>
            <a:off x="467274" y="1916832"/>
            <a:ext cx="8229600" cy="4572000"/>
          </a:xfrm>
        </p:spPr>
        <p:txBody>
          <a:bodyPr>
            <a:normAutofit/>
          </a:bodyPr>
          <a:lstStyle/>
          <a:p>
            <a:pPr marL="685800" lvl="1"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Sub-module 4: Payment process input</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lvl="1" indent="0" algn="just">
              <a:buNone/>
            </a:pP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  customer have to pay , customer will enter the registered mobile number and the mobile number of the retailer shop , and the enter the amount to be paid.</a:t>
            </a:r>
            <a:endParaRPr lang="en-US" sz="2000" dirty="0">
              <a:latin typeface="Times New Roman" panose="02020603050405020304" pitchFamily="18" charset="0"/>
              <a:cs typeface="Times New Roman" panose="02020603050405020304" pitchFamily="18" charset="0"/>
            </a:endParaRPr>
          </a:p>
          <a:p>
            <a:pPr marL="685800" lvl="1" indent="-342900" algn="just">
              <a:buFont typeface="Wingdings" panose="05000000000000000000" pitchFamily="2" charset="2"/>
              <a:buChar char="Ø"/>
            </a:pPr>
            <a:r>
              <a:rPr lang="en-US" sz="2000" dirty="0">
                <a:solidFill>
                  <a:schemeClr val="accent1">
                    <a:lumMod val="75000"/>
                  </a:schemeClr>
                </a:solidFill>
                <a:latin typeface="Times New Roman" panose="02020603050405020304" pitchFamily="18" charset="0"/>
                <a:cs typeface="Times New Roman" panose="02020603050405020304" pitchFamily="18" charset="0"/>
              </a:rPr>
              <a:t>Sub-module 5: cross checking the captured face</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lvl="1" indent="0" algn="just">
              <a:buNone/>
            </a:pPr>
            <a:r>
              <a:rPr lang="en-US" sz="2000" dirty="0">
                <a:latin typeface="Times New Roman" panose="02020603050405020304" pitchFamily="18" charset="0"/>
                <a:cs typeface="Times New Roman" panose="02020603050405020304" pitchFamily="18" charset="0"/>
              </a:rPr>
              <a:t>	Camera will starting detecting the face of the bank customer and verify with trained face. Detected face will be compared with trained model.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63" y="685800"/>
            <a:ext cx="4876800" cy="799306"/>
          </a:xfrm>
        </p:spPr>
        <p:txBody>
          <a:bodyPr/>
          <a:lstStyle/>
          <a:p>
            <a:r>
              <a:rPr lang="en-US" b="0" dirty="0"/>
              <a:t>Module-2:</a:t>
            </a:r>
            <a:br>
              <a:rPr lang="en-US" dirty="0"/>
            </a:br>
            <a:r>
              <a:rPr lang="en-US" dirty="0"/>
              <a:t>Transaction Process</a:t>
            </a:r>
            <a:br>
              <a:rPr lang="en-US" dirty="0"/>
            </a:br>
            <a:endParaRPr lang="en-IN" dirty="0"/>
          </a:p>
        </p:txBody>
      </p:sp>
      <p:sp>
        <p:nvSpPr>
          <p:cNvPr id="3" name="Content Placeholder 2"/>
          <p:cNvSpPr>
            <a:spLocks noGrp="1"/>
          </p:cNvSpPr>
          <p:nvPr>
            <p:ph idx="1"/>
          </p:nvPr>
        </p:nvSpPr>
        <p:spPr>
          <a:xfrm>
            <a:off x="471263" y="1700808"/>
            <a:ext cx="8229600" cy="4572000"/>
          </a:xfrm>
        </p:spPr>
        <p:txBody>
          <a:bodyPr>
            <a:normAutofit/>
          </a:bodyPr>
          <a:lstStyle/>
          <a:p>
            <a:pPr marL="685800" lvl="1" indent="-342900" algn="just">
              <a:buFont typeface="Wingdings" panose="05000000000000000000" pitchFamily="2" charset="2"/>
              <a:buChar char="Ø"/>
            </a:pPr>
            <a:r>
              <a:rPr lang="en-US" sz="2200" dirty="0">
                <a:solidFill>
                  <a:schemeClr val="accent1">
                    <a:lumMod val="75000"/>
                  </a:schemeClr>
                </a:solidFill>
                <a:latin typeface="Times New Roman" panose="02020603050405020304" pitchFamily="18" charset="0"/>
                <a:cs typeface="Times New Roman" panose="02020603050405020304" pitchFamily="18" charset="0"/>
              </a:rPr>
              <a:t>Sub-module 6:Proxy Detector</a:t>
            </a:r>
            <a:endParaRPr lang="en-US" sz="2200" dirty="0">
              <a:solidFill>
                <a:schemeClr val="accent1">
                  <a:lumMod val="75000"/>
                </a:schemeClr>
              </a:solidFill>
              <a:latin typeface="Times New Roman" panose="02020603050405020304" pitchFamily="18" charset="0"/>
              <a:cs typeface="Times New Roman" panose="02020603050405020304" pitchFamily="18" charset="0"/>
            </a:endParaRPr>
          </a:p>
          <a:p>
            <a:pPr marL="342900" lvl="1" indent="0" algn="just">
              <a:buNone/>
            </a:pPr>
            <a:r>
              <a:rPr lang="en-US" sz="2200" dirty="0">
                <a:latin typeface="Times New Roman" panose="02020603050405020304" pitchFamily="18" charset="0"/>
                <a:cs typeface="Times New Roman" panose="02020603050405020304" pitchFamily="18" charset="0"/>
              </a:rPr>
              <a:t>	In between the verification process, detected face is proxy or real face will be detected. If proxy is detected then transaction will be not be completed. Detected name will be compared with entered customer phone number, for confirmation.</a:t>
            </a:r>
            <a:endParaRPr lang="en-US" sz="2200" dirty="0">
              <a:latin typeface="Times New Roman" panose="02020603050405020304" pitchFamily="18" charset="0"/>
              <a:cs typeface="Times New Roman" panose="02020603050405020304" pitchFamily="18" charset="0"/>
            </a:endParaRPr>
          </a:p>
          <a:p>
            <a:pPr marL="685800" lvl="1" indent="-342900" algn="just">
              <a:buFont typeface="Wingdings" panose="05000000000000000000" pitchFamily="2" charset="2"/>
              <a:buChar char="Ø"/>
            </a:pPr>
            <a:r>
              <a:rPr lang="en-US" sz="2200" dirty="0">
                <a:solidFill>
                  <a:schemeClr val="accent1">
                    <a:lumMod val="75000"/>
                  </a:schemeClr>
                </a:solidFill>
                <a:latin typeface="Times New Roman" panose="02020603050405020304" pitchFamily="18" charset="0"/>
                <a:cs typeface="Times New Roman" panose="02020603050405020304" pitchFamily="18" charset="0"/>
              </a:rPr>
              <a:t>Sub-module 7: Balance Check</a:t>
            </a:r>
            <a:endParaRPr lang="en-US" sz="2200" dirty="0">
              <a:solidFill>
                <a:schemeClr val="accent1">
                  <a:lumMod val="75000"/>
                </a:schemeClr>
              </a:solidFill>
              <a:latin typeface="Times New Roman" panose="02020603050405020304" pitchFamily="18" charset="0"/>
              <a:cs typeface="Times New Roman" panose="02020603050405020304" pitchFamily="18" charset="0"/>
            </a:endParaRPr>
          </a:p>
          <a:p>
            <a:pPr marL="342900" lvl="1" indent="0" algn="just">
              <a:buNone/>
            </a:pPr>
            <a:r>
              <a:rPr lang="en-US" sz="2200" dirty="0">
                <a:latin typeface="Times New Roman" panose="02020603050405020304" pitchFamily="18" charset="0"/>
                <a:cs typeface="Times New Roman" panose="02020603050405020304" pitchFamily="18" charset="0"/>
              </a:rPr>
              <a:t>	Once it confirmed, sufficient balance will be checked to transfer the amount. Finally it will transfer the money to retailer shop.</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Content Placeholder 2"/>
          <p:cNvSpPr>
            <a:spLocks noGrp="1"/>
          </p:cNvSpPr>
          <p:nvPr>
            <p:ph idx="1"/>
          </p:nvPr>
        </p:nvSpPr>
        <p:spPr/>
        <p:txBody>
          <a:bodyPr>
            <a:normAutofit/>
          </a:bodyPr>
          <a:lstStyle/>
          <a:p>
            <a:pPr algn="just"/>
            <a:r>
              <a:rPr lang="en-IN" dirty="0">
                <a:effectLst/>
                <a:ea typeface="Times New Roman" panose="02020603050405020304" pitchFamily="18" charset="0"/>
                <a:sym typeface="+mn-ea"/>
              </a:rPr>
              <a:t>The purpose of our project is to develop a web based application which is used for online payment in a more secure way. Instead of OTP generation the online payment is enabled by face recognition of the user.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Database</a:t>
            </a:r>
            <a:r>
              <a:rPr lang="en-US" dirty="0"/>
              <a:t> Design</a:t>
            </a:r>
            <a:endParaRPr lang="en-IN" dirty="0"/>
          </a:p>
        </p:txBody>
      </p:sp>
      <p:graphicFrame>
        <p:nvGraphicFramePr>
          <p:cNvPr id="4" name="Content Placeholder 3"/>
          <p:cNvGraphicFramePr>
            <a:graphicFrameLocks noGrp="1"/>
          </p:cNvGraphicFramePr>
          <p:nvPr>
            <p:ph idx="1"/>
          </p:nvPr>
        </p:nvGraphicFramePr>
        <p:xfrm>
          <a:off x="1547664" y="1484784"/>
          <a:ext cx="6735184" cy="4899450"/>
        </p:xfrm>
        <a:graphic>
          <a:graphicData uri="http://schemas.openxmlformats.org/drawingml/2006/table">
            <a:tbl>
              <a:tblPr firstRow="1" bandRow="1">
                <a:tableStyleId>{5C22544A-7EE6-4342-B048-85BDC9FD1C3A}</a:tableStyleId>
              </a:tblPr>
              <a:tblGrid>
                <a:gridCol w="3367592"/>
                <a:gridCol w="3367592"/>
              </a:tblGrid>
              <a:tr h="857145">
                <a:tc>
                  <a:txBody>
                    <a:bodyPr/>
                    <a:lstStyle/>
                    <a:p>
                      <a:r>
                        <a:rPr lang="en-US" sz="2000" dirty="0">
                          <a:latin typeface="Times New Roman" panose="02020603050405020304" pitchFamily="18" charset="0"/>
                          <a:cs typeface="Times New Roman" panose="02020603050405020304" pitchFamily="18" charset="0"/>
                        </a:rPr>
                        <a:t>Name of the Database</a:t>
                      </a:r>
                      <a:endParaRPr lang="en-IN"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Attributes</a:t>
                      </a:r>
                      <a:endParaRPr lang="en-IN" sz="2000" dirty="0">
                        <a:latin typeface="Times New Roman" panose="02020603050405020304" pitchFamily="18" charset="0"/>
                        <a:cs typeface="Times New Roman" panose="02020603050405020304" pitchFamily="18" charset="0"/>
                      </a:endParaRPr>
                    </a:p>
                  </a:txBody>
                  <a:tcPr marL="68580" marR="68580" marT="34290" marB="34290"/>
                </a:tc>
              </a:tr>
              <a:tr h="1282747">
                <a:tc>
                  <a:txBody>
                    <a:bodyPr/>
                    <a:lstStyle/>
                    <a:p>
                      <a:r>
                        <a:rPr lang="en-US" sz="2000" dirty="0">
                          <a:latin typeface="Times New Roman" panose="02020603050405020304" pitchFamily="18" charset="0"/>
                          <a:cs typeface="Times New Roman" panose="02020603050405020304" pitchFamily="18" charset="0"/>
                        </a:rPr>
                        <a:t>Customer Bank Details</a:t>
                      </a:r>
                      <a:endParaRPr lang="en-IN"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Customer ID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Balance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Mobile</a:t>
                      </a:r>
                      <a:r>
                        <a:rPr lang="en-US" sz="2000" baseline="0" dirty="0">
                          <a:latin typeface="Times New Roman" panose="02020603050405020304" pitchFamily="18" charset="0"/>
                          <a:cs typeface="Times New Roman" panose="02020603050405020304" pitchFamily="18" charset="0"/>
                        </a:rPr>
                        <a:t> Number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Updated Date</a:t>
                      </a:r>
                      <a:endParaRPr lang="en-IN" sz="2000" dirty="0">
                        <a:latin typeface="Times New Roman" panose="02020603050405020304" pitchFamily="18" charset="0"/>
                        <a:cs typeface="Times New Roman" panose="02020603050405020304" pitchFamily="18" charset="0"/>
                      </a:endParaRPr>
                    </a:p>
                  </a:txBody>
                  <a:tcPr marL="68580" marR="68580" marT="34290" marB="34290"/>
                </a:tc>
              </a:tr>
              <a:tr h="1282747">
                <a:tc>
                  <a:txBody>
                    <a:bodyPr/>
                    <a:lstStyle/>
                    <a:p>
                      <a:r>
                        <a:rPr lang="en-US" sz="2000" dirty="0">
                          <a:latin typeface="Times New Roman" panose="02020603050405020304" pitchFamily="18" charset="0"/>
                          <a:cs typeface="Times New Roman" panose="02020603050405020304" pitchFamily="18" charset="0"/>
                        </a:rPr>
                        <a:t>Retailer Bank Details</a:t>
                      </a:r>
                      <a:endParaRPr lang="en-IN"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Customer ID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Mobile</a:t>
                      </a:r>
                      <a:r>
                        <a:rPr lang="en-US" sz="2000" baseline="0" dirty="0">
                          <a:latin typeface="Times New Roman" panose="02020603050405020304" pitchFamily="18" charset="0"/>
                          <a:cs typeface="Times New Roman" panose="02020603050405020304" pitchFamily="18" charset="0"/>
                        </a:rPr>
                        <a:t> Number</a:t>
                      </a:r>
                      <a:endParaRPr lang="en-US" sz="2000" baseline="0" dirty="0">
                        <a:latin typeface="Times New Roman" panose="02020603050405020304" pitchFamily="18" charset="0"/>
                        <a:cs typeface="Times New Roman" panose="02020603050405020304" pitchFamily="18" charset="0"/>
                      </a:endParaRPr>
                    </a:p>
                    <a:p>
                      <a:r>
                        <a:rPr lang="en-US" sz="2000" baseline="0" dirty="0">
                          <a:latin typeface="Times New Roman" panose="02020603050405020304" pitchFamily="18" charset="0"/>
                          <a:cs typeface="Times New Roman" panose="02020603050405020304" pitchFamily="18" charset="0"/>
                        </a:rPr>
                        <a:t>Balance</a:t>
                      </a:r>
                      <a:endParaRPr lang="en-US" sz="2000" baseline="0" dirty="0">
                        <a:latin typeface="Times New Roman" panose="02020603050405020304" pitchFamily="18" charset="0"/>
                        <a:cs typeface="Times New Roman" panose="02020603050405020304" pitchFamily="18" charset="0"/>
                      </a:endParaRPr>
                    </a:p>
                    <a:p>
                      <a:r>
                        <a:rPr lang="en-US" sz="2000" baseline="0" dirty="0">
                          <a:latin typeface="Times New Roman" panose="02020603050405020304" pitchFamily="18" charset="0"/>
                          <a:cs typeface="Times New Roman" panose="02020603050405020304" pitchFamily="18" charset="0"/>
                        </a:rPr>
                        <a:t>Updated Date</a:t>
                      </a:r>
                      <a:endParaRPr lang="en-IN" sz="2000" dirty="0">
                        <a:latin typeface="Times New Roman" panose="02020603050405020304" pitchFamily="18" charset="0"/>
                        <a:cs typeface="Times New Roman" panose="02020603050405020304" pitchFamily="18" charset="0"/>
                      </a:endParaRPr>
                    </a:p>
                  </a:txBody>
                  <a:tcPr marL="68580" marR="68580" marT="34290" marB="34290"/>
                </a:tc>
              </a:tr>
              <a:tr h="857145">
                <a:tc>
                  <a:txBody>
                    <a:bodyPr/>
                    <a:lstStyle/>
                    <a:p>
                      <a:r>
                        <a:rPr lang="en-US" sz="2000" dirty="0">
                          <a:latin typeface="Times New Roman" panose="02020603050405020304" pitchFamily="18" charset="0"/>
                          <a:cs typeface="Times New Roman" panose="02020603050405020304" pitchFamily="18" charset="0"/>
                        </a:rPr>
                        <a:t>Face Enrolment</a:t>
                      </a:r>
                      <a:r>
                        <a:rPr lang="en-US" sz="2000" baseline="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Customer face folder</a:t>
                      </a:r>
                      <a:endParaRPr lang="en-IN" sz="2000" dirty="0">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Input</a:t>
            </a:r>
            <a:r>
              <a:rPr lang="en-US" dirty="0"/>
              <a:t> Design</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31640" y="1556792"/>
            <a:ext cx="7195211" cy="432154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Output</a:t>
            </a:r>
            <a:r>
              <a:rPr lang="en-US" dirty="0"/>
              <a:t> Design</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31640" y="1841927"/>
            <a:ext cx="7126142" cy="462532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Input</a:t>
            </a:r>
            <a:r>
              <a:rPr lang="en-IN" dirty="0"/>
              <a:t> UI</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55576" y="1844824"/>
            <a:ext cx="7594396" cy="367240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4876800" cy="799306"/>
          </a:xfrm>
        </p:spPr>
        <p:txBody>
          <a:bodyPr/>
          <a:lstStyle/>
          <a:p>
            <a:r>
              <a:rPr lang="en-IN" dirty="0"/>
              <a:t>Output page</a:t>
            </a:r>
            <a:endParaRPr lang="en-IN" dirty="0"/>
          </a:p>
        </p:txBody>
      </p:sp>
      <p:pic>
        <p:nvPicPr>
          <p:cNvPr id="6" name="image24.jpeg"/>
          <p:cNvPicPr>
            <a:picLocks noGrp="1"/>
          </p:cNvPicPr>
          <p:nvPr>
            <p:ph idx="1"/>
          </p:nvPr>
        </p:nvPicPr>
        <p:blipFill rotWithShape="1">
          <a:blip r:embed="rId1" cstate="print"/>
          <a:srcRect r="16667"/>
          <a:stretch>
            <a:fillRect/>
          </a:stretch>
        </p:blipFill>
        <p:spPr>
          <a:xfrm>
            <a:off x="1511660" y="1412776"/>
            <a:ext cx="6120680" cy="46371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4876800" cy="799306"/>
          </a:xfrm>
        </p:spPr>
        <p:txBody>
          <a:bodyPr/>
          <a:lstStyle/>
          <a:p>
            <a:r>
              <a:rPr lang="en-IN" dirty="0"/>
              <a:t>Console Output </a:t>
            </a:r>
            <a:endParaRPr lang="en-IN" dirty="0"/>
          </a:p>
        </p:txBody>
      </p:sp>
      <p:pic>
        <p:nvPicPr>
          <p:cNvPr id="6" name="image27.png"/>
          <p:cNvPicPr>
            <a:picLocks noGrp="1"/>
          </p:cNvPicPr>
          <p:nvPr>
            <p:ph idx="1"/>
          </p:nvPr>
        </p:nvPicPr>
        <p:blipFill>
          <a:blip r:embed="rId1" cstate="print"/>
          <a:stretch>
            <a:fillRect/>
          </a:stretch>
        </p:blipFill>
        <p:spPr>
          <a:xfrm>
            <a:off x="1187624" y="1484784"/>
            <a:ext cx="7669161" cy="4572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4876800" cy="799306"/>
          </a:xfrm>
        </p:spPr>
        <p:txBody>
          <a:bodyPr/>
          <a:lstStyle/>
          <a:p>
            <a:r>
              <a:rPr lang="en-IN" b="0" dirty="0"/>
              <a:t>Database</a:t>
            </a:r>
            <a:r>
              <a:rPr lang="en-IN" dirty="0"/>
              <a:t>: Customer and Retailer</a:t>
            </a:r>
            <a:endParaRPr lang="en-IN" dirty="0"/>
          </a:p>
        </p:txBody>
      </p:sp>
      <p:pic>
        <p:nvPicPr>
          <p:cNvPr id="6" name="image28.jpeg"/>
          <p:cNvPicPr>
            <a:picLocks noGrp="1"/>
          </p:cNvPicPr>
          <p:nvPr>
            <p:ph idx="1"/>
          </p:nvPr>
        </p:nvPicPr>
        <p:blipFill>
          <a:blip r:embed="rId1" cstate="print"/>
          <a:stretch>
            <a:fillRect/>
          </a:stretch>
        </p:blipFill>
        <p:spPr>
          <a:xfrm>
            <a:off x="1403648" y="2032248"/>
            <a:ext cx="7272808" cy="44210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147"/>
            <a:ext cx="4876800" cy="799306"/>
          </a:xfrm>
        </p:spPr>
        <p:txBody>
          <a:bodyPr/>
          <a:lstStyle/>
          <a:p>
            <a:r>
              <a:rPr lang="en-IN" b="0" dirty="0"/>
              <a:t>System </a:t>
            </a:r>
            <a:r>
              <a:rPr lang="en-IN" dirty="0"/>
              <a:t>Requirements</a:t>
            </a:r>
            <a:endParaRPr lang="en-IN" dirty="0"/>
          </a:p>
        </p:txBody>
      </p:sp>
      <p:sp>
        <p:nvSpPr>
          <p:cNvPr id="3" name="Content Placeholder 2"/>
          <p:cNvSpPr>
            <a:spLocks noGrp="1"/>
          </p:cNvSpPr>
          <p:nvPr>
            <p:ph idx="1"/>
          </p:nvPr>
        </p:nvSpPr>
        <p:spPr>
          <a:xfrm>
            <a:off x="971600" y="1772816"/>
            <a:ext cx="8435280" cy="4637112"/>
          </a:xfrm>
        </p:spPr>
        <p:txBody>
          <a:bodyPr>
            <a:normAutofit/>
          </a:bodyPr>
          <a:lstStyle/>
          <a:p>
            <a:pPr marL="342900" lvl="0" indent="-342900">
              <a:spcBef>
                <a:spcPts val="815"/>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Operating</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System	: Windows 32 bit or 64 bit OS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05"/>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Ram		: 4</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GB</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15"/>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Speed		:</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2.40GHz</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10"/>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Camera		: External or inbuilt webcam</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enabled</a:t>
            </a:r>
            <a:endParaRPr lang="en-US"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00"/>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Front</a:t>
            </a:r>
            <a:r>
              <a:rPr lang="en-US" sz="20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End		:</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Django</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05"/>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Back</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End		: csv</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files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00"/>
              </a:spcBef>
              <a:buSzPts val="1400"/>
              <a:buFont typeface="Wingdings" panose="05000000000000000000" pitchFamily="2" charset="2"/>
              <a:buChar char=""/>
              <a:tabLst>
                <a:tab pos="651510" algn="l"/>
                <a:tab pos="206057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Tools		:</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Spyder</a:t>
            </a:r>
            <a:endParaRPr lang="en-US"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810"/>
              </a:spcBef>
              <a:buSzPts val="1400"/>
              <a:buFont typeface="Wingdings" panose="05000000000000000000" pitchFamily="2" charset="2"/>
              <a:buChar char=""/>
              <a:tabLst>
                <a:tab pos="651510" algn="l"/>
                <a:tab pos="2060575" algn="l"/>
              </a:tabLst>
            </a:pP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0" lvl="0" indent="0">
              <a:spcBef>
                <a:spcPts val="800"/>
              </a:spcBef>
              <a:buSzPts val="1400"/>
              <a:buNone/>
              <a:tabLst>
                <a:tab pos="651510" algn="l"/>
                <a:tab pos="2060575" algn="l"/>
              </a:tabLst>
            </a:pP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200259" y="2621466"/>
              <a:ext cx="3780" cy="1080"/>
            </p14:xfrm>
          </p:contentPart>
        </mc:Choice>
        <mc:Fallback xmlns="">
          <p:pic>
            <p:nvPicPr>
              <p:cNvPr id="4" name="Ink 3"/>
            </p:nvPicPr>
            <p:blipFill>
              <a:blip r:embed="rId2"/>
            </p:blipFill>
            <p:spPr>
              <a:xfrm>
                <a:off x="1200259" y="2621466"/>
                <a:ext cx="3780" cy="1080"/>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Only with live face payment will be completed.</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 need to share the OTP for friends and family.</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Proxy Detector is included, if showing any photo in front the prediction system, it automatically detect the proxy and placement will not be completed.</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Secure payment is established.</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 in the real time, to change entire process maybe difficult.</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Training time may take longer for the large dataset.</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of the customer face at least  need 20 for each.</a:t>
            </a:r>
            <a:endParaRPr lang="en-IN"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1637"/>
            <a:ext cx="6447501" cy="722120"/>
          </a:xfrm>
        </p:spPr>
        <p:txBody>
          <a:bodyPr/>
          <a:lstStyle/>
          <a:p>
            <a:r>
              <a:rPr lang="en-US" dirty="0"/>
              <a:t>Introduction</a:t>
            </a:r>
            <a:endParaRPr lang="en-IN" dirty="0"/>
          </a:p>
        </p:txBody>
      </p:sp>
      <p:sp>
        <p:nvSpPr>
          <p:cNvPr id="3" name="Content Placeholder 2"/>
          <p:cNvSpPr>
            <a:spLocks noGrp="1"/>
          </p:cNvSpPr>
          <p:nvPr>
            <p:ph idx="1"/>
          </p:nvPr>
        </p:nvSpPr>
        <p:spPr>
          <a:xfrm>
            <a:off x="755576" y="1484784"/>
            <a:ext cx="7992888" cy="4680519"/>
          </a:xfrm>
        </p:spPr>
        <p:txBody>
          <a:bodyPr>
            <a:normAutofit lnSpcReduction="10000"/>
          </a:bodyPr>
          <a:lstStyle/>
          <a:p>
            <a:pPr marL="349885" indent="-285750" algn="just">
              <a:buFont typeface="Wingdings" panose="05000000000000000000" pitchFamily="2" charset="2"/>
              <a:buChar char="Ø"/>
            </a:pPr>
            <a:r>
              <a:rPr lang="en-US" sz="1900" dirty="0">
                <a:sym typeface="+mn-ea"/>
              </a:rPr>
              <a:t>Online Secure Payment using Face Recognition is a web based application which enables a more secure online money transaction.</a:t>
            </a:r>
            <a:endParaRPr lang="en-US" sz="1900" dirty="0"/>
          </a:p>
          <a:p>
            <a:pPr marL="349885" indent="-285750" algn="just">
              <a:buFont typeface="Wingdings" panose="05000000000000000000" pitchFamily="2" charset="2"/>
              <a:buChar char="Ø"/>
            </a:pPr>
            <a:r>
              <a:rPr lang="en-US" sz="1900" dirty="0">
                <a:sym typeface="+mn-ea"/>
              </a:rPr>
              <a:t>The advancements in technology have led to a surge in online transactions via online shopping, internet banking, payment gateways, etc.</a:t>
            </a:r>
            <a:endParaRPr lang="en-US" sz="1900" dirty="0"/>
          </a:p>
          <a:p>
            <a:pPr marL="349885" indent="-285750" algn="just">
              <a:buFont typeface="Wingdings" panose="05000000000000000000" pitchFamily="2" charset="2"/>
              <a:buChar char="Ø"/>
            </a:pPr>
            <a:r>
              <a:rPr lang="en-US" sz="1900" dirty="0">
                <a:sym typeface="+mn-ea"/>
              </a:rPr>
              <a:t>In the current world of advanced technology, it is easy for hackers to get personal details of users because of which some people are hesitant to use online transactions. This makes security an important factor at the time of making digital payments.</a:t>
            </a:r>
            <a:endParaRPr lang="en-US" sz="1900" dirty="0"/>
          </a:p>
          <a:p>
            <a:pPr marL="349885" indent="-285750" algn="just">
              <a:buFont typeface="Wingdings" panose="05000000000000000000" pitchFamily="2" charset="2"/>
              <a:buChar char="Ø"/>
            </a:pPr>
            <a:r>
              <a:rPr lang="en-US" sz="1900" dirty="0">
                <a:sym typeface="+mn-ea"/>
              </a:rPr>
              <a:t>For this reason, to make transaction more secure we use face recognition instead of OTP or MPIN.</a:t>
            </a:r>
            <a:endParaRPr lang="en-US" sz="1900" dirty="0"/>
          </a:p>
          <a:p>
            <a:pPr marL="349885" indent="-285750" algn="just">
              <a:buFont typeface="Wingdings" panose="05000000000000000000" pitchFamily="2" charset="2"/>
              <a:buChar char="Ø"/>
            </a:pPr>
            <a:r>
              <a:rPr lang="en-US" sz="1900" dirty="0">
                <a:sym typeface="+mn-ea"/>
              </a:rPr>
              <a:t>Facial recognition has improved dramatically in recent years and the best face identification algorithm has an error of just 0.08% making it more reliable and secure than OTP.</a:t>
            </a:r>
            <a:endParaRPr lang="en-IN" sz="1900" dirty="0"/>
          </a:p>
          <a:p>
            <a:pPr marL="0"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system was successfully able to transit the amount to the retailer with proxy detector.</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Proxy detector was implemented in the system and tested.</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Proxy detector improves the security the system.</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85" y="225152"/>
            <a:ext cx="4876800" cy="799306"/>
          </a:xfrm>
        </p:spPr>
        <p:txBody>
          <a:bodyPr/>
          <a:lstStyle/>
          <a:p>
            <a:r>
              <a:rPr lang="en-IN" b="0" dirty="0"/>
              <a:t>Future</a:t>
            </a:r>
            <a:r>
              <a:rPr lang="en-IN" dirty="0"/>
              <a:t> Scope</a:t>
            </a:r>
            <a:endParaRPr lang="en-IN" dirty="0"/>
          </a:p>
        </p:txBody>
      </p:sp>
      <p:sp>
        <p:nvSpPr>
          <p:cNvPr id="3" name="Content Placeholder 2"/>
          <p:cNvSpPr>
            <a:spLocks noGrp="1"/>
          </p:cNvSpPr>
          <p:nvPr>
            <p:ph idx="1"/>
          </p:nvPr>
        </p:nvSpPr>
        <p:spPr>
          <a:xfrm>
            <a:off x="457200" y="1143000"/>
            <a:ext cx="8686800" cy="5238328"/>
          </a:xfrm>
        </p:spPr>
        <p:txBody>
          <a:bodyPr>
            <a:normAutofit/>
          </a:bodyPr>
          <a:lstStyle/>
          <a:p>
            <a:pPr marL="536575" marR="1472565" indent="-342900" algn="just">
              <a:lnSpc>
                <a:spcPct val="150000"/>
              </a:lnSpc>
              <a:spcAft>
                <a:spcPts val="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proposed system gives a method for online transaction security using facial recognition. The system can be developed to automate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Some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future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enhancements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 system can be:</a:t>
            </a:r>
            <a:endParaRPr lang="en-IN" sz="2000" dirty="0">
              <a:effectLst/>
              <a:latin typeface="Times New Roman" panose="02020603050405020304" pitchFamily="18" charset="0"/>
              <a:ea typeface="Times New Roman" panose="02020603050405020304" pitchFamily="18" charset="0"/>
            </a:endParaRPr>
          </a:p>
          <a:p>
            <a:pPr marL="1714500" lvl="3" indent="-342900" algn="just">
              <a:buSzPts val="1400"/>
              <a:buFont typeface="Wingdings" panose="05000000000000000000" pitchFamily="2" charset="2"/>
              <a:buChar char="Ø"/>
              <a:tabLst>
                <a:tab pos="67246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Improving the system for banking</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transactions.</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1714500" lvl="3" indent="-342900" algn="just">
              <a:spcBef>
                <a:spcPts val="815"/>
              </a:spcBef>
              <a:spcAft>
                <a:spcPts val="0"/>
              </a:spcAft>
              <a:buSzPts val="1400"/>
              <a:buFont typeface="Wingdings" panose="05000000000000000000" pitchFamily="2" charset="2"/>
              <a:buChar char="Ø"/>
              <a:tabLst>
                <a:tab pos="67246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To add some more feature to make the transaction</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secure.</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1714500" lvl="3" indent="-342900" algn="just">
              <a:spcBef>
                <a:spcPts val="805"/>
              </a:spcBef>
              <a:spcAft>
                <a:spcPts val="0"/>
              </a:spcAft>
              <a:buSzPts val="1400"/>
              <a:buFont typeface="Wingdings" panose="05000000000000000000" pitchFamily="2" charset="2"/>
              <a:buChar char="Ø"/>
              <a:tabLst>
                <a:tab pos="67246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More efficient Object Detection Neural</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network.</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1714500" marR="1472565" lvl="3" indent="-342900" algn="just">
              <a:lnSpc>
                <a:spcPct val="150000"/>
              </a:lnSpc>
              <a:spcBef>
                <a:spcPts val="805"/>
              </a:spcBef>
              <a:spcAft>
                <a:spcPts val="0"/>
              </a:spcAft>
              <a:buSzPts val="1400"/>
              <a:buFont typeface="Wingdings" panose="05000000000000000000" pitchFamily="2" charset="2"/>
              <a:buChar char="Ø"/>
              <a:tabLst>
                <a:tab pos="67246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To implement the system in a banking and online transaction web is not more convenient so develop the app for this</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application.</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algn="just">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06" y="149028"/>
            <a:ext cx="4876800" cy="799306"/>
          </a:xfrm>
        </p:spPr>
        <p:txBody>
          <a:bodyPr/>
          <a:lstStyle/>
          <a:p>
            <a:r>
              <a:rPr lang="en-US" dirty="0"/>
              <a:t>References</a:t>
            </a:r>
            <a:endParaRPr lang="en-IN" dirty="0"/>
          </a:p>
        </p:txBody>
      </p:sp>
      <p:sp>
        <p:nvSpPr>
          <p:cNvPr id="3" name="Content Placeholder 2"/>
          <p:cNvSpPr>
            <a:spLocks noGrp="1"/>
          </p:cNvSpPr>
          <p:nvPr>
            <p:ph idx="1"/>
          </p:nvPr>
        </p:nvSpPr>
        <p:spPr>
          <a:xfrm>
            <a:off x="455306" y="1164700"/>
            <a:ext cx="8688694" cy="5144619"/>
          </a:xfrm>
        </p:spPr>
        <p:txBody>
          <a:bodyPr>
            <a:normAutofit fontScale="92500" lnSpcReduction="10000"/>
          </a:bodyPr>
          <a:lstStyle/>
          <a:p>
            <a:pPr>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Badan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pusat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statistika</a:t>
            </a:r>
            <a:r>
              <a:rPr lang="en-IN" sz="1800" dirty="0">
                <a:latin typeface="Times New Roman" panose="02020603050405020304" pitchFamily="18" charset="0"/>
                <a:cs typeface="Times New Roman" panose="02020603050405020304" pitchFamily="18" charset="0"/>
              </a:rPr>
              <a:t> Indonesia, “</a:t>
            </a:r>
            <a:r>
              <a:rPr lang="en-IN" sz="1800" dirty="0" err="1">
                <a:latin typeface="Times New Roman" panose="02020603050405020304" pitchFamily="18" charset="0"/>
                <a:cs typeface="Times New Roman" panose="02020603050405020304" pitchFamily="18" charset="0"/>
              </a:rPr>
              <a:t>tingkat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kemiskinan</a:t>
            </a:r>
            <a:r>
              <a:rPr lang="en-IN" sz="1800" dirty="0">
                <a:latin typeface="Times New Roman" panose="02020603050405020304" pitchFamily="18" charset="0"/>
                <a:cs typeface="Times New Roman" panose="02020603050405020304" pitchFamily="18" charset="0"/>
              </a:rPr>
              <a:t>“, access February 11  2019. Available: https://www.bps.go.id.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Ahmad </a:t>
            </a:r>
            <a:r>
              <a:rPr lang="en-IN" sz="1800" dirty="0" err="1">
                <a:latin typeface="Times New Roman" panose="02020603050405020304" pitchFamily="18" charset="0"/>
                <a:cs typeface="Times New Roman" panose="02020603050405020304" pitchFamily="18" charset="0"/>
              </a:rPr>
              <a:t>Amran</a:t>
            </a:r>
            <a:r>
              <a:rPr lang="en-IN" sz="1800" dirty="0">
                <a:latin typeface="Times New Roman" panose="02020603050405020304" pitchFamily="18" charset="0"/>
                <a:cs typeface="Times New Roman" panose="02020603050405020304" pitchFamily="18" charset="0"/>
              </a:rPr>
              <a:t>, Surya </a:t>
            </a:r>
            <a:r>
              <a:rPr lang="en-IN" sz="1800" dirty="0" err="1">
                <a:latin typeface="Times New Roman" panose="02020603050405020304" pitchFamily="18" charset="0"/>
                <a:cs typeface="Times New Roman" panose="02020603050405020304" pitchFamily="18" charset="0"/>
              </a:rPr>
              <a:t>Michrandi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Nasution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Fairuz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Azmi</a:t>
            </a:r>
            <a:r>
              <a:rPr lang="en-IN" sz="1800" dirty="0">
                <a:latin typeface="Times New Roman" panose="02020603050405020304" pitchFamily="18" charset="0"/>
                <a:cs typeface="Times New Roman" panose="02020603050405020304" pitchFamily="18" charset="0"/>
              </a:rPr>
              <a:t>,” Implementation of Cryptography Algorithm For Biometric Payment”. E-proceeding of engineering, Vol.3, No.1 April 2016.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Phil </a:t>
            </a:r>
            <a:r>
              <a:rPr lang="en-IN" sz="1800" dirty="0" err="1">
                <a:latin typeface="Times New Roman" panose="02020603050405020304" pitchFamily="18" charset="0"/>
                <a:cs typeface="Times New Roman" panose="02020603050405020304" pitchFamily="18" charset="0"/>
              </a:rPr>
              <a:t>Tresandern</a:t>
            </a:r>
            <a:r>
              <a:rPr lang="en-IN" sz="1800" dirty="0">
                <a:latin typeface="Times New Roman" panose="02020603050405020304" pitchFamily="18" charset="0"/>
                <a:cs typeface="Times New Roman" panose="02020603050405020304" pitchFamily="18" charset="0"/>
              </a:rPr>
              <a:t> and Timothy F. </a:t>
            </a:r>
            <a:r>
              <a:rPr lang="en-IN" sz="1800" dirty="0" err="1">
                <a:latin typeface="Times New Roman" panose="02020603050405020304" pitchFamily="18" charset="0"/>
                <a:cs typeface="Times New Roman" panose="02020603050405020304" pitchFamily="18" charset="0"/>
              </a:rPr>
              <a:t>Cootes</a:t>
            </a:r>
            <a:r>
              <a:rPr lang="en-IN" sz="1800" dirty="0">
                <a:latin typeface="Times New Roman" panose="02020603050405020304" pitchFamily="18" charset="0"/>
                <a:cs typeface="Times New Roman" panose="02020603050405020304" pitchFamily="18" charset="0"/>
              </a:rPr>
              <a:t>,” Mobile Biometrics: Combined Face and Voice Verification for the mobile platform”, IEEE, Books, 2013.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Selvia</a:t>
            </a:r>
            <a:r>
              <a:rPr lang="en-IN" sz="1800" dirty="0">
                <a:latin typeface="Times New Roman" panose="02020603050405020304" pitchFamily="18" charset="0"/>
                <a:cs typeface="Times New Roman" panose="02020603050405020304" pitchFamily="18" charset="0"/>
              </a:rPr>
              <a:t> Rahmawati1, </a:t>
            </a:r>
            <a:r>
              <a:rPr lang="en-IN" sz="1800" dirty="0" err="1">
                <a:latin typeface="Times New Roman" panose="02020603050405020304" pitchFamily="18" charset="0"/>
                <a:cs typeface="Times New Roman" panose="02020603050405020304" pitchFamily="18" charset="0"/>
              </a:rPr>
              <a:t>Ichsan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Taufik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Gitarja</a:t>
            </a:r>
            <a:r>
              <a:rPr lang="en-IN" sz="1800" dirty="0">
                <a:latin typeface="Times New Roman" panose="02020603050405020304" pitchFamily="18" charset="0"/>
                <a:cs typeface="Times New Roman" panose="02020603050405020304" pitchFamily="18" charset="0"/>
              </a:rPr>
              <a:t> Sandi,” </a:t>
            </a:r>
            <a:r>
              <a:rPr lang="en-IN" sz="1800" dirty="0" err="1">
                <a:latin typeface="Times New Roman" panose="02020603050405020304" pitchFamily="18" charset="0"/>
                <a:cs typeface="Times New Roman" panose="02020603050405020304" pitchFamily="18" charset="0"/>
              </a:rPr>
              <a:t>Implementasi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Algoritma</a:t>
            </a:r>
            <a:r>
              <a:rPr lang="en-IN" sz="1800" dirty="0">
                <a:latin typeface="Times New Roman" panose="02020603050405020304" pitchFamily="18" charset="0"/>
                <a:cs typeface="Times New Roman" panose="02020603050405020304" pitchFamily="18" charset="0"/>
              </a:rPr>
              <a:t> AES(Advanced Encryption Standard)256Bit Dan </a:t>
            </a:r>
            <a:r>
              <a:rPr lang="en-IN" sz="1800" dirty="0" err="1">
                <a:latin typeface="Times New Roman" panose="02020603050405020304" pitchFamily="18" charset="0"/>
                <a:cs typeface="Times New Roman" panose="02020603050405020304" pitchFamily="18" charset="0"/>
              </a:rPr>
              <a:t>Kompresi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Menggunakan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Algoritma</a:t>
            </a:r>
            <a:r>
              <a:rPr lang="en-IN" sz="1800" dirty="0">
                <a:latin typeface="Times New Roman" panose="02020603050405020304" pitchFamily="18" charset="0"/>
                <a:cs typeface="Times New Roman" panose="02020603050405020304" pitchFamily="18" charset="0"/>
              </a:rPr>
              <a:t> Huffman </a:t>
            </a:r>
            <a:r>
              <a:rPr lang="en-IN" sz="1800" dirty="0" err="1">
                <a:latin typeface="Times New Roman" panose="02020603050405020304" pitchFamily="18" charset="0"/>
                <a:cs typeface="Times New Roman" panose="02020603050405020304" pitchFamily="18" charset="0"/>
              </a:rPr>
              <a:t>Pada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Aplikasi</a:t>
            </a:r>
            <a:r>
              <a:rPr lang="en-IN" sz="1800" dirty="0">
                <a:latin typeface="Times New Roman" panose="02020603050405020304" pitchFamily="18" charset="0"/>
                <a:cs typeface="Times New Roman" panose="02020603050405020304" pitchFamily="18" charset="0"/>
              </a:rPr>
              <a:t> Voice Recorder”, SENTER 2017, 15-16 </a:t>
            </a:r>
            <a:r>
              <a:rPr lang="en-IN" sz="1800" dirty="0" err="1">
                <a:latin typeface="Times New Roman" panose="02020603050405020304" pitchFamily="18" charset="0"/>
                <a:cs typeface="Times New Roman" panose="02020603050405020304" pitchFamily="18" charset="0"/>
              </a:rPr>
              <a:t>Desember</a:t>
            </a:r>
            <a:r>
              <a:rPr lang="en-IN" sz="1800" dirty="0">
                <a:latin typeface="Times New Roman" panose="02020603050405020304" pitchFamily="18" charset="0"/>
                <a:cs typeface="Times New Roman" panose="02020603050405020304" pitchFamily="18" charset="0"/>
              </a:rPr>
              <a:t> 2017.</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Microsoft </a:t>
            </a:r>
            <a:r>
              <a:rPr lang="en-IN" sz="1800" dirty="0" err="1">
                <a:latin typeface="Times New Roman" panose="02020603050405020304" pitchFamily="18" charset="0"/>
                <a:cs typeface="Times New Roman" panose="02020603050405020304" pitchFamily="18" charset="0"/>
              </a:rPr>
              <a:t>Azure,“Face</a:t>
            </a:r>
            <a:r>
              <a:rPr lang="en-IN" sz="1800" dirty="0">
                <a:latin typeface="Times New Roman" panose="02020603050405020304" pitchFamily="18" charset="0"/>
                <a:cs typeface="Times New Roman" panose="02020603050405020304" pitchFamily="18" charset="0"/>
              </a:rPr>
              <a:t> API Azure Cloud documentation” access February 2019.Available:https://www.azure.microsoft.com.</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J.Zhou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X.G.Lu</a:t>
            </a:r>
            <a:r>
              <a:rPr lang="en-IN" sz="1800" dirty="0">
                <a:latin typeface="Times New Roman" panose="02020603050405020304" pitchFamily="18" charset="0"/>
                <a:cs typeface="Times New Roman" panose="02020603050405020304" pitchFamily="18" charset="0"/>
              </a:rPr>
              <a:t>, D. Zhang, C. Wu, Orientation analysis for rotated human face detection, Image and Vision Computing, 20, 2002, 257264.</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Weizhi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Meng</a:t>
            </a:r>
            <a:r>
              <a:rPr lang="en-IN" sz="1800" dirty="0">
                <a:latin typeface="Times New Roman" panose="02020603050405020304" pitchFamily="18" charset="0"/>
                <a:cs typeface="Times New Roman" panose="02020603050405020304" pitchFamily="18" charset="0"/>
              </a:rPr>
              <a:t>; Wong, D.S.; </a:t>
            </a:r>
            <a:r>
              <a:rPr lang="en-IN" sz="1800" dirty="0" err="1">
                <a:latin typeface="Times New Roman" panose="02020603050405020304" pitchFamily="18" charset="0"/>
                <a:cs typeface="Times New Roman" panose="02020603050405020304" pitchFamily="18" charset="0"/>
              </a:rPr>
              <a:t>Furnell</a:t>
            </a:r>
            <a:r>
              <a:rPr lang="en-IN" sz="1800" dirty="0">
                <a:latin typeface="Times New Roman" panose="02020603050405020304" pitchFamily="18" charset="0"/>
                <a:cs typeface="Times New Roman" panose="02020603050405020304" pitchFamily="18" charset="0"/>
              </a:rPr>
              <a:t>, S.; </a:t>
            </a:r>
            <a:r>
              <a:rPr lang="en-IN" sz="1800" dirty="0" err="1">
                <a:latin typeface="Times New Roman" panose="02020603050405020304" pitchFamily="18" charset="0"/>
                <a:cs typeface="Times New Roman" panose="02020603050405020304" pitchFamily="18" charset="0"/>
              </a:rPr>
              <a:t>Jianying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Zhou,"Surveying</a:t>
            </a:r>
            <a:r>
              <a:rPr lang="en-IN" sz="1800" dirty="0">
                <a:latin typeface="Times New Roman" panose="02020603050405020304" pitchFamily="18" charset="0"/>
                <a:cs typeface="Times New Roman" panose="02020603050405020304" pitchFamily="18" charset="0"/>
              </a:rPr>
              <a:t> the  Development of Biometric User Authentication on Mobile Phones," in Communications Surveys &amp; Tutorials, IEEE, vol.17, no.3, pp.12681293, third quarter 2015.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5654"/>
            <a:ext cx="7726680" cy="4667641"/>
          </a:xfrm>
        </p:spPr>
        <p:txBody>
          <a:bodyPr>
            <a:normAutofit/>
          </a:bodyPr>
          <a:lstStyle/>
          <a:p>
            <a:endParaRPr lang="en-US" sz="7200" b="1" dirty="0">
              <a:solidFill>
                <a:schemeClr val="accent1">
                  <a:lumMod val="75000"/>
                </a:schemeClr>
              </a:solidFill>
            </a:endParaRPr>
          </a:p>
          <a:p>
            <a:r>
              <a:rPr lang="en-US" sz="7200" b="1" dirty="0">
                <a:solidFill>
                  <a:schemeClr val="accent1">
                    <a:lumMod val="75000"/>
                  </a:schemeClr>
                </a:solidFill>
              </a:rPr>
              <a:t>	  </a:t>
            </a:r>
            <a:r>
              <a:rPr lang="en-US" sz="7200" dirty="0">
                <a:solidFill>
                  <a:schemeClr val="accent1"/>
                </a:solidFill>
                <a:latin typeface="+mj-lt"/>
              </a:rPr>
              <a:t>THANK</a:t>
            </a:r>
            <a:r>
              <a:rPr lang="en-US" sz="7200" b="1" dirty="0">
                <a:solidFill>
                  <a:schemeClr val="accent1">
                    <a:lumMod val="75000"/>
                  </a:schemeClr>
                </a:solidFill>
                <a:latin typeface="+mj-lt"/>
              </a:rPr>
              <a:t> </a:t>
            </a:r>
            <a:r>
              <a:rPr lang="en-US" sz="7200" b="1" dirty="0">
                <a:solidFill>
                  <a:schemeClr val="accent1"/>
                </a:solidFill>
                <a:latin typeface="+mj-lt"/>
              </a:rPr>
              <a:t>YOU</a:t>
            </a:r>
            <a:endParaRPr lang="en-IN" sz="7200" b="1" dirty="0">
              <a:solidFill>
                <a:schemeClr val="accent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703796" y="1484784"/>
            <a:ext cx="7736408" cy="4110716"/>
          </a:xfrm>
        </p:spPr>
        <p:txBody>
          <a:bodyPr>
            <a:no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Face Recognition for Secure Online payment with Proxy Detection will be implemented </a:t>
            </a:r>
            <a:r>
              <a:rPr lang="en-US" sz="2000" dirty="0">
                <a:latin typeface="Times New Roman" panose="02020603050405020304" pitchFamily="18" charset="0"/>
                <a:cs typeface="Times New Roman" panose="02020603050405020304" pitchFamily="18" charset="0"/>
              </a:rPr>
              <a:t>for payment to online merchant.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transaction permits in this study lie in the biometric face verification transaction permission and Mobile number to improve communication security and transaction data.</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Registered mobile of the retailer to carry out transaction permits with Face verification transaction permits.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Face Verification will be impl</a:t>
            </a:r>
            <a:r>
              <a:rPr lang="en-IN" altLang="en-US" sz="2000" dirty="0">
                <a:latin typeface="Times New Roman" panose="02020603050405020304" pitchFamily="18" charset="0"/>
                <a:cs typeface="Times New Roman" panose="02020603050405020304" pitchFamily="18" charset="0"/>
              </a:rPr>
              <a:t>emented</a:t>
            </a:r>
            <a:r>
              <a:rPr lang="en-US" sz="2000" dirty="0">
                <a:latin typeface="Times New Roman" panose="02020603050405020304" pitchFamily="18" charset="0"/>
                <a:cs typeface="Times New Roman" panose="02020603050405020304" pitchFamily="18" charset="0"/>
              </a:rPr>
              <a:t> using Face Net Deep Learning Algorithm</a:t>
            </a:r>
            <a:r>
              <a:rPr lang="en-I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55184"/>
            <a:ext cx="6447501" cy="593933"/>
          </a:xfrm>
        </p:spPr>
        <p:txBody>
          <a:bodyPr/>
          <a:lstStyle/>
          <a:p>
            <a:r>
              <a:rPr lang="en-US" b="0" dirty="0"/>
              <a:t>Literature</a:t>
            </a:r>
            <a:r>
              <a:rPr lang="en-US" dirty="0"/>
              <a:t> Survey</a:t>
            </a:r>
            <a:endParaRPr lang="en-IN" dirty="0"/>
          </a:p>
        </p:txBody>
      </p:sp>
      <p:graphicFrame>
        <p:nvGraphicFramePr>
          <p:cNvPr id="4" name="Content Placeholder 3"/>
          <p:cNvGraphicFramePr>
            <a:graphicFrameLocks noGrp="1"/>
          </p:cNvGraphicFramePr>
          <p:nvPr>
            <p:ph idx="1"/>
          </p:nvPr>
        </p:nvGraphicFramePr>
        <p:xfrm>
          <a:off x="971600" y="1649303"/>
          <a:ext cx="7554561" cy="4838700"/>
        </p:xfrm>
        <a:graphic>
          <a:graphicData uri="http://schemas.openxmlformats.org/drawingml/2006/table">
            <a:tbl>
              <a:tblPr firstRow="1" bandRow="1">
                <a:tableStyleId>{5C22544A-7EE6-4342-B048-85BDC9FD1C3A}</a:tableStyleId>
              </a:tblPr>
              <a:tblGrid>
                <a:gridCol w="2518187"/>
                <a:gridCol w="2518187"/>
                <a:gridCol w="2518187"/>
              </a:tblGrid>
              <a:tr h="274320">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marL="68580" marR="68580" marT="34290" marB="34290"/>
                </a:tc>
              </a:tr>
              <a:tr h="3360420">
                <a:tc>
                  <a:txBody>
                    <a:bodyPr/>
                    <a:lstStyle/>
                    <a:p>
                      <a:r>
                        <a:rPr lang="en-US" sz="1600" dirty="0">
                          <a:latin typeface="Times New Roman" panose="02020603050405020304" pitchFamily="18" charset="0"/>
                          <a:cs typeface="Times New Roman" panose="02020603050405020304" pitchFamily="18" charset="0"/>
                        </a:rPr>
                        <a:t>Swing-Pay: One Card Meets All User Payment and Identity Needs</a:t>
                      </a:r>
                      <a:endParaRPr 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600" dirty="0">
                          <a:latin typeface="Times New Roman" panose="02020603050405020304" pitchFamily="18" charset="0"/>
                          <a:cs typeface="Times New Roman" panose="02020603050405020304" pitchFamily="18" charset="0"/>
                        </a:rPr>
                        <a:t>This paper, presents an approach and module by which one card can communicate with another using</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near-field communication (NFC) technology to digitally transfer money from the payer’s bank to the payee’s bank. This approach eliminates the need for physical cash and also serves all types of payment and identity needs. Embodiments of this approach furnish a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medium for cashless card-to-card transactions. </a:t>
                      </a:r>
                      <a:endParaRPr lang="en-IN" sz="1600" dirty="0">
                        <a:latin typeface="Times New Roman" panose="02020603050405020304" pitchFamily="18" charset="0"/>
                        <a:cs typeface="Times New Roman" panose="02020603050405020304" pitchFamily="18" charset="0"/>
                      </a:endParaRPr>
                    </a:p>
                  </a:txBody>
                  <a:tcPr marL="68580" marR="68580" marT="34290" marB="34290"/>
                </a:tc>
              </a:tr>
              <a:tr h="274320">
                <a:tc>
                  <a:txBody>
                    <a:bodyPr/>
                    <a:lstStyle/>
                    <a:p>
                      <a:endParaRPr lang="en-IN" sz="160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600" dirty="0">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8012"/>
            <a:ext cx="6447501" cy="593933"/>
          </a:xfrm>
        </p:spPr>
        <p:txBody>
          <a:bodyPr/>
          <a:lstStyle/>
          <a:p>
            <a:r>
              <a:rPr lang="en-US" b="0" dirty="0"/>
              <a:t>Literature</a:t>
            </a:r>
            <a:r>
              <a:rPr lang="en-US" dirty="0"/>
              <a:t> Survey</a:t>
            </a:r>
            <a:endParaRPr lang="en-IN" dirty="0"/>
          </a:p>
        </p:txBody>
      </p:sp>
      <p:graphicFrame>
        <p:nvGraphicFramePr>
          <p:cNvPr id="4" name="Content Placeholder 3"/>
          <p:cNvGraphicFramePr>
            <a:graphicFrameLocks noGrp="1"/>
          </p:cNvGraphicFramePr>
          <p:nvPr>
            <p:ph idx="1"/>
          </p:nvPr>
        </p:nvGraphicFramePr>
        <p:xfrm>
          <a:off x="827584" y="1268760"/>
          <a:ext cx="7978062" cy="4869180"/>
        </p:xfrm>
        <a:graphic>
          <a:graphicData uri="http://schemas.openxmlformats.org/drawingml/2006/table">
            <a:tbl>
              <a:tblPr firstRow="1" bandRow="1">
                <a:tableStyleId>{5C22544A-7EE6-4342-B048-85BDC9FD1C3A}</a:tableStyleId>
              </a:tblPr>
              <a:tblGrid>
                <a:gridCol w="2659354"/>
                <a:gridCol w="2659354"/>
                <a:gridCol w="2659354"/>
              </a:tblGrid>
              <a:tr h="274320">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dirty="0">
                          <a:latin typeface="Times New Roman" panose="02020603050405020304" pitchFamily="18" charset="0"/>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marL="68580" marR="68580" marT="34290" marB="34290"/>
                </a:tc>
              </a:tr>
              <a:tr h="29489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 Biometric based Payment System by using Payee and Payer Module</a:t>
                      </a:r>
                      <a:endParaRPr lang="en-US" sz="1800" dirty="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defRPr/>
                      </a:pP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dirty="0">
                          <a:latin typeface="Times New Roman" panose="02020603050405020304" pitchFamily="18" charset="0"/>
                          <a:cs typeface="Times New Roman" panose="02020603050405020304" pitchFamily="18" charset="0"/>
                        </a:rPr>
                        <a:t>2017</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800" dirty="0">
                          <a:latin typeface="Times New Roman" panose="02020603050405020304" pitchFamily="18" charset="0"/>
                          <a:cs typeface="Times New Roman" panose="02020603050405020304" pitchFamily="18" charset="0"/>
                        </a:rPr>
                        <a:t>This paper provides an approach and module by which one payee module can communicate with the player module using Bluetooth for money transfer from the payer’s to the payee’s bank. The significance of this approach is that it eliminates the physical need of case cash and serves for all types of payment and identity needs. </a:t>
                      </a:r>
                      <a:endParaRPr lang="en-IN" sz="1800" dirty="0">
                        <a:latin typeface="Times New Roman" panose="02020603050405020304" pitchFamily="18" charset="0"/>
                        <a:cs typeface="Times New Roman" panose="02020603050405020304" pitchFamily="18" charset="0"/>
                      </a:endParaRPr>
                    </a:p>
                  </a:txBody>
                  <a:tcPr marL="68580" marR="68580" marT="34290" marB="34290"/>
                </a:tc>
              </a:tr>
              <a:tr h="274320">
                <a:tc>
                  <a:txBody>
                    <a:bodyPr/>
                    <a:lstStyle/>
                    <a:p>
                      <a:endParaRPr lang="en-IN" sz="180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80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800" dirty="0">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6447501" cy="593933"/>
          </a:xfrm>
        </p:spPr>
        <p:txBody>
          <a:bodyPr/>
          <a:lstStyle/>
          <a:p>
            <a:r>
              <a:rPr lang="en-US" b="0" dirty="0"/>
              <a:t>Literature</a:t>
            </a:r>
            <a:r>
              <a:rPr lang="en-US" dirty="0"/>
              <a:t> Survey</a:t>
            </a:r>
            <a:endParaRPr lang="en-IN" dirty="0"/>
          </a:p>
        </p:txBody>
      </p:sp>
      <p:graphicFrame>
        <p:nvGraphicFramePr>
          <p:cNvPr id="4" name="Content Placeholder 3"/>
          <p:cNvGraphicFramePr>
            <a:graphicFrameLocks noGrp="1"/>
          </p:cNvGraphicFramePr>
          <p:nvPr>
            <p:ph idx="1"/>
          </p:nvPr>
        </p:nvGraphicFramePr>
        <p:xfrm>
          <a:off x="899592" y="1512570"/>
          <a:ext cx="7992888" cy="4436709"/>
        </p:xfrm>
        <a:graphic>
          <a:graphicData uri="http://schemas.openxmlformats.org/drawingml/2006/table">
            <a:tbl>
              <a:tblPr firstRow="1" bandRow="1">
                <a:tableStyleId>{5C22544A-7EE6-4342-B048-85BDC9FD1C3A}</a:tableStyleId>
              </a:tblPr>
              <a:tblGrid>
                <a:gridCol w="2664296"/>
                <a:gridCol w="2664296"/>
                <a:gridCol w="2664296"/>
              </a:tblGrid>
              <a:tr h="326358">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marL="68580" marR="68580" marT="34290" marB="34290"/>
                </a:tc>
              </a:tr>
              <a:tr h="378399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Surveying the Development of Biometric User Authentication on Mobile Phones Surveying the Development of Biometric User Authentication on Mobile Phones </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600" dirty="0">
                          <a:latin typeface="Times New Roman" panose="02020603050405020304" pitchFamily="18" charset="0"/>
                          <a:cs typeface="Times New Roman" panose="02020603050405020304" pitchFamily="18" charset="0"/>
                        </a:rPr>
                        <a:t>2015</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600" dirty="0">
                          <a:latin typeface="Times New Roman" panose="02020603050405020304" pitchFamily="18" charset="0"/>
                          <a:cs typeface="Times New Roman" panose="02020603050405020304" pitchFamily="18" charset="0"/>
                        </a:rPr>
                        <a:t>we survey the development of existing biometric authentication techniques on mobile phones, especially on </a:t>
                      </a:r>
                      <a:r>
                        <a:rPr lang="en-US" sz="1600" dirty="0" err="1">
                          <a:latin typeface="Times New Roman" panose="02020603050405020304" pitchFamily="18" charset="0"/>
                          <a:cs typeface="Times New Roman" panose="02020603050405020304" pitchFamily="18" charset="0"/>
                        </a:rPr>
                        <a:t>touchenabled</a:t>
                      </a:r>
                      <a:r>
                        <a:rPr lang="en-US" sz="1600" dirty="0">
                          <a:latin typeface="Times New Roman" panose="02020603050405020304" pitchFamily="18" charset="0"/>
                          <a:cs typeface="Times New Roman" panose="02020603050405020304" pitchFamily="18" charset="0"/>
                        </a:rPr>
                        <a:t> devices, with reference to eleven biometric approaches (ﬁve physiological and six behavioral). We present a taxonomy of existing efforts regarding biometric authentication on mobile phones and analyze their feasibility of deployment on </a:t>
                      </a:r>
                      <a:r>
                        <a:rPr lang="en-US" sz="1600" dirty="0" err="1">
                          <a:latin typeface="Times New Roman" panose="02020603050405020304" pitchFamily="18" charset="0"/>
                          <a:cs typeface="Times New Roman" panose="02020603050405020304" pitchFamily="18" charset="0"/>
                        </a:rPr>
                        <a:t>touchenabled</a:t>
                      </a:r>
                      <a:r>
                        <a:rPr lang="en-US" sz="1600" dirty="0">
                          <a:latin typeface="Times New Roman" panose="02020603050405020304" pitchFamily="18" charset="0"/>
                          <a:cs typeface="Times New Roman" panose="02020603050405020304" pitchFamily="18" charset="0"/>
                        </a:rPr>
                        <a:t> mobile phones. </a:t>
                      </a:r>
                      <a:endParaRPr lang="en-IN" sz="1600" dirty="0">
                        <a:latin typeface="Times New Roman" panose="02020603050405020304" pitchFamily="18" charset="0"/>
                        <a:cs typeface="Times New Roman" panose="02020603050405020304" pitchFamily="18" charset="0"/>
                      </a:endParaRPr>
                    </a:p>
                  </a:txBody>
                  <a:tcPr marL="68580" marR="68580" marT="34290" marB="34290"/>
                </a:tc>
              </a:tr>
              <a:tr h="326358">
                <a:tc>
                  <a:txBody>
                    <a:bodyPr/>
                    <a:lstStyle/>
                    <a:p>
                      <a:endParaRPr lang="en-IN" sz="160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60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IN" sz="1600" dirty="0">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Existing</a:t>
            </a:r>
            <a:r>
              <a:rPr lang="en-US" dirty="0"/>
              <a:t> system</a:t>
            </a:r>
            <a:endParaRPr lang="en-IN" dirty="0"/>
          </a:p>
        </p:txBody>
      </p:sp>
      <p:sp>
        <p:nvSpPr>
          <p:cNvPr id="3" name="Content Placeholder 2"/>
          <p:cNvSpPr>
            <a:spLocks noGrp="1"/>
          </p:cNvSpPr>
          <p:nvPr>
            <p:ph idx="1"/>
          </p:nvPr>
        </p:nvSpPr>
        <p:spPr>
          <a:xfrm>
            <a:off x="899592" y="1484784"/>
            <a:ext cx="7416824" cy="4392488"/>
          </a:xfrm>
        </p:spPr>
        <p:txBody>
          <a:bodyPr>
            <a:normAutofit fontScale="925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system was implemented using face encryption and decryption to avoid hackers while transaction.</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System used Azure API face verification</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Limitation of existing systems are proxy detectors was not implemented, even if people show their photo image it could able to recognize the face and completes the transaction. This leads to major thread of the process.</a:t>
            </a: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Proposed</a:t>
            </a:r>
            <a:r>
              <a:rPr lang="en-US" dirty="0"/>
              <a:t> System</a:t>
            </a:r>
            <a:endParaRPr lang="en-IN" dirty="0"/>
          </a:p>
        </p:txBody>
      </p:sp>
      <p:sp>
        <p:nvSpPr>
          <p:cNvPr id="3" name="Content Placeholder 2"/>
          <p:cNvSpPr>
            <a:spLocks noGrp="1"/>
          </p:cNvSpPr>
          <p:nvPr>
            <p:ph idx="1"/>
          </p:nvPr>
        </p:nvSpPr>
        <p:spPr>
          <a:xfrm>
            <a:off x="1115616" y="1412776"/>
            <a:ext cx="7704856" cy="4896544"/>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proposed system, Face Verification will be implemented using Face Net Deep Learning Algorithm to embed with 128 feature points of the face.</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Embed 128 features point of each person face will be calculated with triplet loss function.</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Facial</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every person will be classified using SVM.</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Advantage of our proposed system is Proxy Detection will be implemented using image processing technique. This provided more secure to the system.</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status report</Template>
  <TotalTime>0</TotalTime>
  <Words>8337</Words>
  <Application>WPS Presentation</Application>
  <PresentationFormat>On-screen Show (4:3)</PresentationFormat>
  <Paragraphs>228</Paragraphs>
  <Slides>33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Wingdings 2</vt:lpstr>
      <vt:lpstr>Times New Roman</vt:lpstr>
      <vt:lpstr>Segoe UI</vt:lpstr>
      <vt:lpstr>Microsoft YaHei</vt:lpstr>
      <vt:lpstr>Arial Unicode MS</vt:lpstr>
      <vt:lpstr>Calibri</vt:lpstr>
      <vt:lpstr>Wingdings</vt:lpstr>
      <vt:lpstr>Verve</vt:lpstr>
      <vt:lpstr>PowerPoint 演示文稿</vt:lpstr>
      <vt:lpstr>Objective</vt:lpstr>
      <vt:lpstr>Introduction</vt:lpstr>
      <vt:lpstr>Abstract</vt:lpstr>
      <vt:lpstr>Literature Survey</vt:lpstr>
      <vt:lpstr>Literature Survey</vt:lpstr>
      <vt:lpstr>Literature Survey</vt:lpstr>
      <vt:lpstr>Existing system</vt:lpstr>
      <vt:lpstr>Proposed System</vt:lpstr>
      <vt:lpstr>System Architecture</vt:lpstr>
      <vt:lpstr>Use case Diagram</vt:lpstr>
      <vt:lpstr>Class Diagram</vt:lpstr>
      <vt:lpstr>Activity Diagram</vt:lpstr>
      <vt:lpstr>Sequence Diagram</vt:lpstr>
      <vt:lpstr>Collaborative Diagram</vt:lpstr>
      <vt:lpstr>E-R Diagram</vt:lpstr>
      <vt:lpstr>Module-1:  Face Enrolment</vt:lpstr>
      <vt:lpstr>Module 2: Transaction Process </vt:lpstr>
      <vt:lpstr>Module-2: Transaction Process </vt:lpstr>
      <vt:lpstr>Database Design</vt:lpstr>
      <vt:lpstr>Input Design</vt:lpstr>
      <vt:lpstr>Output Design</vt:lpstr>
      <vt:lpstr>Input UI</vt:lpstr>
      <vt:lpstr>Output page</vt:lpstr>
      <vt:lpstr>Console Output </vt:lpstr>
      <vt:lpstr>Database: Customer and Retailer</vt:lpstr>
      <vt:lpstr>System Requirements</vt:lpstr>
      <vt:lpstr>Advantages</vt:lpstr>
      <vt:lpstr>Disadvantages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SECURE PAYMENT  USING MACHINE LEARNING</dc:title>
  <dc:creator>SAMINATHAN</dc:creator>
  <cp:lastModifiedBy>Sarath</cp:lastModifiedBy>
  <cp:revision>27</cp:revision>
  <dcterms:created xsi:type="dcterms:W3CDTF">2021-03-01T17:01:00Z</dcterms:created>
  <dcterms:modified xsi:type="dcterms:W3CDTF">2021-08-04T06:16:49Z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1033-10.2.0.7636</vt:lpwstr>
  </property>
</Properties>
</file>