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9" r:id="rId6"/>
    <p:sldId id="257" r:id="rId7"/>
    <p:sldId id="261" r:id="rId8"/>
    <p:sldId id="263" r:id="rId9"/>
    <p:sldId id="264" r:id="rId10"/>
    <p:sldId id="265" r:id="rId11"/>
    <p:sldId id="266" r:id="rId12"/>
    <p:sldId id="267"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61897A-E685-4862-A25C-179C2C0A7033}">
          <p14:sldIdLst>
            <p14:sldId id="256"/>
            <p14:sldId id="259"/>
            <p14:sldId id="257"/>
            <p14:sldId id="261"/>
            <p14:sldId id="263"/>
            <p14:sldId id="264"/>
            <p14:sldId id="265"/>
            <p14:sldId id="266"/>
            <p14:sldId id="267"/>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3/23/2021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3/23/2021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normAutofit fontScale="90000"/>
          </a:bodyPr>
          <a:lstStyle/>
          <a:p>
            <a:r>
              <a:rPr lang="en-US" dirty="0"/>
              <a:t>ONLINE SECURE PAYMENT </a:t>
            </a:r>
            <a:br>
              <a:rPr lang="en-US" dirty="0"/>
            </a:br>
            <a:r>
              <a:rPr lang="en-US" b="0" dirty="0"/>
              <a:t>USING FACE RECOGNITION</a:t>
            </a:r>
          </a:p>
        </p:txBody>
      </p:sp>
      <p:sp>
        <p:nvSpPr>
          <p:cNvPr id="5" name="Subtitle 4">
            <a:extLst>
              <a:ext uri="{FF2B5EF4-FFF2-40B4-BE49-F238E27FC236}">
                <a16:creationId xmlns:a16="http://schemas.microsoft.com/office/drawing/2014/main" id="{4D3EFD33-F86B-4460-B507-21C5D5EF4600}"/>
              </a:ext>
            </a:extLst>
          </p:cNvPr>
          <p:cNvSpPr>
            <a:spLocks noGrp="1"/>
          </p:cNvSpPr>
          <p:nvPr>
            <p:ph type="subTitle" idx="1"/>
          </p:nvPr>
        </p:nvSpPr>
        <p:spPr>
          <a:xfrm>
            <a:off x="4724400" y="3849666"/>
            <a:ext cx="3879056" cy="2747686"/>
          </a:xfrm>
        </p:spPr>
        <p:txBody>
          <a:bodyPr>
            <a:normAutofit/>
          </a:bodyPr>
          <a:lstStyle/>
          <a:p>
            <a:pPr algn="r"/>
            <a:endParaRPr lang="en-US" sz="2400" dirty="0"/>
          </a:p>
          <a:p>
            <a:pPr algn="r"/>
            <a:r>
              <a:rPr lang="en-US" sz="1600" dirty="0">
                <a:solidFill>
                  <a:schemeClr val="accent1"/>
                </a:solidFill>
              </a:rPr>
              <a:t>SARATH</a:t>
            </a:r>
            <a:r>
              <a:rPr lang="en-US" sz="1600" dirty="0"/>
              <a:t> </a:t>
            </a:r>
            <a:r>
              <a:rPr lang="en-US" sz="1600" b="1" dirty="0">
                <a:solidFill>
                  <a:schemeClr val="accent1"/>
                </a:solidFill>
              </a:rPr>
              <a:t>KUMAR S (921317104192)</a:t>
            </a:r>
          </a:p>
          <a:p>
            <a:pPr algn="r"/>
            <a:r>
              <a:rPr lang="en-US" sz="1600" dirty="0">
                <a:solidFill>
                  <a:schemeClr val="accent1"/>
                </a:solidFill>
              </a:rPr>
              <a:t>SANTHOSH</a:t>
            </a:r>
            <a:r>
              <a:rPr lang="en-US" sz="1600" dirty="0"/>
              <a:t> </a:t>
            </a:r>
            <a:r>
              <a:rPr lang="en-US" sz="1600" b="1" dirty="0">
                <a:solidFill>
                  <a:schemeClr val="accent1"/>
                </a:solidFill>
              </a:rPr>
              <a:t>LUITEL</a:t>
            </a:r>
            <a:r>
              <a:rPr lang="en-US" sz="1600" dirty="0"/>
              <a:t> </a:t>
            </a:r>
            <a:r>
              <a:rPr lang="en-US" sz="1600" b="1" dirty="0">
                <a:solidFill>
                  <a:schemeClr val="accent1"/>
                </a:solidFill>
              </a:rPr>
              <a:t>(921317104191)</a:t>
            </a:r>
          </a:p>
          <a:p>
            <a:pPr algn="r"/>
            <a:r>
              <a:rPr lang="en-US" sz="1600" dirty="0">
                <a:solidFill>
                  <a:schemeClr val="accent1"/>
                </a:solidFill>
              </a:rPr>
              <a:t>SANTHOSH</a:t>
            </a:r>
            <a:r>
              <a:rPr lang="en-US" sz="1600" dirty="0"/>
              <a:t> </a:t>
            </a:r>
            <a:r>
              <a:rPr lang="en-US" sz="1600" b="1" dirty="0">
                <a:solidFill>
                  <a:schemeClr val="accent1"/>
                </a:solidFill>
              </a:rPr>
              <a:t>S</a:t>
            </a:r>
            <a:r>
              <a:rPr lang="en-US" sz="1600" dirty="0"/>
              <a:t> </a:t>
            </a:r>
            <a:r>
              <a:rPr lang="en-US" sz="1600" b="1" dirty="0">
                <a:solidFill>
                  <a:schemeClr val="accent1"/>
                </a:solidFill>
              </a:rPr>
              <a:t>(921317104187)</a:t>
            </a:r>
          </a:p>
          <a:p>
            <a:pPr algn="r"/>
            <a:r>
              <a:rPr lang="en-US" sz="1600" dirty="0">
                <a:solidFill>
                  <a:schemeClr val="accent1"/>
                </a:solidFill>
              </a:rPr>
              <a:t>SANTHOSH</a:t>
            </a:r>
            <a:r>
              <a:rPr lang="en-US" sz="1600" dirty="0"/>
              <a:t> </a:t>
            </a:r>
            <a:r>
              <a:rPr lang="en-US" sz="1600" b="1" dirty="0">
                <a:solidFill>
                  <a:schemeClr val="accent1"/>
                </a:solidFill>
              </a:rPr>
              <a:t>S (921317104186)</a:t>
            </a:r>
            <a:endParaRPr lang="en-IN" sz="1600" b="1"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6CCC2-FDAD-49D4-A0A5-1C3FA7C554D9}"/>
              </a:ext>
            </a:extLst>
          </p:cNvPr>
          <p:cNvSpPr>
            <a:spLocks noGrp="1"/>
          </p:cNvSpPr>
          <p:nvPr>
            <p:ph idx="1"/>
          </p:nvPr>
        </p:nvSpPr>
        <p:spPr>
          <a:xfrm>
            <a:off x="457200" y="1425654"/>
            <a:ext cx="7726680" cy="4667641"/>
          </a:xfrm>
        </p:spPr>
        <p:txBody>
          <a:bodyPr>
            <a:normAutofit/>
          </a:bodyPr>
          <a:lstStyle/>
          <a:p>
            <a:endParaRPr lang="en-US" sz="7200" b="1" dirty="0">
              <a:solidFill>
                <a:schemeClr val="accent1">
                  <a:lumMod val="75000"/>
                </a:schemeClr>
              </a:solidFill>
            </a:endParaRPr>
          </a:p>
          <a:p>
            <a:r>
              <a:rPr lang="en-US" sz="7200" b="1" dirty="0">
                <a:solidFill>
                  <a:schemeClr val="accent1">
                    <a:lumMod val="75000"/>
                  </a:schemeClr>
                </a:solidFill>
              </a:rPr>
              <a:t>	  </a:t>
            </a:r>
            <a:r>
              <a:rPr lang="en-US" sz="7200" dirty="0">
                <a:solidFill>
                  <a:schemeClr val="accent1"/>
                </a:solidFill>
                <a:latin typeface="+mj-lt"/>
              </a:rPr>
              <a:t>THANK</a:t>
            </a:r>
            <a:r>
              <a:rPr lang="en-US" sz="7200" b="1" dirty="0">
                <a:solidFill>
                  <a:schemeClr val="accent1">
                    <a:lumMod val="75000"/>
                  </a:schemeClr>
                </a:solidFill>
                <a:latin typeface="+mj-lt"/>
              </a:rPr>
              <a:t> </a:t>
            </a:r>
            <a:r>
              <a:rPr lang="en-US" sz="7200" b="1" dirty="0">
                <a:solidFill>
                  <a:schemeClr val="accent1"/>
                </a:solidFill>
                <a:latin typeface="+mj-lt"/>
              </a:rPr>
              <a:t>YOU</a:t>
            </a:r>
            <a:endParaRPr lang="en-IN" sz="7200" b="1" dirty="0">
              <a:solidFill>
                <a:schemeClr val="accent1"/>
              </a:solidFill>
              <a:latin typeface="+mj-lt"/>
            </a:endParaRPr>
          </a:p>
        </p:txBody>
      </p:sp>
    </p:spTree>
    <p:extLst>
      <p:ext uri="{BB962C8B-B14F-4D97-AF65-F5344CB8AC3E}">
        <p14:creationId xmlns:p14="http://schemas.microsoft.com/office/powerpoint/2010/main" val="306285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Content Placeholder 2">
            <a:extLst>
              <a:ext uri="{FF2B5EF4-FFF2-40B4-BE49-F238E27FC236}">
                <a16:creationId xmlns:a16="http://schemas.microsoft.com/office/drawing/2014/main" id="{2D55C6E4-E974-4813-92CF-C65E3476FFF5}"/>
              </a:ext>
            </a:extLst>
          </p:cNvPr>
          <p:cNvSpPr>
            <a:spLocks noGrp="1"/>
          </p:cNvSpPr>
          <p:nvPr>
            <p:ph idx="1"/>
          </p:nvPr>
        </p:nvSpPr>
        <p:spPr>
          <a:xfrm>
            <a:off x="457200" y="1700807"/>
            <a:ext cx="7726680" cy="4983997"/>
          </a:xfrm>
        </p:spPr>
        <p:txBody>
          <a:bodyPr>
            <a:noAutofit/>
          </a:bodyPr>
          <a:lstStyle/>
          <a:p>
            <a:pPr marL="349758" indent="-285750" algn="just">
              <a:buFont typeface="Wingdings" panose="05000000000000000000" pitchFamily="2" charset="2"/>
              <a:buChar char="Ø"/>
            </a:pPr>
            <a:r>
              <a:rPr lang="en-US" sz="1800" dirty="0"/>
              <a:t>Online Secure Payment using Face Recognition is a web based application which enables a more secure online money transaction.</a:t>
            </a:r>
          </a:p>
          <a:p>
            <a:pPr marL="349758" indent="-285750" algn="just">
              <a:buFont typeface="Wingdings" panose="05000000000000000000" pitchFamily="2" charset="2"/>
              <a:buChar char="Ø"/>
            </a:pPr>
            <a:r>
              <a:rPr lang="en-US" sz="1800" dirty="0"/>
              <a:t>The advancements in technology have led to a surge in online transactions via online shopping, internet banking, payment gateways, etc.</a:t>
            </a:r>
          </a:p>
          <a:p>
            <a:pPr marL="349758" indent="-285750" algn="just">
              <a:buFont typeface="Wingdings" panose="05000000000000000000" pitchFamily="2" charset="2"/>
              <a:buChar char="Ø"/>
            </a:pPr>
            <a:r>
              <a:rPr lang="en-US" sz="1800" dirty="0"/>
              <a:t>In the current world of advanced technology, it is easy for hackers to get personal details of users because of which some people are hesitant to use online transactions. This makes security an important factor at the time of making digital payments.</a:t>
            </a:r>
          </a:p>
          <a:p>
            <a:pPr marL="349758" indent="-285750" algn="just">
              <a:buFont typeface="Wingdings" panose="05000000000000000000" pitchFamily="2" charset="2"/>
              <a:buChar char="Ø"/>
            </a:pPr>
            <a:r>
              <a:rPr lang="en-US" sz="1800" dirty="0"/>
              <a:t>For this reason, to make transaction more secure we use face recognition instead of OTP or MPIN.</a:t>
            </a:r>
          </a:p>
          <a:p>
            <a:pPr marL="349758" indent="-285750" algn="just">
              <a:buFont typeface="Wingdings" panose="05000000000000000000" pitchFamily="2" charset="2"/>
              <a:buChar char="Ø"/>
            </a:pPr>
            <a:r>
              <a:rPr lang="en-US" sz="1800" dirty="0"/>
              <a:t>Facial recognition has improved dramatically in recent years and the best face identification algorithm has an error of just 0.08% making it more reliable and secure than OTP.</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1520" y="474947"/>
            <a:ext cx="4638674" cy="675926"/>
          </a:xfrm>
        </p:spPr>
        <p:txBody>
          <a:bodyPr/>
          <a:lstStyle/>
          <a:p>
            <a:r>
              <a:rPr lang="en-US" b="0" dirty="0"/>
              <a:t>MERITS OF THE </a:t>
            </a:r>
            <a:r>
              <a:rPr lang="en-US" dirty="0"/>
              <a:t>PROBLEM</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4" name="Content Placeholder 3">
            <a:extLst>
              <a:ext uri="{FF2B5EF4-FFF2-40B4-BE49-F238E27FC236}">
                <a16:creationId xmlns:a16="http://schemas.microsoft.com/office/drawing/2014/main" id="{6DD03DD6-24CC-4C74-B3A3-2361C9420812}"/>
              </a:ext>
            </a:extLst>
          </p:cNvPr>
          <p:cNvSpPr>
            <a:spLocks noGrp="1"/>
          </p:cNvSpPr>
          <p:nvPr>
            <p:ph idx="1"/>
          </p:nvPr>
        </p:nvSpPr>
        <p:spPr>
          <a:xfrm>
            <a:off x="457200" y="1916832"/>
            <a:ext cx="7726680" cy="4032447"/>
          </a:xfrm>
        </p:spPr>
        <p:txBody>
          <a:bodyPr>
            <a:noAutofit/>
          </a:bodyPr>
          <a:lstStyle/>
          <a:p>
            <a:pPr marL="521208" indent="-457200" algn="just">
              <a:buFont typeface="Wingdings" panose="05000000000000000000" pitchFamily="2" charset="2"/>
              <a:buChar char="Ø"/>
            </a:pPr>
            <a:r>
              <a:rPr lang="en-US" dirty="0">
                <a:effectLst/>
                <a:ea typeface="Times New Roman" panose="02020603050405020304" pitchFamily="18" charset="0"/>
                <a:cs typeface="Times New Roman" panose="02020603050405020304" pitchFamily="18" charset="0"/>
              </a:rPr>
              <a:t>The purpose of our project is to develop a web-based application </a:t>
            </a:r>
            <a:r>
              <a:rPr lang="en-IN" dirty="0">
                <a:effectLst/>
                <a:ea typeface="Times New Roman" panose="02020603050405020304" pitchFamily="18" charset="0"/>
                <a:cs typeface="Times New Roman" panose="02020603050405020304" pitchFamily="18" charset="0"/>
              </a:rPr>
              <a:t>which is used for online payment in a more secure way.</a:t>
            </a:r>
          </a:p>
          <a:p>
            <a:pPr marL="521208" indent="-457200" algn="just">
              <a:buFont typeface="Wingdings" panose="05000000000000000000" pitchFamily="2" charset="2"/>
              <a:buChar char="Ø"/>
            </a:pPr>
            <a:r>
              <a:rPr lang="en-IN" dirty="0">
                <a:effectLst/>
                <a:ea typeface="SimSun" panose="02010600030101010101" pitchFamily="2" charset="-122"/>
                <a:cs typeface="Times New Roman" panose="02020603050405020304" pitchFamily="18" charset="0"/>
              </a:rPr>
              <a:t>To make transaction more secure we use face recognition instead of OTP or MPIN.</a:t>
            </a:r>
          </a:p>
          <a:p>
            <a:pPr marL="342900" lvl="0" indent="-342900" algn="just">
              <a:spcBef>
                <a:spcPts val="1220"/>
              </a:spcBef>
              <a:spcAft>
                <a:spcPts val="0"/>
              </a:spcAft>
              <a:buFont typeface="Wingdings" panose="05000000000000000000" pitchFamily="2" charset="2"/>
              <a:buChar char="Ø"/>
            </a:pPr>
            <a:r>
              <a:rPr lang="en-US" dirty="0">
                <a:solidFill>
                  <a:srgbClr val="202124"/>
                </a:solidFill>
                <a:effectLst/>
                <a:ea typeface="Times New Roman" panose="02020603050405020304" pitchFamily="18" charset="0"/>
                <a:cs typeface="Times New Roman" panose="02020603050405020304" pitchFamily="18" charset="0"/>
              </a:rPr>
              <a:t>  With face recognition, there are no passwords that hackers could    compromise. Even if hackers stole your photo database, it would be of little use, as “liveness detection,” prevent using them for impersonation purposes.</a:t>
            </a:r>
            <a:endParaRPr lang="en-IN" dirty="0">
              <a:effectLst/>
              <a:ea typeface="Times New Roman" panose="02020603050405020304" pitchFamily="18" charset="0"/>
              <a:cs typeface="Times New Roman" panose="02020603050405020304" pitchFamily="18" charset="0"/>
            </a:endParaRPr>
          </a:p>
          <a:p>
            <a:pPr>
              <a:spcBef>
                <a:spcPts val="50"/>
              </a:spcBef>
            </a:pPr>
            <a:r>
              <a:rPr lang="en-US" dirty="0">
                <a:effectLst/>
                <a:ea typeface="Times New Roman" panose="02020603050405020304" pitchFamily="18"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521208" indent="-457200" algn="just">
              <a:buFont typeface="Wingdings" panose="05000000000000000000" pitchFamily="2" charset="2"/>
              <a:buChar char="Ø"/>
            </a:pPr>
            <a:endParaRPr lang="en-IN" dirty="0">
              <a:effectLst/>
              <a:ea typeface="SimSun" panose="02010600030101010101" pitchFamily="2" charset="-122"/>
              <a:cs typeface="Times New Roman" panose="02020603050405020304" pitchFamily="18" charset="0"/>
            </a:endParaRPr>
          </a:p>
          <a:p>
            <a:pPr>
              <a:spcBef>
                <a:spcPts val="50"/>
              </a:spcBef>
            </a:pPr>
            <a:r>
              <a:rPr lang="en-US" dirty="0">
                <a:effectLst/>
                <a:ea typeface="Times New Roman" panose="02020603050405020304" pitchFamily="18"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521208" indent="-457200" algn="just">
              <a:buFont typeface="Wingdings" panose="05000000000000000000" pitchFamily="2" charset="2"/>
              <a:buChar char="Ø"/>
            </a:pPr>
            <a:endParaRPr lang="en-IN" dirty="0">
              <a:effectLst/>
              <a:ea typeface="Times New Roman" panose="02020603050405020304" pitchFamily="18" charset="0"/>
              <a:cs typeface="Times New Roman" panose="02020603050405020304" pitchFamily="18" charset="0"/>
            </a:endParaRPr>
          </a:p>
          <a:p>
            <a:pPr marL="521208" indent="-457200" algn="just">
              <a:buFont typeface="Wingdings" panose="05000000000000000000" pitchFamily="2" charset="2"/>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3" name="Content Placeholder 2">
            <a:extLst>
              <a:ext uri="{FF2B5EF4-FFF2-40B4-BE49-F238E27FC236}">
                <a16:creationId xmlns:a16="http://schemas.microsoft.com/office/drawing/2014/main" id="{BAFD3F43-F3B2-49CF-878A-656ED79A6592}"/>
              </a:ext>
            </a:extLst>
          </p:cNvPr>
          <p:cNvSpPr>
            <a:spLocks noGrp="1"/>
          </p:cNvSpPr>
          <p:nvPr>
            <p:ph idx="1"/>
          </p:nvPr>
        </p:nvSpPr>
        <p:spPr>
          <a:xfrm>
            <a:off x="457200" y="1484784"/>
            <a:ext cx="7726680" cy="4992018"/>
          </a:xfrm>
        </p:spPr>
        <p:txBody>
          <a:bodyPr>
            <a:normAutofit lnSpcReduction="10000"/>
          </a:bodyPr>
          <a:lstStyle/>
          <a:p>
            <a:r>
              <a:rPr lang="en-US" sz="4400" b="0" dirty="0">
                <a:solidFill>
                  <a:schemeClr val="accent1"/>
                </a:solidFill>
              </a:rPr>
              <a:t>HARDWARE </a:t>
            </a:r>
            <a:r>
              <a:rPr lang="en-US" sz="4400" b="1" dirty="0">
                <a:solidFill>
                  <a:schemeClr val="accent1"/>
                </a:solidFill>
              </a:rPr>
              <a:t>REQUIREMENTS</a:t>
            </a:r>
            <a:endParaRPr lang="en-US" sz="2400" b="1" dirty="0">
              <a:solidFill>
                <a:schemeClr val="accent1"/>
              </a:solidFill>
            </a:endParaRPr>
          </a:p>
          <a:p>
            <a:pPr marL="406908" indent="-342900">
              <a:buFont typeface="Wingdings" panose="05000000000000000000" pitchFamily="2" charset="2"/>
              <a:buChar char="Ø"/>
            </a:pPr>
            <a:r>
              <a:rPr lang="en-US" sz="2400" dirty="0"/>
              <a:t>Any Operating System</a:t>
            </a:r>
          </a:p>
          <a:p>
            <a:pPr marL="406908" indent="-342900">
              <a:buFont typeface="Wingdings" panose="05000000000000000000" pitchFamily="2" charset="2"/>
              <a:buChar char="Ø"/>
            </a:pPr>
            <a:r>
              <a:rPr lang="en-US" sz="2400" dirty="0"/>
              <a:t>System with in-built/external Camera</a:t>
            </a:r>
          </a:p>
          <a:p>
            <a:pPr marL="406908" indent="-342900">
              <a:buFont typeface="Wingdings" panose="05000000000000000000" pitchFamily="2" charset="2"/>
              <a:buChar char="Ø"/>
            </a:pPr>
            <a:endParaRPr lang="en-US" sz="2400" dirty="0"/>
          </a:p>
          <a:p>
            <a:r>
              <a:rPr lang="en-US" sz="4000" dirty="0">
                <a:solidFill>
                  <a:schemeClr val="accent1"/>
                </a:solidFill>
                <a:latin typeface="+mj-lt"/>
              </a:rPr>
              <a:t>SOFTWARE</a:t>
            </a:r>
            <a:r>
              <a:rPr lang="en-US" sz="4000" b="1" dirty="0">
                <a:solidFill>
                  <a:schemeClr val="accent1"/>
                </a:solidFill>
                <a:latin typeface="+mj-lt"/>
              </a:rPr>
              <a:t> REQUIREMENTS</a:t>
            </a:r>
          </a:p>
          <a:p>
            <a:pPr marL="406908" indent="-342900">
              <a:buFont typeface="Wingdings" panose="05000000000000000000" pitchFamily="2" charset="2"/>
              <a:buChar char="Ø"/>
            </a:pPr>
            <a:r>
              <a:rPr lang="en-IN" sz="2400" dirty="0">
                <a:solidFill>
                  <a:schemeClr val="bg1"/>
                </a:solidFill>
              </a:rPr>
              <a:t>Python</a:t>
            </a:r>
          </a:p>
          <a:p>
            <a:pPr marL="406908" indent="-342900">
              <a:buFont typeface="Wingdings" panose="05000000000000000000" pitchFamily="2" charset="2"/>
              <a:buChar char="Ø"/>
            </a:pPr>
            <a:r>
              <a:rPr lang="en-IN" sz="2400" dirty="0">
                <a:solidFill>
                  <a:schemeClr val="bg1"/>
                </a:solidFill>
              </a:rPr>
              <a:t>Django</a:t>
            </a:r>
          </a:p>
          <a:p>
            <a:pPr marL="406908" indent="-342900">
              <a:buFont typeface="Wingdings" panose="05000000000000000000" pitchFamily="2" charset="2"/>
              <a:buChar char="Ø"/>
            </a:pPr>
            <a:endParaRPr lang="en-IN" b="1" dirty="0">
              <a:solidFill>
                <a:schemeClr val="accent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50A5-1D5C-40E2-97E3-45B354402F4B}"/>
              </a:ext>
            </a:extLst>
          </p:cNvPr>
          <p:cNvSpPr>
            <a:spLocks noGrp="1"/>
          </p:cNvSpPr>
          <p:nvPr>
            <p:ph type="title"/>
          </p:nvPr>
        </p:nvSpPr>
        <p:spPr/>
        <p:txBody>
          <a:bodyPr/>
          <a:lstStyle/>
          <a:p>
            <a:r>
              <a:rPr lang="en-IN" b="0" dirty="0"/>
              <a:t>HIGH LEVEL</a:t>
            </a:r>
            <a:r>
              <a:rPr lang="en-IN" dirty="0"/>
              <a:t> DESIGN</a:t>
            </a:r>
          </a:p>
        </p:txBody>
      </p:sp>
      <p:pic>
        <p:nvPicPr>
          <p:cNvPr id="5" name="Content Placeholder 4">
            <a:extLst>
              <a:ext uri="{FF2B5EF4-FFF2-40B4-BE49-F238E27FC236}">
                <a16:creationId xmlns:a16="http://schemas.microsoft.com/office/drawing/2014/main" id="{424BE8AF-9482-4FF9-97A7-5A3934AF4D07}"/>
              </a:ext>
            </a:extLst>
          </p:cNvPr>
          <p:cNvPicPr>
            <a:picLocks noGrp="1" noChangeAspect="1"/>
          </p:cNvPicPr>
          <p:nvPr>
            <p:ph idx="1"/>
          </p:nvPr>
        </p:nvPicPr>
        <p:blipFill>
          <a:blip r:embed="rId2"/>
          <a:stretch>
            <a:fillRect/>
          </a:stretch>
        </p:blipFill>
        <p:spPr>
          <a:xfrm>
            <a:off x="1043608" y="1412776"/>
            <a:ext cx="7238068" cy="5283990"/>
          </a:xfrm>
        </p:spPr>
      </p:pic>
    </p:spTree>
    <p:extLst>
      <p:ext uri="{BB962C8B-B14F-4D97-AF65-F5344CB8AC3E}">
        <p14:creationId xmlns:p14="http://schemas.microsoft.com/office/powerpoint/2010/main" val="3877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EEBE-5455-4B51-87F1-87BECC9B2D0C}"/>
              </a:ext>
            </a:extLst>
          </p:cNvPr>
          <p:cNvSpPr>
            <a:spLocks noGrp="1"/>
          </p:cNvSpPr>
          <p:nvPr>
            <p:ph type="title"/>
          </p:nvPr>
        </p:nvSpPr>
        <p:spPr/>
        <p:txBody>
          <a:bodyPr/>
          <a:lstStyle/>
          <a:p>
            <a:r>
              <a:rPr lang="en-IN" b="0" dirty="0"/>
              <a:t>LOW LEVEL</a:t>
            </a:r>
            <a:r>
              <a:rPr lang="en-IN" dirty="0"/>
              <a:t> DESIGN</a:t>
            </a:r>
          </a:p>
        </p:txBody>
      </p:sp>
      <p:sp>
        <p:nvSpPr>
          <p:cNvPr id="3" name="Content Placeholder 2">
            <a:extLst>
              <a:ext uri="{FF2B5EF4-FFF2-40B4-BE49-F238E27FC236}">
                <a16:creationId xmlns:a16="http://schemas.microsoft.com/office/drawing/2014/main" id="{E06A4DE8-3DF9-4F50-A47D-A352737A6318}"/>
              </a:ext>
            </a:extLst>
          </p:cNvPr>
          <p:cNvSpPr>
            <a:spLocks noGrp="1"/>
          </p:cNvSpPr>
          <p:nvPr>
            <p:ph idx="1"/>
          </p:nvPr>
        </p:nvSpPr>
        <p:spPr>
          <a:xfrm>
            <a:off x="457200" y="1425654"/>
            <a:ext cx="7726680" cy="5051147"/>
          </a:xfrm>
        </p:spPr>
        <p:txBody>
          <a:bodyPr/>
          <a:lstStyle/>
          <a:p>
            <a:endParaRPr lang="en-IN" sz="2400" dirty="0">
              <a:solidFill>
                <a:schemeClr val="accent1"/>
              </a:solidFill>
            </a:endParaRPr>
          </a:p>
          <a:p>
            <a:pPr marL="406908" indent="-342900">
              <a:buFont typeface="Wingdings" panose="05000000000000000000" pitchFamily="2" charset="2"/>
              <a:buChar char="Ø"/>
            </a:pPr>
            <a:r>
              <a:rPr lang="en-IN" sz="2400" dirty="0">
                <a:solidFill>
                  <a:schemeClr val="accent1"/>
                </a:solidFill>
              </a:rPr>
              <a:t>USE CASE </a:t>
            </a:r>
            <a:r>
              <a:rPr lang="en-IN" sz="2400" b="1" dirty="0">
                <a:solidFill>
                  <a:schemeClr val="accent1"/>
                </a:solidFill>
              </a:rPr>
              <a:t>DIAGRAM</a:t>
            </a:r>
            <a:r>
              <a:rPr lang="en-IN" sz="2400" dirty="0">
                <a:solidFill>
                  <a:schemeClr val="accent1"/>
                </a:solidFill>
              </a:rPr>
              <a:t>: </a:t>
            </a:r>
          </a:p>
          <a:p>
            <a:r>
              <a:rPr lang="en-IN" sz="2400" dirty="0">
                <a:solidFill>
                  <a:schemeClr val="accent1"/>
                </a:solidFill>
              </a:rPr>
              <a:t>		</a:t>
            </a:r>
            <a:r>
              <a:rPr lang="en-IN" dirty="0"/>
              <a:t>Use Case Diagram captures the system’s functionality and requirements by using actors and use cases</a:t>
            </a:r>
          </a:p>
          <a:p>
            <a:endParaRPr lang="en-IN" dirty="0"/>
          </a:p>
          <a:p>
            <a:pPr marL="406908" indent="-342900">
              <a:buFont typeface="Wingdings" panose="05000000000000000000" pitchFamily="2" charset="2"/>
              <a:buChar char="Ø"/>
            </a:pPr>
            <a:r>
              <a:rPr lang="en-IN" sz="2400" dirty="0">
                <a:solidFill>
                  <a:schemeClr val="accent1"/>
                </a:solidFill>
              </a:rPr>
              <a:t>SEQUENCE</a:t>
            </a:r>
            <a:r>
              <a:rPr lang="en-IN" dirty="0"/>
              <a:t> </a:t>
            </a:r>
            <a:r>
              <a:rPr lang="en-IN" sz="2400" b="1" dirty="0">
                <a:solidFill>
                  <a:schemeClr val="accent1"/>
                </a:solidFill>
              </a:rPr>
              <a:t>DIAGRAM</a:t>
            </a:r>
            <a:r>
              <a:rPr lang="en-IN" sz="2400" dirty="0">
                <a:solidFill>
                  <a:schemeClr val="accent1"/>
                </a:solidFill>
              </a:rPr>
              <a:t>:</a:t>
            </a:r>
          </a:p>
          <a:p>
            <a:r>
              <a:rPr lang="en-IN" sz="2400" dirty="0">
                <a:solidFill>
                  <a:schemeClr val="accent1"/>
                </a:solidFill>
              </a:rPr>
              <a:t>		</a:t>
            </a:r>
            <a:r>
              <a:rPr lang="en-IN" dirty="0"/>
              <a:t> Sequence Diagram is an interaction diagram that details how operations are carried out-what messages are sent and when.</a:t>
            </a:r>
          </a:p>
        </p:txBody>
      </p:sp>
    </p:spTree>
    <p:extLst>
      <p:ext uri="{BB962C8B-B14F-4D97-AF65-F5344CB8AC3E}">
        <p14:creationId xmlns:p14="http://schemas.microsoft.com/office/powerpoint/2010/main" val="165649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5E4B-DF7E-4AA0-A978-296C576720C9}"/>
              </a:ext>
            </a:extLst>
          </p:cNvPr>
          <p:cNvSpPr>
            <a:spLocks noGrp="1"/>
          </p:cNvSpPr>
          <p:nvPr>
            <p:ph type="title"/>
          </p:nvPr>
        </p:nvSpPr>
        <p:spPr/>
        <p:txBody>
          <a:bodyPr/>
          <a:lstStyle/>
          <a:p>
            <a:r>
              <a:rPr lang="en-IN" b="0" dirty="0"/>
              <a:t>USE CASE</a:t>
            </a:r>
            <a:r>
              <a:rPr lang="en-IN" dirty="0"/>
              <a:t> DIAGRAM</a:t>
            </a:r>
          </a:p>
        </p:txBody>
      </p:sp>
      <p:pic>
        <p:nvPicPr>
          <p:cNvPr id="4" name="Content Placeholder 3">
            <a:extLst>
              <a:ext uri="{FF2B5EF4-FFF2-40B4-BE49-F238E27FC236}">
                <a16:creationId xmlns:a16="http://schemas.microsoft.com/office/drawing/2014/main" id="{8E95164F-CEDD-484C-970F-F1A48C27E0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628801"/>
            <a:ext cx="5472607" cy="4848002"/>
          </a:xfrm>
          <a:prstGeom prst="rect">
            <a:avLst/>
          </a:prstGeom>
          <a:noFill/>
          <a:ln>
            <a:noFill/>
          </a:ln>
        </p:spPr>
      </p:pic>
    </p:spTree>
    <p:extLst>
      <p:ext uri="{BB962C8B-B14F-4D97-AF65-F5344CB8AC3E}">
        <p14:creationId xmlns:p14="http://schemas.microsoft.com/office/powerpoint/2010/main" val="45856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B3B3-2DE6-4697-B775-A64844ABF5D2}"/>
              </a:ext>
            </a:extLst>
          </p:cNvPr>
          <p:cNvSpPr>
            <a:spLocks noGrp="1"/>
          </p:cNvSpPr>
          <p:nvPr>
            <p:ph type="title"/>
          </p:nvPr>
        </p:nvSpPr>
        <p:spPr/>
        <p:txBody>
          <a:bodyPr/>
          <a:lstStyle/>
          <a:p>
            <a:r>
              <a:rPr lang="en-IN" b="0" dirty="0"/>
              <a:t>SEQUENCE</a:t>
            </a:r>
            <a:r>
              <a:rPr lang="en-IN" dirty="0"/>
              <a:t> DIAGRAM</a:t>
            </a:r>
          </a:p>
        </p:txBody>
      </p:sp>
      <p:pic>
        <p:nvPicPr>
          <p:cNvPr id="34" name="Content Placeholder 33">
            <a:extLst>
              <a:ext uri="{FF2B5EF4-FFF2-40B4-BE49-F238E27FC236}">
                <a16:creationId xmlns:a16="http://schemas.microsoft.com/office/drawing/2014/main" id="{7A62A0EE-B19A-48DC-ACC8-758BEDB251D5}"/>
              </a:ext>
            </a:extLst>
          </p:cNvPr>
          <p:cNvPicPr>
            <a:picLocks noGrp="1" noChangeAspect="1"/>
          </p:cNvPicPr>
          <p:nvPr>
            <p:ph idx="1"/>
          </p:nvPr>
        </p:nvPicPr>
        <p:blipFill>
          <a:blip r:embed="rId2"/>
          <a:stretch>
            <a:fillRect/>
          </a:stretch>
        </p:blipFill>
        <p:spPr>
          <a:xfrm>
            <a:off x="1536689" y="1425575"/>
            <a:ext cx="5987639" cy="5432732"/>
          </a:xfrm>
        </p:spPr>
      </p:pic>
    </p:spTree>
    <p:extLst>
      <p:ext uri="{BB962C8B-B14F-4D97-AF65-F5344CB8AC3E}">
        <p14:creationId xmlns:p14="http://schemas.microsoft.com/office/powerpoint/2010/main" val="274692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1035-FF2A-4745-A59E-B364D1BEEA3B}"/>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7D1EAB36-5B94-4279-8094-09393FBFC315}"/>
              </a:ext>
            </a:extLst>
          </p:cNvPr>
          <p:cNvSpPr>
            <a:spLocks noGrp="1"/>
          </p:cNvSpPr>
          <p:nvPr>
            <p:ph idx="1"/>
          </p:nvPr>
        </p:nvSpPr>
        <p:spPr>
          <a:xfrm>
            <a:off x="457200" y="1425654"/>
            <a:ext cx="7726680" cy="3875553"/>
          </a:xfrm>
        </p:spPr>
        <p:txBody>
          <a:bodyPr/>
          <a:lstStyle/>
          <a:p>
            <a:endParaRPr lang="en-IN" dirty="0"/>
          </a:p>
          <a:p>
            <a:pPr marL="406908" indent="-342900">
              <a:buFont typeface="Wingdings" panose="05000000000000000000" pitchFamily="2" charset="2"/>
              <a:buChar char="Ø"/>
            </a:pPr>
            <a:r>
              <a:rPr lang="en-IN" dirty="0"/>
              <a:t>Face Enrolment</a:t>
            </a:r>
          </a:p>
          <a:p>
            <a:pPr marL="406908" indent="-342900">
              <a:buFont typeface="Wingdings" panose="05000000000000000000" pitchFamily="2" charset="2"/>
              <a:buChar char="Ø"/>
            </a:pPr>
            <a:r>
              <a:rPr lang="en-IN" dirty="0"/>
              <a:t>Payment</a:t>
            </a:r>
          </a:p>
        </p:txBody>
      </p:sp>
    </p:spTree>
    <p:extLst>
      <p:ext uri="{BB962C8B-B14F-4D97-AF65-F5344CB8AC3E}">
        <p14:creationId xmlns:p14="http://schemas.microsoft.com/office/powerpoint/2010/main" val="456905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307</TotalTime>
  <Words>339</Words>
  <Application>Microsoft Office PowerPoint</Application>
  <PresentationFormat>On-screen Show (4:3)</PresentationFormat>
  <Paragraphs>49</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Wingdings</vt:lpstr>
      <vt:lpstr>Wingdings 2</vt:lpstr>
      <vt:lpstr>Verve</vt:lpstr>
      <vt:lpstr>ONLINE SECURE PAYMENT  USING FACE RECOGNITION</vt:lpstr>
      <vt:lpstr>ABSTRACT</vt:lpstr>
      <vt:lpstr>MERITS OF THE PROBLEM</vt:lpstr>
      <vt:lpstr>PowerPoint Presentation</vt:lpstr>
      <vt:lpstr>HIGH LEVEL DESIGN</vt:lpstr>
      <vt:lpstr>LOW LEVEL DESIGN</vt:lpstr>
      <vt:lpstr>USE CASE DIAGRAM</vt:lpstr>
      <vt:lpstr>SEQUENCE DIAGRAM</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SECURE PAYMENT  USING MACHINE LEARNING</dc:title>
  <dc:creator>SAMINATHAN</dc:creator>
  <cp:lastModifiedBy>Santhosh S</cp:lastModifiedBy>
  <cp:revision>15</cp:revision>
  <dcterms:created xsi:type="dcterms:W3CDTF">2021-03-01T17:01:31Z</dcterms:created>
  <dcterms:modified xsi:type="dcterms:W3CDTF">2021-03-23T18:27:44Z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