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256" r:id="rId5"/>
    <p:sldId id="257" r:id="rId6"/>
    <p:sldId id="259"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61897A-E685-4862-A25C-179C2C0A7033}">
          <p14:sldIdLst>
            <p14:sldId id="256"/>
            <p14:sldId id="257"/>
            <p14:sldId id="259"/>
            <p14:sldId id="261"/>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72" d="100"/>
          <a:sy n="72" d="100"/>
        </p:scale>
        <p:origin x="1350" y="78"/>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3/2/2021</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3/2/2021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3/2/2021</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295400"/>
            <a:ext cx="5326856" cy="1425577"/>
          </a:xfrm>
        </p:spPr>
        <p:txBody>
          <a:bodyPr>
            <a:normAutofit fontScale="90000"/>
          </a:bodyPr>
          <a:lstStyle/>
          <a:p>
            <a:r>
              <a:rPr lang="en-US" dirty="0"/>
              <a:t>ONLINE SECURE PAYMENT </a:t>
            </a:r>
            <a:br>
              <a:rPr lang="en-US" dirty="0"/>
            </a:br>
            <a:r>
              <a:rPr lang="en-US" b="0" dirty="0"/>
              <a:t>USING FACE RECOGNITION</a:t>
            </a:r>
          </a:p>
        </p:txBody>
      </p:sp>
      <p:sp>
        <p:nvSpPr>
          <p:cNvPr id="5" name="Subtitle 4">
            <a:extLst>
              <a:ext uri="{FF2B5EF4-FFF2-40B4-BE49-F238E27FC236}">
                <a16:creationId xmlns:a16="http://schemas.microsoft.com/office/drawing/2014/main" id="{4D3EFD33-F86B-4460-B507-21C5D5EF4600}"/>
              </a:ext>
            </a:extLst>
          </p:cNvPr>
          <p:cNvSpPr>
            <a:spLocks noGrp="1"/>
          </p:cNvSpPr>
          <p:nvPr>
            <p:ph type="subTitle" idx="1"/>
          </p:nvPr>
        </p:nvSpPr>
        <p:spPr>
          <a:xfrm>
            <a:off x="4724400" y="3849666"/>
            <a:ext cx="3879056" cy="2747686"/>
          </a:xfrm>
        </p:spPr>
        <p:txBody>
          <a:bodyPr>
            <a:normAutofit/>
          </a:bodyPr>
          <a:lstStyle/>
          <a:p>
            <a:pPr algn="r"/>
            <a:endParaRPr lang="en-US" sz="2400" dirty="0"/>
          </a:p>
          <a:p>
            <a:pPr algn="r"/>
            <a:r>
              <a:rPr lang="en-US" sz="1600" dirty="0">
                <a:solidFill>
                  <a:schemeClr val="accent1"/>
                </a:solidFill>
              </a:rPr>
              <a:t>SARATH</a:t>
            </a:r>
            <a:r>
              <a:rPr lang="en-US" sz="1600" dirty="0"/>
              <a:t> </a:t>
            </a:r>
            <a:r>
              <a:rPr lang="en-US" sz="1600" b="1" dirty="0">
                <a:solidFill>
                  <a:schemeClr val="accent1"/>
                </a:solidFill>
              </a:rPr>
              <a:t>KUMAR S (921317104192)</a:t>
            </a:r>
          </a:p>
          <a:p>
            <a:pPr algn="r"/>
            <a:r>
              <a:rPr lang="en-US" sz="1600" dirty="0">
                <a:solidFill>
                  <a:schemeClr val="accent1"/>
                </a:solidFill>
              </a:rPr>
              <a:t>SANTHOSH</a:t>
            </a:r>
            <a:r>
              <a:rPr lang="en-US" sz="1600" dirty="0"/>
              <a:t> </a:t>
            </a:r>
            <a:r>
              <a:rPr lang="en-US" sz="1600" b="1" dirty="0">
                <a:solidFill>
                  <a:schemeClr val="accent1"/>
                </a:solidFill>
              </a:rPr>
              <a:t>LUITEL</a:t>
            </a:r>
            <a:r>
              <a:rPr lang="en-US" sz="1600" dirty="0"/>
              <a:t> </a:t>
            </a:r>
            <a:r>
              <a:rPr lang="en-US" sz="1600" b="1" dirty="0">
                <a:solidFill>
                  <a:schemeClr val="accent1"/>
                </a:solidFill>
              </a:rPr>
              <a:t>(921317104191)</a:t>
            </a:r>
          </a:p>
          <a:p>
            <a:pPr algn="r"/>
            <a:r>
              <a:rPr lang="en-US" sz="1600" dirty="0">
                <a:solidFill>
                  <a:schemeClr val="accent1"/>
                </a:solidFill>
              </a:rPr>
              <a:t>SANTHOSH</a:t>
            </a:r>
            <a:r>
              <a:rPr lang="en-US" sz="1600" dirty="0"/>
              <a:t> </a:t>
            </a:r>
            <a:r>
              <a:rPr lang="en-US" sz="1600" b="1" dirty="0">
                <a:solidFill>
                  <a:schemeClr val="accent1"/>
                </a:solidFill>
              </a:rPr>
              <a:t>S</a:t>
            </a:r>
            <a:r>
              <a:rPr lang="en-US" sz="1600" dirty="0"/>
              <a:t> </a:t>
            </a:r>
            <a:r>
              <a:rPr lang="en-US" sz="1600" b="1" dirty="0">
                <a:solidFill>
                  <a:schemeClr val="accent1"/>
                </a:solidFill>
              </a:rPr>
              <a:t>(921317104187)</a:t>
            </a:r>
          </a:p>
          <a:p>
            <a:pPr algn="r"/>
            <a:r>
              <a:rPr lang="en-US" sz="1600" dirty="0">
                <a:solidFill>
                  <a:schemeClr val="accent1"/>
                </a:solidFill>
              </a:rPr>
              <a:t>SANTHOSH</a:t>
            </a:r>
            <a:r>
              <a:rPr lang="en-US" sz="1600" dirty="0"/>
              <a:t> </a:t>
            </a:r>
            <a:r>
              <a:rPr lang="en-US" sz="1600" b="1" dirty="0">
                <a:solidFill>
                  <a:schemeClr val="accent1"/>
                </a:solidFill>
              </a:rPr>
              <a:t>S (921317104186)</a:t>
            </a:r>
            <a:endParaRPr lang="en-IN" sz="1600" b="1"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a:t>PROBLEM </a:t>
            </a:r>
            <a:r>
              <a:rPr lang="en-US" dirty="0"/>
              <a:t>STATEMENT</a:t>
            </a:r>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1"/>
          </p:nvPr>
        </p:nvSpPr>
        <p:spPr/>
        <p:txBody>
          <a:bodyPr/>
          <a:lstStyle/>
          <a:p>
            <a:fld id="{FEA1243F-3000-4347-94A4-FBDEAD3122CB}" type="slidenum">
              <a:rPr lang="en-US" smtClean="0"/>
              <a:pPr/>
              <a:t>2</a:t>
            </a:fld>
            <a:endParaRPr lang="en-US" dirty="0"/>
          </a:p>
        </p:txBody>
      </p:sp>
      <p:sp>
        <p:nvSpPr>
          <p:cNvPr id="4" name="Content Placeholder 3">
            <a:extLst>
              <a:ext uri="{FF2B5EF4-FFF2-40B4-BE49-F238E27FC236}">
                <a16:creationId xmlns:a16="http://schemas.microsoft.com/office/drawing/2014/main" id="{6DD03DD6-24CC-4C74-B3A3-2361C9420812}"/>
              </a:ext>
            </a:extLst>
          </p:cNvPr>
          <p:cNvSpPr>
            <a:spLocks noGrp="1"/>
          </p:cNvSpPr>
          <p:nvPr>
            <p:ph idx="1"/>
          </p:nvPr>
        </p:nvSpPr>
        <p:spPr>
          <a:xfrm>
            <a:off x="457200" y="1916832"/>
            <a:ext cx="7726680" cy="4032447"/>
          </a:xfrm>
        </p:spPr>
        <p:txBody>
          <a:bodyPr>
            <a:normAutofit/>
          </a:bodyPr>
          <a:lstStyle/>
          <a:p>
            <a:pPr algn="just"/>
            <a:r>
              <a:rPr lang="en-IN" sz="2800" dirty="0">
                <a:effectLst/>
                <a:ea typeface="Times New Roman" panose="02020603050405020304" pitchFamily="18" charset="0"/>
              </a:rPr>
              <a:t>The purpose of our project is to develop a web based application which is used for online payment in a more secure way. Instead of OTP generation the online payment is enabled by face recognition of the user.</a:t>
            </a:r>
          </a:p>
          <a:p>
            <a:pPr algn="just"/>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a:t>PROBLEM</a:t>
            </a:r>
            <a:r>
              <a:rPr lang="en-US" dirty="0"/>
              <a:t> DESCRIPTION</a:t>
            </a:r>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3</a:t>
            </a:fld>
            <a:endParaRPr lang="en-US" dirty="0"/>
          </a:p>
        </p:txBody>
      </p:sp>
      <p:sp>
        <p:nvSpPr>
          <p:cNvPr id="3" name="Content Placeholder 2">
            <a:extLst>
              <a:ext uri="{FF2B5EF4-FFF2-40B4-BE49-F238E27FC236}">
                <a16:creationId xmlns:a16="http://schemas.microsoft.com/office/drawing/2014/main" id="{2D55C6E4-E974-4813-92CF-C65E3476FFF5}"/>
              </a:ext>
            </a:extLst>
          </p:cNvPr>
          <p:cNvSpPr>
            <a:spLocks noGrp="1"/>
          </p:cNvSpPr>
          <p:nvPr>
            <p:ph idx="1"/>
          </p:nvPr>
        </p:nvSpPr>
        <p:spPr>
          <a:xfrm>
            <a:off x="457200" y="1700807"/>
            <a:ext cx="7726680" cy="4983997"/>
          </a:xfrm>
        </p:spPr>
        <p:txBody>
          <a:bodyPr>
            <a:noAutofit/>
          </a:bodyPr>
          <a:lstStyle/>
          <a:p>
            <a:pPr marL="349758" indent="-285750" algn="just">
              <a:buFont typeface="Wingdings" panose="05000000000000000000" pitchFamily="2" charset="2"/>
              <a:buChar char="Ø"/>
            </a:pPr>
            <a:r>
              <a:rPr lang="en-US" sz="1800" dirty="0"/>
              <a:t>Online Secure Payment using Face Recognition is a web based application which enables a more secure online money transaction.</a:t>
            </a:r>
          </a:p>
          <a:p>
            <a:pPr marL="349758" indent="-285750" algn="just">
              <a:buFont typeface="Wingdings" panose="05000000000000000000" pitchFamily="2" charset="2"/>
              <a:buChar char="Ø"/>
            </a:pPr>
            <a:r>
              <a:rPr lang="en-US" sz="1800" dirty="0"/>
              <a:t>The advancements in technology have led to a surge in online transactions via online shopping, internet banking, payment gateways, etc.</a:t>
            </a:r>
          </a:p>
          <a:p>
            <a:pPr marL="349758" indent="-285750" algn="just">
              <a:buFont typeface="Wingdings" panose="05000000000000000000" pitchFamily="2" charset="2"/>
              <a:buChar char="Ø"/>
            </a:pPr>
            <a:r>
              <a:rPr lang="en-US" sz="1800" dirty="0"/>
              <a:t>In the current world of advanced technology, it is easy for hackers to get personal details of users because of which some people are hesitant to use online transactions. This makes security an important factor at the time of making digital payments.</a:t>
            </a:r>
          </a:p>
          <a:p>
            <a:pPr marL="349758" indent="-285750" algn="just">
              <a:buFont typeface="Wingdings" panose="05000000000000000000" pitchFamily="2" charset="2"/>
              <a:buChar char="Ø"/>
            </a:pPr>
            <a:r>
              <a:rPr lang="en-US" sz="1800" dirty="0"/>
              <a:t>For this reason, to make transaction more secure we use face recognition instead of OTP or MPIN.</a:t>
            </a:r>
          </a:p>
          <a:p>
            <a:pPr marL="349758" indent="-285750" algn="just">
              <a:buFont typeface="Wingdings" panose="05000000000000000000" pitchFamily="2" charset="2"/>
              <a:buChar char="Ø"/>
            </a:pPr>
            <a:r>
              <a:rPr lang="en-US" sz="1800" dirty="0"/>
              <a:t>Facial recognition has improved dramatically in recent years and the best face identification algorithm has an error of just 0.08% making it more reliable and secure than OTP.</a:t>
            </a:r>
            <a:endParaRPr lang="en-IN"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a:t>TOOLS</a:t>
            </a:r>
            <a:r>
              <a:rPr lang="en-US" dirty="0"/>
              <a:t> USED</a:t>
            </a:r>
          </a:p>
        </p:txBody>
      </p:sp>
      <p:sp>
        <p:nvSpPr>
          <p:cNvPr id="6" name="Slide Number Placeholder 5">
            <a:extLst>
              <a:ext uri="{FF2B5EF4-FFF2-40B4-BE49-F238E27FC236}">
                <a16:creationId xmlns:a16="http://schemas.microsoft.com/office/drawing/2014/main" id="{0369C6F3-E4EF-4838-98C2-5EB64FEBBA51}"/>
              </a:ext>
            </a:extLst>
          </p:cNvPr>
          <p:cNvSpPr>
            <a:spLocks noGrp="1"/>
          </p:cNvSpPr>
          <p:nvPr>
            <p:ph type="sldNum" sz="quarter" idx="11"/>
          </p:nvPr>
        </p:nvSpPr>
        <p:spPr/>
        <p:txBody>
          <a:bodyPr/>
          <a:lstStyle/>
          <a:p>
            <a:fld id="{FEA1243F-3000-4347-94A4-FBDEAD3122CB}" type="slidenum">
              <a:rPr lang="en-US" smtClean="0"/>
              <a:pPr/>
              <a:t>4</a:t>
            </a:fld>
            <a:endParaRPr lang="en-US" dirty="0"/>
          </a:p>
        </p:txBody>
      </p:sp>
      <p:sp>
        <p:nvSpPr>
          <p:cNvPr id="3" name="Content Placeholder 2">
            <a:extLst>
              <a:ext uri="{FF2B5EF4-FFF2-40B4-BE49-F238E27FC236}">
                <a16:creationId xmlns:a16="http://schemas.microsoft.com/office/drawing/2014/main" id="{BAFD3F43-F3B2-49CF-878A-656ED79A6592}"/>
              </a:ext>
            </a:extLst>
          </p:cNvPr>
          <p:cNvSpPr>
            <a:spLocks noGrp="1"/>
          </p:cNvSpPr>
          <p:nvPr>
            <p:ph idx="1"/>
          </p:nvPr>
        </p:nvSpPr>
        <p:spPr>
          <a:xfrm>
            <a:off x="457200" y="1484784"/>
            <a:ext cx="7726680" cy="4992018"/>
          </a:xfrm>
        </p:spPr>
        <p:txBody>
          <a:bodyPr>
            <a:normAutofit/>
          </a:bodyPr>
          <a:lstStyle/>
          <a:p>
            <a:pPr marL="406908" indent="-342900">
              <a:buFont typeface="Wingdings" panose="05000000000000000000" pitchFamily="2" charset="2"/>
              <a:buChar char="Ø"/>
            </a:pPr>
            <a:r>
              <a:rPr lang="en-US" sz="2400" dirty="0"/>
              <a:t>Python</a:t>
            </a:r>
          </a:p>
          <a:p>
            <a:pPr marL="406908" indent="-342900">
              <a:buFont typeface="Wingdings" panose="05000000000000000000" pitchFamily="2" charset="2"/>
              <a:buChar char="Ø"/>
            </a:pPr>
            <a:r>
              <a:rPr lang="en-US" sz="2400" dirty="0"/>
              <a:t>Django</a:t>
            </a:r>
          </a:p>
          <a:p>
            <a:r>
              <a:rPr lang="en-US" sz="4000" dirty="0">
                <a:solidFill>
                  <a:schemeClr val="accent1"/>
                </a:solidFill>
                <a:latin typeface="+mj-lt"/>
              </a:rPr>
              <a:t>EXPECTED</a:t>
            </a:r>
            <a:r>
              <a:rPr lang="en-US" sz="4000" dirty="0">
                <a:solidFill>
                  <a:schemeClr val="accent1"/>
                </a:solidFill>
              </a:rPr>
              <a:t> </a:t>
            </a:r>
            <a:r>
              <a:rPr lang="en-US" sz="4000" b="1" dirty="0">
                <a:solidFill>
                  <a:schemeClr val="accent1"/>
                </a:solidFill>
                <a:latin typeface="+mj-lt"/>
              </a:rPr>
              <a:t>OUTCOME</a:t>
            </a:r>
          </a:p>
          <a:p>
            <a:pPr algn="just"/>
            <a:r>
              <a:rPr lang="en-US" sz="2400" dirty="0">
                <a:solidFill>
                  <a:schemeClr val="bg1"/>
                </a:solidFill>
                <a:latin typeface="+mj-lt"/>
              </a:rPr>
              <a:t>The outcome of this project is a web application where a user can make secure payment to the seller using face recognition. A new user has to register their face to use this application. If the face is enrolled then the payment details can be entered and submitted after which face verification is done and if successful the transaction gets completed.</a:t>
            </a:r>
          </a:p>
          <a:p>
            <a:endParaRPr lang="en-IN" b="1" dirty="0">
              <a:solidFill>
                <a:schemeClr val="accent1"/>
              </a:solidFill>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46CCC2-FDAD-49D4-A0A5-1C3FA7C554D9}"/>
              </a:ext>
            </a:extLst>
          </p:cNvPr>
          <p:cNvSpPr>
            <a:spLocks noGrp="1"/>
          </p:cNvSpPr>
          <p:nvPr>
            <p:ph idx="1"/>
          </p:nvPr>
        </p:nvSpPr>
        <p:spPr>
          <a:xfrm>
            <a:off x="457200" y="1425654"/>
            <a:ext cx="7726680" cy="4667641"/>
          </a:xfrm>
        </p:spPr>
        <p:txBody>
          <a:bodyPr>
            <a:normAutofit/>
          </a:bodyPr>
          <a:lstStyle/>
          <a:p>
            <a:endParaRPr lang="en-US" sz="7200" b="1" dirty="0">
              <a:solidFill>
                <a:schemeClr val="accent1">
                  <a:lumMod val="75000"/>
                </a:schemeClr>
              </a:solidFill>
            </a:endParaRPr>
          </a:p>
          <a:p>
            <a:r>
              <a:rPr lang="en-US" sz="7200" b="1" dirty="0">
                <a:solidFill>
                  <a:schemeClr val="accent1">
                    <a:lumMod val="75000"/>
                  </a:schemeClr>
                </a:solidFill>
              </a:rPr>
              <a:t>	  </a:t>
            </a:r>
            <a:r>
              <a:rPr lang="en-US" sz="7200" dirty="0">
                <a:solidFill>
                  <a:schemeClr val="accent1"/>
                </a:solidFill>
                <a:latin typeface="+mj-lt"/>
              </a:rPr>
              <a:t>THANK</a:t>
            </a:r>
            <a:r>
              <a:rPr lang="en-US" sz="7200" b="1" dirty="0">
                <a:solidFill>
                  <a:schemeClr val="accent1">
                    <a:lumMod val="75000"/>
                  </a:schemeClr>
                </a:solidFill>
                <a:latin typeface="+mj-lt"/>
              </a:rPr>
              <a:t> </a:t>
            </a:r>
            <a:r>
              <a:rPr lang="en-US" sz="7200" b="1" dirty="0">
                <a:solidFill>
                  <a:schemeClr val="accent1"/>
                </a:solidFill>
                <a:latin typeface="+mj-lt"/>
              </a:rPr>
              <a:t>YOU</a:t>
            </a:r>
            <a:endParaRPr lang="en-IN" sz="7200" b="1" dirty="0">
              <a:solidFill>
                <a:schemeClr val="accent1"/>
              </a:solidFill>
              <a:latin typeface="+mj-lt"/>
            </a:endParaRPr>
          </a:p>
        </p:txBody>
      </p:sp>
    </p:spTree>
    <p:extLst>
      <p:ext uri="{BB962C8B-B14F-4D97-AF65-F5344CB8AC3E}">
        <p14:creationId xmlns:p14="http://schemas.microsoft.com/office/powerpoint/2010/main" val="3062852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B47EFB-BDBB-4CE5-A848-1507BE3B798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DC31EBE-A492-4CE5-9650-1E2C8FDDD7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43</TotalTime>
  <Words>291</Words>
  <Application>Microsoft Office PowerPoint</Application>
  <PresentationFormat>On-screen Show (4:3)</PresentationFormat>
  <Paragraphs>28</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Segoe UI</vt:lpstr>
      <vt:lpstr>Wingdings</vt:lpstr>
      <vt:lpstr>Wingdings 2</vt:lpstr>
      <vt:lpstr>Verve</vt:lpstr>
      <vt:lpstr>ONLINE SECURE PAYMENT  USING FACE RECOGNITION</vt:lpstr>
      <vt:lpstr>PROBLEM STATEMENT</vt:lpstr>
      <vt:lpstr>PROBLEM DESCRIPTION</vt:lpstr>
      <vt:lpstr>TOOLS USED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SECURE PAYMENT  USING MACHINE LEARNING</dc:title>
  <dc:creator>SAMINATHAN</dc:creator>
  <cp:lastModifiedBy>SAMINATHAN</cp:lastModifiedBy>
  <cp:revision>6</cp:revision>
  <dcterms:created xsi:type="dcterms:W3CDTF">2021-03-01T17:01:31Z</dcterms:created>
  <dcterms:modified xsi:type="dcterms:W3CDTF">2021-03-02T05:17:51Z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