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6681C0-D4F5-4E49-B81D-6FD1E7D86BF6}"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E3524-FB9A-4221-9E1F-959E3DAD6C8D}" type="slidenum">
              <a:rPr lang="en-US" smtClean="0"/>
              <a:t>‹#›</a:t>
            </a:fld>
            <a:endParaRPr lang="en-US"/>
          </a:p>
        </p:txBody>
      </p:sp>
    </p:spTree>
    <p:extLst>
      <p:ext uri="{BB962C8B-B14F-4D97-AF65-F5344CB8AC3E}">
        <p14:creationId xmlns:p14="http://schemas.microsoft.com/office/powerpoint/2010/main" val="3863330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6681C0-D4F5-4E49-B81D-6FD1E7D86BF6}"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E3524-FB9A-4221-9E1F-959E3DAD6C8D}" type="slidenum">
              <a:rPr lang="en-US" smtClean="0"/>
              <a:t>‹#›</a:t>
            </a:fld>
            <a:endParaRPr lang="en-US"/>
          </a:p>
        </p:txBody>
      </p:sp>
    </p:spTree>
    <p:extLst>
      <p:ext uri="{BB962C8B-B14F-4D97-AF65-F5344CB8AC3E}">
        <p14:creationId xmlns:p14="http://schemas.microsoft.com/office/powerpoint/2010/main" val="3320301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6681C0-D4F5-4E49-B81D-6FD1E7D86BF6}"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E3524-FB9A-4221-9E1F-959E3DAD6C8D}" type="slidenum">
              <a:rPr lang="en-US" smtClean="0"/>
              <a:t>‹#›</a:t>
            </a:fld>
            <a:endParaRPr lang="en-US"/>
          </a:p>
        </p:txBody>
      </p:sp>
    </p:spTree>
    <p:extLst>
      <p:ext uri="{BB962C8B-B14F-4D97-AF65-F5344CB8AC3E}">
        <p14:creationId xmlns:p14="http://schemas.microsoft.com/office/powerpoint/2010/main" val="3233898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6681C0-D4F5-4E49-B81D-6FD1E7D86BF6}"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E3524-FB9A-4221-9E1F-959E3DAD6C8D}" type="slidenum">
              <a:rPr lang="en-US" smtClean="0"/>
              <a:t>‹#›</a:t>
            </a:fld>
            <a:endParaRPr lang="en-US"/>
          </a:p>
        </p:txBody>
      </p:sp>
    </p:spTree>
    <p:extLst>
      <p:ext uri="{BB962C8B-B14F-4D97-AF65-F5344CB8AC3E}">
        <p14:creationId xmlns:p14="http://schemas.microsoft.com/office/powerpoint/2010/main" val="1097135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6681C0-D4F5-4E49-B81D-6FD1E7D86BF6}"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E3524-FB9A-4221-9E1F-959E3DAD6C8D}" type="slidenum">
              <a:rPr lang="en-US" smtClean="0"/>
              <a:t>‹#›</a:t>
            </a:fld>
            <a:endParaRPr lang="en-US"/>
          </a:p>
        </p:txBody>
      </p:sp>
    </p:spTree>
    <p:extLst>
      <p:ext uri="{BB962C8B-B14F-4D97-AF65-F5344CB8AC3E}">
        <p14:creationId xmlns:p14="http://schemas.microsoft.com/office/powerpoint/2010/main" val="3999435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6681C0-D4F5-4E49-B81D-6FD1E7D86BF6}"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E3524-FB9A-4221-9E1F-959E3DAD6C8D}" type="slidenum">
              <a:rPr lang="en-US" smtClean="0"/>
              <a:t>‹#›</a:t>
            </a:fld>
            <a:endParaRPr lang="en-US"/>
          </a:p>
        </p:txBody>
      </p:sp>
    </p:spTree>
    <p:extLst>
      <p:ext uri="{BB962C8B-B14F-4D97-AF65-F5344CB8AC3E}">
        <p14:creationId xmlns:p14="http://schemas.microsoft.com/office/powerpoint/2010/main" val="131264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6681C0-D4F5-4E49-B81D-6FD1E7D86BF6}" type="datetimeFigureOut">
              <a:rPr lang="en-US" smtClean="0"/>
              <a:t>11/16/2021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DE3524-FB9A-4221-9E1F-959E3DAD6C8D}" type="slidenum">
              <a:rPr lang="en-US" smtClean="0"/>
              <a:t>‹#›</a:t>
            </a:fld>
            <a:endParaRPr lang="en-US"/>
          </a:p>
        </p:txBody>
      </p:sp>
    </p:spTree>
    <p:extLst>
      <p:ext uri="{BB962C8B-B14F-4D97-AF65-F5344CB8AC3E}">
        <p14:creationId xmlns:p14="http://schemas.microsoft.com/office/powerpoint/2010/main" val="4063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6681C0-D4F5-4E49-B81D-6FD1E7D86BF6}" type="datetimeFigureOut">
              <a:rPr lang="en-US" smtClean="0"/>
              <a:t>11/16/2021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DE3524-FB9A-4221-9E1F-959E3DAD6C8D}" type="slidenum">
              <a:rPr lang="en-US" smtClean="0"/>
              <a:t>‹#›</a:t>
            </a:fld>
            <a:endParaRPr lang="en-US"/>
          </a:p>
        </p:txBody>
      </p:sp>
    </p:spTree>
    <p:extLst>
      <p:ext uri="{BB962C8B-B14F-4D97-AF65-F5344CB8AC3E}">
        <p14:creationId xmlns:p14="http://schemas.microsoft.com/office/powerpoint/2010/main" val="4907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681C0-D4F5-4E49-B81D-6FD1E7D86BF6}" type="datetimeFigureOut">
              <a:rPr lang="en-US" smtClean="0"/>
              <a:t>11/16/2021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DE3524-FB9A-4221-9E1F-959E3DAD6C8D}" type="slidenum">
              <a:rPr lang="en-US" smtClean="0"/>
              <a:t>‹#›</a:t>
            </a:fld>
            <a:endParaRPr lang="en-US"/>
          </a:p>
        </p:txBody>
      </p:sp>
    </p:spTree>
    <p:extLst>
      <p:ext uri="{BB962C8B-B14F-4D97-AF65-F5344CB8AC3E}">
        <p14:creationId xmlns:p14="http://schemas.microsoft.com/office/powerpoint/2010/main" val="2967305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6681C0-D4F5-4E49-B81D-6FD1E7D86BF6}"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E3524-FB9A-4221-9E1F-959E3DAD6C8D}" type="slidenum">
              <a:rPr lang="en-US" smtClean="0"/>
              <a:t>‹#›</a:t>
            </a:fld>
            <a:endParaRPr lang="en-US"/>
          </a:p>
        </p:txBody>
      </p:sp>
    </p:spTree>
    <p:extLst>
      <p:ext uri="{BB962C8B-B14F-4D97-AF65-F5344CB8AC3E}">
        <p14:creationId xmlns:p14="http://schemas.microsoft.com/office/powerpoint/2010/main" val="3481627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6681C0-D4F5-4E49-B81D-6FD1E7D86BF6}"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E3524-FB9A-4221-9E1F-959E3DAD6C8D}" type="slidenum">
              <a:rPr lang="en-US" smtClean="0"/>
              <a:t>‹#›</a:t>
            </a:fld>
            <a:endParaRPr lang="en-US"/>
          </a:p>
        </p:txBody>
      </p:sp>
    </p:spTree>
    <p:extLst>
      <p:ext uri="{BB962C8B-B14F-4D97-AF65-F5344CB8AC3E}">
        <p14:creationId xmlns:p14="http://schemas.microsoft.com/office/powerpoint/2010/main" val="10783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6681C0-D4F5-4E49-B81D-6FD1E7D86BF6}" type="datetimeFigureOut">
              <a:rPr lang="en-US" smtClean="0"/>
              <a:t>11/16/2021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DE3524-FB9A-4221-9E1F-959E3DAD6C8D}" type="slidenum">
              <a:rPr lang="en-US" smtClean="0"/>
              <a:t>‹#›</a:t>
            </a:fld>
            <a:endParaRPr lang="en-US"/>
          </a:p>
        </p:txBody>
      </p:sp>
    </p:spTree>
    <p:extLst>
      <p:ext uri="{BB962C8B-B14F-4D97-AF65-F5344CB8AC3E}">
        <p14:creationId xmlns:p14="http://schemas.microsoft.com/office/powerpoint/2010/main" val="2758091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9653" y="1970691"/>
            <a:ext cx="11272345" cy="3970318"/>
          </a:xfrm>
          <a:prstGeom prst="rect">
            <a:avLst/>
          </a:prstGeom>
          <a:noFill/>
        </p:spPr>
        <p:txBody>
          <a:bodyPr wrap="square" rtlCol="0">
            <a:spAutoFit/>
          </a:bodyPr>
          <a:lstStyle/>
          <a:p>
            <a:pPr marL="285750" indent="-285750">
              <a:buFont typeface="Arial" panose="020B0604020202020204" pitchFamily="34" charset="0"/>
              <a:buChar char="•"/>
            </a:pPr>
            <a:r>
              <a:rPr lang="en-US" sz="3600" dirty="0" smtClean="0"/>
              <a:t>Steps to get Altitude across Mileage </a:t>
            </a:r>
          </a:p>
          <a:p>
            <a:pPr marL="285750" indent="-285750">
              <a:buFont typeface="Arial" panose="020B0604020202020204" pitchFamily="34" charset="0"/>
              <a:buChar char="•"/>
            </a:pPr>
            <a:r>
              <a:rPr lang="en-US" sz="3600" dirty="0" smtClean="0"/>
              <a:t>Visualization include all altitude point and mileage</a:t>
            </a:r>
          </a:p>
          <a:p>
            <a:pPr marL="285750" indent="-285750">
              <a:buFont typeface="Arial" panose="020B0604020202020204" pitchFamily="34" charset="0"/>
              <a:buChar char="•"/>
            </a:pPr>
            <a:r>
              <a:rPr lang="en-US" sz="3600" dirty="0" smtClean="0"/>
              <a:t>Steps to get data for each AFE and ALT range</a:t>
            </a:r>
            <a:endParaRPr lang="en-US" sz="3600" dirty="0"/>
          </a:p>
          <a:p>
            <a:pPr marL="285750" indent="-285750">
              <a:buFont typeface="Arial" panose="020B0604020202020204" pitchFamily="34" charset="0"/>
              <a:buChar char="•"/>
            </a:pPr>
            <a:r>
              <a:rPr lang="en-US" sz="3600" dirty="0" smtClean="0"/>
              <a:t>Visualization for each altitude and mileage range</a:t>
            </a:r>
          </a:p>
          <a:p>
            <a:pPr marL="285750" indent="-285750">
              <a:buFont typeface="Arial" panose="020B0604020202020204" pitchFamily="34" charset="0"/>
              <a:buChar char="•"/>
            </a:pPr>
            <a:r>
              <a:rPr lang="en-US" sz="3600" dirty="0" smtClean="0"/>
              <a:t>Mileage prediction process</a:t>
            </a:r>
          </a:p>
          <a:p>
            <a:pPr marL="285750" indent="-285750">
              <a:buFont typeface="Arial" panose="020B0604020202020204" pitchFamily="34" charset="0"/>
              <a:buChar char="•"/>
            </a:pPr>
            <a:r>
              <a:rPr lang="en-US" sz="3600" dirty="0" smtClean="0"/>
              <a:t>Accuracy plot</a:t>
            </a:r>
          </a:p>
          <a:p>
            <a:pPr marL="285750" indent="-285750">
              <a:buFont typeface="Arial" panose="020B0604020202020204" pitchFamily="34" charset="0"/>
              <a:buChar char="•"/>
            </a:pPr>
            <a:r>
              <a:rPr lang="en-US" sz="3600" dirty="0" smtClean="0"/>
              <a:t>Predicted value</a:t>
            </a:r>
            <a:endParaRPr lang="en-US" sz="3600" dirty="0"/>
          </a:p>
        </p:txBody>
      </p:sp>
      <p:sp>
        <p:nvSpPr>
          <p:cNvPr id="5" name="TextBox 4"/>
          <p:cNvSpPr txBox="1"/>
          <p:nvPr/>
        </p:nvSpPr>
        <p:spPr>
          <a:xfrm>
            <a:off x="3111061" y="536028"/>
            <a:ext cx="6889531" cy="1015663"/>
          </a:xfrm>
          <a:prstGeom prst="rect">
            <a:avLst/>
          </a:prstGeom>
          <a:noFill/>
        </p:spPr>
        <p:txBody>
          <a:bodyPr wrap="square" rtlCol="0">
            <a:spAutoFit/>
          </a:bodyPr>
          <a:lstStyle/>
          <a:p>
            <a:r>
              <a:rPr lang="en-US" sz="6000" dirty="0" smtClean="0">
                <a:solidFill>
                  <a:schemeClr val="accent4">
                    <a:lumMod val="50000"/>
                  </a:schemeClr>
                </a:solidFill>
              </a:rPr>
              <a:t>Table of contents</a:t>
            </a:r>
            <a:endParaRPr lang="en-US" sz="6000" dirty="0">
              <a:solidFill>
                <a:schemeClr val="accent4">
                  <a:lumMod val="50000"/>
                </a:schemeClr>
              </a:solidFill>
            </a:endParaRPr>
          </a:p>
        </p:txBody>
      </p:sp>
    </p:spTree>
    <p:extLst>
      <p:ext uri="{BB962C8B-B14F-4D97-AF65-F5344CB8AC3E}">
        <p14:creationId xmlns:p14="http://schemas.microsoft.com/office/powerpoint/2010/main" val="3987660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0717" y="215499"/>
            <a:ext cx="9869214" cy="1538883"/>
          </a:xfrm>
          <a:prstGeom prst="rect">
            <a:avLst/>
          </a:prstGeom>
          <a:noFill/>
        </p:spPr>
        <p:txBody>
          <a:bodyPr wrap="square" rtlCol="0">
            <a:spAutoFit/>
          </a:bodyPr>
          <a:lstStyle/>
          <a:p>
            <a:r>
              <a:rPr lang="en-US" sz="4800" dirty="0" smtClean="0">
                <a:solidFill>
                  <a:schemeClr val="accent4">
                    <a:lumMod val="50000"/>
                  </a:schemeClr>
                </a:solidFill>
              </a:rPr>
              <a:t>Steps to get Altitude </a:t>
            </a:r>
            <a:r>
              <a:rPr lang="en-US" sz="4800" dirty="0">
                <a:solidFill>
                  <a:schemeClr val="accent4">
                    <a:lumMod val="50000"/>
                  </a:schemeClr>
                </a:solidFill>
              </a:rPr>
              <a:t>across</a:t>
            </a:r>
            <a:r>
              <a:rPr lang="en-US" sz="4800" dirty="0" smtClean="0">
                <a:solidFill>
                  <a:schemeClr val="accent4">
                    <a:lumMod val="50000"/>
                  </a:schemeClr>
                </a:solidFill>
              </a:rPr>
              <a:t> Mileage </a:t>
            </a:r>
          </a:p>
          <a:p>
            <a:endParaRPr lang="en-US" sz="2800" dirty="0">
              <a:solidFill>
                <a:schemeClr val="accent4">
                  <a:lumMod val="50000"/>
                </a:schemeClr>
              </a:solidFill>
            </a:endParaRPr>
          </a:p>
          <a:p>
            <a:endParaRPr lang="en-US" dirty="0"/>
          </a:p>
        </p:txBody>
      </p:sp>
      <p:sp>
        <p:nvSpPr>
          <p:cNvPr id="5" name="TextBox 4"/>
          <p:cNvSpPr txBox="1"/>
          <p:nvPr/>
        </p:nvSpPr>
        <p:spPr>
          <a:xfrm>
            <a:off x="220717" y="1410355"/>
            <a:ext cx="11682249" cy="5447645"/>
          </a:xfrm>
          <a:prstGeom prst="rect">
            <a:avLst/>
          </a:prstGeom>
          <a:noFill/>
        </p:spPr>
        <p:txBody>
          <a:bodyPr wrap="square" rtlCol="0">
            <a:spAutoFit/>
          </a:bodyPr>
          <a:lstStyle/>
          <a:p>
            <a:pPr marL="342900" indent="-342900">
              <a:buFont typeface="Arial" panose="020B0604020202020204" pitchFamily="34" charset="0"/>
              <a:buChar char="•"/>
            </a:pPr>
            <a:r>
              <a:rPr lang="en-US" sz="3200" dirty="0" smtClean="0"/>
              <a:t>Have merged 13 days data into single csv file</a:t>
            </a:r>
          </a:p>
          <a:p>
            <a:pPr marL="342900" indent="-342900">
              <a:buFont typeface="Arial" panose="020B0604020202020204" pitchFamily="34" charset="0"/>
              <a:buChar char="•"/>
            </a:pPr>
            <a:r>
              <a:rPr lang="en-US" sz="3200" dirty="0" smtClean="0"/>
              <a:t>For every 6 hour gap, distance covered by truck in start point subtracted by distance covered in end point (is recorded as new ODO), Total Fuel Consumption by truck in start point subtracted by  Total Fuel Consumption in end point (is recorded as new TFE) and average of all altitude point in each 6 hour gap (is recorded as new ALT)</a:t>
            </a:r>
          </a:p>
          <a:p>
            <a:pPr marL="342900" indent="-342900">
              <a:buFont typeface="Arial" panose="020B0604020202020204" pitchFamily="34" charset="0"/>
              <a:buChar char="•"/>
            </a:pPr>
            <a:r>
              <a:rPr lang="en-US" sz="3200" dirty="0" smtClean="0"/>
              <a:t>Mileage is obtained from (ODO divided by TFC) </a:t>
            </a:r>
          </a:p>
          <a:p>
            <a:pPr marL="342900" indent="-342900">
              <a:buFont typeface="Arial" panose="020B0604020202020204" pitchFamily="34" charset="0"/>
              <a:buChar char="•"/>
            </a:pPr>
            <a:r>
              <a:rPr lang="en-US" sz="3200" dirty="0" smtClean="0"/>
              <a:t>Removed all Null rows and saved the file</a:t>
            </a:r>
          </a:p>
          <a:p>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035723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3421" y="283779"/>
            <a:ext cx="11682249" cy="1046440"/>
          </a:xfrm>
          <a:prstGeom prst="rect">
            <a:avLst/>
          </a:prstGeom>
          <a:noFill/>
        </p:spPr>
        <p:txBody>
          <a:bodyPr wrap="square" rtlCol="0">
            <a:spAutoFit/>
          </a:bodyPr>
          <a:lstStyle/>
          <a:p>
            <a:r>
              <a:rPr lang="en-US" sz="4400" dirty="0">
                <a:solidFill>
                  <a:schemeClr val="accent4">
                    <a:lumMod val="50000"/>
                  </a:schemeClr>
                </a:solidFill>
              </a:rPr>
              <a:t>Visualization include all altitude point and mileage</a:t>
            </a:r>
          </a:p>
          <a:p>
            <a:endParaRPr lang="en-US" dirty="0">
              <a:solidFill>
                <a:schemeClr val="accent4">
                  <a:lumMod val="50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2607" y="709448"/>
            <a:ext cx="12675476" cy="6148552"/>
          </a:xfrm>
          <a:prstGeom prst="rect">
            <a:avLst/>
          </a:prstGeom>
        </p:spPr>
      </p:pic>
    </p:spTree>
    <p:extLst>
      <p:ext uri="{BB962C8B-B14F-4D97-AF65-F5344CB8AC3E}">
        <p14:creationId xmlns:p14="http://schemas.microsoft.com/office/powerpoint/2010/main" val="1451315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421" y="252248"/>
            <a:ext cx="9396248" cy="1323439"/>
          </a:xfrm>
          <a:prstGeom prst="rect">
            <a:avLst/>
          </a:prstGeom>
          <a:noFill/>
        </p:spPr>
        <p:txBody>
          <a:bodyPr wrap="square" rtlCol="0">
            <a:spAutoFit/>
          </a:bodyPr>
          <a:lstStyle/>
          <a:p>
            <a:r>
              <a:rPr lang="en-US" sz="4000" dirty="0">
                <a:solidFill>
                  <a:schemeClr val="accent4">
                    <a:lumMod val="50000"/>
                  </a:schemeClr>
                </a:solidFill>
              </a:rPr>
              <a:t>Steps to get data for each AFE and ALT range</a:t>
            </a:r>
          </a:p>
          <a:p>
            <a:endParaRPr lang="en-US" sz="4000" dirty="0">
              <a:solidFill>
                <a:schemeClr val="accent4">
                  <a:lumMod val="50000"/>
                </a:schemeClr>
              </a:solidFill>
            </a:endParaRPr>
          </a:p>
        </p:txBody>
      </p:sp>
      <p:sp>
        <p:nvSpPr>
          <p:cNvPr id="4" name="TextBox 3"/>
          <p:cNvSpPr txBox="1"/>
          <p:nvPr/>
        </p:nvSpPr>
        <p:spPr>
          <a:xfrm>
            <a:off x="173421" y="1165783"/>
            <a:ext cx="11839903" cy="3108543"/>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Using while loop along with max and min altitude point, range list for AFE is created </a:t>
            </a:r>
          </a:p>
          <a:p>
            <a:pPr marL="285750" indent="-285750">
              <a:buFont typeface="Arial" panose="020B0604020202020204" pitchFamily="34" charset="0"/>
              <a:buChar char="•"/>
            </a:pPr>
            <a:r>
              <a:rPr lang="en-US" sz="2400" dirty="0" smtClean="0"/>
              <a:t>Have only selected the data which fall in range, repeated for all AFE range</a:t>
            </a:r>
          </a:p>
          <a:p>
            <a:pPr marL="285750" indent="-285750">
              <a:buFont typeface="Arial" panose="020B0604020202020204" pitchFamily="34" charset="0"/>
              <a:buChar char="•"/>
            </a:pPr>
            <a:r>
              <a:rPr lang="en-US" sz="2400" dirty="0" smtClean="0"/>
              <a:t>For each range data, Mean value for mileage (AFE) is calculated and altitude( ALT) (</a:t>
            </a:r>
            <a:r>
              <a:rPr lang="en-US" sz="2400" dirty="0" err="1" smtClean="0"/>
              <a:t>min,max</a:t>
            </a:r>
            <a:r>
              <a:rPr lang="en-US" sz="2400" dirty="0" smtClean="0"/>
              <a:t>) will be altitude range of each data split</a:t>
            </a:r>
          </a:p>
          <a:p>
            <a:pPr marL="285750" indent="-285750">
              <a:buFont typeface="Arial" panose="020B0604020202020204" pitchFamily="34" charset="0"/>
              <a:buChar char="•"/>
            </a:pPr>
            <a:r>
              <a:rPr lang="en-US" sz="2400" dirty="0" smtClean="0"/>
              <a:t>Eliminated the data frame which is empty (as no data fall in that range, data frame will be empty)</a:t>
            </a:r>
          </a:p>
          <a:p>
            <a:pPr marL="285750" indent="-285750">
              <a:buFont typeface="Arial" panose="020B0604020202020204" pitchFamily="34" charset="0"/>
              <a:buChar char="•"/>
            </a:pPr>
            <a:r>
              <a:rPr lang="en-US" sz="2400" dirty="0" smtClean="0"/>
              <a:t>Save the result in separate csv file</a:t>
            </a:r>
          </a:p>
          <a:p>
            <a:pPr marL="285750" indent="-285750">
              <a:buFont typeface="Arial" panose="020B0604020202020204" pitchFamily="34" charset="0"/>
              <a:buChar char="•"/>
            </a:pPr>
            <a:endParaRPr 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413" y="3767959"/>
            <a:ext cx="8513379" cy="2609612"/>
          </a:xfrm>
          <a:prstGeom prst="rect">
            <a:avLst/>
          </a:prstGeom>
        </p:spPr>
      </p:pic>
    </p:spTree>
    <p:extLst>
      <p:ext uri="{BB962C8B-B14F-4D97-AF65-F5344CB8AC3E}">
        <p14:creationId xmlns:p14="http://schemas.microsoft.com/office/powerpoint/2010/main" val="115678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483" y="236483"/>
            <a:ext cx="10294883" cy="1323439"/>
          </a:xfrm>
          <a:prstGeom prst="rect">
            <a:avLst/>
          </a:prstGeom>
          <a:noFill/>
        </p:spPr>
        <p:txBody>
          <a:bodyPr wrap="square" rtlCol="0">
            <a:spAutoFit/>
          </a:bodyPr>
          <a:lstStyle/>
          <a:p>
            <a:r>
              <a:rPr lang="en-US" sz="4000" dirty="0">
                <a:solidFill>
                  <a:schemeClr val="accent4">
                    <a:lumMod val="50000"/>
                  </a:schemeClr>
                </a:solidFill>
              </a:rPr>
              <a:t>Visualization for each altitude and mileage range</a:t>
            </a:r>
          </a:p>
          <a:p>
            <a:endParaRPr lang="en-US" sz="4000" dirty="0">
              <a:solidFill>
                <a:schemeClr val="accent4">
                  <a:lumMod val="50000"/>
                </a:schemeClr>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368972"/>
            <a:ext cx="7299434" cy="402336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5340" y="1368972"/>
            <a:ext cx="5749157" cy="4023360"/>
          </a:xfrm>
          <a:prstGeom prst="rect">
            <a:avLst/>
          </a:prstGeom>
        </p:spPr>
      </p:pic>
    </p:spTree>
    <p:extLst>
      <p:ext uri="{BB962C8B-B14F-4D97-AF65-F5344CB8AC3E}">
        <p14:creationId xmlns:p14="http://schemas.microsoft.com/office/powerpoint/2010/main" val="2145565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2235" y="1103585"/>
            <a:ext cx="5549462" cy="4556234"/>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027" y="1008992"/>
            <a:ext cx="8150771" cy="4650827"/>
          </a:xfrm>
          <a:prstGeom prst="rect">
            <a:avLst/>
          </a:prstGeom>
        </p:spPr>
      </p:pic>
    </p:spTree>
    <p:extLst>
      <p:ext uri="{BB962C8B-B14F-4D97-AF65-F5344CB8AC3E}">
        <p14:creationId xmlns:p14="http://schemas.microsoft.com/office/powerpoint/2010/main" val="2561508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779" y="173421"/>
            <a:ext cx="6653049" cy="646331"/>
          </a:xfrm>
          <a:prstGeom prst="rect">
            <a:avLst/>
          </a:prstGeom>
          <a:noFill/>
        </p:spPr>
        <p:txBody>
          <a:bodyPr wrap="square" rtlCol="0">
            <a:spAutoFit/>
          </a:bodyPr>
          <a:lstStyle/>
          <a:p>
            <a:r>
              <a:rPr lang="en-US" sz="3600" dirty="0" smtClean="0">
                <a:solidFill>
                  <a:schemeClr val="accent4">
                    <a:lumMod val="50000"/>
                  </a:schemeClr>
                </a:solidFill>
              </a:rPr>
              <a:t>Mileage Prediction process</a:t>
            </a:r>
            <a:endParaRPr lang="en-US" sz="3600" dirty="0">
              <a:solidFill>
                <a:schemeClr val="accent4">
                  <a:lumMod val="50000"/>
                </a:schemeClr>
              </a:solidFill>
            </a:endParaRPr>
          </a:p>
        </p:txBody>
      </p:sp>
      <p:sp>
        <p:nvSpPr>
          <p:cNvPr id="4" name="TextBox 3"/>
          <p:cNvSpPr txBox="1"/>
          <p:nvPr/>
        </p:nvSpPr>
        <p:spPr>
          <a:xfrm>
            <a:off x="283779" y="1403131"/>
            <a:ext cx="11587655"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Have selected TFC and ODO feature alone to make mileage prediction</a:t>
            </a:r>
          </a:p>
          <a:p>
            <a:pPr marL="285750" indent="-285750">
              <a:buFont typeface="Arial" panose="020B0604020202020204" pitchFamily="34" charset="0"/>
              <a:buChar char="•"/>
            </a:pPr>
            <a:r>
              <a:rPr lang="en-US" sz="2800" dirty="0" smtClean="0"/>
              <a:t>Removed all null row in both column</a:t>
            </a:r>
          </a:p>
          <a:p>
            <a:pPr marL="285750" indent="-285750">
              <a:buFont typeface="Arial" panose="020B0604020202020204" pitchFamily="34" charset="0"/>
              <a:buChar char="•"/>
            </a:pPr>
            <a:r>
              <a:rPr lang="en-US" sz="2800" dirty="0" smtClean="0"/>
              <a:t>Created function to removed outliers from both </a:t>
            </a:r>
            <a:r>
              <a:rPr lang="en-US" sz="2800" dirty="0"/>
              <a:t>columns using  </a:t>
            </a:r>
            <a:r>
              <a:rPr lang="en-US" sz="2800" dirty="0" smtClean="0"/>
              <a:t>percentiles</a:t>
            </a:r>
          </a:p>
          <a:p>
            <a:pPr marL="285750" indent="-285750">
              <a:buFont typeface="Arial" panose="020B0604020202020204" pitchFamily="34" charset="0"/>
              <a:buChar char="•"/>
            </a:pPr>
            <a:r>
              <a:rPr lang="en-US" sz="2800" dirty="0"/>
              <a:t>The data have been  </a:t>
            </a:r>
            <a:r>
              <a:rPr lang="en-US" sz="2800" dirty="0" smtClean="0"/>
              <a:t>split into train and test set</a:t>
            </a:r>
          </a:p>
          <a:p>
            <a:pPr marL="285750" indent="-285750">
              <a:buFont typeface="Arial" panose="020B0604020202020204" pitchFamily="34" charset="0"/>
              <a:buChar char="•"/>
            </a:pPr>
            <a:r>
              <a:rPr lang="en-US" sz="2800" dirty="0" smtClean="0"/>
              <a:t>Trained three ML model (Decision tree, random forest, </a:t>
            </a:r>
            <a:r>
              <a:rPr lang="en-US" sz="2800" dirty="0" err="1" smtClean="0"/>
              <a:t>Xgboost</a:t>
            </a:r>
            <a:r>
              <a:rPr lang="en-US" sz="2800" dirty="0" smtClean="0"/>
              <a:t>)</a:t>
            </a:r>
          </a:p>
          <a:p>
            <a:pPr marL="285750" indent="-285750">
              <a:buFont typeface="Arial" panose="020B0604020202020204" pitchFamily="34" charset="0"/>
              <a:buChar char="•"/>
            </a:pPr>
            <a:r>
              <a:rPr lang="en-US" sz="2800" dirty="0" smtClean="0"/>
              <a:t>Validated each model using (mean absolute error, accuracy of each) in test data</a:t>
            </a:r>
          </a:p>
          <a:p>
            <a:pPr marL="285750" indent="-285750">
              <a:buFont typeface="Arial" panose="020B0604020202020204" pitchFamily="34" charset="0"/>
              <a:buChar char="•"/>
            </a:pPr>
            <a:r>
              <a:rPr lang="en-US" sz="2800" dirty="0" smtClean="0"/>
              <a:t>Accuracy is calculated by comparing actual and predicted value</a:t>
            </a:r>
          </a:p>
          <a:p>
            <a:pPr marL="285750" indent="-285750">
              <a:buFont typeface="Arial" panose="020B0604020202020204" pitchFamily="34" charset="0"/>
              <a:buChar char="•"/>
            </a:pPr>
            <a:r>
              <a:rPr lang="en-US" sz="2800" dirty="0" smtClean="0"/>
              <a:t>Out of three model </a:t>
            </a:r>
            <a:r>
              <a:rPr lang="en-US" sz="2800" dirty="0" err="1" smtClean="0"/>
              <a:t>Xgboost</a:t>
            </a:r>
            <a:r>
              <a:rPr lang="en-US" sz="2800" dirty="0" smtClean="0"/>
              <a:t> performed well and gave good accuracy (89.7%)</a:t>
            </a:r>
          </a:p>
          <a:p>
            <a:pPr marL="285750" indent="-285750">
              <a:buFont typeface="Arial" panose="020B0604020202020204" pitchFamily="34" charset="0"/>
              <a:buChar char="•"/>
            </a:pPr>
            <a:endParaRPr lang="en-US" sz="2800" dirty="0" smtClean="0"/>
          </a:p>
          <a:p>
            <a:endParaRPr lang="en-US" sz="2800" dirty="0" smtClean="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526059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655" y="157655"/>
            <a:ext cx="7504386" cy="769441"/>
          </a:xfrm>
          <a:prstGeom prst="rect">
            <a:avLst/>
          </a:prstGeom>
          <a:noFill/>
        </p:spPr>
        <p:txBody>
          <a:bodyPr wrap="square" rtlCol="0">
            <a:spAutoFit/>
          </a:bodyPr>
          <a:lstStyle/>
          <a:p>
            <a:r>
              <a:rPr lang="en-US" sz="4400" dirty="0" smtClean="0">
                <a:solidFill>
                  <a:schemeClr val="accent4">
                    <a:lumMod val="50000"/>
                  </a:schemeClr>
                </a:solidFill>
              </a:rPr>
              <a:t>Predicted value</a:t>
            </a:r>
            <a:endParaRPr lang="en-US" sz="4400" dirty="0">
              <a:solidFill>
                <a:schemeClr val="accent4">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6838" y="927096"/>
            <a:ext cx="7458075" cy="50006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289" y="1529255"/>
            <a:ext cx="2885089" cy="4177861"/>
          </a:xfrm>
          <a:prstGeom prst="rect">
            <a:avLst/>
          </a:prstGeom>
        </p:spPr>
      </p:pic>
    </p:spTree>
    <p:extLst>
      <p:ext uri="{BB962C8B-B14F-4D97-AF65-F5344CB8AC3E}">
        <p14:creationId xmlns:p14="http://schemas.microsoft.com/office/powerpoint/2010/main" val="2931546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Daimler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Sarath Kumar, H (365-Extern-INTELIZIGN) [DT]</dc:creator>
  <cp:lastModifiedBy>Sarath Kumar, H (365-Extern-INTELIZIGN) [DT]</cp:lastModifiedBy>
  <cp:revision>15</cp:revision>
  <dcterms:created xsi:type="dcterms:W3CDTF">2021-11-15T10:16:49Z</dcterms:created>
  <dcterms:modified xsi:type="dcterms:W3CDTF">2021-11-16T08:18:56Z</dcterms:modified>
</cp:coreProperties>
</file>