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9" r:id="rId4"/>
    <p:sldId id="261" r:id="rId5"/>
    <p:sldId id="263" r:id="rId6"/>
    <p:sldId id="264" r:id="rId7"/>
    <p:sldId id="265" r:id="rId8"/>
    <p:sldId id="266" r:id="rId9"/>
    <p:sldId id="268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61" autoAdjust="0"/>
    <p:restoredTop sz="85758" autoAdjust="0"/>
  </p:normalViewPr>
  <p:slideViewPr>
    <p:cSldViewPr snapToGrid="0">
      <p:cViewPr>
        <p:scale>
          <a:sx n="28" d="100"/>
          <a:sy n="28" d="100"/>
        </p:scale>
        <p:origin x="3224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5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427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ICP PRESENTATION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TEAM 13</a:t>
            </a:r>
          </a:p>
          <a:p>
            <a:r>
              <a:rPr lang="en-US" sz="3200" dirty="0"/>
              <a:t>EESHWARA SAI TOTA</a:t>
            </a:r>
          </a:p>
          <a:p>
            <a:r>
              <a:rPr lang="en-US" sz="3200" dirty="0"/>
              <a:t>SARATH KOLISETTY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66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FB5-116B-E740-AA52-7956FA6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C37B6-21BD-97AB-0F36-6E624F3A6954}"/>
              </a:ext>
            </a:extLst>
          </p:cNvPr>
          <p:cNvSpPr txBox="1"/>
          <p:nvPr/>
        </p:nvSpPr>
        <p:spPr>
          <a:xfrm>
            <a:off x="581192" y="2413337"/>
            <a:ext cx="11029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completing the above ICPs we have learnt: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Develop an android application using android studio.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project structure followed i.e., </a:t>
            </a:r>
            <a:r>
              <a:rPr lang="en-US" dirty="0" err="1"/>
              <a:t>activity_main.xml</a:t>
            </a:r>
            <a:r>
              <a:rPr lang="en-US" dirty="0"/>
              <a:t> for design, </a:t>
            </a:r>
            <a:r>
              <a:rPr lang="en-US" dirty="0" err="1"/>
              <a:t>MainAcitity.java</a:t>
            </a:r>
            <a:r>
              <a:rPr lang="en-US" dirty="0"/>
              <a:t> for functionality and manifest file for meta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Redirect from one activity intent to another.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Access APIs using retrofit.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To grant user permission to access hardware components like mic and speakers and interact with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1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764A3-E440-EB4F-B321-B2D177D9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086" y="1575121"/>
            <a:ext cx="4771709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993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r>
              <a:rPr lang="en-US" dirty="0"/>
              <a:t>Android studio</a:t>
            </a:r>
          </a:p>
          <a:p>
            <a:pPr marL="0" indent="0">
              <a:buNone/>
            </a:pPr>
            <a:r>
              <a:rPr lang="en-US" dirty="0"/>
              <a:t>Android Applications:</a:t>
            </a:r>
          </a:p>
          <a:p>
            <a:pPr marL="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Login application</a:t>
            </a:r>
          </a:p>
          <a:p>
            <a:r>
              <a:rPr lang="en-US" dirty="0"/>
              <a:t>Pizza delivery application</a:t>
            </a:r>
          </a:p>
          <a:p>
            <a:r>
              <a:rPr lang="en-US" dirty="0"/>
              <a:t>Display data using public APIs</a:t>
            </a:r>
          </a:p>
          <a:p>
            <a:r>
              <a:rPr lang="en-US" dirty="0"/>
              <a:t>Text to speech</a:t>
            </a:r>
          </a:p>
          <a:p>
            <a:pPr marL="0" indent="0">
              <a:buNone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265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FB5-116B-E740-AA52-7956FA6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1725F-6280-71D1-BEBA-C26BA5357A2D}"/>
              </a:ext>
            </a:extLst>
          </p:cNvPr>
          <p:cNvSpPr txBox="1"/>
          <p:nvPr/>
        </p:nvSpPr>
        <p:spPr>
          <a:xfrm>
            <a:off x="791571" y="3070747"/>
            <a:ext cx="94758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Mobile development using android studio:</a:t>
            </a:r>
          </a:p>
          <a:p>
            <a:r>
              <a:rPr lang="en-US" dirty="0"/>
              <a:t>Developed following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Pizza delivery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data using public APIs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speech application</a:t>
            </a:r>
          </a:p>
          <a:p>
            <a:endParaRPr lang="en-US" dirty="0"/>
          </a:p>
          <a:p>
            <a:r>
              <a:rPr lang="en-US" dirty="0"/>
              <a:t>In the process of building these application we have learned various aspects of mobile development.</a:t>
            </a:r>
          </a:p>
        </p:txBody>
      </p:sp>
    </p:spTree>
    <p:extLst>
      <p:ext uri="{BB962C8B-B14F-4D97-AF65-F5344CB8AC3E}">
        <p14:creationId xmlns:p14="http://schemas.microsoft.com/office/powerpoint/2010/main" val="58712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FB5-116B-E740-AA52-7956FA6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ANDROID STUDIO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E5672-6E1B-9642-8865-A20306ED21E1}"/>
              </a:ext>
            </a:extLst>
          </p:cNvPr>
          <p:cNvSpPr txBox="1"/>
          <p:nvPr/>
        </p:nvSpPr>
        <p:spPr>
          <a:xfrm>
            <a:off x="6842696" y="2680662"/>
            <a:ext cx="50272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Studio is and IDE for developing </a:t>
            </a:r>
          </a:p>
          <a:p>
            <a:r>
              <a:rPr lang="en-US" dirty="0"/>
              <a:t>     Android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and Kotlin are the popular languages used in</a:t>
            </a:r>
          </a:p>
          <a:p>
            <a:r>
              <a:rPr lang="en-US" dirty="0"/>
              <a:t>     Android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a flexible Grable-based build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several emulators to test our android</a:t>
            </a:r>
          </a:p>
          <a:p>
            <a:r>
              <a:rPr lang="en-US" dirty="0"/>
              <a:t>     applications on different devices virtually. 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0177C7-D01F-478A-AE97-1F4B4E412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07" y="2459573"/>
            <a:ext cx="5137272" cy="2473502"/>
          </a:xfrm>
        </p:spPr>
      </p:pic>
    </p:spTree>
    <p:extLst>
      <p:ext uri="{BB962C8B-B14F-4D97-AF65-F5344CB8AC3E}">
        <p14:creationId xmlns:p14="http://schemas.microsoft.com/office/powerpoint/2010/main" val="27592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FB5-116B-E740-AA52-7956FA6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ANDROID STUDIO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5AA3F-F6C2-4FC9-A7CC-FCB5B56BA8B2}"/>
              </a:ext>
            </a:extLst>
          </p:cNvPr>
          <p:cNvSpPr txBox="1"/>
          <p:nvPr/>
        </p:nvSpPr>
        <p:spPr>
          <a:xfrm>
            <a:off x="7489371" y="250371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961D2-9EEC-ACB6-DE77-26220F74EC2C}"/>
              </a:ext>
            </a:extLst>
          </p:cNvPr>
          <p:cNvSpPr txBox="1"/>
          <p:nvPr/>
        </p:nvSpPr>
        <p:spPr>
          <a:xfrm>
            <a:off x="6096000" y="2004027"/>
            <a:ext cx="5254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structure: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Manifest file: </a:t>
            </a:r>
          </a:p>
          <a:p>
            <a:r>
              <a:rPr lang="en-US" dirty="0"/>
              <a:t>Manifest file has XML extension, which has important metadata information about the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folder: </a:t>
            </a:r>
          </a:p>
          <a:p>
            <a:r>
              <a:rPr lang="en-US" dirty="0"/>
              <a:t>It has all the functionality related to application such as how to handle on click and redirect to other page (intent).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 &gt; layout folder: </a:t>
            </a:r>
          </a:p>
          <a:p>
            <a:r>
              <a:rPr lang="en-US" dirty="0"/>
              <a:t>It has all the design screen and XML code related to it. </a:t>
            </a:r>
          </a:p>
          <a:p>
            <a:r>
              <a:rPr lang="en-US" dirty="0"/>
              <a:t>Using tags in this file we can design different screens.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8B4F46-CF52-8D08-2C29-059A81EA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74838"/>
            <a:ext cx="2107600" cy="2308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A10C43-4BB9-1708-79A8-1DE03C130EF7}"/>
              </a:ext>
            </a:extLst>
          </p:cNvPr>
          <p:cNvSpPr txBox="1"/>
          <p:nvPr/>
        </p:nvSpPr>
        <p:spPr>
          <a:xfrm>
            <a:off x="581192" y="1905506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structure: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6C9CE7-3757-B613-2FCF-9087747F2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5147580"/>
            <a:ext cx="2107600" cy="10404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9B529E-2303-8CB3-8A97-89B6703E3000}"/>
              </a:ext>
            </a:extLst>
          </p:cNvPr>
          <p:cNvSpPr txBox="1"/>
          <p:nvPr/>
        </p:nvSpPr>
        <p:spPr>
          <a:xfrm>
            <a:off x="3047081" y="1935590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AndroidManifest.xml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F88436-1F42-CA75-BB20-827F39864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065" y="2336524"/>
            <a:ext cx="2730661" cy="15100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409EFB-E2C0-9313-8694-8DEEE8B1C79D}"/>
              </a:ext>
            </a:extLst>
          </p:cNvPr>
          <p:cNvSpPr txBox="1"/>
          <p:nvPr/>
        </p:nvSpPr>
        <p:spPr>
          <a:xfrm>
            <a:off x="581192" y="4767828"/>
            <a:ext cx="171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MainActivity.java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9F68D7-8473-6FD0-88E7-57BE3C089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946" y="4803423"/>
            <a:ext cx="2792780" cy="13524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818243-BFCA-4EA5-8DDD-FEDDB476EE91}"/>
              </a:ext>
            </a:extLst>
          </p:cNvPr>
          <p:cNvSpPr txBox="1"/>
          <p:nvPr/>
        </p:nvSpPr>
        <p:spPr>
          <a:xfrm>
            <a:off x="2964946" y="4282491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Activity_main.xml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6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FB5-116B-E740-AA52-7956FA6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Login Application</a:t>
            </a:r>
          </a:p>
        </p:txBody>
      </p:sp>
      <p:pic>
        <p:nvPicPr>
          <p:cNvPr id="1025" name="Picture 1" descr="page3image40748256">
            <a:extLst>
              <a:ext uri="{FF2B5EF4-FFF2-40B4-BE49-F238E27FC236}">
                <a16:creationId xmlns:a16="http://schemas.microsoft.com/office/drawing/2014/main" id="{41E8F70A-779C-7907-0693-884E843D8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293257"/>
            <a:ext cx="17653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4image40750960">
            <a:extLst>
              <a:ext uri="{FF2B5EF4-FFF2-40B4-BE49-F238E27FC236}">
                <a16:creationId xmlns:a16="http://schemas.microsoft.com/office/drawing/2014/main" id="{455DBC04-04C1-8750-F41A-7D60FE33D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28" y="2293257"/>
            <a:ext cx="18034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0E0DE7-DC63-2CEF-3BC4-232F9C83BEDE}"/>
              </a:ext>
            </a:extLst>
          </p:cNvPr>
          <p:cNvSpPr txBox="1"/>
          <p:nvPr/>
        </p:nvSpPr>
        <p:spPr>
          <a:xfrm>
            <a:off x="581192" y="1923925"/>
            <a:ext cx="279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CA0AC-4A0D-F1AC-7C04-1A212D661162}"/>
              </a:ext>
            </a:extLst>
          </p:cNvPr>
          <p:cNvSpPr txBox="1"/>
          <p:nvPr/>
        </p:nvSpPr>
        <p:spPr>
          <a:xfrm>
            <a:off x="2975428" y="190062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Successful 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D0691-688C-9EE2-70ED-3964903F9B8F}"/>
              </a:ext>
            </a:extLst>
          </p:cNvPr>
          <p:cNvSpPr txBox="1"/>
          <p:nvPr/>
        </p:nvSpPr>
        <p:spPr>
          <a:xfrm>
            <a:off x="4892046" y="2125236"/>
            <a:ext cx="7322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sign in screen has input validations, if login is done using either blank </a:t>
            </a:r>
          </a:p>
          <a:p>
            <a:r>
              <a:rPr lang="en-US" dirty="0"/>
              <a:t>     fields or incorrect username or password toast message is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a successful login, screen is redirect to new intent screen where</a:t>
            </a:r>
          </a:p>
          <a:p>
            <a:r>
              <a:rPr lang="en-US" dirty="0"/>
              <a:t>     log out button is displayed.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44A66-DE3B-603E-E31B-144D95E66B3C}"/>
              </a:ext>
            </a:extLst>
          </p:cNvPr>
          <p:cNvSpPr txBox="1"/>
          <p:nvPr/>
        </p:nvSpPr>
        <p:spPr>
          <a:xfrm>
            <a:off x="5171606" y="3624429"/>
            <a:ext cx="15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Toast message: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CF185-B763-2A98-7FBD-9C03CD02454B}"/>
              </a:ext>
            </a:extLst>
          </p:cNvPr>
          <p:cNvSpPr txBox="1"/>
          <p:nvPr/>
        </p:nvSpPr>
        <p:spPr>
          <a:xfrm>
            <a:off x="5171606" y="4784160"/>
            <a:ext cx="281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 to another activity: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815841-AD56-EC72-76A8-3B7CCCE0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606" y="4071285"/>
            <a:ext cx="6530459" cy="635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5F9760-DBBF-19C9-B819-8F1C59AB7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605" y="5241982"/>
            <a:ext cx="6530459" cy="8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FB5-116B-E740-AA52-7956FA6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Pizza Delivery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22C62-8643-D646-B987-86CA4B72FBB7}"/>
              </a:ext>
            </a:extLst>
          </p:cNvPr>
          <p:cNvSpPr txBox="1"/>
          <p:nvPr/>
        </p:nvSpPr>
        <p:spPr>
          <a:xfrm>
            <a:off x="2237550" y="1973679"/>
            <a:ext cx="170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E5672-6E1B-9642-8865-A20306ED21E1}"/>
              </a:ext>
            </a:extLst>
          </p:cNvPr>
          <p:cNvSpPr txBox="1"/>
          <p:nvPr/>
        </p:nvSpPr>
        <p:spPr>
          <a:xfrm>
            <a:off x="5904215" y="2158345"/>
            <a:ext cx="6060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liner layout, we have designed form to order pizzas.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view the summary, we redirect to new intent where we calculate price associated with each item and display final bill.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ACTION_SEND intent is used with extra information which include recipient email, subject, and content of email to send email.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49" name="Picture 1" descr="page2image40540880">
            <a:extLst>
              <a:ext uri="{FF2B5EF4-FFF2-40B4-BE49-F238E27FC236}">
                <a16:creationId xmlns:a16="http://schemas.microsoft.com/office/drawing/2014/main" id="{1C7FA934-43B2-F7DD-5F4F-2A8B04923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451756"/>
            <a:ext cx="15494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3image40648912">
            <a:extLst>
              <a:ext uri="{FF2B5EF4-FFF2-40B4-BE49-F238E27FC236}">
                <a16:creationId xmlns:a16="http://schemas.microsoft.com/office/drawing/2014/main" id="{CDD15631-F1BA-F41D-F616-E4E66D2F0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446" y="2418878"/>
            <a:ext cx="1572006" cy="343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ge4image40522416">
            <a:extLst>
              <a:ext uri="{FF2B5EF4-FFF2-40B4-BE49-F238E27FC236}">
                <a16:creationId xmlns:a16="http://schemas.microsoft.com/office/drawing/2014/main" id="{5AF82593-DAC1-A0D7-24B2-7A34BD1F6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6" y="2418878"/>
            <a:ext cx="1565990" cy="343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C5BD78-67A7-2C32-E8EA-D491B4575E97}"/>
              </a:ext>
            </a:extLst>
          </p:cNvPr>
          <p:cNvSpPr txBox="1"/>
          <p:nvPr/>
        </p:nvSpPr>
        <p:spPr>
          <a:xfrm>
            <a:off x="4178306" y="200131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Mail to notify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F9E21-C23F-2D68-1E1A-A764F1236B00}"/>
              </a:ext>
            </a:extLst>
          </p:cNvPr>
          <p:cNvSpPr txBox="1"/>
          <p:nvPr/>
        </p:nvSpPr>
        <p:spPr>
          <a:xfrm>
            <a:off x="529761" y="2001312"/>
            <a:ext cx="126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9420A-82C9-CAF6-ED08-A4055E9AC1A4}"/>
              </a:ext>
            </a:extLst>
          </p:cNvPr>
          <p:cNvSpPr txBox="1"/>
          <p:nvPr/>
        </p:nvSpPr>
        <p:spPr>
          <a:xfrm>
            <a:off x="6385421" y="4743668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snippet to send mail</a:t>
            </a:r>
          </a:p>
        </p:txBody>
      </p:sp>
      <p:pic>
        <p:nvPicPr>
          <p:cNvPr id="2052" name="Picture 4" descr="page4image40526160">
            <a:extLst>
              <a:ext uri="{FF2B5EF4-FFF2-40B4-BE49-F238E27FC236}">
                <a16:creationId xmlns:a16="http://schemas.microsoft.com/office/drawing/2014/main" id="{B0387295-2935-AD5B-DE6F-BE199FA7D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176" y="5142045"/>
            <a:ext cx="5321631" cy="14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01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FB5-116B-E740-AA52-7956FA6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Display data using public </a:t>
            </a:r>
            <a:r>
              <a:rPr lang="en-US" dirty="0" err="1">
                <a:solidFill>
                  <a:schemeClr val="accent2"/>
                </a:solidFill>
              </a:rPr>
              <a:t>apis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073" name="Picture 1" descr="page4image40554976">
            <a:extLst>
              <a:ext uri="{FF2B5EF4-FFF2-40B4-BE49-F238E27FC236}">
                <a16:creationId xmlns:a16="http://schemas.microsoft.com/office/drawing/2014/main" id="{148DB7F0-D1CE-9609-63AB-FCFFE1177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444897"/>
            <a:ext cx="2015646" cy="387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20B142-4BCF-11D1-97A9-1092BADC4CBE}"/>
              </a:ext>
            </a:extLst>
          </p:cNvPr>
          <p:cNvSpPr txBox="1"/>
          <p:nvPr/>
        </p:nvSpPr>
        <p:spPr>
          <a:xfrm>
            <a:off x="385801" y="1941455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 from GIT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ECA53-2D81-7572-F858-5B161E6CD855}"/>
              </a:ext>
            </a:extLst>
          </p:cNvPr>
          <p:cNvSpPr txBox="1"/>
          <p:nvPr/>
        </p:nvSpPr>
        <p:spPr>
          <a:xfrm>
            <a:off x="3317358" y="2083980"/>
            <a:ext cx="8102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fetch data from internet, user permission is added in manifest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Retrofit</a:t>
            </a:r>
          </a:p>
          <a:p>
            <a:r>
              <a:rPr lang="en-US" dirty="0"/>
              <a:t>Using retrofit we construct the API endpoint and fetch data from GIT public API.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D8CA5-D33C-7755-A315-8D709D13F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358" y="4380318"/>
            <a:ext cx="6057900" cy="200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41F91D-974F-3C81-EE63-AE2CAEE81ECB}"/>
              </a:ext>
            </a:extLst>
          </p:cNvPr>
          <p:cNvSpPr txBox="1"/>
          <p:nvPr/>
        </p:nvSpPr>
        <p:spPr>
          <a:xfrm>
            <a:off x="3921369" y="3938954"/>
            <a:ext cx="246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 data from GIT API</a:t>
            </a:r>
          </a:p>
        </p:txBody>
      </p:sp>
      <p:pic>
        <p:nvPicPr>
          <p:cNvPr id="3074" name="Picture 2" descr="page1image40632320">
            <a:extLst>
              <a:ext uri="{FF2B5EF4-FFF2-40B4-BE49-F238E27FC236}">
                <a16:creationId xmlns:a16="http://schemas.microsoft.com/office/drawing/2014/main" id="{8AD1C7CA-39F6-330C-F773-50637E47B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358" y="3375334"/>
            <a:ext cx="54483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36353F-4404-CB98-71DB-430F49C88A1A}"/>
              </a:ext>
            </a:extLst>
          </p:cNvPr>
          <p:cNvSpPr txBox="1"/>
          <p:nvPr/>
        </p:nvSpPr>
        <p:spPr>
          <a:xfrm>
            <a:off x="3317358" y="3014887"/>
            <a:ext cx="389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to access data from internet</a:t>
            </a:r>
          </a:p>
        </p:txBody>
      </p:sp>
    </p:spTree>
    <p:extLst>
      <p:ext uri="{BB962C8B-B14F-4D97-AF65-F5344CB8AC3E}">
        <p14:creationId xmlns:p14="http://schemas.microsoft.com/office/powerpoint/2010/main" val="354786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FB5-116B-E740-AA52-7956FA6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Text to speech</a:t>
            </a:r>
          </a:p>
        </p:txBody>
      </p:sp>
      <p:pic>
        <p:nvPicPr>
          <p:cNvPr id="4099" name="Picture 3" descr="page5image40553104">
            <a:extLst>
              <a:ext uri="{FF2B5EF4-FFF2-40B4-BE49-F238E27FC236}">
                <a16:creationId xmlns:a16="http://schemas.microsoft.com/office/drawing/2014/main" id="{BDE06E8B-C5F3-0562-5AB4-937FCE8BC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32174"/>
            <a:ext cx="2189371" cy="41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age4image40668624">
            <a:extLst>
              <a:ext uri="{FF2B5EF4-FFF2-40B4-BE49-F238E27FC236}">
                <a16:creationId xmlns:a16="http://schemas.microsoft.com/office/drawing/2014/main" id="{CC8B215D-15FB-09F0-BA97-165B0ACB8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27" y="5425758"/>
            <a:ext cx="3898231" cy="103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23009-39BF-E5D7-15FF-EAABF170F52B}"/>
              </a:ext>
            </a:extLst>
          </p:cNvPr>
          <p:cNvSpPr txBox="1"/>
          <p:nvPr/>
        </p:nvSpPr>
        <p:spPr>
          <a:xfrm>
            <a:off x="4678691" y="4410723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speech code snippet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2A5E4-F49A-19D7-76D7-B779463C9B85}"/>
              </a:ext>
            </a:extLst>
          </p:cNvPr>
          <p:cNvSpPr txBox="1"/>
          <p:nvPr/>
        </p:nvSpPr>
        <p:spPr>
          <a:xfrm>
            <a:off x="581192" y="1895382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speech application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A16940-8454-2F57-36DA-428357579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616" y="4945195"/>
            <a:ext cx="8982643" cy="393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BFB01A-CD47-2370-5D70-CA64AE170C8C}"/>
              </a:ext>
            </a:extLst>
          </p:cNvPr>
          <p:cNvSpPr txBox="1"/>
          <p:nvPr/>
        </p:nvSpPr>
        <p:spPr>
          <a:xfrm>
            <a:off x="3323539" y="2783673"/>
            <a:ext cx="8287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is converted to text when clicked on speak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TextToSpeech</a:t>
            </a:r>
            <a:r>
              <a:rPr lang="en-US" dirty="0"/>
              <a:t> listener is successfully initialized we set the desired speech rate</a:t>
            </a:r>
          </a:p>
          <a:p>
            <a:r>
              <a:rPr lang="en-US" dirty="0"/>
              <a:t>     and add the text to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text entered is heard in audio format. </a:t>
            </a:r>
          </a:p>
        </p:txBody>
      </p:sp>
    </p:spTree>
    <p:extLst>
      <p:ext uri="{BB962C8B-B14F-4D97-AF65-F5344CB8AC3E}">
        <p14:creationId xmlns:p14="http://schemas.microsoft.com/office/powerpoint/2010/main" val="18700987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443</TotalTime>
  <Words>535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ICP PRESENTATION 2</vt:lpstr>
      <vt:lpstr>Contents</vt:lpstr>
      <vt:lpstr>introduction</vt:lpstr>
      <vt:lpstr>ANDROID STUDIO</vt:lpstr>
      <vt:lpstr>ANDROID STUDIO</vt:lpstr>
      <vt:lpstr>Login Application</vt:lpstr>
      <vt:lpstr>Pizza Delivery Application</vt:lpstr>
      <vt:lpstr>Display data using public apis</vt:lpstr>
      <vt:lpstr>Text to speech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 PRESENTATION</dc:title>
  <dc:creator>Tota, Eeshwara Sai (UMKC-Student)</dc:creator>
  <cp:lastModifiedBy>Tota, Eeshwara Sai (UMKC-Student)</cp:lastModifiedBy>
  <cp:revision>19</cp:revision>
  <dcterms:created xsi:type="dcterms:W3CDTF">2022-02-14T16:39:58Z</dcterms:created>
  <dcterms:modified xsi:type="dcterms:W3CDTF">2022-04-25T19:47:02Z</dcterms:modified>
</cp:coreProperties>
</file>