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71DD-8613-4D6A-9AAC-66D6B85AB0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DC8EC-FA96-4423-B921-42126E70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1C8E-6C48-4A15-B6D4-6D27DDA943A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E302-93E1-4D39-8475-D9158E4092F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5695-B3F1-4309-8F7D-068CFC991C3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9E22-0164-42D5-BD33-401F5E961A6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660D-06AE-41C9-92DD-19C74A941645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65F0-B9D6-459D-B000-8B87E59490C4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2BE0-FAAA-4202-97AA-3CA2D323F898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B99-869E-4CC5-8D38-574A67FE430D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F13-717E-4E82-BAB0-5826F6976FD2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B9AC-5C73-4BB7-9FDB-200DE2A4254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D2FB-A348-44C7-A68A-57233AC34892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EC5E8926-6668-4F9D-8315-5A87C1425B29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17523A-D1A4-4AA1-A06E-3E8AA7B4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E9E526-05D2-4C66-8B99-CB7BC51F3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DCAF9-E8CC-3A7F-BA87-7FA8327F7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28048"/>
            <a:ext cx="5933365" cy="2655661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/>
              <a:t>Home Prices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4D479-26A5-E402-63D9-A9853C75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651744"/>
            <a:ext cx="5169090" cy="127820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dirty="0"/>
              <a:t>Presented by: Sarita Thapar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Date: 6/13/2022</a:t>
            </a:r>
          </a:p>
        </p:txBody>
      </p:sp>
      <p:pic>
        <p:nvPicPr>
          <p:cNvPr id="31" name="Picture 30" descr="Four wooden houses with different sizes">
            <a:extLst>
              <a:ext uri="{FF2B5EF4-FFF2-40B4-BE49-F238E27FC236}">
                <a16:creationId xmlns:a16="http://schemas.microsoft.com/office/drawing/2014/main" id="{A530CB9A-C7E1-81EE-5D42-228E757DA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3" r="2886"/>
          <a:stretch/>
        </p:blipFill>
        <p:spPr>
          <a:xfrm>
            <a:off x="7958352" y="-5965"/>
            <a:ext cx="4233648" cy="3434971"/>
          </a:xfrm>
          <a:custGeom>
            <a:avLst/>
            <a:gdLst/>
            <a:ahLst/>
            <a:cxnLst/>
            <a:rect l="l" t="t" r="r" b="b"/>
            <a:pathLst>
              <a:path w="4233648" h="3434971">
                <a:moveTo>
                  <a:pt x="1032308" y="0"/>
                </a:moveTo>
                <a:lnTo>
                  <a:pt x="4233648" y="0"/>
                </a:lnTo>
                <a:lnTo>
                  <a:pt x="4233648" y="3434971"/>
                </a:lnTo>
                <a:lnTo>
                  <a:pt x="0" y="3434971"/>
                </a:lnTo>
                <a:close/>
              </a:path>
            </a:pathLst>
          </a:custGeom>
        </p:spPr>
      </p:pic>
      <p:pic>
        <p:nvPicPr>
          <p:cNvPr id="4" name="Picture 3" descr="White hexagons with different heights">
            <a:extLst>
              <a:ext uri="{FF2B5EF4-FFF2-40B4-BE49-F238E27FC236}">
                <a16:creationId xmlns:a16="http://schemas.microsoft.com/office/drawing/2014/main" id="{86FC785B-6353-7276-69A3-FA7D4A192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"/>
          <a:stretch/>
        </p:blipFill>
        <p:spPr>
          <a:xfrm>
            <a:off x="6931629" y="3428996"/>
            <a:ext cx="5260371" cy="3452252"/>
          </a:xfrm>
          <a:custGeom>
            <a:avLst/>
            <a:gdLst/>
            <a:ahLst/>
            <a:cxnLst/>
            <a:rect l="l" t="t" r="r" b="b"/>
            <a:pathLst>
              <a:path w="5260371" h="3434971">
                <a:moveTo>
                  <a:pt x="1028714" y="0"/>
                </a:moveTo>
                <a:lnTo>
                  <a:pt x="5260371" y="0"/>
                </a:lnTo>
                <a:lnTo>
                  <a:pt x="5260371" y="3434971"/>
                </a:lnTo>
                <a:lnTo>
                  <a:pt x="0" y="3423010"/>
                </a:lnTo>
                <a:close/>
              </a:path>
            </a:pathLst>
          </a:cu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F47F83-8728-4E0D-BDE6-2C09A035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2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78A05-5131-9AEF-FB01-F903A08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BAE0F-3820-0977-F731-29362786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9BCCB4EE-7661-595C-5D24-6408D7A16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4" r="38428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42BF-28A8-B62D-4616-55F62C56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r>
              <a:rPr lang="en-US" dirty="0"/>
              <a:t>The goal of this analysis is to find factors that drive home prices. </a:t>
            </a:r>
          </a:p>
          <a:p>
            <a:r>
              <a:rPr lang="en-US" dirty="0"/>
              <a:t>This will help investors understand what factors to consider when investing into mortgage-backed securities.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04D34-A186-43DC-4A50-F3AF2083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2DF5F0BA-3CB7-6ECC-EBB5-0F1029CE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9" r="37203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32EA1-DC27-5FFD-E473-D6CBE97D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5DA6-56EC-9B06-4E1C-9F070C3F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Analyzing two factors: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b="0" i="0" dirty="0">
                <a:effectLst/>
              </a:rPr>
              <a:t>arage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</a:t>
            </a:r>
            <a:r>
              <a:rPr lang="en-US" b="0" i="0" dirty="0">
                <a:effectLst/>
              </a:rPr>
              <a:t>oundation types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H₁: There is no significant difference between the mean sale price for houses with built-in garage and attached garage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H₂: </a:t>
            </a:r>
            <a:r>
              <a:rPr lang="en-US" dirty="0"/>
              <a:t>There is no significant difference in the mean sale price of the houses with cinder block foundation and brick &amp; tile foundation.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	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211F-9B49-1E07-8767-A9D3812A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A8B1-C40B-527A-0368-09B354E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44DB-BB59-5D4A-B35B-E219D499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3140"/>
            <a:ext cx="9906000" cy="4420838"/>
          </a:xfrm>
        </p:spPr>
        <p:txBody>
          <a:bodyPr/>
          <a:lstStyle/>
          <a:p>
            <a:r>
              <a:rPr lang="en-US" dirty="0"/>
              <a:t>The dataset contains data for 1460 houses that were sold between 2006 and 2010 in a residential neighborhood of Ames, Iowa.</a:t>
            </a:r>
          </a:p>
          <a:p>
            <a:r>
              <a:rPr lang="en-US" dirty="0"/>
              <a:t>There are 82 columns with categorical and quantitative variables.</a:t>
            </a:r>
          </a:p>
          <a:p>
            <a:r>
              <a:rPr lang="en-US" dirty="0"/>
              <a:t>This dataset is originally from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/>
              <a:t>Descriptive Statistics of the dataset: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F0F15-1E06-4C96-1AF7-6EF9F83A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63911"/>
              </p:ext>
            </p:extLst>
          </p:nvPr>
        </p:nvGraphicFramePr>
        <p:xfrm>
          <a:off x="5861713" y="3283158"/>
          <a:ext cx="1955800" cy="2750820"/>
        </p:xfrm>
        <a:graphic>
          <a:graphicData uri="http://schemas.openxmlformats.org/drawingml/2006/table">
            <a:tbl>
              <a:tblPr/>
              <a:tblGrid>
                <a:gridCol w="1135318">
                  <a:extLst>
                    <a:ext uri="{9D8B030D-6E8A-4147-A177-3AD203B41FA5}">
                      <a16:colId xmlns:a16="http://schemas.microsoft.com/office/drawing/2014/main" val="3199317507"/>
                    </a:ext>
                  </a:extLst>
                </a:gridCol>
                <a:gridCol w="820482">
                  <a:extLst>
                    <a:ext uri="{9D8B030D-6E8A-4147-A177-3AD203B41FA5}">
                      <a16:colId xmlns:a16="http://schemas.microsoft.com/office/drawing/2014/main" val="87087529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SalePrice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60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62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180921.1959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06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2079.105324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792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6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666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79442.50288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522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6311111264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414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6.53628186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7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1.88287576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71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624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299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29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264144946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61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349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3684-52B1-427E-6CE7-88112EF3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E0A3-C130-37B3-A77F-25E5070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7811-A30B-A676-B592-9218CF0C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was conducted using Excel. </a:t>
            </a:r>
          </a:p>
          <a:p>
            <a:r>
              <a:rPr lang="en-US" dirty="0"/>
              <a:t>Pivot table was utilized to create a sample population dataset of categorical and continuous data. </a:t>
            </a:r>
          </a:p>
          <a:p>
            <a:r>
              <a:rPr lang="en-US" dirty="0"/>
              <a:t>Descriptive statistic in Analysis tool Pak was used to analyze the variables in the dataset.</a:t>
            </a:r>
          </a:p>
          <a:p>
            <a:r>
              <a:rPr lang="en-US" dirty="0"/>
              <a:t>t-Test was conducted to test the hypothesis.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E43EA-CDB3-D0D0-9802-40E36C02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1E3-CBDF-CB1A-45CB-0497B08E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3724-87B5-0927-EDFE-8D521806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91" y="1483743"/>
            <a:ext cx="9906000" cy="445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</a:rPr>
              <a:t>H₁ </a:t>
            </a:r>
            <a:r>
              <a:rPr lang="en-US" dirty="0"/>
              <a:t>: Houses with built-in garage vs attached garage</a:t>
            </a:r>
          </a:p>
          <a:p>
            <a:pPr lvl="1"/>
            <a:r>
              <a:rPr lang="en-US" dirty="0"/>
              <a:t>p-value of 1.14714E-05 is &lt; our alpha of 0.05</a:t>
            </a:r>
          </a:p>
          <a:p>
            <a:pPr lvl="1"/>
            <a:r>
              <a:rPr lang="en-US" dirty="0"/>
              <a:t>With 95% confidence, the difference in price is between $29,615 and $74,102.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800" b="1" dirty="0"/>
              <a:t>Ho: </a:t>
            </a:r>
            <a:r>
              <a:rPr lang="en-US" sz="1800" dirty="0"/>
              <a:t>There is not a statistically significant difference between the mean </a:t>
            </a:r>
          </a:p>
          <a:p>
            <a:pPr marL="0" indent="0">
              <a:buNone/>
            </a:pPr>
            <a:r>
              <a:rPr lang="en-US" sz="1800" dirty="0"/>
              <a:t>sale price for the houses with built-in garage and attached garage.</a:t>
            </a:r>
          </a:p>
          <a:p>
            <a:pPr marL="0" indent="0">
              <a:buNone/>
            </a:pPr>
            <a:r>
              <a:rPr lang="en-US" sz="1800" b="1" dirty="0"/>
              <a:t>Ha: </a:t>
            </a:r>
            <a:r>
              <a:rPr lang="en-US" sz="1800" dirty="0"/>
              <a:t>There is statistically significant difference between the mean </a:t>
            </a:r>
          </a:p>
          <a:p>
            <a:pPr marL="0" indent="0">
              <a:buNone/>
            </a:pPr>
            <a:r>
              <a:rPr lang="en-US" sz="1800" dirty="0"/>
              <a:t>sale price for the houses with built-in garage and attached garage.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17555-289F-F4A3-46F2-8073689A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54FEE-9518-CCB9-15F7-1BDA44AA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33" y="3075688"/>
            <a:ext cx="4444369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6130-AD1E-EEE9-5A71-97FC9D97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3AF7-C7EC-EFA2-49A7-3B6C63A6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75117"/>
            <a:ext cx="10134600" cy="45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72727"/>
                </a:solidFill>
                <a:effectLst/>
              </a:rPr>
              <a:t>H₂ : </a:t>
            </a:r>
            <a:r>
              <a:rPr lang="en-US" dirty="0"/>
              <a:t>Houses with cinder block foundation vs. brick &amp; tile foundation</a:t>
            </a:r>
          </a:p>
          <a:p>
            <a:pPr lvl="1"/>
            <a:r>
              <a:rPr lang="en-US" dirty="0"/>
              <a:t>p-value of 0.0004 is &lt; our alpha of 0.05</a:t>
            </a:r>
          </a:p>
          <a:p>
            <a:pPr lvl="1"/>
            <a:r>
              <a:rPr lang="en-US" dirty="0"/>
              <a:t>With 95% confidence, the difference in price is between $7,835 and $27,193.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Ho: </a:t>
            </a:r>
            <a:r>
              <a:rPr lang="en-US" sz="1800" dirty="0"/>
              <a:t>There is not a statistically significant difference in the mean </a:t>
            </a:r>
          </a:p>
          <a:p>
            <a:pPr marL="0" indent="0">
              <a:buNone/>
            </a:pPr>
            <a:r>
              <a:rPr lang="en-US" sz="1800" dirty="0"/>
              <a:t>sale prices of the houses with cinder block foundation and </a:t>
            </a:r>
          </a:p>
          <a:p>
            <a:pPr marL="0" indent="0">
              <a:buNone/>
            </a:pPr>
            <a:r>
              <a:rPr lang="en-US" sz="1800" dirty="0"/>
              <a:t>brick &amp; tile foundation.</a:t>
            </a:r>
          </a:p>
          <a:p>
            <a:pPr marL="0" indent="0">
              <a:buNone/>
            </a:pPr>
            <a:r>
              <a:rPr lang="en-US" sz="1800" b="1" dirty="0"/>
              <a:t>Ha: </a:t>
            </a:r>
            <a:r>
              <a:rPr lang="en-US" sz="1800" dirty="0"/>
              <a:t>There is a statistically significant difference in the mean </a:t>
            </a:r>
          </a:p>
          <a:p>
            <a:pPr marL="0" indent="0">
              <a:buNone/>
            </a:pPr>
            <a:r>
              <a:rPr lang="en-US" sz="1800" dirty="0"/>
              <a:t>sale prices of the houses with cinder block foundation and </a:t>
            </a:r>
          </a:p>
          <a:p>
            <a:pPr marL="0" indent="0">
              <a:buNone/>
            </a:pPr>
            <a:r>
              <a:rPr lang="en-US" sz="1800" dirty="0"/>
              <a:t>brick &amp; tile foundation.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7CC03F-0D48-9651-A66E-6EAF2A0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0F60B-A8F8-35A1-7AC7-E2F68133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07" y="3060173"/>
            <a:ext cx="4578493" cy="25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71607-22E4-B828-D46C-AA8D01FD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3"/>
            <a:ext cx="7071536" cy="1738421"/>
          </a:xfrm>
        </p:spPr>
        <p:txBody>
          <a:bodyPr>
            <a:normAutofit/>
          </a:bodyPr>
          <a:lstStyle/>
          <a:p>
            <a:r>
              <a:rPr lang="en-US" dirty="0"/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79A6-9BDF-6FFD-9DBC-7789E1C0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6255"/>
            <a:ext cx="6571807" cy="4118345"/>
          </a:xfrm>
        </p:spPr>
        <p:txBody>
          <a:bodyPr>
            <a:normAutofit/>
          </a:bodyPr>
          <a:lstStyle/>
          <a:p>
            <a:r>
              <a:rPr lang="en-US" dirty="0"/>
              <a:t>There are several factors that drive home prices and following are two factors that are recommended:</a:t>
            </a:r>
          </a:p>
          <a:p>
            <a:pPr lvl="1"/>
            <a:r>
              <a:rPr lang="en-US" sz="2400" dirty="0"/>
              <a:t>Houses with built-in garage</a:t>
            </a:r>
          </a:p>
          <a:p>
            <a:pPr lvl="1"/>
            <a:r>
              <a:rPr lang="en-US" sz="2400" dirty="0"/>
              <a:t>Houses with cinder block foundation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D8F6EBAE-EF2D-26EC-42A9-045C80979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5" r="21737" b="-1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3021-4BF8-CC7D-1039-80B81093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14E-4A2C-7490-D816-066ED756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98236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BDFE2-31D8-5D61-C460-C1E43191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76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445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 Condensed Light</vt:lpstr>
      <vt:lpstr>Walbaum Display Light</vt:lpstr>
      <vt:lpstr>AngleLinesVTI</vt:lpstr>
      <vt:lpstr>Home Prices Analysis</vt:lpstr>
      <vt:lpstr>Introduction</vt:lpstr>
      <vt:lpstr>hypothesis</vt:lpstr>
      <vt:lpstr>Data</vt:lpstr>
      <vt:lpstr>Methods</vt:lpstr>
      <vt:lpstr>Results</vt:lpstr>
      <vt:lpstr>Results</vt:lpstr>
      <vt:lpstr>Final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Prices Analysis</dc:title>
  <dc:creator>srtthapar@gmail.com</dc:creator>
  <cp:lastModifiedBy>srtthapar@gmail.com</cp:lastModifiedBy>
  <cp:revision>13</cp:revision>
  <dcterms:created xsi:type="dcterms:W3CDTF">2022-06-08T16:25:35Z</dcterms:created>
  <dcterms:modified xsi:type="dcterms:W3CDTF">2022-06-13T19:51:01Z</dcterms:modified>
</cp:coreProperties>
</file>