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ita\Documents\1_THINKFUL\Capstone%201\Lariat_Capstone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ita\Desktop\Lariat_Capstone1_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ita\Desktop\Lariat_Capstone1_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ita\Desktop\Lariat_Capstone1_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ita\Documents\1_THINKFUL\Capstone%201\Lariat_Capstone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ita\Desktop\Lariat_Capstone1_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ita\Desktop\Lariat_Capstone1_COP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[Lariat_Capstone1.xlsx]pivot_top_bottom_cars!PivotTable34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Cars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525456"/>
        <c:axId val="165534608"/>
      </c:barChart>
      <c:catAx>
        <c:axId val="16552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34608"/>
        <c:crosses val="autoZero"/>
        <c:auto val="1"/>
        <c:lblAlgn val="ctr"/>
        <c:lblOffset val="100"/>
        <c:noMultiLvlLbl val="0"/>
      </c:catAx>
      <c:valAx>
        <c:axId val="16553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25456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[Lariat_Capstone1_COPY.xlsx]pivot_top_bottom_cars!PivotTable34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Cars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pivot_top_bottom_cars!$B$1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pivot_top_bottom_cars!$A$2:$A$12</c:f>
              <c:strCache>
                <c:ptCount val="10"/>
                <c:pt idx="0">
                  <c:v>Lotus, Evora</c:v>
                </c:pt>
                <c:pt idx="1">
                  <c:v>Pontiac, G5</c:v>
                </c:pt>
                <c:pt idx="2">
                  <c:v>Dodge, Ram Van B250</c:v>
                </c:pt>
                <c:pt idx="3">
                  <c:v>Volkswagen, CC</c:v>
                </c:pt>
                <c:pt idx="4">
                  <c:v>Audi, 4000CS Quattro</c:v>
                </c:pt>
                <c:pt idx="5">
                  <c:v>Chevrolet, G-Series 3500</c:v>
                </c:pt>
                <c:pt idx="6">
                  <c:v>Acura, Vigor</c:v>
                </c:pt>
                <c:pt idx="7">
                  <c:v>BMW, M</c:v>
                </c:pt>
                <c:pt idx="8">
                  <c:v>Honda, CR-X</c:v>
                </c:pt>
                <c:pt idx="9">
                  <c:v>Pontiac, Daewoo Kalos</c:v>
                </c:pt>
              </c:strCache>
            </c:strRef>
          </c:cat>
          <c:val>
            <c:numRef>
              <c:f>pivot_top_bottom_cars!$B$2:$B$12</c:f>
              <c:numCache>
                <c:formatCode>General</c:formatCode>
                <c:ptCount val="10"/>
                <c:pt idx="0">
                  <c:v>14744.84</c:v>
                </c:pt>
                <c:pt idx="1">
                  <c:v>12584.2</c:v>
                </c:pt>
                <c:pt idx="2">
                  <c:v>12204.810000000001</c:v>
                </c:pt>
                <c:pt idx="3">
                  <c:v>12065.86</c:v>
                </c:pt>
                <c:pt idx="4">
                  <c:v>11525.77</c:v>
                </c:pt>
                <c:pt idx="5">
                  <c:v>11521.91</c:v>
                </c:pt>
                <c:pt idx="6">
                  <c:v>10704.02</c:v>
                </c:pt>
                <c:pt idx="7">
                  <c:v>10420.15</c:v>
                </c:pt>
                <c:pt idx="8">
                  <c:v>10245.27</c:v>
                </c:pt>
                <c:pt idx="9">
                  <c:v>10144.86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3D-4C63-9DCB-3F9030B947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525456"/>
        <c:axId val="165534608"/>
      </c:barChart>
      <c:catAx>
        <c:axId val="16552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34608"/>
        <c:crosses val="autoZero"/>
        <c:auto val="1"/>
        <c:lblAlgn val="ctr"/>
        <c:lblOffset val="100"/>
        <c:noMultiLvlLbl val="0"/>
      </c:catAx>
      <c:valAx>
        <c:axId val="16553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25456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[Lariat_Capstone1_COPY.xlsx]pivot_top_bottom_cars!PivotTable39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Bottom 10 Cars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pivot_top_bottom_cars!$G$1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pivot_top_bottom_cars!$F$2:$F$12</c:f>
              <c:strCache>
                <c:ptCount val="10"/>
                <c:pt idx="0">
                  <c:v>Porsche, 914</c:v>
                </c:pt>
                <c:pt idx="1">
                  <c:v>Maserati, GranTurismo</c:v>
                </c:pt>
                <c:pt idx="2">
                  <c:v>Fiat, 500</c:v>
                </c:pt>
                <c:pt idx="3">
                  <c:v>Ford, Aspire</c:v>
                </c:pt>
                <c:pt idx="4">
                  <c:v>Mercedes-Benz, SLS-Class</c:v>
                </c:pt>
                <c:pt idx="5">
                  <c:v>Dodge, D150 Club</c:v>
                </c:pt>
                <c:pt idx="6">
                  <c:v>Plymouth, Volare</c:v>
                </c:pt>
                <c:pt idx="7">
                  <c:v>Saturn, Relay</c:v>
                </c:pt>
                <c:pt idx="8">
                  <c:v>Audi, 5000CS</c:v>
                </c:pt>
                <c:pt idx="9">
                  <c:v>Daewoo, Nubira</c:v>
                </c:pt>
              </c:strCache>
            </c:strRef>
          </c:cat>
          <c:val>
            <c:numRef>
              <c:f>pivot_top_bottom_cars!$G$2:$G$12</c:f>
              <c:numCache>
                <c:formatCode>General</c:formatCode>
                <c:ptCount val="10"/>
                <c:pt idx="0">
                  <c:v>809.29999999999927</c:v>
                </c:pt>
                <c:pt idx="1">
                  <c:v>801.78000000000065</c:v>
                </c:pt>
                <c:pt idx="2">
                  <c:v>413.78000000000065</c:v>
                </c:pt>
                <c:pt idx="3">
                  <c:v>298.71999999999935</c:v>
                </c:pt>
                <c:pt idx="4">
                  <c:v>219.07999999999993</c:v>
                </c:pt>
                <c:pt idx="5">
                  <c:v>210.40999999999985</c:v>
                </c:pt>
                <c:pt idx="6">
                  <c:v>-392.96000000000004</c:v>
                </c:pt>
                <c:pt idx="7">
                  <c:v>-490.28000000000065</c:v>
                </c:pt>
                <c:pt idx="8">
                  <c:v>-1972.3999999999996</c:v>
                </c:pt>
                <c:pt idx="9">
                  <c:v>-3271.26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21-40F7-9A7F-43599BE31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3562512"/>
        <c:axId val="1163558352"/>
      </c:barChart>
      <c:catAx>
        <c:axId val="116356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558352"/>
        <c:crosses val="autoZero"/>
        <c:auto val="1"/>
        <c:lblAlgn val="ctr"/>
        <c:lblOffset val="100"/>
        <c:noMultiLvlLbl val="0"/>
      </c:catAx>
      <c:valAx>
        <c:axId val="116355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562512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Baseline vs. Strategy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Model!$A$17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(Model!$B$15:$C$15,Model!$F$15)</c:f>
              <c:strCache>
                <c:ptCount val="3"/>
                <c:pt idx="0">
                  <c:v>Baseline</c:v>
                </c:pt>
                <c:pt idx="1">
                  <c:v>Strategy 1</c:v>
                </c:pt>
                <c:pt idx="2">
                  <c:v>Strategy 4</c:v>
                </c:pt>
              </c:strCache>
              <c:extLst/>
            </c:strRef>
          </c:cat>
          <c:val>
            <c:numRef>
              <c:f>Model!$B$17:$C$17</c:f>
              <c:numCache>
                <c:formatCode>_("$"* #,##0_);_("$"* \(#,##0\);_("$"* "-"??_);_(@_)</c:formatCode>
                <c:ptCount val="2"/>
                <c:pt idx="0">
                  <c:v>52830207</c:v>
                </c:pt>
                <c:pt idx="1">
                  <c:v>54811668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FAF0-4BBF-AAF3-0EB0535D6CB1}"/>
            </c:ext>
          </c:extLst>
        </c:ser>
        <c:ser>
          <c:idx val="2"/>
          <c:order val="2"/>
          <c:tx>
            <c:strRef>
              <c:f>Model!$A$18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(Model!$B$15:$C$15,Model!$F$15)</c:f>
              <c:strCache>
                <c:ptCount val="3"/>
                <c:pt idx="0">
                  <c:v>Baseline</c:v>
                </c:pt>
                <c:pt idx="1">
                  <c:v>Strategy 1</c:v>
                </c:pt>
                <c:pt idx="2">
                  <c:v>Strategy 4</c:v>
                </c:pt>
              </c:strCache>
              <c:extLst/>
            </c:strRef>
          </c:cat>
          <c:val>
            <c:numRef>
              <c:f>Model!$B$18:$C$18</c:f>
              <c:numCache>
                <c:formatCode>_("$"* #,##0_);_("$"* \(#,##0\);_("$"* "-"??_);_(@_)</c:formatCode>
                <c:ptCount val="2"/>
                <c:pt idx="0">
                  <c:v>30320297.920000106</c:v>
                </c:pt>
                <c:pt idx="1">
                  <c:v>30987228.360000107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FAF0-4BBF-AAF3-0EB0535D6CB1}"/>
            </c:ext>
          </c:extLst>
        </c:ser>
        <c:ser>
          <c:idx val="3"/>
          <c:order val="3"/>
          <c:tx>
            <c:strRef>
              <c:f>Model!$A$19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rgbClr val="FF99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(Model!$B$15:$C$15,Model!$F$15)</c:f>
              <c:strCache>
                <c:ptCount val="3"/>
                <c:pt idx="0">
                  <c:v>Baseline</c:v>
                </c:pt>
                <c:pt idx="1">
                  <c:v>Strategy 1</c:v>
                </c:pt>
                <c:pt idx="2">
                  <c:v>Strategy 4</c:v>
                </c:pt>
              </c:strCache>
              <c:extLst/>
            </c:strRef>
          </c:cat>
          <c:val>
            <c:numRef>
              <c:f>Model!$B$19:$C$19</c:f>
              <c:numCache>
                <c:formatCode>_("$"* #,##0_);_("$"* \(#,##0\);_("$"* "-"??_);_(@_)</c:formatCode>
                <c:ptCount val="2"/>
                <c:pt idx="0">
                  <c:v>22509909.079999894</c:v>
                </c:pt>
                <c:pt idx="1">
                  <c:v>23824439.639999896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FAF0-4BBF-AAF3-0EB0535D6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0886224"/>
        <c:axId val="128088996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Model!$A$16</c15:sqref>
                        </c15:formulaRef>
                      </c:ext>
                    </c:extLst>
                    <c:strCache>
                      <c:ptCount val="1"/>
                      <c:pt idx="0">
                        <c:v>Total number of cars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(Model!$B$15:$C$15,Model!$F$15)</c15:sqref>
                        </c15:formulaRef>
                      </c:ext>
                    </c:extLst>
                    <c:strCache>
                      <c:ptCount val="3"/>
                      <c:pt idx="0">
                        <c:v>Baseline</c:v>
                      </c:pt>
                      <c:pt idx="1">
                        <c:v>Strategy 1</c:v>
                      </c:pt>
                      <c:pt idx="2">
                        <c:v>Strategy 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Model!$B$16:$C$16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4000</c:v>
                      </c:pt>
                      <c:pt idx="1">
                        <c:v>4100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FAF0-4BBF-AAF3-0EB0535D6CB1}"/>
                  </c:ext>
                </c:extLst>
              </c15:ser>
            </c15:filteredBarSeries>
          </c:ext>
        </c:extLst>
      </c:barChart>
      <c:catAx>
        <c:axId val="128088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889968"/>
        <c:crosses val="autoZero"/>
        <c:auto val="1"/>
        <c:lblAlgn val="ctr"/>
        <c:lblOffset val="100"/>
        <c:noMultiLvlLbl val="0"/>
      </c:catAx>
      <c:valAx>
        <c:axId val="128088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8862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Baseline vs. Strategy 2</a:t>
            </a:r>
          </a:p>
        </c:rich>
      </c:tx>
      <c:layout>
        <c:manualLayout>
          <c:xMode val="edge"/>
          <c:yMode val="edge"/>
          <c:x val="0.30629510626820627"/>
          <c:y val="2.43801303857051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Model!$A$17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(Model!$B$15,Model!$D$15,Model!$F$15)</c:f>
              <c:strCache>
                <c:ptCount val="3"/>
                <c:pt idx="0">
                  <c:v>Baseline</c:v>
                </c:pt>
                <c:pt idx="1">
                  <c:v>Strategy 2</c:v>
                </c:pt>
                <c:pt idx="2">
                  <c:v>Strategy 4</c:v>
                </c:pt>
              </c:strCache>
              <c:extLst/>
            </c:strRef>
          </c:cat>
          <c:val>
            <c:numRef>
              <c:f>(Model!$B$17,Model!$D$17)</c:f>
              <c:numCache>
                <c:formatCode>_("$"* #,##0_);_("$"* \(#,##0\);_("$"* "-"??_);_(@_)</c:formatCode>
                <c:ptCount val="2"/>
                <c:pt idx="0">
                  <c:v>52830207</c:v>
                </c:pt>
                <c:pt idx="1">
                  <c:v>51607048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127-4188-9ABF-3CEBB9350BC2}"/>
            </c:ext>
          </c:extLst>
        </c:ser>
        <c:ser>
          <c:idx val="2"/>
          <c:order val="2"/>
          <c:tx>
            <c:strRef>
              <c:f>Model!$A$18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(Model!$B$15,Model!$D$15,Model!$F$15)</c:f>
              <c:strCache>
                <c:ptCount val="3"/>
                <c:pt idx="0">
                  <c:v>Baseline</c:v>
                </c:pt>
                <c:pt idx="1">
                  <c:v>Strategy 2</c:v>
                </c:pt>
                <c:pt idx="2">
                  <c:v>Strategy 4</c:v>
                </c:pt>
              </c:strCache>
              <c:extLst/>
            </c:strRef>
          </c:cat>
          <c:val>
            <c:numRef>
              <c:f>(Model!$B$18,Model!$D$18)</c:f>
              <c:numCache>
                <c:formatCode>_("$"* #,##0_);_("$"* \(#,##0\);_("$"* "-"??_);_(@_)</c:formatCode>
                <c:ptCount val="2"/>
                <c:pt idx="0">
                  <c:v>30320297.920000106</c:v>
                </c:pt>
                <c:pt idx="1">
                  <c:v>29319077.080000106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127-4188-9ABF-3CEBB9350BC2}"/>
            </c:ext>
          </c:extLst>
        </c:ser>
        <c:ser>
          <c:idx val="3"/>
          <c:order val="3"/>
          <c:tx>
            <c:strRef>
              <c:f>Model!$A$19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rgbClr val="E6931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(Model!$B$15,Model!$D$15,Model!$F$15)</c:f>
              <c:strCache>
                <c:ptCount val="3"/>
                <c:pt idx="0">
                  <c:v>Baseline</c:v>
                </c:pt>
                <c:pt idx="1">
                  <c:v>Strategy 2</c:v>
                </c:pt>
                <c:pt idx="2">
                  <c:v>Strategy 4</c:v>
                </c:pt>
              </c:strCache>
              <c:extLst/>
            </c:strRef>
          </c:cat>
          <c:val>
            <c:numRef>
              <c:f>(Model!$B$19,Model!$D$19)</c:f>
              <c:numCache>
                <c:formatCode>_("$"* #,##0_);_("$"* \(#,##0\);_("$"* "-"??_);_(@_)</c:formatCode>
                <c:ptCount val="2"/>
                <c:pt idx="0">
                  <c:v>22509909.079999894</c:v>
                </c:pt>
                <c:pt idx="1">
                  <c:v>22287970.919999894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127-4188-9ABF-3CEBB9350B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0886224"/>
        <c:axId val="128088996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Model!$A$16</c15:sqref>
                        </c15:formulaRef>
                      </c:ext>
                    </c:extLst>
                    <c:strCache>
                      <c:ptCount val="1"/>
                      <c:pt idx="0">
                        <c:v>Total number of cars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(Model!$B$15,Model!$D$15,Model!$F$15)</c15:sqref>
                        </c15:formulaRef>
                      </c:ext>
                    </c:extLst>
                    <c:strCache>
                      <c:ptCount val="3"/>
                      <c:pt idx="0">
                        <c:v>Baseline</c:v>
                      </c:pt>
                      <c:pt idx="1">
                        <c:v>Strategy 2</c:v>
                      </c:pt>
                      <c:pt idx="2">
                        <c:v>Strategy 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(Model!$B$16,Model!$D$16)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4000</c:v>
                      </c:pt>
                      <c:pt idx="1">
                        <c:v>3887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127-4188-9ABF-3CEBB9350BC2}"/>
                  </c:ext>
                </c:extLst>
              </c15:ser>
            </c15:filteredBarSeries>
          </c:ext>
        </c:extLst>
      </c:barChart>
      <c:catAx>
        <c:axId val="128088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889968"/>
        <c:crosses val="autoZero"/>
        <c:auto val="1"/>
        <c:lblAlgn val="ctr"/>
        <c:lblOffset val="100"/>
        <c:noMultiLvlLbl val="0"/>
      </c:catAx>
      <c:valAx>
        <c:axId val="128088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8862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Baseline vs. Strategy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Model!$A$17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(Model!$B$15,Model!$E$15)</c:f>
              <c:strCache>
                <c:ptCount val="2"/>
                <c:pt idx="0">
                  <c:v>Baseline</c:v>
                </c:pt>
                <c:pt idx="1">
                  <c:v> Strategy 3 </c:v>
                </c:pt>
              </c:strCache>
              <c:extLst/>
            </c:strRef>
          </c:cat>
          <c:val>
            <c:numRef>
              <c:f>(Model!$B$17,Model!$E$17)</c:f>
              <c:numCache>
                <c:formatCode>_("$"* #,##0_);_("$"* \(#,##0\);_("$"* "-"??_);_(@_)</c:formatCode>
                <c:ptCount val="2"/>
                <c:pt idx="0">
                  <c:v>52830207</c:v>
                </c:pt>
                <c:pt idx="1">
                  <c:v>61712301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6EE6-414D-A513-335F8E482CBD}"/>
            </c:ext>
          </c:extLst>
        </c:ser>
        <c:ser>
          <c:idx val="2"/>
          <c:order val="2"/>
          <c:tx>
            <c:strRef>
              <c:f>Model!$A$18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(Model!$B$15,Model!$E$15)</c:f>
              <c:strCache>
                <c:ptCount val="2"/>
                <c:pt idx="0">
                  <c:v>Baseline</c:v>
                </c:pt>
                <c:pt idx="1">
                  <c:v> Strategy 3 </c:v>
                </c:pt>
              </c:strCache>
              <c:extLst/>
            </c:strRef>
          </c:cat>
          <c:val>
            <c:numRef>
              <c:f>(Model!$B$18,Model!$E$18)</c:f>
              <c:numCache>
                <c:formatCode>_("$"* #,##0_);_("$"* \(#,##0\);_("$"* "-"??_);_(@_)</c:formatCode>
                <c:ptCount val="2"/>
                <c:pt idx="0">
                  <c:v>30320297.920000106</c:v>
                </c:pt>
                <c:pt idx="1">
                  <c:v>33820282.320000105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6EE6-414D-A513-335F8E482CBD}"/>
            </c:ext>
          </c:extLst>
        </c:ser>
        <c:ser>
          <c:idx val="3"/>
          <c:order val="3"/>
          <c:tx>
            <c:strRef>
              <c:f>Model!$A$19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rgbClr val="FF99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(Model!$B$15,Model!$E$15)</c:f>
              <c:strCache>
                <c:ptCount val="2"/>
                <c:pt idx="0">
                  <c:v>Baseline</c:v>
                </c:pt>
                <c:pt idx="1">
                  <c:v> Strategy 3 </c:v>
                </c:pt>
              </c:strCache>
              <c:extLst/>
            </c:strRef>
          </c:cat>
          <c:val>
            <c:numRef>
              <c:f>(Model!$B$19,Model!$E$19)</c:f>
              <c:numCache>
                <c:formatCode>_("$"* #,##0_);_("$"* \(#,##0\);_("$"* "-"??_);_(@_)</c:formatCode>
                <c:ptCount val="2"/>
                <c:pt idx="0">
                  <c:v>22509909.079999894</c:v>
                </c:pt>
                <c:pt idx="1">
                  <c:v>27892018.679999895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6EE6-414D-A513-335F8E482C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0735072"/>
        <c:axId val="14954994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Model!$A$16</c15:sqref>
                        </c15:formulaRef>
                      </c:ext>
                    </c:extLst>
                    <c:strCache>
                      <c:ptCount val="1"/>
                      <c:pt idx="0">
                        <c:v>Total number of cars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(Model!$B$15,Model!$E$15)</c15:sqref>
                        </c15:formulaRef>
                      </c:ext>
                    </c:extLst>
                    <c:strCache>
                      <c:ptCount val="2"/>
                      <c:pt idx="0">
                        <c:v>Baseline</c:v>
                      </c:pt>
                      <c:pt idx="1">
                        <c:v> Strategy 3 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(Model!$B$16,Model!$E$16)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4000</c:v>
                      </c:pt>
                      <c:pt idx="1">
                        <c:v>4500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6EE6-414D-A513-335F8E482CBD}"/>
                  </c:ext>
                </c:extLst>
              </c15:ser>
            </c15:filteredBarSeries>
          </c:ext>
        </c:extLst>
      </c:barChart>
      <c:catAx>
        <c:axId val="73073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5499472"/>
        <c:crosses val="autoZero"/>
        <c:auto val="1"/>
        <c:lblAlgn val="ctr"/>
        <c:lblOffset val="100"/>
        <c:noMultiLvlLbl val="0"/>
      </c:catAx>
      <c:valAx>
        <c:axId val="149549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735072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Baseline vs. Strategy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Model!$A$17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(Model!$B$15,Model!$F$15)</c:f>
              <c:strCache>
                <c:ptCount val="2"/>
                <c:pt idx="0">
                  <c:v>Baseline</c:v>
                </c:pt>
                <c:pt idx="1">
                  <c:v>Strategy 4</c:v>
                </c:pt>
              </c:strCache>
              <c:extLst/>
            </c:strRef>
          </c:cat>
          <c:val>
            <c:numRef>
              <c:f>(Model!$B$17,Model!$F$17)</c:f>
              <c:numCache>
                <c:formatCode>_("$"* #,##0_);_("$"* \(#,##0\);_("$"* "-"??_);_(@_)</c:formatCode>
                <c:ptCount val="2"/>
                <c:pt idx="0">
                  <c:v>52830207</c:v>
                </c:pt>
                <c:pt idx="1">
                  <c:v>49275888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960-4077-BC1F-445B0A2B3774}"/>
            </c:ext>
          </c:extLst>
        </c:ser>
        <c:ser>
          <c:idx val="2"/>
          <c:order val="2"/>
          <c:tx>
            <c:strRef>
              <c:f>Model!$A$18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(Model!$B$15,Model!$F$15)</c:f>
              <c:strCache>
                <c:ptCount val="2"/>
                <c:pt idx="0">
                  <c:v>Baseline</c:v>
                </c:pt>
                <c:pt idx="1">
                  <c:v>Strategy 4</c:v>
                </c:pt>
              </c:strCache>
              <c:extLst/>
            </c:strRef>
          </c:cat>
          <c:val>
            <c:numRef>
              <c:f>(Model!$B$18,Model!$F$18)</c:f>
              <c:numCache>
                <c:formatCode>_("$"* #,##0_);_("$"* \(#,##0\);_("$"* "-"??_);_(@_)</c:formatCode>
                <c:ptCount val="2"/>
                <c:pt idx="0">
                  <c:v>30320297.920000106</c:v>
                </c:pt>
                <c:pt idx="1">
                  <c:v>26978708.240000106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960-4077-BC1F-445B0A2B3774}"/>
            </c:ext>
          </c:extLst>
        </c:ser>
        <c:ser>
          <c:idx val="3"/>
          <c:order val="3"/>
          <c:tx>
            <c:strRef>
              <c:f>Model!$A$19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rgbClr val="FF99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(Model!$B$15,Model!$F$15)</c:f>
              <c:strCache>
                <c:ptCount val="2"/>
                <c:pt idx="0">
                  <c:v>Baseline</c:v>
                </c:pt>
                <c:pt idx="1">
                  <c:v>Strategy 4</c:v>
                </c:pt>
              </c:strCache>
              <c:extLst/>
            </c:strRef>
          </c:cat>
          <c:val>
            <c:numRef>
              <c:f>(Model!$B$19,Model!$F$19)</c:f>
              <c:numCache>
                <c:formatCode>_("$"* #,##0_);_("$"* \(#,##0\);_("$"* "-"??_);_(@_)</c:formatCode>
                <c:ptCount val="2"/>
                <c:pt idx="0">
                  <c:v>22509909.079999894</c:v>
                </c:pt>
                <c:pt idx="1">
                  <c:v>22297179.759999894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960-4077-BC1F-445B0A2B3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0050128"/>
        <c:axId val="179004513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Model!$A$16</c15:sqref>
                        </c15:formulaRef>
                      </c:ext>
                    </c:extLst>
                    <c:strCache>
                      <c:ptCount val="1"/>
                      <c:pt idx="0">
                        <c:v>Total number of cars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(Model!$B$15,Model!$F$15)</c15:sqref>
                        </c15:formulaRef>
                      </c:ext>
                    </c:extLst>
                    <c:strCache>
                      <c:ptCount val="2"/>
                      <c:pt idx="0">
                        <c:v>Baseline</c:v>
                      </c:pt>
                      <c:pt idx="1">
                        <c:v>Strategy 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(Model!$B$16,Model!$F$16)</c15:sqref>
                        </c15:formulaRef>
                      </c:ext>
                    </c:extLst>
                    <c:numCache>
                      <c:formatCode>0</c:formatCode>
                      <c:ptCount val="2"/>
                      <c:pt idx="0" formatCode="General">
                        <c:v>4000</c:v>
                      </c:pt>
                      <c:pt idx="1">
                        <c:v>3600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A960-4077-BC1F-445B0A2B3774}"/>
                  </c:ext>
                </c:extLst>
              </c15:ser>
            </c15:filteredBarSeries>
          </c:ext>
        </c:extLst>
      </c:barChart>
      <c:catAx>
        <c:axId val="179005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0045136"/>
        <c:crosses val="autoZero"/>
        <c:auto val="1"/>
        <c:lblAlgn val="ctr"/>
        <c:lblOffset val="100"/>
        <c:noMultiLvlLbl val="0"/>
      </c:catAx>
      <c:valAx>
        <c:axId val="179004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005012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A3BC-FC67-47EC-BA9C-4A3F1B6AB6A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3D4BC-E620-472E-ADD6-7BF375DE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0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182D-FFE1-4C9F-AE35-5FA111F29EB7}" type="datetime2">
              <a:rPr lang="en-US" smtClean="0"/>
              <a:t>Friday, May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0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C8C7-2E3B-434E-850E-02F9F7B65157}" type="datetime2">
              <a:rPr lang="en-US" smtClean="0"/>
              <a:t>Friday, May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4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C756-A9EF-423C-B9BB-C9DB31165D3B}" type="datetime2">
              <a:rPr lang="en-US" smtClean="0"/>
              <a:t>Friday, May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0FA-6A95-43C9-81CF-CE660816DC55}" type="datetime2">
              <a:rPr lang="en-US" smtClean="0"/>
              <a:t>Friday, May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4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FB53-BF67-432C-B9A1-C994ED0A468E}" type="datetime2">
              <a:rPr lang="en-US" smtClean="0"/>
              <a:t>Friday, May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9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803-29ED-4B04-805B-4DFC29A8143C}" type="datetime2">
              <a:rPr lang="en-US" smtClean="0"/>
              <a:t>Friday, May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8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DD95-BBA8-4E38-8E0D-D2FB76D94DD8}" type="datetime2">
              <a:rPr lang="en-US" smtClean="0"/>
              <a:t>Friday, May 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1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6D53-BF31-4682-8267-01417AFF9C06}" type="datetime2">
              <a:rPr lang="en-US" smtClean="0"/>
              <a:t>Friday, May 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631-D3DB-44EB-BAE2-F652E4A58C23}" type="datetime2">
              <a:rPr lang="en-US" smtClean="0"/>
              <a:t>Friday, May 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5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54F-10F0-4CED-80EF-0FD89A5FFA11}" type="datetime2">
              <a:rPr lang="en-US" smtClean="0"/>
              <a:t>Friday, May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5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818D-AE87-428B-8B5F-A7C090C93751}" type="datetime2">
              <a:rPr lang="en-US" smtClean="0"/>
              <a:t>Friday, May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0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89FAB63E-65E0-4BA8-B495-603F056D13D9}" type="datetime2">
              <a:rPr lang="en-US" smtClean="0"/>
              <a:t>Friday, May 6,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0489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ctfassets.net/c7lxnbtvvcxm/5Z4YSbSWVgfXqWs9kbuyQw/d8b4c267053807fa976406937649b051/DA_-_car_costs.xlsx" TargetMode="External"/><Relationship Id="rId2" Type="http://schemas.openxmlformats.org/officeDocument/2006/relationships/hyperlink" Target="https://assets.ctfassets.net/c7lxnbtvvcxm/67BgJVDKG71ysUVxX5oTLF/416ec687e1b27dda1bf43db05c4e0600/DA_-_car_id_mapping.xls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sets.ctfassets.net/c7lxnbtvvcxm/2io4GfNTWjNjE0r7rJWsEN/836459d2454148f62c581f57252d0bcd/DA_-_branch_locations.xlsx" TargetMode="External"/><Relationship Id="rId4" Type="http://schemas.openxmlformats.org/officeDocument/2006/relationships/hyperlink" Target="https://assets.ctfassets.net/c7lxnbtvvcxm/2p4wavDLUPhiYxS9cMBDNI/261016fe88e3b0e292e3e398d6b51ee1/DA_-_car_revenue.xls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31DC8F8-BA0E-49EE-AEC3-298CDE8B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0823" y="125485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272" y="2550274"/>
            <a:ext cx="2502407" cy="6113043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95C90-467C-4051-988D-8FF6596D6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275" y="639777"/>
            <a:ext cx="4541830" cy="3294911"/>
          </a:xfrm>
        </p:spPr>
        <p:txBody>
          <a:bodyPr anchor="b">
            <a:normAutofit/>
          </a:bodyPr>
          <a:lstStyle/>
          <a:p>
            <a:pPr algn="l"/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Cost and Revenue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57459-A0F6-40B8-9721-BC303FA70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289" y="4773954"/>
            <a:ext cx="5805755" cy="144118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300" dirty="0">
                <a:solidFill>
                  <a:schemeClr val="bg1"/>
                </a:solidFill>
              </a:rPr>
              <a:t>Prepared for: Lariat 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</a:rPr>
              <a:t>Prepared by: thinkful consultants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</a:rPr>
              <a:t>Presented by: </a:t>
            </a:r>
            <a:r>
              <a:rPr lang="en-US" sz="1300" dirty="0" err="1">
                <a:solidFill>
                  <a:schemeClr val="bg1"/>
                </a:solidFill>
              </a:rPr>
              <a:t>sarita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thapar</a:t>
            </a:r>
            <a:endParaRPr lang="en-US" sz="1300" dirty="0">
              <a:solidFill>
                <a:schemeClr val="bg1"/>
              </a:solidFill>
            </a:endParaRPr>
          </a:p>
          <a:p>
            <a:pPr algn="l"/>
            <a:r>
              <a:rPr lang="en-US" sz="1300" dirty="0">
                <a:solidFill>
                  <a:schemeClr val="bg1"/>
                </a:solidFill>
              </a:rPr>
              <a:t>Last update: 4/29/2022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25366-32EA-4EA6-BE14-E2628FC2B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0" r="9588" b="4"/>
          <a:stretch/>
        </p:blipFill>
        <p:spPr>
          <a:xfrm>
            <a:off x="7262587" y="639777"/>
            <a:ext cx="3754259" cy="21188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FC2AF1-13EF-C522-7806-1328EA04A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450" r="4" b="4"/>
          <a:stretch/>
        </p:blipFill>
        <p:spPr>
          <a:xfrm>
            <a:off x="7264637" y="3589868"/>
            <a:ext cx="3754259" cy="2118879"/>
          </a:xfrm>
          <a:prstGeom prst="rect">
            <a:avLst/>
          </a:prstGeom>
        </p:spPr>
      </p:pic>
      <p:pic>
        <p:nvPicPr>
          <p:cNvPr id="7" name="Picture 6" descr="Two persons driving convertible on road">
            <a:extLst>
              <a:ext uri="{FF2B5EF4-FFF2-40B4-BE49-F238E27FC236}">
                <a16:creationId xmlns:a16="http://schemas.microsoft.com/office/drawing/2014/main" id="{DBA2FE04-267A-41E9-9BAC-90A1A913D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97" y="2905085"/>
            <a:ext cx="6109149" cy="39670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AE734-5C92-4DBF-B278-91378E05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3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CB2E-FB37-4F07-B8FE-1F90C230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AAB8B-15F2-4EE4-BFFF-DE9EBE5E1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scenario is based on user input. In this chart user has entered adding 500 top ranking cars to the fleet.</a:t>
            </a: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E18C789-94BD-45EC-8A1D-E3DDA1A64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316430"/>
              </p:ext>
            </p:extLst>
          </p:nvPr>
        </p:nvGraphicFramePr>
        <p:xfrm>
          <a:off x="3927157" y="2934176"/>
          <a:ext cx="5130165" cy="2971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58DF9-A539-4B8E-B9C2-4876E3D9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6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6FCE-7238-4624-B04E-630D651E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4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0D407-C164-4E8B-B8A7-019D9B661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scenario is also based on user input. In this chart user is eliminating 400 lowest ranking cars from the fleet.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B3BA2C-2C6B-45C3-8B0C-39D533B808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059666"/>
              </p:ext>
            </p:extLst>
          </p:nvPr>
        </p:nvGraphicFramePr>
        <p:xfrm>
          <a:off x="3774757" y="2895885"/>
          <a:ext cx="5435918" cy="3258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D8B09-B888-4951-B8F6-4C472062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1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6458-8A98-42CA-ABCB-FCDE4341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703C-FE6C-4146-987A-4B836EB3B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more top-ranking cars that are preferred by the customers is the best strategy.</a:t>
            </a:r>
          </a:p>
          <a:p>
            <a:r>
              <a:rPr lang="en-US" dirty="0"/>
              <a:t>Eliminating low performing cars also reduces cost.</a:t>
            </a:r>
          </a:p>
          <a:p>
            <a:r>
              <a:rPr lang="en-US" dirty="0"/>
              <a:t>Combining strategies to eliminate least performing cars and use the cost saving to add top performing cars would help Lariat reduce cost and increase revenue.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1D5AF-8561-4044-863D-C69DED3D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7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B266-FFED-4746-B512-013898D6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8469D1-0A9E-4327-8948-144757AFA75C}"/>
              </a:ext>
            </a:extLst>
          </p:cNvPr>
          <p:cNvSpPr txBox="1"/>
          <p:nvPr/>
        </p:nvSpPr>
        <p:spPr>
          <a:xfrm>
            <a:off x="665019" y="1623674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charts below shows how adding more top-ranking cars that are preferred by customers  increases profit. It also shows how eliminating low-ranking cars can reduce cost.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BF1EB-3C3E-4085-8B3A-142D838C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2353133"/>
            <a:ext cx="6753225" cy="37528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CB352-E3DE-4CFB-B16B-80CF07D7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88BB0-503B-D3DD-7318-2D90E056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959" y="2353134"/>
            <a:ext cx="3021362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3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4468-0F41-45C1-AE26-459C0B90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6" y="795527"/>
            <a:ext cx="12157494" cy="2396247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E6DD2B-4D45-4397-A093-2AEBB742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2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88BF-FAC2-4FCC-916A-FB50030C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6D82-D6C3-4AF3-ADDF-A542D1EB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Lariat has contracted with Thinkful Consultants to perform analysis of car rental data from January to November of 2018.</a:t>
            </a:r>
          </a:p>
          <a:p>
            <a:r>
              <a:rPr lang="en-US" dirty="0"/>
              <a:t>The company has total of 4000 rental cars operational in 50 branches all across US.</a:t>
            </a:r>
          </a:p>
          <a:p>
            <a:r>
              <a:rPr lang="en-US" dirty="0"/>
              <a:t>Following are KPI based on 11 months data:</a:t>
            </a:r>
          </a:p>
          <a:p>
            <a:pPr lvl="1"/>
            <a:r>
              <a:rPr lang="en-US" dirty="0"/>
              <a:t>Total Revenue - $52,830,207</a:t>
            </a:r>
          </a:p>
          <a:p>
            <a:pPr lvl="1"/>
            <a:r>
              <a:rPr lang="en-US" dirty="0"/>
              <a:t>Total Cost - $30,320,298</a:t>
            </a:r>
          </a:p>
          <a:p>
            <a:pPr lvl="1"/>
            <a:r>
              <a:rPr lang="en-US" dirty="0"/>
              <a:t>Total Profit - $22,509,909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BD7E1-AC1A-49BA-A5B3-CC589CAD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5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7C67-F808-44CF-8E75-CFC5055B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54C5-E5F7-43BF-B3F3-EF85DAB1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reduce cost and increase revenue.</a:t>
            </a:r>
          </a:p>
          <a:p>
            <a:r>
              <a:rPr lang="en-US" dirty="0"/>
              <a:t>Analyze the cost and revenue generated by the rental fleet.</a:t>
            </a:r>
          </a:p>
          <a:p>
            <a:r>
              <a:rPr lang="en-US" dirty="0"/>
              <a:t>Make suggestions on how to make smarter business decisions.</a:t>
            </a:r>
          </a:p>
          <a:p>
            <a:r>
              <a:rPr lang="en-US" dirty="0"/>
              <a:t>Make recommendation on how to reduce cost and increase revenue.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E1357-E217-4FE8-B190-2B56F704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9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58E2-939F-4ABF-A632-571AE463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49F5-E670-4BFB-9759-B37FA5ABF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Lariat has provided the following dataset from January to November of 2018. The dataset includes four data files:</a:t>
            </a:r>
          </a:p>
          <a:p>
            <a:pPr marL="0" indent="0" algn="l" fontAlgn="base">
              <a:buNone/>
            </a:pPr>
            <a:r>
              <a:rPr lang="en-US" b="0" i="0" u="sng" dirty="0" err="1">
                <a:solidFill>
                  <a:srgbClr val="272727"/>
                </a:solidFill>
                <a:effectLst/>
                <a:latin typeface="MaisonNeue"/>
                <a:hlinkClick r:id="rId2"/>
              </a:rPr>
              <a:t>car_id_mapping</a:t>
            </a:r>
            <a:r>
              <a:rPr lang="en-US" b="0" i="0" dirty="0">
                <a:solidFill>
                  <a:srgbClr val="272727"/>
                </a:solidFill>
                <a:effectLst/>
                <a:latin typeface="MaisonNeue"/>
              </a:rPr>
              <a:t> (maps unique car id, make, model and model year)</a:t>
            </a:r>
          </a:p>
          <a:p>
            <a:pPr marL="0" indent="0" algn="l" fontAlgn="base">
              <a:buNone/>
            </a:pPr>
            <a:r>
              <a:rPr lang="en-US" b="0" i="0" u="sng" dirty="0" err="1">
                <a:solidFill>
                  <a:srgbClr val="272727"/>
                </a:solidFill>
                <a:effectLst/>
                <a:latin typeface="MaisonNeue"/>
                <a:hlinkClick r:id="rId3"/>
              </a:rPr>
              <a:t>car_costs</a:t>
            </a:r>
            <a:r>
              <a:rPr lang="en-US" b="0" i="0" dirty="0">
                <a:solidFill>
                  <a:srgbClr val="272727"/>
                </a:solidFill>
                <a:effectLst/>
                <a:latin typeface="MaisonNeue"/>
              </a:rPr>
              <a:t> (monthly cost of car paid by Lariat and the insurance cost)</a:t>
            </a:r>
          </a:p>
          <a:p>
            <a:pPr marL="0" indent="0" algn="l" fontAlgn="base">
              <a:buNone/>
            </a:pPr>
            <a:r>
              <a:rPr lang="en-US" b="0" i="0" u="sng" dirty="0" err="1">
                <a:solidFill>
                  <a:srgbClr val="272727"/>
                </a:solidFill>
                <a:effectLst/>
                <a:latin typeface="MaisonNeue"/>
                <a:hlinkClick r:id="rId4"/>
              </a:rPr>
              <a:t>car_revenue</a:t>
            </a:r>
            <a:r>
              <a:rPr lang="en-US" b="0" i="0" dirty="0">
                <a:solidFill>
                  <a:srgbClr val="272727"/>
                </a:solidFill>
                <a:effectLst/>
                <a:latin typeface="MaisonNeue"/>
              </a:rPr>
              <a:t>  (rented date, rental length in days, unique branch id, price per day, drivers age, gender and accident incident count)</a:t>
            </a:r>
          </a:p>
          <a:p>
            <a:pPr marL="0" indent="0" algn="l" fontAlgn="base">
              <a:buNone/>
            </a:pPr>
            <a:r>
              <a:rPr lang="en-US" b="0" i="0" u="sng" dirty="0" err="1">
                <a:solidFill>
                  <a:srgbClr val="272727"/>
                </a:solidFill>
                <a:effectLst/>
                <a:latin typeface="MaisonNeue"/>
                <a:hlinkClick r:id="rId5"/>
              </a:rPr>
              <a:t>branch_location</a:t>
            </a:r>
            <a:r>
              <a:rPr lang="en-US" b="0" i="0" dirty="0">
                <a:solidFill>
                  <a:srgbClr val="272727"/>
                </a:solidFill>
                <a:effectLst/>
                <a:latin typeface="MaisonNeue"/>
              </a:rPr>
              <a:t> (unique branch id, city and state where branch is located, true or false indicator if branch is located in an airport)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5A86-9F66-48C8-890F-BEA32FD4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D49F-82C7-49DD-9FE0-DCE499D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4FF7E-120A-44DB-8E87-357E347D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Thinkful Consultants has taken the dataset and combined it in such a way to make it ready for analysis.</a:t>
            </a:r>
          </a:p>
          <a:p>
            <a:pPr marL="0" indent="0">
              <a:buNone/>
            </a:pPr>
            <a:r>
              <a:rPr lang="en-US" dirty="0"/>
              <a:t>The analysis has been performed, and key findings were noted, along with recommendations to company management.</a:t>
            </a:r>
          </a:p>
          <a:p>
            <a:pPr marL="0" indent="0">
              <a:buNone/>
            </a:pPr>
            <a:r>
              <a:rPr lang="en-US" dirty="0"/>
              <a:t>This information follows….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5AFDC-C0A5-4E46-8CE6-E861FBC5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5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AEA2-2CE0-4AB4-99D7-D8B2146C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BA2C-0FC1-4852-B946-D38B5C09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cars that generate more profit than others. Top 10 of those cars with average profit are shown below: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14CB1DF-CF03-44B4-B70D-35165D3CAD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771477"/>
              </p:ext>
            </p:extLst>
          </p:nvPr>
        </p:nvGraphicFramePr>
        <p:xfrm>
          <a:off x="3375151" y="2666809"/>
          <a:ext cx="5643563" cy="3395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14CB1DF-CF03-44B4-B70D-35165D3CAD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59149"/>
              </p:ext>
            </p:extLst>
          </p:nvPr>
        </p:nvGraphicFramePr>
        <p:xfrm>
          <a:off x="3478020" y="2584513"/>
          <a:ext cx="5437823" cy="3395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AD20E-845A-42E5-87F4-F9DEA9F2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2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7D2F-4436-4D71-9741-810E8619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5059E-925E-4B1F-9F7B-9CB5A32F1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1666"/>
            <a:ext cx="10241280" cy="42899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cars that do not generate enough profit. Average profit of 10 of those low performing cars are shown below: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966E485-3267-4012-84BE-C6A6F2FB0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649787"/>
              </p:ext>
            </p:extLst>
          </p:nvPr>
        </p:nvGraphicFramePr>
        <p:xfrm>
          <a:off x="3574256" y="2553977"/>
          <a:ext cx="5043487" cy="3351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2F7D3-EF56-472A-AE14-844CEAEA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6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9ADB-62ED-4728-8309-E4AAC9FB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B7418-A342-4742-9435-52D11A6D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100 top performing cars to the fleet.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D590217-38BB-4585-AB4E-51D2DF78F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994989"/>
              </p:ext>
            </p:extLst>
          </p:nvPr>
        </p:nvGraphicFramePr>
        <p:xfrm>
          <a:off x="3977640" y="2766536"/>
          <a:ext cx="5029200" cy="3019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3B64-A5E6-4655-8630-16551676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6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A772-465F-485A-8371-9E596BD2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553A-2EE3-4798-85EB-C81B0D29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Discontinue 100 least performing cars from the fleet.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DAE1A64-F881-4728-A71A-207D696FC2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718092"/>
              </p:ext>
            </p:extLst>
          </p:nvPr>
        </p:nvGraphicFramePr>
        <p:xfrm>
          <a:off x="4046141" y="2698846"/>
          <a:ext cx="4892197" cy="31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1D725-B50C-4D88-B65F-9184CD57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8132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LeftStep">
      <a:dk1>
        <a:srgbClr val="000000"/>
      </a:dk1>
      <a:lt1>
        <a:srgbClr val="FFFFFF"/>
      </a:lt1>
      <a:dk2>
        <a:srgbClr val="28311C"/>
      </a:dk2>
      <a:lt2>
        <a:srgbClr val="F3F1F0"/>
      </a:lt2>
      <a:accent1>
        <a:srgbClr val="3FB0BB"/>
      </a:accent1>
      <a:accent2>
        <a:srgbClr val="31B58A"/>
      </a:accent2>
      <a:accent3>
        <a:srgbClr val="3DB65D"/>
      </a:accent3>
      <a:accent4>
        <a:srgbClr val="47B732"/>
      </a:accent4>
      <a:accent5>
        <a:srgbClr val="7DAE3B"/>
      </a:accent5>
      <a:accent6>
        <a:srgbClr val="A5A72D"/>
      </a:accent6>
      <a:hlink>
        <a:srgbClr val="C2544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549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MaisonNeue</vt:lpstr>
      <vt:lpstr>GradientRiseVTI</vt:lpstr>
      <vt:lpstr>  Cost and Revenue Analysis</vt:lpstr>
      <vt:lpstr>Background  </vt:lpstr>
      <vt:lpstr>objective </vt:lpstr>
      <vt:lpstr>The data  </vt:lpstr>
      <vt:lpstr>The process  </vt:lpstr>
      <vt:lpstr>Key findings  </vt:lpstr>
      <vt:lpstr>Key findings </vt:lpstr>
      <vt:lpstr>Scenario 1  </vt:lpstr>
      <vt:lpstr>Scenario 2  </vt:lpstr>
      <vt:lpstr>Scenario 3 </vt:lpstr>
      <vt:lpstr>Scenario 4 </vt:lpstr>
      <vt:lpstr>Recommendations </vt:lpstr>
      <vt:lpstr>Call to action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Cost and Revenue Analysis</dc:title>
  <dc:creator>srtthapar@gmail.com</dc:creator>
  <cp:lastModifiedBy>srtthapar@gmail.com</cp:lastModifiedBy>
  <cp:revision>25</cp:revision>
  <dcterms:created xsi:type="dcterms:W3CDTF">2022-04-28T01:27:35Z</dcterms:created>
  <dcterms:modified xsi:type="dcterms:W3CDTF">2022-05-06T21:01:42Z</dcterms:modified>
</cp:coreProperties>
</file>