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AA67-27C6-ACD2-7917-2E4576D5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36B6-C463-B7AE-A205-E1E3E676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7E39-52B7-E08C-65CD-321D18D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B005-3A47-B528-BDC1-3F7B9ECB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7F37-E71F-9BA3-830F-C923444B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D112-AF1B-AE9B-4069-785FA2F3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56DF-7A3C-0D57-BD2A-2A14E8B4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0679-C767-A720-F37C-49706CD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32BC-6DA3-3C75-1DBA-9EF4328F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7757-0C04-1647-0C68-2202ABD5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B74E3-C666-0721-52D6-628228B50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E5FE7-F13F-FDDA-F5C2-5E963B84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B500-02EA-2860-0107-2BDCF4DD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9229-BB3A-1A10-BB89-CD8FD595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6184-6DF0-344A-7DE5-7203914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59A9-0C6D-E2D2-C4AD-4D69F08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EAF-87AA-475C-222B-3CC83883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FE2D-C51F-72B5-161E-3D7EDAF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6E70-B094-A067-2E81-AA78D13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7DA1-3F5B-847C-7DB8-4D29D8F6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044D-80E3-CE15-956E-E08D8CEE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9950-1B4D-9E7F-2F6C-AB313CF0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DDA8-9D2F-A3BE-4DFF-A8DB137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F034-FB4A-0710-DBB6-903F944A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6DDC-8355-7D65-9493-2A307FAF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EEFE-0BDD-88F2-10B1-DFA3617B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C5AE-1B19-42DE-4A3C-2F6649A6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1E531-C31C-58C4-D89E-D441883D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79A8-C933-6A23-381D-EC2CEA60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6F99-5063-7692-BCF3-6AAC4F1A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84FB-D5C7-8CE7-9FEA-89F1B0D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2C55-138D-EDD5-CF57-099E06F6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064D-A4E7-DDA1-D776-1F93A03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C753-4189-331D-1345-FAE8668A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33E9F-C1C6-C166-84B7-D0F556EF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38D6E-A987-3064-A9FC-53A27C97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F0E0A-EEFE-F632-8AD4-A8A25DC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79BC-4F18-11A3-AC11-2E1B91AC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7809C-0C41-3353-3699-0011D287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B94B-4B3A-02AA-F07B-1AFA519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5AAF-7615-CF4D-D1DE-FA6F0482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640AE-8FB3-8A34-0261-C8265952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E1595-DD9B-86CF-A215-0F26F3ED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7A82-AFF8-C76D-2420-A8E92C49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969B-F13B-BBC6-4E4D-1450E823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67123-5A1B-CF4B-3498-1ABA8A0F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0B55-A957-DD5C-6F89-B66A3EAF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D944-4539-AE98-15F0-D4F8D7C2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90CC7-67D0-0DEA-400C-5C274DB14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0F9D-81FB-957C-0ECF-8A011B34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5819-CF32-C187-FB5B-60379BD4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27FC-0A14-4773-7EF9-2F4B4CB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45A2-8B18-4042-E5E6-AF0FB4FC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66846-3E3B-CBF8-5189-5CB48EE1E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5377-1888-06ED-D44B-2CFF9137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1FCA-EFD9-9B16-45D6-048D5C9F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CE52-6228-52B9-48D7-AFA1E92E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9714-7F61-6D42-9760-5ED19C3C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EEBDA-00D2-665C-2FDF-30011EC1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64B6-65C0-67D1-66ED-E98BE918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2DE2-AE89-F29D-1E4C-B9F498957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2AFA-FCBB-4130-D771-84A7D6C70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8D15-EA2A-1481-8F61-F26F3146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umarajarshi/life-expectancy-w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4E2AD-8111-A2FC-D418-524EFF18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Life Expectancy Analysis</a:t>
            </a:r>
            <a:br>
              <a:rPr lang="en-US" sz="4400"/>
            </a:br>
            <a:r>
              <a:rPr lang="en-US" sz="2400"/>
              <a:t>Capstone 3 presentation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98527-21B9-D390-559D-742A271B4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– Sarita Thapar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Date 7/11/2022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61FA6F4-FB5E-F85C-A26B-0CEC43C16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6619316" y="546075"/>
            <a:ext cx="5164612" cy="516461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5F22D-911E-FF2B-D84A-F1E891B2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ECC2-E41F-4C0D-A2E1-1C8F58C0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Hypothesis #1 has been rejected. There is a strong linear correlation between schooling, income composition of resources and life expectancy. This suggests that life expectancy and income composition of resources will increase with education.  </a:t>
            </a:r>
          </a:p>
          <a:p>
            <a:pPr marL="0" indent="0">
              <a:buNone/>
            </a:pPr>
            <a:r>
              <a:rPr lang="en-US" sz="2000" dirty="0"/>
              <a:t>Hypothesis # 2 has been rejected. Both HIV/AIDS and adult mortality have a moderate negative linear correlation with life expectancy. But HIV/AIDS and adult mortality have a moderate positive linear correlation. This means that if HIV/AIDS and adult mortality increases then life expectancy decreases.</a:t>
            </a:r>
          </a:p>
        </p:txBody>
      </p:sp>
    </p:spTree>
    <p:extLst>
      <p:ext uri="{BB962C8B-B14F-4D97-AF65-F5344CB8AC3E}">
        <p14:creationId xmlns:p14="http://schemas.microsoft.com/office/powerpoint/2010/main" val="34747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36BE5-8623-1730-F905-B21CCFE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D102-5348-5ED1-38AC-8C81E834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several factors that increases life expectancy. This analysis strongly suggests that education is one of them. Therefore, focusing on education is very important for a country to increase its life expectancy and income composition.</a:t>
            </a:r>
          </a:p>
          <a:p>
            <a:r>
              <a:rPr lang="en-US" sz="2000" dirty="0"/>
              <a:t>This analysis also suggests that as cases of HIV/AIDS and adult mortality increases, life expectancy decreases. Therefore, I strongly suggest further analysis on the causes of adult mortality and care related to HIV/AIDS. </a:t>
            </a:r>
          </a:p>
        </p:txBody>
      </p:sp>
    </p:spTree>
    <p:extLst>
      <p:ext uri="{BB962C8B-B14F-4D97-AF65-F5344CB8AC3E}">
        <p14:creationId xmlns:p14="http://schemas.microsoft.com/office/powerpoint/2010/main" val="20234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E615-B3F3-7F09-A297-7EDBA806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06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9C65A-68CA-F7BE-0D21-B3F47305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143B-661F-EA9B-7F31-6E364A28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goal of this analysis is to find correlation between following factors that affects life expectancy around the world.</a:t>
            </a:r>
          </a:p>
          <a:p>
            <a:pPr lvl="1"/>
            <a:r>
              <a:rPr lang="en-US" sz="2000" dirty="0"/>
              <a:t>Schooling</a:t>
            </a:r>
          </a:p>
          <a:p>
            <a:pPr lvl="1"/>
            <a:r>
              <a:rPr lang="en-US" sz="2000" dirty="0"/>
              <a:t>Income composition of resources</a:t>
            </a:r>
          </a:p>
          <a:p>
            <a:pPr lvl="1"/>
            <a:r>
              <a:rPr lang="en-US" sz="2000" dirty="0"/>
              <a:t>Adult mortality</a:t>
            </a:r>
          </a:p>
          <a:p>
            <a:pPr lvl="1"/>
            <a:r>
              <a:rPr lang="en-US" sz="2000" dirty="0"/>
              <a:t>HIV/AIDS</a:t>
            </a:r>
          </a:p>
          <a:p>
            <a:r>
              <a:rPr lang="en-US" sz="2000" dirty="0"/>
              <a:t>This will help anybody who wants to understand and take actions on personal level and/or global level to make changes to prolong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12633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29E5E-5A69-A215-5E9D-9B985E4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F513-82C3-E307-5C45-53FC483A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dataset is available on </a:t>
            </a:r>
            <a:r>
              <a:rPr lang="en-US" sz="2000" dirty="0">
                <a:hlinkClick r:id="rId2"/>
              </a:rPr>
              <a:t>Kaggle.com</a:t>
            </a:r>
            <a:endParaRPr lang="en-US" sz="2000" dirty="0"/>
          </a:p>
          <a:p>
            <a:r>
              <a:rPr lang="en-US" sz="2000" dirty="0"/>
              <a:t>It has data for 193 countries which was observed for 15 years from year 2000 to 2015.</a:t>
            </a:r>
          </a:p>
          <a:p>
            <a:r>
              <a:rPr lang="en-US" sz="2000" dirty="0"/>
              <a:t>It contains 2938 rows and 22 columns with categorical and quantitative variables.</a:t>
            </a:r>
          </a:p>
          <a:p>
            <a:r>
              <a:rPr lang="en-US" sz="2000" dirty="0"/>
              <a:t>For this analysis we are using only 5 columns:</a:t>
            </a:r>
          </a:p>
          <a:p>
            <a:pPr lvl="1"/>
            <a:r>
              <a:rPr lang="en-US" sz="2000" dirty="0"/>
              <a:t>Schooling</a:t>
            </a:r>
          </a:p>
          <a:p>
            <a:pPr lvl="1"/>
            <a:r>
              <a:rPr lang="en-US" sz="2000" dirty="0"/>
              <a:t>Income composition of resources</a:t>
            </a:r>
          </a:p>
          <a:p>
            <a:pPr lvl="1"/>
            <a:r>
              <a:rPr lang="en-US" sz="2000" dirty="0"/>
              <a:t>Life expectancy</a:t>
            </a:r>
          </a:p>
          <a:p>
            <a:pPr lvl="1"/>
            <a:r>
              <a:rPr lang="en-US" sz="2000" dirty="0"/>
              <a:t>Adult mortality</a:t>
            </a:r>
          </a:p>
          <a:p>
            <a:pPr lvl="1"/>
            <a:r>
              <a:rPr lang="en-US" sz="2000" dirty="0"/>
              <a:t>HIV/AIDS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4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4EB6D-4B65-AF67-026D-8CC56D0A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34FF-A707-0B80-3114-63C3C12F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There are 2 questions that we are addressing in the analysis.</a:t>
            </a:r>
          </a:p>
          <a:p>
            <a:endParaRPr lang="en-US" sz="2000"/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Is there a correlation between schooling, income composition of resources and life expectancy?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Is there a correlation between HIV/AIDS, adult mortality and life expectancy?</a:t>
            </a:r>
          </a:p>
        </p:txBody>
      </p:sp>
    </p:spTree>
    <p:extLst>
      <p:ext uri="{BB962C8B-B14F-4D97-AF65-F5344CB8AC3E}">
        <p14:creationId xmlns:p14="http://schemas.microsoft.com/office/powerpoint/2010/main" val="31636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A1C9D-0D01-E824-CD05-61E583D9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309D-ADF2-B293-3317-8F3F1014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two hypothesis related to the research questions:</a:t>
            </a:r>
          </a:p>
          <a:p>
            <a:pPr marL="0" indent="0">
              <a:buNone/>
            </a:pPr>
            <a:r>
              <a:rPr lang="en-US" sz="2000" u="sng" dirty="0"/>
              <a:t>Hypothesis #1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Ho: </a:t>
            </a:r>
            <a:r>
              <a:rPr lang="en-US" sz="2000" dirty="0"/>
              <a:t>There is no linear correlation between schooling, income composition of resources and life expectancy.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Ha:</a:t>
            </a:r>
            <a:r>
              <a:rPr lang="en-US" sz="2000" b="1" dirty="0"/>
              <a:t> </a:t>
            </a:r>
            <a:r>
              <a:rPr lang="en-US" sz="2000" dirty="0"/>
              <a:t>There is a linear correlation between schooling, income composition of resources and life expectancy.</a:t>
            </a:r>
          </a:p>
          <a:p>
            <a:pPr marL="0" indent="0">
              <a:buNone/>
            </a:pPr>
            <a:r>
              <a:rPr lang="en-US" sz="2000" u="sng" dirty="0"/>
              <a:t>Hypothesis #2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Ho: </a:t>
            </a:r>
            <a:r>
              <a:rPr lang="en-US" sz="2000" dirty="0"/>
              <a:t>There is no linear correlation between HIV/AIDS, adult mortality and life expectancy.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Ha: </a:t>
            </a:r>
            <a:r>
              <a:rPr lang="en-US" sz="2000" dirty="0"/>
              <a:t>There is a linear correlation between HIV/AIDS, adult mortality and life expectancy.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20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271B8-302D-6C2B-95F3-28FE0EBE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will the data test the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FA69-7F63-9422-C9DA-737EFD65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 will be used to test the hypothesis in the following ways:</a:t>
            </a:r>
          </a:p>
          <a:p>
            <a:r>
              <a:rPr lang="en-US" sz="2000" dirty="0"/>
              <a:t>Pearson r test will be conducted to find the p-value and the strength of the correlation.</a:t>
            </a:r>
          </a:p>
          <a:p>
            <a:r>
              <a:rPr lang="en-US" sz="2000" dirty="0"/>
              <a:t>Visualizations will show the correlation between the factors.</a:t>
            </a:r>
          </a:p>
        </p:txBody>
      </p:sp>
    </p:spTree>
    <p:extLst>
      <p:ext uri="{BB962C8B-B14F-4D97-AF65-F5344CB8AC3E}">
        <p14:creationId xmlns:p14="http://schemas.microsoft.com/office/powerpoint/2010/main" val="426337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2909E-B6BC-8FF9-1146-D84DA1F4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will the findings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1F6F-AA3E-0391-B20C-75B849B7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findings will be very helpful for anyone who is interested in finding what causes life expectancy to increase or decrease.</a:t>
            </a:r>
          </a:p>
          <a:p>
            <a:r>
              <a:rPr lang="en-US" sz="2000" dirty="0"/>
              <a:t>This analysis can be used by health departments and school districts to understand the impact of their work. </a:t>
            </a:r>
          </a:p>
        </p:txBody>
      </p:sp>
    </p:spTree>
    <p:extLst>
      <p:ext uri="{BB962C8B-B14F-4D97-AF65-F5344CB8AC3E}">
        <p14:creationId xmlns:p14="http://schemas.microsoft.com/office/powerpoint/2010/main" val="33171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361C-3F78-C37A-CA5E-E0D2D76F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– Hypothesis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9B072-BA3B-309D-3C03-17B4EC8C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90" y="2152650"/>
            <a:ext cx="37433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902D1-A004-581B-79C8-D465A32A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65" y="2152650"/>
            <a:ext cx="37052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214B3-70EE-A39F-2773-CAD490745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40" y="2152650"/>
            <a:ext cx="37052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6855F-BAEE-F867-38C0-2C96C93CE627}"/>
              </a:ext>
            </a:extLst>
          </p:cNvPr>
          <p:cNvSpPr txBox="1"/>
          <p:nvPr/>
        </p:nvSpPr>
        <p:spPr>
          <a:xfrm>
            <a:off x="537490" y="4797980"/>
            <a:ext cx="374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dirty="0"/>
              <a:t>that there is no linear correlation between schooling and income composition of resources.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 </a:t>
            </a:r>
            <a:r>
              <a:rPr lang="en-US" sz="1400" b="1" dirty="0"/>
              <a:t>0.80</a:t>
            </a:r>
            <a:r>
              <a:rPr lang="en-US" sz="1400" dirty="0"/>
              <a:t> indicates there is a </a:t>
            </a:r>
            <a:r>
              <a:rPr lang="en-US" sz="1400" b="1" dirty="0"/>
              <a:t>strong positive linear correlation</a:t>
            </a:r>
            <a:r>
              <a:rPr lang="en-US" sz="1400" dirty="0"/>
              <a:t> between schooling and income composition of resources. 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9E3C4-E7AC-20D8-09E7-17547619B647}"/>
              </a:ext>
            </a:extLst>
          </p:cNvPr>
          <p:cNvSpPr txBox="1"/>
          <p:nvPr/>
        </p:nvSpPr>
        <p:spPr>
          <a:xfrm>
            <a:off x="4359865" y="4823176"/>
            <a:ext cx="370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dirty="0"/>
              <a:t>that there is no linear correlation between schooling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 </a:t>
            </a:r>
            <a:r>
              <a:rPr lang="en-US" sz="1400" b="1" dirty="0"/>
              <a:t>0.75</a:t>
            </a:r>
            <a:r>
              <a:rPr lang="en-US" sz="1400" dirty="0"/>
              <a:t> indicates there is a </a:t>
            </a:r>
            <a:r>
              <a:rPr lang="en-US" sz="1400" b="1" dirty="0"/>
              <a:t>strong positive linear correlation</a:t>
            </a:r>
            <a:r>
              <a:rPr lang="en-US" sz="1400" dirty="0"/>
              <a:t> between schooling and life expectancy.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3AA65-6E78-F308-641C-E69D257AF7A1}"/>
              </a:ext>
            </a:extLst>
          </p:cNvPr>
          <p:cNvSpPr txBox="1"/>
          <p:nvPr/>
        </p:nvSpPr>
        <p:spPr>
          <a:xfrm>
            <a:off x="8144139" y="4797980"/>
            <a:ext cx="3705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dirty="0"/>
              <a:t>that there is no linear correlation between income composition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</a:t>
            </a:r>
            <a:r>
              <a:rPr lang="en-US" sz="1400" b="1" dirty="0"/>
              <a:t> 0.72 </a:t>
            </a:r>
            <a:r>
              <a:rPr lang="en-US" sz="1400" dirty="0"/>
              <a:t>indicates there is a </a:t>
            </a:r>
            <a:r>
              <a:rPr lang="en-US" sz="1400" b="1" dirty="0"/>
              <a:t>strong positive linear correlation</a:t>
            </a:r>
            <a:r>
              <a:rPr lang="en-US" sz="1400" dirty="0"/>
              <a:t> between income composition of resources and life expectancy.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9ACD5-7025-A9B2-D5AB-D0C3CF87E306}"/>
              </a:ext>
            </a:extLst>
          </p:cNvPr>
          <p:cNvSpPr txBox="1"/>
          <p:nvPr/>
        </p:nvSpPr>
        <p:spPr>
          <a:xfrm>
            <a:off x="1935405" y="1623848"/>
            <a:ext cx="832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scatter plot visualization shows that all 3 factors have a strong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282038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FC5A-3FE3-AA59-D18C-06027B78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– Hypothesis #2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499995-916E-1A8F-7FDB-6E91A3EF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23" y="2374722"/>
            <a:ext cx="37052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2BBB6-EDC4-3820-5BC8-977FC9FA5FCD}"/>
              </a:ext>
            </a:extLst>
          </p:cNvPr>
          <p:cNvSpPr txBox="1"/>
          <p:nvPr/>
        </p:nvSpPr>
        <p:spPr>
          <a:xfrm>
            <a:off x="1368742" y="1602583"/>
            <a:ext cx="976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 plot visualization shows that adult mortality and HIV/AIDS have negative correlation with life expectancy, but adult mortality has a stronger correlation with HIV/AIDS.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D9DAD-1D79-8BFE-E928-E00D23F7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29" y="2374722"/>
            <a:ext cx="37052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49BC8-12A8-DCB5-62A3-094F0949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887" y="2374722"/>
            <a:ext cx="3705225" cy="25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B59380-FDE0-2569-00BC-2F6A0579EEF6}"/>
              </a:ext>
            </a:extLst>
          </p:cNvPr>
          <p:cNvSpPr txBox="1"/>
          <p:nvPr/>
        </p:nvSpPr>
        <p:spPr>
          <a:xfrm>
            <a:off x="475423" y="5032861"/>
            <a:ext cx="370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i="0" dirty="0">
                <a:effectLst/>
              </a:rPr>
              <a:t>that there is no linear correlation between HIV/AIDS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 -0.56 indicates there is a </a:t>
            </a:r>
            <a:r>
              <a:rPr lang="en-US" sz="1400" b="1" dirty="0"/>
              <a:t>moderate negative linear correlation</a:t>
            </a:r>
            <a:r>
              <a:rPr lang="en-US" sz="1400" dirty="0"/>
              <a:t> between HIV/AIDS and life expectancy.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A7173-E54B-F889-101E-2B38E75428CB}"/>
              </a:ext>
            </a:extLst>
          </p:cNvPr>
          <p:cNvSpPr txBox="1"/>
          <p:nvPr/>
        </p:nvSpPr>
        <p:spPr>
          <a:xfrm>
            <a:off x="4306129" y="5032861"/>
            <a:ext cx="370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i="0" dirty="0">
                <a:effectLst/>
              </a:rPr>
              <a:t>that there is no linear correlation between adult mortality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 -0.68 indicates there is a </a:t>
            </a:r>
            <a:r>
              <a:rPr lang="en-US" sz="1400" b="1" dirty="0"/>
              <a:t>moderate negative linear correlation</a:t>
            </a:r>
            <a:r>
              <a:rPr lang="en-US" sz="1400" dirty="0"/>
              <a:t> between adult mortality and life expectancy.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752B-9D50-B6A4-C9A5-C89B43DA331D}"/>
              </a:ext>
            </a:extLst>
          </p:cNvPr>
          <p:cNvSpPr txBox="1"/>
          <p:nvPr/>
        </p:nvSpPr>
        <p:spPr>
          <a:xfrm>
            <a:off x="8114886" y="5032861"/>
            <a:ext cx="370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0.0 &lt; alpha 0.05, thus we </a:t>
            </a:r>
            <a:r>
              <a:rPr lang="en-US" sz="1400" b="1" dirty="0"/>
              <a:t>reject the </a:t>
            </a:r>
            <a:r>
              <a:rPr lang="en-US" sz="1400" b="1" i="0" dirty="0">
                <a:effectLst/>
              </a:rPr>
              <a:t>Ho </a:t>
            </a:r>
            <a:r>
              <a:rPr lang="en-US" sz="1400" i="0" dirty="0">
                <a:effectLst/>
              </a:rPr>
              <a:t>that there is no linear correlation between adult mortality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Pearson correlation coefficient of 0.52 indicates there is a </a:t>
            </a:r>
            <a:r>
              <a:rPr lang="en-US" sz="1400" b="1" dirty="0"/>
              <a:t>moderate positive linear correlation</a:t>
            </a:r>
            <a:r>
              <a:rPr lang="en-US" sz="1400" dirty="0"/>
              <a:t> between adult mortality and HIV/AIDS.</a:t>
            </a:r>
          </a:p>
        </p:txBody>
      </p:sp>
    </p:spTree>
    <p:extLst>
      <p:ext uri="{BB962C8B-B14F-4D97-AF65-F5344CB8AC3E}">
        <p14:creationId xmlns:p14="http://schemas.microsoft.com/office/powerpoint/2010/main" val="33044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879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Life Expectancy Analysis Capstone 3 presentation</vt:lpstr>
      <vt:lpstr>Introduction</vt:lpstr>
      <vt:lpstr>The Dataset</vt:lpstr>
      <vt:lpstr>The Research Question</vt:lpstr>
      <vt:lpstr>Hypothesis</vt:lpstr>
      <vt:lpstr>How will the data test the hypothesis?</vt:lpstr>
      <vt:lpstr>How will the findings be used?</vt:lpstr>
      <vt:lpstr>The Analysis – Hypothesis #1</vt:lpstr>
      <vt:lpstr>The Analysis – Hypothesis #2</vt:lpstr>
      <vt:lpstr>Project Summary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Analysis Capstone 3 presentation</dc:title>
  <dc:creator>srtthapar@gmail.com</dc:creator>
  <cp:lastModifiedBy>srtthapar@gmail.com</cp:lastModifiedBy>
  <cp:revision>15</cp:revision>
  <dcterms:created xsi:type="dcterms:W3CDTF">2022-07-07T18:01:55Z</dcterms:created>
  <dcterms:modified xsi:type="dcterms:W3CDTF">2022-07-11T21:34:44Z</dcterms:modified>
</cp:coreProperties>
</file>