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9" r:id="rId4"/>
    <p:sldId id="260" r:id="rId5"/>
    <p:sldId id="261" r:id="rId6"/>
    <p:sldId id="276" r:id="rId7"/>
    <p:sldId id="277" r:id="rId8"/>
    <p:sldId id="279" r:id="rId9"/>
    <p:sldId id="285" r:id="rId10"/>
    <p:sldId id="286" r:id="rId11"/>
    <p:sldId id="287" r:id="rId12"/>
    <p:sldId id="288" r:id="rId13"/>
    <p:sldId id="289" r:id="rId14"/>
    <p:sldId id="292" r:id="rId15"/>
    <p:sldId id="293" r:id="rId16"/>
    <p:sldId id="300" r:id="rId17"/>
    <p:sldId id="301" r:id="rId18"/>
  </p:sldIdLst>
  <p:sldSz cx="9144000" cy="5143500" type="screen16x9"/>
  <p:notesSz cx="6858000" cy="9144000"/>
  <p:embeddedFontLst>
    <p:embeddedFont>
      <p:font typeface="Playfair Display" charset="0"/>
      <p:regular r:id="rId20"/>
      <p:bold r:id="rId21"/>
      <p:italic r:id="rId22"/>
      <p:boldItalic r:id="rId23"/>
    </p:embeddedFont>
    <p:embeddedFont>
      <p:font typeface="Montserrat" charset="0"/>
      <p:regular r:id="rId24"/>
      <p:bold r:id="rId25"/>
      <p:italic r:id="rId26"/>
      <p:boldItalic r:id="rId27"/>
    </p:embeddedFont>
    <p:embeddedFont>
      <p:font typeface="Oswald" charset="0"/>
      <p:regular r:id="rId28"/>
      <p:bold r:id="rId29"/>
    </p:embeddedFont>
    <p:embeddedFont>
      <p:font typeface="Roboto" charset="0"/>
      <p:regular r:id="rId30"/>
      <p:bold r:id="rId31"/>
      <p:italic r:id="rId32"/>
      <p:boldItalic r:id="rId33"/>
    </p:embeddedFont>
    <p:embeddedFont>
      <p:font typeface="Nunit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A49A1F4-59ED-4812-943B-51DDE9D13A5C}">
  <a:tblStyle styleId="{6A49A1F4-59ED-4812-943B-51DDE9D13A5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744"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563281c6c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563281c6c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2ea20bb3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2ea20bb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2ea20bb3e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2ea20bb3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2ea20bb3e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2ea20bb3e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64b0b774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564b0b774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64b0b774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564b0b774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564dcc33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564dcc33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564dcc33b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564dcc33b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543febef9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543febef9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43febef92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43febef9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43febef9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43febef9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43febef9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43febef9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af6645e2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af6645e2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2af6645e2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2af6645e2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af6645e2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af6645e2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63281c6c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63281c6c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javatpoint.com/csharp-string-indexof" TargetMode="External"/><Relationship Id="rId3" Type="http://schemas.openxmlformats.org/officeDocument/2006/relationships/hyperlink" Target="https://www.javatpoint.com/csharp-string-clone" TargetMode="External"/><Relationship Id="rId7" Type="http://schemas.openxmlformats.org/officeDocument/2006/relationships/hyperlink" Target="https://www.javatpoint.com/csharp-string-contai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javatpoint.com/csharp-string-concat" TargetMode="External"/><Relationship Id="rId5" Type="http://schemas.openxmlformats.org/officeDocument/2006/relationships/hyperlink" Target="https://www.javatpoint.com/csharp-string-compareto" TargetMode="External"/><Relationship Id="rId10" Type="http://schemas.openxmlformats.org/officeDocument/2006/relationships/hyperlink" Target="https://www.javatpoint.com/csharp-string-trim" TargetMode="External"/><Relationship Id="rId4" Type="http://schemas.openxmlformats.org/officeDocument/2006/relationships/hyperlink" Target="https://www.javatpoint.com/csharp-string-compare" TargetMode="External"/><Relationship Id="rId9" Type="http://schemas.openxmlformats.org/officeDocument/2006/relationships/hyperlink" Target="https://www.javatpoint.com/csharp-string-tostr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Advanced .NET</a:t>
            </a:r>
            <a:endParaRPr/>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Module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a:t>Multithreading</a:t>
            </a:r>
            <a:endParaRPr sz="3600"/>
          </a:p>
        </p:txBody>
      </p:sp>
      <p:sp>
        <p:nvSpPr>
          <p:cNvPr id="262" name="Google Shape;262;p43"/>
          <p:cNvSpPr txBox="1">
            <a:spLocks noGrp="1"/>
          </p:cNvSpPr>
          <p:nvPr>
            <p:ph type="body" idx="1"/>
          </p:nvPr>
        </p:nvSpPr>
        <p:spPr>
          <a:xfrm>
            <a:off x="152400" y="584725"/>
            <a:ext cx="8991600" cy="4116000"/>
          </a:xfrm>
          <a:prstGeom prst="rect">
            <a:avLst/>
          </a:prstGeom>
        </p:spPr>
        <p:txBody>
          <a:bodyPr spcFirstLastPara="1" wrap="square" lIns="91425" tIns="91425" rIns="91425" bIns="91425" anchor="t" anchorCtr="0">
            <a:noAutofit/>
          </a:bodyPr>
          <a:lstStyle/>
          <a:p>
            <a:pPr marL="457200" marR="0" lvl="0" indent="-349250" algn="l" rtl="0">
              <a:lnSpc>
                <a:spcPct val="150000"/>
              </a:lnSpc>
              <a:spcBef>
                <a:spcPts val="0"/>
              </a:spcBef>
              <a:spcAft>
                <a:spcPts val="0"/>
              </a:spcAft>
              <a:buSzPts val="1900"/>
              <a:buFont typeface="Nunito"/>
              <a:buChar char="●"/>
            </a:pPr>
            <a:r>
              <a:rPr lang="en" sz="1900">
                <a:latin typeface="Nunito"/>
                <a:ea typeface="Nunito"/>
                <a:cs typeface="Nunito"/>
                <a:sym typeface="Nunito"/>
              </a:rPr>
              <a:t>Multi-threading is a process that contains multiple threads within a single process. Here each thread performs different activities. </a:t>
            </a:r>
            <a:endParaRPr sz="1900">
              <a:latin typeface="Nunito"/>
              <a:ea typeface="Nunito"/>
              <a:cs typeface="Nunito"/>
              <a:sym typeface="Nunito"/>
            </a:endParaRPr>
          </a:p>
          <a:p>
            <a:pPr marL="457200" marR="0" lvl="0" indent="-349250" algn="l" rtl="0">
              <a:lnSpc>
                <a:spcPct val="150000"/>
              </a:lnSpc>
              <a:spcBef>
                <a:spcPts val="0"/>
              </a:spcBef>
              <a:spcAft>
                <a:spcPts val="0"/>
              </a:spcAft>
              <a:buSzPts val="1900"/>
              <a:buFont typeface="Nunito"/>
              <a:buChar char="●"/>
            </a:pPr>
            <a:r>
              <a:rPr lang="en" sz="1900">
                <a:latin typeface="Nunito"/>
                <a:ea typeface="Nunito"/>
                <a:cs typeface="Nunito"/>
                <a:sym typeface="Nunito"/>
              </a:rPr>
              <a:t>The major advantage of multithreading is it works simultaneously, which means multiple tasks execute at the same time. </a:t>
            </a:r>
            <a:endParaRPr sz="1900">
              <a:latin typeface="Nunito"/>
              <a:ea typeface="Nunito"/>
              <a:cs typeface="Nunito"/>
              <a:sym typeface="Nunito"/>
            </a:endParaRPr>
          </a:p>
          <a:p>
            <a:pPr marL="457200" marR="0" lvl="0" indent="-349250" algn="l" rtl="0">
              <a:lnSpc>
                <a:spcPct val="150000"/>
              </a:lnSpc>
              <a:spcBef>
                <a:spcPts val="0"/>
              </a:spcBef>
              <a:spcAft>
                <a:spcPts val="0"/>
              </a:spcAft>
              <a:buSzPts val="1900"/>
              <a:buFont typeface="Nunito"/>
              <a:buChar char="●"/>
            </a:pPr>
            <a:r>
              <a:rPr lang="en" sz="1900">
                <a:latin typeface="Nunito"/>
                <a:ea typeface="Nunito"/>
                <a:cs typeface="Nunito"/>
                <a:sym typeface="Nunito"/>
              </a:rPr>
              <a:t>And also maximizing the utilization of the CPU because multithreading works on time-sharing concept, which means, each thread takes its own time for execution and does not affect the execution of another thread, this time interval is given by the operating system.</a:t>
            </a:r>
            <a:endParaRPr sz="2300">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endParaRPr sz="3300">
              <a:solidFill>
                <a:srgbClr val="273239"/>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a:t>System.Threading Namespace</a:t>
            </a:r>
            <a:endParaRPr sz="3600"/>
          </a:p>
        </p:txBody>
      </p:sp>
      <p:sp>
        <p:nvSpPr>
          <p:cNvPr id="268" name="Google Shape;268;p44"/>
          <p:cNvSpPr txBox="1">
            <a:spLocks noGrp="1"/>
          </p:cNvSpPr>
          <p:nvPr>
            <p:ph type="body" idx="1"/>
          </p:nvPr>
        </p:nvSpPr>
        <p:spPr>
          <a:xfrm>
            <a:off x="152400" y="584725"/>
            <a:ext cx="8991600" cy="4116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2"/>
              </a:buClr>
              <a:buSzPts val="1100"/>
              <a:buFont typeface="Arial"/>
              <a:buNone/>
            </a:pPr>
            <a:r>
              <a:rPr lang="en" sz="1700">
                <a:solidFill>
                  <a:srgbClr val="333333"/>
                </a:solidFill>
                <a:highlight>
                  <a:srgbClr val="FFFFFF"/>
                </a:highlight>
                <a:latin typeface="Arial"/>
                <a:ea typeface="Arial"/>
                <a:cs typeface="Arial"/>
                <a:sym typeface="Arial"/>
              </a:rPr>
              <a:t>The System.Threading namespace contains classes and interfaces to provide the facility of multithreaded programming. It also provides classes to synchronize the thread resource. A list of commonly used classes are given below:</a:t>
            </a:r>
            <a:endParaRPr sz="1700">
              <a:solidFill>
                <a:srgbClr val="333333"/>
              </a:solidFill>
              <a:highlight>
                <a:srgbClr val="FFFFFF"/>
              </a:highlight>
              <a:latin typeface="Arial"/>
              <a:ea typeface="Arial"/>
              <a:cs typeface="Arial"/>
              <a:sym typeface="Arial"/>
            </a:endParaRPr>
          </a:p>
          <a:p>
            <a:pPr marL="457200" lvl="0" indent="-330200" algn="just" rtl="0">
              <a:lnSpc>
                <a:spcPct val="170454"/>
              </a:lnSpc>
              <a:spcBef>
                <a:spcPts val="120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Thread</a:t>
            </a:r>
            <a:endParaRPr sz="1700" b="1">
              <a:solidFill>
                <a:schemeClr val="accent4"/>
              </a:solidFill>
              <a:highlight>
                <a:srgbClr val="FFFFFF"/>
              </a:highlight>
              <a:latin typeface="Arial"/>
              <a:ea typeface="Arial"/>
              <a:cs typeface="Arial"/>
              <a:sym typeface="Arial"/>
            </a:endParaRPr>
          </a:p>
          <a:p>
            <a:pPr marL="457200" lvl="0" indent="-330200" algn="just" rtl="0">
              <a:lnSpc>
                <a:spcPct val="170454"/>
              </a:lnSpc>
              <a:spcBef>
                <a:spcPts val="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Mutex</a:t>
            </a:r>
            <a:endParaRPr sz="1700" b="1">
              <a:solidFill>
                <a:schemeClr val="accent4"/>
              </a:solidFill>
              <a:highlight>
                <a:srgbClr val="FFFFFF"/>
              </a:highlight>
              <a:latin typeface="Arial"/>
              <a:ea typeface="Arial"/>
              <a:cs typeface="Arial"/>
              <a:sym typeface="Arial"/>
            </a:endParaRPr>
          </a:p>
          <a:p>
            <a:pPr marL="457200" lvl="0" indent="-330200" algn="just" rtl="0">
              <a:lnSpc>
                <a:spcPct val="170454"/>
              </a:lnSpc>
              <a:spcBef>
                <a:spcPts val="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Timer</a:t>
            </a:r>
            <a:endParaRPr sz="1700" b="1">
              <a:solidFill>
                <a:schemeClr val="accent4"/>
              </a:solidFill>
              <a:highlight>
                <a:srgbClr val="FFFFFF"/>
              </a:highlight>
              <a:latin typeface="Arial"/>
              <a:ea typeface="Arial"/>
              <a:cs typeface="Arial"/>
              <a:sym typeface="Arial"/>
            </a:endParaRPr>
          </a:p>
          <a:p>
            <a:pPr marL="457200" lvl="0" indent="-330200" algn="just" rtl="0">
              <a:lnSpc>
                <a:spcPct val="170454"/>
              </a:lnSpc>
              <a:spcBef>
                <a:spcPts val="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Monitor</a:t>
            </a:r>
            <a:endParaRPr sz="1700" b="1">
              <a:solidFill>
                <a:schemeClr val="accent4"/>
              </a:solidFill>
              <a:highlight>
                <a:srgbClr val="FFFFFF"/>
              </a:highlight>
              <a:latin typeface="Arial"/>
              <a:ea typeface="Arial"/>
              <a:cs typeface="Arial"/>
              <a:sym typeface="Arial"/>
            </a:endParaRPr>
          </a:p>
          <a:p>
            <a:pPr marL="457200" lvl="0" indent="-330200" algn="just" rtl="0">
              <a:lnSpc>
                <a:spcPct val="170454"/>
              </a:lnSpc>
              <a:spcBef>
                <a:spcPts val="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Semaphore</a:t>
            </a:r>
            <a:endParaRPr sz="1700" b="1">
              <a:solidFill>
                <a:schemeClr val="accent4"/>
              </a:solidFill>
              <a:highlight>
                <a:srgbClr val="FFFFFF"/>
              </a:highlight>
              <a:latin typeface="Arial"/>
              <a:ea typeface="Arial"/>
              <a:cs typeface="Arial"/>
              <a:sym typeface="Arial"/>
            </a:endParaRPr>
          </a:p>
          <a:p>
            <a:pPr marL="457200" lvl="0" indent="-330200" algn="just" rtl="0">
              <a:lnSpc>
                <a:spcPct val="170454"/>
              </a:lnSpc>
              <a:spcBef>
                <a:spcPts val="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ThreadLocal</a:t>
            </a:r>
            <a:endParaRPr sz="1700" b="1">
              <a:solidFill>
                <a:schemeClr val="accent4"/>
              </a:solidFill>
              <a:highlight>
                <a:srgbClr val="FFFFFF"/>
              </a:highlight>
              <a:latin typeface="Arial"/>
              <a:ea typeface="Arial"/>
              <a:cs typeface="Arial"/>
              <a:sym typeface="Arial"/>
            </a:endParaRPr>
          </a:p>
          <a:p>
            <a:pPr marL="457200" lvl="0" indent="-330200" algn="just" rtl="0">
              <a:lnSpc>
                <a:spcPct val="170454"/>
              </a:lnSpc>
              <a:spcBef>
                <a:spcPts val="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ThreadPool</a:t>
            </a:r>
            <a:endParaRPr sz="1700" b="1">
              <a:solidFill>
                <a:schemeClr val="accent4"/>
              </a:solidFill>
              <a:highlight>
                <a:srgbClr val="FFFFFF"/>
              </a:highlight>
              <a:latin typeface="Arial"/>
              <a:ea typeface="Arial"/>
              <a:cs typeface="Arial"/>
              <a:sym typeface="Arial"/>
            </a:endParaRPr>
          </a:p>
          <a:p>
            <a:pPr marL="457200" lvl="0" indent="-330200" algn="just" rtl="0">
              <a:lnSpc>
                <a:spcPct val="170454"/>
              </a:lnSpc>
              <a:spcBef>
                <a:spcPts val="0"/>
              </a:spcBef>
              <a:spcAft>
                <a:spcPts val="0"/>
              </a:spcAft>
              <a:buClr>
                <a:schemeClr val="accent4"/>
              </a:buClr>
              <a:buSzPts val="1600"/>
              <a:buFont typeface="Arial"/>
              <a:buChar char="●"/>
            </a:pPr>
            <a:r>
              <a:rPr lang="en" sz="1700" b="1">
                <a:solidFill>
                  <a:schemeClr val="accent4"/>
                </a:solidFill>
                <a:highlight>
                  <a:srgbClr val="FFFFFF"/>
                </a:highlight>
                <a:latin typeface="Arial"/>
                <a:ea typeface="Arial"/>
                <a:cs typeface="Arial"/>
                <a:sym typeface="Arial"/>
              </a:rPr>
              <a:t>Volatile etc.</a:t>
            </a:r>
            <a:endParaRPr sz="1700" b="1">
              <a:solidFill>
                <a:schemeClr val="accent4"/>
              </a:solidFill>
              <a:highlight>
                <a:srgbClr val="FFFFFF"/>
              </a:highlight>
              <a:latin typeface="Arial"/>
              <a:ea typeface="Arial"/>
              <a:cs typeface="Arial"/>
              <a:sym typeface="Arial"/>
            </a:endParaRPr>
          </a:p>
          <a:p>
            <a:pPr marL="457200" marR="0" lvl="0" indent="0" algn="l" rtl="0">
              <a:lnSpc>
                <a:spcPct val="100000"/>
              </a:lnSpc>
              <a:spcBef>
                <a:spcPts val="1200"/>
              </a:spcBef>
              <a:spcAft>
                <a:spcPts val="0"/>
              </a:spcAft>
              <a:buNone/>
            </a:pPr>
            <a:endParaRPr sz="2800" b="1">
              <a:solidFill>
                <a:srgbClr val="273239"/>
              </a:solidFill>
              <a:highlight>
                <a:srgbClr val="FFFFFF"/>
              </a:highlight>
              <a:latin typeface="Arial"/>
              <a:ea typeface="Arial"/>
              <a:cs typeface="Arial"/>
              <a:sym typeface="Arial"/>
            </a:endParaRPr>
          </a:p>
        </p:txBody>
      </p:sp>
      <p:sp>
        <p:nvSpPr>
          <p:cNvPr id="269" name="Google Shape;269;p44"/>
          <p:cNvSpPr txBox="1">
            <a:spLocks noGrp="1"/>
          </p:cNvSpPr>
          <p:nvPr>
            <p:ph type="body" idx="1"/>
          </p:nvPr>
        </p:nvSpPr>
        <p:spPr>
          <a:xfrm>
            <a:off x="5090075" y="1583350"/>
            <a:ext cx="3788400" cy="3045300"/>
          </a:xfrm>
          <a:prstGeom prst="rect">
            <a:avLst/>
          </a:prstGeom>
          <a:ln w="2857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Clr>
                <a:schemeClr val="dk2"/>
              </a:buClr>
              <a:buSzPts val="1100"/>
              <a:buFont typeface="Arial"/>
              <a:buNone/>
            </a:pPr>
            <a:r>
              <a:rPr lang="en" b="1">
                <a:solidFill>
                  <a:srgbClr val="273239"/>
                </a:solidFill>
                <a:highlight>
                  <a:srgbClr val="FFFFFF"/>
                </a:highlight>
                <a:latin typeface="Arial"/>
                <a:ea typeface="Arial"/>
                <a:cs typeface="Arial"/>
                <a:sym typeface="Arial"/>
              </a:rPr>
              <a:t>Advantages of Multithreading:</a:t>
            </a:r>
            <a:endParaRPr b="1">
              <a:solidFill>
                <a:srgbClr val="273239"/>
              </a:solidFill>
              <a:highlight>
                <a:srgbClr val="FFFFFF"/>
              </a:highlight>
              <a:latin typeface="Arial"/>
              <a:ea typeface="Arial"/>
              <a:cs typeface="Arial"/>
              <a:sym typeface="Arial"/>
            </a:endParaRPr>
          </a:p>
          <a:p>
            <a:pPr marL="457200" lvl="0" indent="-342900" algn="l" rtl="0">
              <a:spcBef>
                <a:spcPts val="0"/>
              </a:spcBef>
              <a:spcAft>
                <a:spcPts val="0"/>
              </a:spcAft>
              <a:buClr>
                <a:srgbClr val="273239"/>
              </a:buClr>
              <a:buSzPts val="1800"/>
              <a:buChar char="●"/>
            </a:pPr>
            <a:r>
              <a:rPr lang="en" sz="1200">
                <a:solidFill>
                  <a:srgbClr val="273239"/>
                </a:solidFill>
                <a:highlight>
                  <a:srgbClr val="FFFFFF"/>
                </a:highlight>
                <a:latin typeface="Times New Roman"/>
                <a:ea typeface="Times New Roman"/>
                <a:cs typeface="Times New Roman"/>
                <a:sym typeface="Times New Roman"/>
              </a:rPr>
              <a:t> </a:t>
            </a:r>
            <a:r>
              <a:rPr lang="en">
                <a:solidFill>
                  <a:srgbClr val="273239"/>
                </a:solidFill>
                <a:highlight>
                  <a:srgbClr val="FFFFFF"/>
                </a:highlight>
                <a:latin typeface="Arial"/>
                <a:ea typeface="Arial"/>
                <a:cs typeface="Arial"/>
                <a:sym typeface="Arial"/>
              </a:rPr>
              <a:t>It executes multiple process simultaneously.</a:t>
            </a:r>
            <a:endParaRPr>
              <a:solidFill>
                <a:srgbClr val="273239"/>
              </a:solidFill>
              <a:highlight>
                <a:srgbClr val="FFFFFF"/>
              </a:highlight>
              <a:latin typeface="Arial"/>
              <a:ea typeface="Arial"/>
              <a:cs typeface="Arial"/>
              <a:sym typeface="Arial"/>
            </a:endParaRPr>
          </a:p>
          <a:p>
            <a:pPr marL="457200" lvl="0" indent="-342900" algn="l" rtl="0">
              <a:spcBef>
                <a:spcPts val="0"/>
              </a:spcBef>
              <a:spcAft>
                <a:spcPts val="0"/>
              </a:spcAft>
              <a:buClr>
                <a:srgbClr val="273239"/>
              </a:buClr>
              <a:buSzPts val="1800"/>
              <a:buChar char="●"/>
            </a:pPr>
            <a:r>
              <a:rPr lang="en" sz="1200">
                <a:solidFill>
                  <a:srgbClr val="273239"/>
                </a:solidFill>
                <a:highlight>
                  <a:srgbClr val="FFFFFF"/>
                </a:highlight>
                <a:latin typeface="Times New Roman"/>
                <a:ea typeface="Times New Roman"/>
                <a:cs typeface="Times New Roman"/>
                <a:sym typeface="Times New Roman"/>
              </a:rPr>
              <a:t>  </a:t>
            </a:r>
            <a:r>
              <a:rPr lang="en">
                <a:solidFill>
                  <a:srgbClr val="273239"/>
                </a:solidFill>
                <a:highlight>
                  <a:srgbClr val="FFFFFF"/>
                </a:highlight>
                <a:latin typeface="Arial"/>
                <a:ea typeface="Arial"/>
                <a:cs typeface="Arial"/>
                <a:sym typeface="Arial"/>
              </a:rPr>
              <a:t>Maximize the utilization of CPU resources.</a:t>
            </a:r>
            <a:endParaRPr>
              <a:solidFill>
                <a:srgbClr val="273239"/>
              </a:solidFill>
              <a:highlight>
                <a:srgbClr val="FFFFFF"/>
              </a:highlight>
              <a:latin typeface="Arial"/>
              <a:ea typeface="Arial"/>
              <a:cs typeface="Arial"/>
              <a:sym typeface="Arial"/>
            </a:endParaRPr>
          </a:p>
          <a:p>
            <a:pPr marL="457200" lvl="0" indent="-342900" algn="l" rtl="0">
              <a:spcBef>
                <a:spcPts val="0"/>
              </a:spcBef>
              <a:spcAft>
                <a:spcPts val="0"/>
              </a:spcAft>
              <a:buClr>
                <a:srgbClr val="273239"/>
              </a:buClr>
              <a:buSzPts val="1800"/>
              <a:buChar char="●"/>
            </a:pPr>
            <a:r>
              <a:rPr lang="en" sz="1200">
                <a:solidFill>
                  <a:srgbClr val="273239"/>
                </a:solidFill>
                <a:highlight>
                  <a:srgbClr val="FFFFFF"/>
                </a:highlight>
                <a:latin typeface="Times New Roman"/>
                <a:ea typeface="Times New Roman"/>
                <a:cs typeface="Times New Roman"/>
                <a:sym typeface="Times New Roman"/>
              </a:rPr>
              <a:t>  </a:t>
            </a:r>
            <a:r>
              <a:rPr lang="en">
                <a:solidFill>
                  <a:srgbClr val="273239"/>
                </a:solidFill>
                <a:highlight>
                  <a:srgbClr val="FFFFFF"/>
                </a:highlight>
                <a:latin typeface="Arial"/>
                <a:ea typeface="Arial"/>
                <a:cs typeface="Arial"/>
                <a:sym typeface="Arial"/>
              </a:rPr>
              <a:t>Time sharing between multiple process.</a:t>
            </a:r>
            <a:endParaRPr>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endParaRPr sz="3300" b="1">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3600"/>
              <a:t>System.Threading.Thread class</a:t>
            </a:r>
            <a:endParaRPr sz="1200" b="1">
              <a:solidFill>
                <a:srgbClr val="212121"/>
              </a:solidFill>
              <a:highlight>
                <a:srgbClr val="FFFFFF"/>
              </a:highlight>
              <a:latin typeface="Arial"/>
              <a:ea typeface="Arial"/>
              <a:cs typeface="Arial"/>
              <a:sym typeface="Arial"/>
            </a:endParaRPr>
          </a:p>
          <a:p>
            <a:pPr marL="0" lvl="0" indent="0" algn="l" rtl="0">
              <a:spcBef>
                <a:spcPts val="0"/>
              </a:spcBef>
              <a:spcAft>
                <a:spcPts val="0"/>
              </a:spcAft>
              <a:buSzPts val="990"/>
              <a:buNone/>
            </a:pPr>
            <a:endParaRPr sz="3600"/>
          </a:p>
        </p:txBody>
      </p:sp>
      <p:sp>
        <p:nvSpPr>
          <p:cNvPr id="275" name="Google Shape;275;p45"/>
          <p:cNvSpPr txBox="1">
            <a:spLocks noGrp="1"/>
          </p:cNvSpPr>
          <p:nvPr>
            <p:ph type="body" idx="1"/>
          </p:nvPr>
        </p:nvSpPr>
        <p:spPr>
          <a:xfrm>
            <a:off x="152400" y="584725"/>
            <a:ext cx="8991600" cy="41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2"/>
              </a:buClr>
              <a:buSzPts val="1100"/>
              <a:buFont typeface="Arial"/>
              <a:buNone/>
            </a:pPr>
            <a:r>
              <a:rPr lang="en">
                <a:solidFill>
                  <a:srgbClr val="212121"/>
                </a:solidFill>
                <a:highlight>
                  <a:srgbClr val="FFFFFF"/>
                </a:highlight>
                <a:latin typeface="Arial"/>
                <a:ea typeface="Arial"/>
                <a:cs typeface="Arial"/>
                <a:sym typeface="Arial"/>
              </a:rPr>
              <a:t>The following are the most common instance members of the System.Threading.Thread class:</a:t>
            </a:r>
            <a:endParaRPr>
              <a:solidFill>
                <a:srgbClr val="212121"/>
              </a:solidFill>
              <a:highlight>
                <a:srgbClr val="FFFFFF"/>
              </a:highlight>
              <a:latin typeface="Arial"/>
              <a:ea typeface="Arial"/>
              <a:cs typeface="Arial"/>
              <a:sym typeface="Arial"/>
            </a:endParaRPr>
          </a:p>
          <a:p>
            <a:pPr marL="457200" lvl="0" indent="-349250" algn="l" rtl="0">
              <a:lnSpc>
                <a:spcPct val="80000"/>
              </a:lnSpc>
              <a:spcBef>
                <a:spcPts val="1200"/>
              </a:spcBef>
              <a:spcAft>
                <a:spcPts val="0"/>
              </a:spcAft>
              <a:buClr>
                <a:srgbClr val="212121"/>
              </a:buClr>
              <a:buSzPts val="1900"/>
              <a:buChar char="●"/>
            </a:pPr>
            <a:r>
              <a:rPr lang="en" b="1">
                <a:solidFill>
                  <a:srgbClr val="212121"/>
                </a:solidFill>
                <a:highlight>
                  <a:srgbClr val="FFFFFF"/>
                </a:highlight>
                <a:latin typeface="Arial"/>
                <a:ea typeface="Arial"/>
                <a:cs typeface="Arial"/>
                <a:sym typeface="Arial"/>
              </a:rPr>
              <a:t>Name</a:t>
            </a:r>
            <a:r>
              <a:rPr lang="en">
                <a:solidFill>
                  <a:srgbClr val="212121"/>
                </a:solidFill>
                <a:highlight>
                  <a:srgbClr val="FFFFFF"/>
                </a:highlight>
                <a:latin typeface="Arial"/>
                <a:ea typeface="Arial"/>
                <a:cs typeface="Arial"/>
                <a:sym typeface="Arial"/>
              </a:rPr>
              <a:t>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 property of string type used to get/set the friendly name of the thread instance.</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457200" lvl="0" indent="-349250" algn="l" rtl="0">
              <a:lnSpc>
                <a:spcPct val="80000"/>
              </a:lnSpc>
              <a:spcBef>
                <a:spcPts val="0"/>
              </a:spcBef>
              <a:spcAft>
                <a:spcPts val="0"/>
              </a:spcAft>
              <a:buClr>
                <a:srgbClr val="212121"/>
              </a:buClr>
              <a:buSzPts val="1900"/>
              <a:buChar char="●"/>
            </a:pPr>
            <a:r>
              <a:rPr lang="en" b="1">
                <a:solidFill>
                  <a:srgbClr val="212121"/>
                </a:solidFill>
                <a:highlight>
                  <a:srgbClr val="FFFFFF"/>
                </a:highlight>
                <a:latin typeface="Arial"/>
                <a:ea typeface="Arial"/>
                <a:cs typeface="Arial"/>
                <a:sym typeface="Arial"/>
              </a:rPr>
              <a:t>Priority</a:t>
            </a:r>
            <a:r>
              <a:rPr lang="en">
                <a:solidFill>
                  <a:srgbClr val="212121"/>
                </a:solidFill>
                <a:highlight>
                  <a:srgbClr val="FFFFFF"/>
                </a:highlight>
                <a:latin typeface="Arial"/>
                <a:ea typeface="Arial"/>
                <a:cs typeface="Arial"/>
                <a:sym typeface="Arial"/>
              </a:rPr>
              <a:t>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 property of type System.Threading.ThreadPriority to schedule the priority of threads.</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457200" lvl="0" indent="-349250" algn="l" rtl="0">
              <a:lnSpc>
                <a:spcPct val="80000"/>
              </a:lnSpc>
              <a:spcBef>
                <a:spcPts val="0"/>
              </a:spcBef>
              <a:spcAft>
                <a:spcPts val="0"/>
              </a:spcAft>
              <a:buClr>
                <a:srgbClr val="212121"/>
              </a:buClr>
              <a:buSzPts val="1900"/>
              <a:buChar char="●"/>
            </a:pPr>
            <a:r>
              <a:rPr lang="en" b="1">
                <a:solidFill>
                  <a:srgbClr val="212121"/>
                </a:solidFill>
                <a:highlight>
                  <a:srgbClr val="FFFFFF"/>
                </a:highlight>
                <a:latin typeface="Arial"/>
                <a:ea typeface="Arial"/>
                <a:cs typeface="Arial"/>
                <a:sym typeface="Arial"/>
              </a:rPr>
              <a:t>IsAlive</a:t>
            </a:r>
            <a:r>
              <a:rPr lang="en">
                <a:solidFill>
                  <a:srgbClr val="212121"/>
                </a:solidFill>
                <a:highlight>
                  <a:srgbClr val="FFFFFF"/>
                </a:highlight>
                <a:latin typeface="Arial"/>
                <a:ea typeface="Arial"/>
                <a:cs typeface="Arial"/>
                <a:sym typeface="Arial"/>
              </a:rPr>
              <a:t>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 Boolean property indicating whether the thread is alive or terminated.</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457200" lvl="0" indent="-349250" algn="l" rtl="0">
              <a:lnSpc>
                <a:spcPct val="80000"/>
              </a:lnSpc>
              <a:spcBef>
                <a:spcPts val="0"/>
              </a:spcBef>
              <a:spcAft>
                <a:spcPts val="0"/>
              </a:spcAft>
              <a:buClr>
                <a:srgbClr val="212121"/>
              </a:buClr>
              <a:buSzPts val="1900"/>
              <a:buChar char="●"/>
            </a:pPr>
            <a:r>
              <a:rPr lang="en" b="1">
                <a:solidFill>
                  <a:srgbClr val="212121"/>
                </a:solidFill>
                <a:highlight>
                  <a:srgbClr val="FFFFFF"/>
                </a:highlight>
                <a:latin typeface="Arial"/>
                <a:ea typeface="Arial"/>
                <a:cs typeface="Arial"/>
                <a:sym typeface="Arial"/>
              </a:rPr>
              <a:t>ThreadState</a:t>
            </a:r>
            <a:r>
              <a:rPr lang="en">
                <a:solidFill>
                  <a:srgbClr val="212121"/>
                </a:solidFill>
                <a:highlight>
                  <a:srgbClr val="FFFFFF"/>
                </a:highlight>
                <a:latin typeface="Arial"/>
                <a:ea typeface="Arial"/>
                <a:cs typeface="Arial"/>
                <a:sym typeface="Arial"/>
              </a:rPr>
              <a:t>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 property of type System.Threading.ThreadState, used to get the value containing the state of the thread.</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330200" lvl="0" indent="-228600" algn="l" rtl="0">
              <a:lnSpc>
                <a:spcPct val="80000"/>
              </a:lnSpc>
              <a:spcBef>
                <a:spcPts val="0"/>
              </a:spcBef>
              <a:spcAft>
                <a:spcPts val="0"/>
              </a:spcAft>
              <a:buNone/>
            </a:pPr>
            <a:r>
              <a:rPr lang="en" sz="1600">
                <a:solidFill>
                  <a:srgbClr val="212121"/>
                </a:solidFill>
                <a:highlight>
                  <a:srgbClr val="FFFFFF"/>
                </a:highlight>
                <a:latin typeface="Arial"/>
                <a:ea typeface="Arial"/>
                <a:cs typeface="Arial"/>
                <a:sym typeface="Arial"/>
              </a:rPr>
              <a:t>·</a:t>
            </a:r>
            <a:r>
              <a:rPr lang="en" sz="1300">
                <a:solidFill>
                  <a:srgbClr val="212121"/>
                </a:solidFill>
                <a:highlight>
                  <a:srgbClr val="FFFFFF"/>
                </a:highlight>
                <a:latin typeface="Times New Roman"/>
                <a:ea typeface="Times New Roman"/>
                <a:cs typeface="Times New Roman"/>
                <a:sym typeface="Times New Roman"/>
              </a:rPr>
              <a:t>   	</a:t>
            </a:r>
            <a:endParaRPr sz="2300">
              <a:solidFill>
                <a:srgbClr val="333333"/>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6"/>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 sz="3600"/>
              <a:t>System.Threading.Thread class</a:t>
            </a:r>
            <a:endParaRPr sz="1200" b="1">
              <a:solidFill>
                <a:srgbClr val="212121"/>
              </a:solidFill>
              <a:highlight>
                <a:srgbClr val="FFFFFF"/>
              </a:highlight>
              <a:latin typeface="Arial"/>
              <a:ea typeface="Arial"/>
              <a:cs typeface="Arial"/>
              <a:sym typeface="Arial"/>
            </a:endParaRPr>
          </a:p>
          <a:p>
            <a:pPr marL="0" lvl="0" indent="0" algn="l" rtl="0">
              <a:spcBef>
                <a:spcPts val="0"/>
              </a:spcBef>
              <a:spcAft>
                <a:spcPts val="0"/>
              </a:spcAft>
              <a:buSzPts val="990"/>
              <a:buNone/>
            </a:pPr>
            <a:endParaRPr sz="3600"/>
          </a:p>
        </p:txBody>
      </p:sp>
      <p:sp>
        <p:nvSpPr>
          <p:cNvPr id="281" name="Google Shape;281;p46"/>
          <p:cNvSpPr txBox="1">
            <a:spLocks noGrp="1"/>
          </p:cNvSpPr>
          <p:nvPr>
            <p:ph type="body" idx="1"/>
          </p:nvPr>
        </p:nvSpPr>
        <p:spPr>
          <a:xfrm>
            <a:off x="152400" y="654225"/>
            <a:ext cx="8991600" cy="4489200"/>
          </a:xfrm>
          <a:prstGeom prst="rect">
            <a:avLst/>
          </a:prstGeom>
        </p:spPr>
        <p:txBody>
          <a:bodyPr spcFirstLastPara="1" wrap="square" lIns="91425" tIns="91425" rIns="91425" bIns="91425" anchor="t" anchorCtr="0">
            <a:noAutofit/>
          </a:bodyPr>
          <a:lstStyle/>
          <a:p>
            <a:pPr marL="457200" lvl="0" indent="-342900" algn="l" rtl="0">
              <a:lnSpc>
                <a:spcPct val="70000"/>
              </a:lnSpc>
              <a:spcBef>
                <a:spcPts val="0"/>
              </a:spcBef>
              <a:spcAft>
                <a:spcPts val="0"/>
              </a:spcAft>
              <a:buClr>
                <a:srgbClr val="212121"/>
              </a:buClr>
              <a:buSzPts val="1800"/>
              <a:buFont typeface="Arial"/>
              <a:buChar char="●"/>
            </a:pPr>
            <a:r>
              <a:rPr lang="en" b="1">
                <a:solidFill>
                  <a:srgbClr val="212121"/>
                </a:solidFill>
                <a:highlight>
                  <a:srgbClr val="FFFFFF"/>
                </a:highlight>
                <a:latin typeface="Arial"/>
                <a:ea typeface="Arial"/>
                <a:cs typeface="Arial"/>
                <a:sym typeface="Arial"/>
              </a:rPr>
              <a:t>start()</a:t>
            </a:r>
            <a:br>
              <a:rPr lang="en" b="1">
                <a:solidFill>
                  <a:srgbClr val="212121"/>
                </a:solidFill>
                <a:highlight>
                  <a:srgbClr val="FFFFFF"/>
                </a:highlight>
                <a:latin typeface="Arial"/>
                <a:ea typeface="Arial"/>
                <a:cs typeface="Arial"/>
                <a:sym typeface="Arial"/>
              </a:rPr>
            </a:br>
            <a:r>
              <a:rPr lang="en" b="1">
                <a:solidFill>
                  <a:srgbClr val="212121"/>
                </a:solidFill>
                <a:highlight>
                  <a:srgbClr val="FFFFFF"/>
                </a:highlight>
                <a:latin typeface="Arial"/>
                <a:ea typeface="Arial"/>
                <a:cs typeface="Arial"/>
                <a:sym typeface="Arial"/>
              </a:rPr>
              <a:t/>
            </a:r>
            <a:br>
              <a:rPr lang="en" b="1">
                <a:solidFill>
                  <a:srgbClr val="212121"/>
                </a:solidFill>
                <a:highlight>
                  <a:srgbClr val="FFFFFF"/>
                </a:highlight>
                <a:latin typeface="Arial"/>
                <a:ea typeface="Arial"/>
                <a:cs typeface="Arial"/>
                <a:sym typeface="Arial"/>
              </a:rPr>
            </a:br>
            <a:r>
              <a:rPr lang="en" b="1">
                <a:solidFill>
                  <a:srgbClr val="212121"/>
                </a:solidFill>
                <a:highlight>
                  <a:srgbClr val="FFFFFF"/>
                </a:highlight>
                <a:latin typeface="Arial"/>
                <a:ea typeface="Arial"/>
                <a:cs typeface="Arial"/>
                <a:sym typeface="Arial"/>
              </a:rPr>
              <a:t> </a:t>
            </a:r>
            <a:r>
              <a:rPr lang="en">
                <a:solidFill>
                  <a:srgbClr val="212121"/>
                </a:solidFill>
                <a:highlight>
                  <a:srgbClr val="FFFFFF"/>
                </a:highlight>
                <a:latin typeface="Arial"/>
                <a:ea typeface="Arial"/>
                <a:cs typeface="Arial"/>
                <a:sym typeface="Arial"/>
              </a:rPr>
              <a:t>Starts the execution of the thread.</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457200" lvl="0" indent="-342900" algn="l" rtl="0">
              <a:lnSpc>
                <a:spcPct val="70000"/>
              </a:lnSpc>
              <a:spcBef>
                <a:spcPts val="0"/>
              </a:spcBef>
              <a:spcAft>
                <a:spcPts val="0"/>
              </a:spcAft>
              <a:buClr>
                <a:srgbClr val="212121"/>
              </a:buClr>
              <a:buSzPts val="1800"/>
              <a:buChar char="●"/>
            </a:pPr>
            <a:r>
              <a:rPr lang="en" b="1">
                <a:solidFill>
                  <a:srgbClr val="212121"/>
                </a:solidFill>
                <a:highlight>
                  <a:srgbClr val="FFFFFF"/>
                </a:highlight>
                <a:latin typeface="Arial"/>
                <a:ea typeface="Arial"/>
                <a:cs typeface="Arial"/>
                <a:sym typeface="Arial"/>
              </a:rPr>
              <a:t>abort()</a:t>
            </a:r>
            <a:r>
              <a:rPr lang="en">
                <a:solidFill>
                  <a:srgbClr val="212121"/>
                </a:solidFill>
                <a:highlight>
                  <a:srgbClr val="FFFFFF"/>
                </a:highlight>
                <a:latin typeface="Arial"/>
                <a:ea typeface="Arial"/>
                <a:cs typeface="Arial"/>
                <a:sym typeface="Arial"/>
              </a:rPr>
              <a:t>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Allows the current thread to stop the execution of the thread permanently.</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457200" lvl="0" indent="-342900" algn="l" rtl="0">
              <a:lnSpc>
                <a:spcPct val="70000"/>
              </a:lnSpc>
              <a:spcBef>
                <a:spcPts val="0"/>
              </a:spcBef>
              <a:spcAft>
                <a:spcPts val="0"/>
              </a:spcAft>
              <a:buClr>
                <a:srgbClr val="212121"/>
              </a:buClr>
              <a:buSzPts val="1800"/>
              <a:buChar char="●"/>
            </a:pPr>
            <a:r>
              <a:rPr lang="en" b="1">
                <a:solidFill>
                  <a:srgbClr val="212121"/>
                </a:solidFill>
                <a:highlight>
                  <a:srgbClr val="FFFFFF"/>
                </a:highlight>
                <a:latin typeface="Arial"/>
                <a:ea typeface="Arial"/>
                <a:cs typeface="Arial"/>
                <a:sym typeface="Arial"/>
              </a:rPr>
              <a:t>suspend()</a:t>
            </a:r>
            <a:r>
              <a:rPr lang="en">
                <a:solidFill>
                  <a:srgbClr val="212121"/>
                </a:solidFill>
                <a:highlight>
                  <a:srgbClr val="FFFFFF"/>
                </a:highlight>
                <a:latin typeface="Arial"/>
                <a:ea typeface="Arial"/>
                <a:cs typeface="Arial"/>
                <a:sym typeface="Arial"/>
              </a:rPr>
              <a:t>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Pauses the execution of the thread temporarily.</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457200" lvl="0" indent="-342900" algn="l" rtl="0">
              <a:lnSpc>
                <a:spcPct val="70000"/>
              </a:lnSpc>
              <a:spcBef>
                <a:spcPts val="0"/>
              </a:spcBef>
              <a:spcAft>
                <a:spcPts val="0"/>
              </a:spcAft>
              <a:buClr>
                <a:srgbClr val="212121"/>
              </a:buClr>
              <a:buSzPts val="1800"/>
              <a:buChar char="●"/>
            </a:pPr>
            <a:r>
              <a:rPr lang="en" sz="1300">
                <a:solidFill>
                  <a:srgbClr val="212121"/>
                </a:solidFill>
                <a:highlight>
                  <a:srgbClr val="FFFFFF"/>
                </a:highlight>
                <a:latin typeface="Times New Roman"/>
                <a:ea typeface="Times New Roman"/>
                <a:cs typeface="Times New Roman"/>
                <a:sym typeface="Times New Roman"/>
              </a:rPr>
              <a:t> </a:t>
            </a:r>
            <a:r>
              <a:rPr lang="en" b="1">
                <a:solidFill>
                  <a:srgbClr val="212121"/>
                </a:solidFill>
                <a:highlight>
                  <a:srgbClr val="FFFFFF"/>
                </a:highlight>
                <a:latin typeface="Arial"/>
                <a:ea typeface="Arial"/>
                <a:cs typeface="Arial"/>
                <a:sym typeface="Arial"/>
              </a:rPr>
              <a:t>resume() </a:t>
            </a:r>
            <a:br>
              <a:rPr lang="en" b="1">
                <a:solidFill>
                  <a:srgbClr val="212121"/>
                </a:solidFill>
                <a:highlight>
                  <a:srgbClr val="FFFFFF"/>
                </a:highlight>
                <a:latin typeface="Arial"/>
                <a:ea typeface="Arial"/>
                <a:cs typeface="Arial"/>
                <a:sym typeface="Arial"/>
              </a:rPr>
            </a:br>
            <a:r>
              <a:rPr lang="en" b="1">
                <a:solidFill>
                  <a:srgbClr val="212121"/>
                </a:solidFill>
                <a:highlight>
                  <a:srgbClr val="FFFFFF"/>
                </a:highlight>
                <a:latin typeface="Arial"/>
                <a:ea typeface="Arial"/>
                <a:cs typeface="Arial"/>
                <a:sym typeface="Arial"/>
              </a:rPr>
              <a:t/>
            </a:r>
            <a:br>
              <a:rPr lang="en" b="1">
                <a:solidFill>
                  <a:srgbClr val="212121"/>
                </a:solidFill>
                <a:highlight>
                  <a:srgbClr val="FFFFFF"/>
                </a:highlight>
                <a:latin typeface="Arial"/>
                <a:ea typeface="Arial"/>
                <a:cs typeface="Arial"/>
                <a:sym typeface="Arial"/>
              </a:rPr>
            </a:br>
            <a:r>
              <a:rPr lang="en" b="1">
                <a:solidFill>
                  <a:srgbClr val="212121"/>
                </a:solidFill>
                <a:highlight>
                  <a:srgbClr val="FFFFFF"/>
                </a:highlight>
                <a:latin typeface="Arial"/>
                <a:ea typeface="Arial"/>
                <a:cs typeface="Arial"/>
                <a:sym typeface="Arial"/>
              </a:rPr>
              <a:t> </a:t>
            </a:r>
            <a:r>
              <a:rPr lang="en">
                <a:solidFill>
                  <a:srgbClr val="212121"/>
                </a:solidFill>
                <a:highlight>
                  <a:srgbClr val="FFFFFF"/>
                </a:highlight>
                <a:latin typeface="Arial"/>
                <a:ea typeface="Arial"/>
                <a:cs typeface="Arial"/>
                <a:sym typeface="Arial"/>
              </a:rPr>
              <a:t>Resumes the execution of a suspended thread.</a:t>
            </a:r>
            <a:br>
              <a:rPr lang="en">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marL="457200" lvl="0" indent="-342900" algn="l" rtl="0">
              <a:lnSpc>
                <a:spcPct val="70000"/>
              </a:lnSpc>
              <a:spcBef>
                <a:spcPts val="0"/>
              </a:spcBef>
              <a:spcAft>
                <a:spcPts val="0"/>
              </a:spcAft>
              <a:buClr>
                <a:srgbClr val="212121"/>
              </a:buClr>
              <a:buSzPts val="1800"/>
              <a:buChar char="●"/>
            </a:pPr>
            <a:r>
              <a:rPr lang="en" sz="1300">
                <a:solidFill>
                  <a:srgbClr val="212121"/>
                </a:solidFill>
                <a:highlight>
                  <a:srgbClr val="FFFFFF"/>
                </a:highlight>
                <a:latin typeface="Times New Roman"/>
                <a:ea typeface="Times New Roman"/>
                <a:cs typeface="Times New Roman"/>
                <a:sym typeface="Times New Roman"/>
              </a:rPr>
              <a:t>  </a:t>
            </a:r>
            <a:r>
              <a:rPr lang="en" b="1">
                <a:solidFill>
                  <a:srgbClr val="212121"/>
                </a:solidFill>
                <a:highlight>
                  <a:srgbClr val="FFFFFF"/>
                </a:highlight>
                <a:latin typeface="Arial"/>
                <a:ea typeface="Arial"/>
                <a:cs typeface="Arial"/>
                <a:sym typeface="Arial"/>
              </a:rPr>
              <a:t>join() </a:t>
            </a:r>
            <a:br>
              <a:rPr lang="en" b="1">
                <a:solidFill>
                  <a:srgbClr val="212121"/>
                </a:solidFill>
                <a:highlight>
                  <a:srgbClr val="FFFFFF"/>
                </a:highlight>
                <a:latin typeface="Arial"/>
                <a:ea typeface="Arial"/>
                <a:cs typeface="Arial"/>
                <a:sym typeface="Arial"/>
              </a:rPr>
            </a:br>
            <a:r>
              <a:rPr lang="en" b="1">
                <a:solidFill>
                  <a:srgbClr val="212121"/>
                </a:solidFill>
                <a:highlight>
                  <a:srgbClr val="FFFFFF"/>
                </a:highlight>
                <a:latin typeface="Arial"/>
                <a:ea typeface="Arial"/>
                <a:cs typeface="Arial"/>
                <a:sym typeface="Arial"/>
              </a:rPr>
              <a:t/>
            </a:r>
            <a:br>
              <a:rPr lang="en" b="1">
                <a:solidFill>
                  <a:srgbClr val="212121"/>
                </a:solidFill>
                <a:highlight>
                  <a:srgbClr val="FFFFFF"/>
                </a:highlight>
                <a:latin typeface="Arial"/>
                <a:ea typeface="Arial"/>
                <a:cs typeface="Arial"/>
                <a:sym typeface="Arial"/>
              </a:rPr>
            </a:br>
            <a:r>
              <a:rPr lang="en">
                <a:solidFill>
                  <a:srgbClr val="212121"/>
                </a:solidFill>
                <a:highlight>
                  <a:srgbClr val="FFFFFF"/>
                </a:highlight>
                <a:latin typeface="Arial"/>
                <a:ea typeface="Arial"/>
                <a:cs typeface="Arial"/>
                <a:sym typeface="Arial"/>
              </a:rPr>
              <a:t> Make the current thread wait for another thread to finish.</a:t>
            </a:r>
            <a:endParaRPr>
              <a:solidFill>
                <a:srgbClr val="212121"/>
              </a:solidFill>
              <a:highlight>
                <a:srgbClr val="FFFFFF"/>
              </a:highlight>
              <a:latin typeface="Arial"/>
              <a:ea typeface="Arial"/>
              <a:cs typeface="Arial"/>
              <a:sym typeface="Arial"/>
            </a:endParaRPr>
          </a:p>
          <a:p>
            <a:pPr marL="457200" lvl="0" indent="0" algn="l" rtl="0">
              <a:lnSpc>
                <a:spcPct val="70000"/>
              </a:lnSpc>
              <a:spcBef>
                <a:spcPts val="0"/>
              </a:spcBef>
              <a:spcAft>
                <a:spcPts val="0"/>
              </a:spcAft>
              <a:buNone/>
            </a:pPr>
            <a:endParaRPr>
              <a:solidFill>
                <a:srgbClr val="212121"/>
              </a:solidFill>
              <a:highlight>
                <a:srgbClr val="FFFFFF"/>
              </a:highlight>
              <a:latin typeface="Arial"/>
              <a:ea typeface="Arial"/>
              <a:cs typeface="Arial"/>
              <a:sym typeface="Arial"/>
            </a:endParaRPr>
          </a:p>
          <a:p>
            <a:pPr marL="457200" lvl="0" indent="-342900" algn="l" rtl="0">
              <a:lnSpc>
                <a:spcPct val="70000"/>
              </a:lnSpc>
              <a:spcBef>
                <a:spcPts val="0"/>
              </a:spcBef>
              <a:spcAft>
                <a:spcPts val="0"/>
              </a:spcAft>
              <a:buClr>
                <a:srgbClr val="212121"/>
              </a:buClr>
              <a:buSzPts val="1800"/>
              <a:buFont typeface="Arial"/>
              <a:buChar char="●"/>
            </a:pPr>
            <a:r>
              <a:rPr lang="en" b="1">
                <a:solidFill>
                  <a:srgbClr val="212121"/>
                </a:solidFill>
                <a:highlight>
                  <a:srgbClr val="FFFFFF"/>
                </a:highlight>
                <a:latin typeface="Arial"/>
                <a:ea typeface="Arial"/>
                <a:cs typeface="Arial"/>
                <a:sym typeface="Arial"/>
              </a:rPr>
              <a:t>sleep()</a:t>
            </a:r>
            <a:endParaRPr b="1">
              <a:solidFill>
                <a:srgbClr val="212121"/>
              </a:solidFill>
              <a:highlight>
                <a:srgbClr val="FFFFFF"/>
              </a:highlight>
              <a:latin typeface="Arial"/>
              <a:ea typeface="Arial"/>
              <a:cs typeface="Arial"/>
              <a:sym typeface="Arial"/>
            </a:endParaRPr>
          </a:p>
          <a:p>
            <a:pPr marL="457200" lvl="0" indent="0" algn="l" rtl="0">
              <a:lnSpc>
                <a:spcPct val="70000"/>
              </a:lnSpc>
              <a:spcBef>
                <a:spcPts val="0"/>
              </a:spcBef>
              <a:spcAft>
                <a:spcPts val="0"/>
              </a:spcAft>
              <a:buNone/>
            </a:pPr>
            <a:r>
              <a:rPr lang="en">
                <a:solidFill>
                  <a:srgbClr val="212121"/>
                </a:solidFill>
                <a:highlight>
                  <a:srgbClr val="FFFFFF"/>
                </a:highlight>
                <a:latin typeface="Arial"/>
                <a:ea typeface="Arial"/>
                <a:cs typeface="Arial"/>
                <a:sym typeface="Arial"/>
              </a:rPr>
              <a:t>Temporarily suspend the current execution of the thread for specified milliseconds.</a:t>
            </a:r>
            <a:endParaRPr>
              <a:solidFill>
                <a:srgbClr val="212121"/>
              </a:solidFill>
              <a:highlight>
                <a:srgbClr val="FFFFFF"/>
              </a:highlight>
              <a:latin typeface="Arial"/>
              <a:ea typeface="Arial"/>
              <a:cs typeface="Arial"/>
              <a:sym typeface="Arial"/>
            </a:endParaRPr>
          </a:p>
          <a:p>
            <a:pPr marL="914400" lvl="0" indent="0" algn="l" rtl="0">
              <a:lnSpc>
                <a:spcPct val="70000"/>
              </a:lnSpc>
              <a:spcBef>
                <a:spcPts val="0"/>
              </a:spcBef>
              <a:spcAft>
                <a:spcPts val="0"/>
              </a:spcAft>
              <a:buNone/>
            </a:pPr>
            <a:endParaRPr sz="2300">
              <a:solidFill>
                <a:srgbClr val="333333"/>
              </a:solidFill>
              <a:highlight>
                <a:srgbClr val="FFFFFF"/>
              </a:highlight>
              <a:latin typeface="Arial"/>
              <a:ea typeface="Arial"/>
              <a:cs typeface="Arial"/>
              <a:sym typeface="Arial"/>
            </a:endParaRPr>
          </a:p>
          <a:p>
            <a:pPr marL="330200" lvl="0" indent="-228600" algn="l" rtl="0">
              <a:lnSpc>
                <a:spcPct val="70000"/>
              </a:lnSpc>
              <a:spcBef>
                <a:spcPts val="0"/>
              </a:spcBef>
              <a:spcAft>
                <a:spcPts val="0"/>
              </a:spcAft>
              <a:buNone/>
            </a:pPr>
            <a:endParaRPr sz="1700">
              <a:solidFill>
                <a:srgbClr val="212121"/>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9"/>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 sz="3600"/>
              <a:t>Thread Synchronization</a:t>
            </a:r>
            <a:endParaRPr sz="2200">
              <a:solidFill>
                <a:srgbClr val="610B38"/>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sz="3600"/>
          </a:p>
          <a:p>
            <a:pPr marL="0" lvl="0" indent="0" algn="l" rtl="0">
              <a:spcBef>
                <a:spcPts val="0"/>
              </a:spcBef>
              <a:spcAft>
                <a:spcPts val="0"/>
              </a:spcAft>
              <a:buSzPts val="990"/>
              <a:buNone/>
            </a:pPr>
            <a:endParaRPr sz="3600"/>
          </a:p>
        </p:txBody>
      </p:sp>
      <p:sp>
        <p:nvSpPr>
          <p:cNvPr id="300" name="Google Shape;300;p49"/>
          <p:cNvSpPr txBox="1">
            <a:spLocks noGrp="1"/>
          </p:cNvSpPr>
          <p:nvPr>
            <p:ph type="body" idx="1"/>
          </p:nvPr>
        </p:nvSpPr>
        <p:spPr>
          <a:xfrm>
            <a:off x="152400" y="654225"/>
            <a:ext cx="8991600" cy="4489200"/>
          </a:xfrm>
          <a:prstGeom prst="rect">
            <a:avLst/>
          </a:prstGeom>
        </p:spPr>
        <p:txBody>
          <a:bodyPr spcFirstLastPara="1" wrap="square" lIns="91425" tIns="91425" rIns="91425" bIns="91425" anchor="t" anchorCtr="0">
            <a:noAutofit/>
          </a:bodyPr>
          <a:lstStyle/>
          <a:p>
            <a:pPr marL="457200" lvl="0" indent="-342900" algn="just" rtl="0">
              <a:spcBef>
                <a:spcPts val="1200"/>
              </a:spcBef>
              <a:spcAft>
                <a:spcPts val="0"/>
              </a:spcAft>
              <a:buClr>
                <a:srgbClr val="333333"/>
              </a:buClr>
              <a:buSzPts val="1800"/>
              <a:buFont typeface="Arial"/>
              <a:buChar char="●"/>
            </a:pPr>
            <a:r>
              <a:rPr lang="en">
                <a:solidFill>
                  <a:srgbClr val="333333"/>
                </a:solidFill>
                <a:highlight>
                  <a:srgbClr val="FFFFFF"/>
                </a:highlight>
                <a:latin typeface="Arial"/>
                <a:ea typeface="Arial"/>
                <a:cs typeface="Arial"/>
                <a:sym typeface="Arial"/>
              </a:rPr>
              <a:t>Synchronization is a technique that allows only one thread to access the resource for the particular time. No other thread can interrupt until the assigned thread finishes its task.</a:t>
            </a:r>
            <a:endParaRPr>
              <a:solidFill>
                <a:srgbClr val="333333"/>
              </a:solidFill>
              <a:highlight>
                <a:srgbClr val="FFFFFF"/>
              </a:highlight>
              <a:latin typeface="Arial"/>
              <a:ea typeface="Arial"/>
              <a:cs typeface="Arial"/>
              <a:sym typeface="Arial"/>
            </a:endParaRPr>
          </a:p>
          <a:p>
            <a:pPr marL="457200" lvl="0" indent="-342900" algn="just" rtl="0">
              <a:spcBef>
                <a:spcPts val="0"/>
              </a:spcBef>
              <a:spcAft>
                <a:spcPts val="0"/>
              </a:spcAft>
              <a:buClr>
                <a:srgbClr val="333333"/>
              </a:buClr>
              <a:buSzPts val="1800"/>
              <a:buFont typeface="Arial"/>
              <a:buChar char="●"/>
            </a:pPr>
            <a:r>
              <a:rPr lang="en">
                <a:solidFill>
                  <a:srgbClr val="333333"/>
                </a:solidFill>
                <a:highlight>
                  <a:srgbClr val="FFFFFF"/>
                </a:highlight>
                <a:latin typeface="Arial"/>
                <a:ea typeface="Arial"/>
                <a:cs typeface="Arial"/>
                <a:sym typeface="Arial"/>
              </a:rPr>
              <a:t>In multithreading program, threads are allowed to access any resource for the required execution time. Threads share resources and executes asynchronously. </a:t>
            </a:r>
            <a:endParaRPr>
              <a:solidFill>
                <a:srgbClr val="333333"/>
              </a:solidFill>
              <a:highlight>
                <a:srgbClr val="FFFFFF"/>
              </a:highlight>
              <a:latin typeface="Arial"/>
              <a:ea typeface="Arial"/>
              <a:cs typeface="Arial"/>
              <a:sym typeface="Arial"/>
            </a:endParaRPr>
          </a:p>
          <a:p>
            <a:pPr marL="457200" lvl="0" indent="-342900" algn="just" rtl="0">
              <a:spcBef>
                <a:spcPts val="0"/>
              </a:spcBef>
              <a:spcAft>
                <a:spcPts val="0"/>
              </a:spcAft>
              <a:buClr>
                <a:srgbClr val="333333"/>
              </a:buClr>
              <a:buSzPts val="1800"/>
              <a:buFont typeface="Arial"/>
              <a:buChar char="●"/>
            </a:pPr>
            <a:r>
              <a:rPr lang="en">
                <a:solidFill>
                  <a:srgbClr val="333333"/>
                </a:solidFill>
                <a:highlight>
                  <a:srgbClr val="FFFFFF"/>
                </a:highlight>
                <a:latin typeface="Arial"/>
                <a:ea typeface="Arial"/>
                <a:cs typeface="Arial"/>
                <a:sym typeface="Arial"/>
              </a:rPr>
              <a:t>Accessing shared resources (data) is critical task that sometimes may halt the system. We deal with it by making threads synchronized.</a:t>
            </a:r>
            <a:endParaRPr>
              <a:solidFill>
                <a:srgbClr val="333333"/>
              </a:solidFill>
              <a:highlight>
                <a:srgbClr val="FFFFFF"/>
              </a:highlight>
              <a:latin typeface="Arial"/>
              <a:ea typeface="Arial"/>
              <a:cs typeface="Arial"/>
              <a:sym typeface="Arial"/>
            </a:endParaRPr>
          </a:p>
          <a:p>
            <a:pPr marL="457200" lvl="0" indent="-342900" algn="just" rtl="0">
              <a:spcBef>
                <a:spcPts val="0"/>
              </a:spcBef>
              <a:spcAft>
                <a:spcPts val="0"/>
              </a:spcAft>
              <a:buClr>
                <a:srgbClr val="333333"/>
              </a:buClr>
              <a:buSzPts val="1800"/>
              <a:buFont typeface="Arial"/>
              <a:buChar char="●"/>
            </a:pPr>
            <a:r>
              <a:rPr lang="en">
                <a:solidFill>
                  <a:srgbClr val="333333"/>
                </a:solidFill>
                <a:highlight>
                  <a:srgbClr val="FFFFFF"/>
                </a:highlight>
                <a:latin typeface="Arial"/>
                <a:ea typeface="Arial"/>
                <a:cs typeface="Arial"/>
                <a:sym typeface="Arial"/>
              </a:rPr>
              <a:t>It is mainly used in case of transactions like deposit, withdraw etc.</a:t>
            </a:r>
            <a:endParaRPr>
              <a:solidFill>
                <a:srgbClr val="333333"/>
              </a:solidFill>
              <a:highlight>
                <a:srgbClr val="FFFFFF"/>
              </a:highlight>
              <a:latin typeface="Arial"/>
              <a:ea typeface="Arial"/>
              <a:cs typeface="Arial"/>
              <a:sym typeface="Arial"/>
            </a:endParaRPr>
          </a:p>
          <a:p>
            <a:pPr marL="0" lvl="0" indent="0" algn="just" rtl="0">
              <a:spcBef>
                <a:spcPts val="1800"/>
              </a:spcBef>
              <a:spcAft>
                <a:spcPts val="0"/>
              </a:spcAft>
              <a:buClr>
                <a:schemeClr val="dk2"/>
              </a:buClr>
              <a:buSzPts val="1100"/>
              <a:buFont typeface="Arial"/>
              <a:buNone/>
            </a:pPr>
            <a:r>
              <a:rPr lang="en" sz="2300" b="1">
                <a:solidFill>
                  <a:schemeClr val="accent4"/>
                </a:solidFill>
                <a:highlight>
                  <a:srgbClr val="FFFFFF"/>
                </a:highlight>
                <a:latin typeface="Arial"/>
                <a:ea typeface="Arial"/>
                <a:cs typeface="Arial"/>
                <a:sym typeface="Arial"/>
              </a:rPr>
              <a:t>Advantage of Thread Synchronization</a:t>
            </a:r>
            <a:endParaRPr sz="2300" b="1">
              <a:solidFill>
                <a:schemeClr val="accent4"/>
              </a:solidFill>
              <a:highlight>
                <a:srgbClr val="FFFFFF"/>
              </a:highlight>
              <a:latin typeface="Arial"/>
              <a:ea typeface="Arial"/>
              <a:cs typeface="Arial"/>
              <a:sym typeface="Arial"/>
            </a:endParaRPr>
          </a:p>
          <a:p>
            <a:pPr marL="457200" lvl="0" indent="-342900" algn="just" rtl="0">
              <a:lnSpc>
                <a:spcPct val="170454"/>
              </a:lnSpc>
              <a:spcBef>
                <a:spcPts val="400"/>
              </a:spcBef>
              <a:spcAft>
                <a:spcPts val="0"/>
              </a:spcAft>
              <a:buSzPts val="1800"/>
              <a:buFont typeface="Arial"/>
              <a:buChar char="●"/>
            </a:pPr>
            <a:r>
              <a:rPr lang="en">
                <a:highlight>
                  <a:srgbClr val="FFFFFF"/>
                </a:highlight>
                <a:latin typeface="Arial"/>
                <a:ea typeface="Arial"/>
                <a:cs typeface="Arial"/>
                <a:sym typeface="Arial"/>
              </a:rPr>
              <a:t>Maintain consistency</a:t>
            </a:r>
            <a:endParaRPr>
              <a:highlight>
                <a:srgbClr val="FFFFFF"/>
              </a:highlight>
              <a:latin typeface="Arial"/>
              <a:ea typeface="Arial"/>
              <a:cs typeface="Arial"/>
              <a:sym typeface="Arial"/>
            </a:endParaRPr>
          </a:p>
          <a:p>
            <a:pPr marL="457200" lvl="0" indent="-342900" algn="just" rtl="0">
              <a:lnSpc>
                <a:spcPct val="170454"/>
              </a:lnSpc>
              <a:spcBef>
                <a:spcPts val="0"/>
              </a:spcBef>
              <a:spcAft>
                <a:spcPts val="0"/>
              </a:spcAft>
              <a:buSzPts val="1800"/>
              <a:buFont typeface="Arial"/>
              <a:buChar char="●"/>
            </a:pPr>
            <a:r>
              <a:rPr lang="en">
                <a:highlight>
                  <a:srgbClr val="FFFFFF"/>
                </a:highlight>
                <a:latin typeface="Arial"/>
                <a:ea typeface="Arial"/>
                <a:cs typeface="Arial"/>
                <a:sym typeface="Arial"/>
              </a:rPr>
              <a:t>No Thread Interference</a:t>
            </a:r>
            <a:endParaRPr>
              <a:highlight>
                <a:srgbClr val="FFFFFF"/>
              </a:highlight>
              <a:latin typeface="Arial"/>
              <a:ea typeface="Arial"/>
              <a:cs typeface="Arial"/>
              <a:sym typeface="Arial"/>
            </a:endParaRPr>
          </a:p>
          <a:p>
            <a:pPr marL="330200" lvl="0" indent="-228600" algn="l" rtl="0">
              <a:lnSpc>
                <a:spcPct val="70000"/>
              </a:lnSpc>
              <a:spcBef>
                <a:spcPts val="1200"/>
              </a:spcBef>
              <a:spcAft>
                <a:spcPts val="0"/>
              </a:spcAft>
              <a:buNone/>
            </a:pPr>
            <a:endParaRPr sz="4300">
              <a:highlight>
                <a:schemeClr val="dk1"/>
              </a:highlight>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 sz="3600"/>
              <a:t>Lock</a:t>
            </a:r>
            <a:endParaRPr sz="2200">
              <a:solidFill>
                <a:srgbClr val="610B38"/>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sz="3600"/>
          </a:p>
          <a:p>
            <a:pPr marL="0" lvl="0" indent="0" algn="l" rtl="0">
              <a:spcBef>
                <a:spcPts val="0"/>
              </a:spcBef>
              <a:spcAft>
                <a:spcPts val="0"/>
              </a:spcAft>
              <a:buSzPts val="990"/>
              <a:buNone/>
            </a:pPr>
            <a:endParaRPr sz="3600"/>
          </a:p>
        </p:txBody>
      </p:sp>
      <p:sp>
        <p:nvSpPr>
          <p:cNvPr id="306" name="Google Shape;306;p50"/>
          <p:cNvSpPr txBox="1">
            <a:spLocks noGrp="1"/>
          </p:cNvSpPr>
          <p:nvPr>
            <p:ph type="body" idx="1"/>
          </p:nvPr>
        </p:nvSpPr>
        <p:spPr>
          <a:xfrm>
            <a:off x="152400" y="730425"/>
            <a:ext cx="7618800" cy="4489200"/>
          </a:xfrm>
          <a:prstGeom prst="rect">
            <a:avLst/>
          </a:prstGeom>
        </p:spPr>
        <p:txBody>
          <a:bodyPr spcFirstLastPara="1" wrap="square" lIns="91425" tIns="91425" rIns="91425" bIns="91425" anchor="t" anchorCtr="0">
            <a:noAutofit/>
          </a:bodyPr>
          <a:lstStyle/>
          <a:p>
            <a:pPr marL="457200" lvl="0" indent="-349250" algn="just" rtl="0">
              <a:lnSpc>
                <a:spcPct val="150000"/>
              </a:lnSpc>
              <a:spcBef>
                <a:spcPts val="1200"/>
              </a:spcBef>
              <a:spcAft>
                <a:spcPts val="0"/>
              </a:spcAft>
              <a:buClr>
                <a:srgbClr val="333333"/>
              </a:buClr>
              <a:buSzPts val="1900"/>
              <a:buFont typeface="Arial"/>
              <a:buChar char="●"/>
            </a:pPr>
            <a:r>
              <a:rPr lang="en" sz="1900">
                <a:solidFill>
                  <a:srgbClr val="333333"/>
                </a:solidFill>
                <a:highlight>
                  <a:srgbClr val="FFFFFF"/>
                </a:highlight>
                <a:latin typeface="Arial"/>
                <a:ea typeface="Arial"/>
                <a:cs typeface="Arial"/>
                <a:sym typeface="Arial"/>
              </a:rPr>
              <a:t>We can use C# </a:t>
            </a:r>
            <a:r>
              <a:rPr lang="en" sz="1900" b="1">
                <a:solidFill>
                  <a:srgbClr val="333333"/>
                </a:solidFill>
                <a:highlight>
                  <a:srgbClr val="FFFFFF"/>
                </a:highlight>
                <a:latin typeface="Arial"/>
                <a:ea typeface="Arial"/>
                <a:cs typeface="Arial"/>
                <a:sym typeface="Arial"/>
              </a:rPr>
              <a:t>lock keyword</a:t>
            </a:r>
            <a:r>
              <a:rPr lang="en" sz="1900">
                <a:solidFill>
                  <a:srgbClr val="333333"/>
                </a:solidFill>
                <a:highlight>
                  <a:srgbClr val="FFFFFF"/>
                </a:highlight>
                <a:latin typeface="Arial"/>
                <a:ea typeface="Arial"/>
                <a:cs typeface="Arial"/>
                <a:sym typeface="Arial"/>
              </a:rPr>
              <a:t> to execute program synchronously.</a:t>
            </a:r>
            <a:endParaRPr sz="1900">
              <a:solidFill>
                <a:srgbClr val="333333"/>
              </a:solidFill>
              <a:highlight>
                <a:srgbClr val="FFFFFF"/>
              </a:highlight>
              <a:latin typeface="Arial"/>
              <a:ea typeface="Arial"/>
              <a:cs typeface="Arial"/>
              <a:sym typeface="Arial"/>
            </a:endParaRPr>
          </a:p>
          <a:p>
            <a:pPr marL="457200" lvl="0" indent="-349250" algn="just" rtl="0">
              <a:lnSpc>
                <a:spcPct val="150000"/>
              </a:lnSpc>
              <a:spcBef>
                <a:spcPts val="0"/>
              </a:spcBef>
              <a:spcAft>
                <a:spcPts val="0"/>
              </a:spcAft>
              <a:buClr>
                <a:srgbClr val="333333"/>
              </a:buClr>
              <a:buSzPts val="1900"/>
              <a:buFont typeface="Arial"/>
              <a:buChar char="●"/>
            </a:pPr>
            <a:r>
              <a:rPr lang="en" sz="1900">
                <a:solidFill>
                  <a:srgbClr val="333333"/>
                </a:solidFill>
                <a:highlight>
                  <a:srgbClr val="FFFFFF"/>
                </a:highlight>
                <a:latin typeface="Arial"/>
                <a:ea typeface="Arial"/>
                <a:cs typeface="Arial"/>
                <a:sym typeface="Arial"/>
              </a:rPr>
              <a:t> It is used to get lock for the current thread, execute the task and then release the lock. </a:t>
            </a:r>
            <a:endParaRPr sz="1900">
              <a:solidFill>
                <a:srgbClr val="333333"/>
              </a:solidFill>
              <a:highlight>
                <a:srgbClr val="FFFFFF"/>
              </a:highlight>
              <a:latin typeface="Arial"/>
              <a:ea typeface="Arial"/>
              <a:cs typeface="Arial"/>
              <a:sym typeface="Arial"/>
            </a:endParaRPr>
          </a:p>
          <a:p>
            <a:pPr marL="457200" lvl="0" indent="-349250" algn="just" rtl="0">
              <a:lnSpc>
                <a:spcPct val="150000"/>
              </a:lnSpc>
              <a:spcBef>
                <a:spcPts val="0"/>
              </a:spcBef>
              <a:spcAft>
                <a:spcPts val="0"/>
              </a:spcAft>
              <a:buClr>
                <a:srgbClr val="333333"/>
              </a:buClr>
              <a:buSzPts val="1900"/>
              <a:buFont typeface="Arial"/>
              <a:buChar char="●"/>
            </a:pPr>
            <a:r>
              <a:rPr lang="en" sz="1900">
                <a:solidFill>
                  <a:srgbClr val="333333"/>
                </a:solidFill>
                <a:highlight>
                  <a:srgbClr val="FFFFFF"/>
                </a:highlight>
                <a:latin typeface="Arial"/>
                <a:ea typeface="Arial"/>
                <a:cs typeface="Arial"/>
                <a:sym typeface="Arial"/>
              </a:rPr>
              <a:t>It ensures that other thread does not interrupt the execution until the execution finish.</a:t>
            </a:r>
            <a:endParaRPr sz="1900">
              <a:solidFill>
                <a:srgbClr val="333333"/>
              </a:solidFill>
              <a:highlight>
                <a:srgbClr val="FFFFFF"/>
              </a:highlight>
              <a:latin typeface="Arial"/>
              <a:ea typeface="Arial"/>
              <a:cs typeface="Arial"/>
              <a:sym typeface="Arial"/>
            </a:endParaRPr>
          </a:p>
          <a:p>
            <a:pPr marL="457200" lvl="0" indent="0" algn="l" rtl="0">
              <a:lnSpc>
                <a:spcPct val="150000"/>
              </a:lnSpc>
              <a:spcBef>
                <a:spcPts val="1200"/>
              </a:spcBef>
              <a:spcAft>
                <a:spcPts val="0"/>
              </a:spcAft>
              <a:buNone/>
            </a:pPr>
            <a:endParaRPr sz="2600">
              <a:solidFill>
                <a:srgbClr val="333333"/>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7"/>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 sz="3600"/>
              <a:t>FILE I/O</a:t>
            </a:r>
            <a:endParaRPr sz="2200">
              <a:solidFill>
                <a:srgbClr val="610B38"/>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sz="3600"/>
          </a:p>
          <a:p>
            <a:pPr marL="0" lvl="0" indent="0" algn="l" rtl="0">
              <a:spcBef>
                <a:spcPts val="0"/>
              </a:spcBef>
              <a:spcAft>
                <a:spcPts val="0"/>
              </a:spcAft>
              <a:buSzPts val="990"/>
              <a:buNone/>
            </a:pPr>
            <a:endParaRPr sz="3600"/>
          </a:p>
        </p:txBody>
      </p:sp>
      <p:sp>
        <p:nvSpPr>
          <p:cNvPr id="350" name="Google Shape;350;p57"/>
          <p:cNvSpPr txBox="1">
            <a:spLocks noGrp="1"/>
          </p:cNvSpPr>
          <p:nvPr>
            <p:ph type="body" idx="1"/>
          </p:nvPr>
        </p:nvSpPr>
        <p:spPr>
          <a:xfrm>
            <a:off x="152400" y="654225"/>
            <a:ext cx="8915400" cy="44892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SzPts val="1900"/>
              <a:buFont typeface="Nunito"/>
              <a:buChar char="●"/>
            </a:pPr>
            <a:r>
              <a:rPr lang="en" sz="1900">
                <a:highlight>
                  <a:srgbClr val="FFFFFF"/>
                </a:highlight>
                <a:latin typeface="Nunito"/>
                <a:ea typeface="Nunito"/>
                <a:cs typeface="Nunito"/>
                <a:sym typeface="Nunito"/>
              </a:rPr>
              <a:t>A file is a collection of data stored in a disk with a specific name and a directory path. When a file is opened for reading or writing, it becomes a stream.</a:t>
            </a:r>
            <a:endParaRPr sz="1900">
              <a:highlight>
                <a:srgbClr val="FFFFFF"/>
              </a:highlight>
              <a:latin typeface="Nunito"/>
              <a:ea typeface="Nunito"/>
              <a:cs typeface="Nunito"/>
              <a:sym typeface="Nunito"/>
            </a:endParaRPr>
          </a:p>
          <a:p>
            <a:pPr marL="457200" lvl="0" indent="-349250" algn="l" rtl="0">
              <a:lnSpc>
                <a:spcPct val="150000"/>
              </a:lnSpc>
              <a:spcBef>
                <a:spcPts val="0"/>
              </a:spcBef>
              <a:spcAft>
                <a:spcPts val="0"/>
              </a:spcAft>
              <a:buSzPts val="1900"/>
              <a:buFont typeface="Nunito"/>
              <a:buChar char="●"/>
            </a:pPr>
            <a:r>
              <a:rPr lang="en" sz="1900">
                <a:highlight>
                  <a:srgbClr val="FFFFFF"/>
                </a:highlight>
                <a:latin typeface="Nunito"/>
                <a:ea typeface="Nunito"/>
                <a:cs typeface="Nunito"/>
                <a:sym typeface="Nunito"/>
              </a:rPr>
              <a:t>The stream is basically the sequence of bytes passing through the communication path. </a:t>
            </a:r>
            <a:endParaRPr sz="1900">
              <a:highlight>
                <a:srgbClr val="FFFFFF"/>
              </a:highlight>
              <a:latin typeface="Nunito"/>
              <a:ea typeface="Nunito"/>
              <a:cs typeface="Nunito"/>
              <a:sym typeface="Nunito"/>
            </a:endParaRPr>
          </a:p>
          <a:p>
            <a:pPr marL="457200" lvl="0" indent="0" algn="l" rtl="0">
              <a:lnSpc>
                <a:spcPct val="150000"/>
              </a:lnSpc>
              <a:spcBef>
                <a:spcPts val="0"/>
              </a:spcBef>
              <a:spcAft>
                <a:spcPts val="0"/>
              </a:spcAft>
              <a:buNone/>
            </a:pPr>
            <a:r>
              <a:rPr lang="en" sz="1900" b="1">
                <a:highlight>
                  <a:srgbClr val="FFFFFF"/>
                </a:highlight>
                <a:latin typeface="Nunito"/>
                <a:ea typeface="Nunito"/>
                <a:cs typeface="Nunito"/>
                <a:sym typeface="Nunito"/>
              </a:rPr>
              <a:t>There are two main streams: </a:t>
            </a:r>
            <a:endParaRPr sz="1900" b="1">
              <a:highlight>
                <a:srgbClr val="FFFFFF"/>
              </a:highlight>
              <a:latin typeface="Nunito"/>
              <a:ea typeface="Nunito"/>
              <a:cs typeface="Nunito"/>
              <a:sym typeface="Nunito"/>
            </a:endParaRPr>
          </a:p>
          <a:p>
            <a:pPr marL="1314450" lvl="0" indent="-349250" algn="l" rtl="0">
              <a:lnSpc>
                <a:spcPct val="150000"/>
              </a:lnSpc>
              <a:spcBef>
                <a:spcPts val="0"/>
              </a:spcBef>
              <a:spcAft>
                <a:spcPts val="0"/>
              </a:spcAft>
              <a:buClr>
                <a:schemeClr val="accent4"/>
              </a:buClr>
              <a:buSzPts val="1900"/>
              <a:buFont typeface="Nunito"/>
              <a:buChar char="●"/>
            </a:pPr>
            <a:r>
              <a:rPr lang="en" sz="1900" b="1">
                <a:solidFill>
                  <a:schemeClr val="accent4"/>
                </a:solidFill>
                <a:highlight>
                  <a:srgbClr val="FFFFFF"/>
                </a:highlight>
                <a:latin typeface="Nunito"/>
                <a:ea typeface="Nunito"/>
                <a:cs typeface="Nunito"/>
                <a:sym typeface="Nunito"/>
              </a:rPr>
              <a:t>Input stream </a:t>
            </a:r>
            <a:endParaRPr sz="1900" b="1">
              <a:solidFill>
                <a:schemeClr val="accent4"/>
              </a:solidFill>
              <a:highlight>
                <a:srgbClr val="FFFFFF"/>
              </a:highlight>
              <a:latin typeface="Nunito"/>
              <a:ea typeface="Nunito"/>
              <a:cs typeface="Nunito"/>
              <a:sym typeface="Nunito"/>
            </a:endParaRPr>
          </a:p>
          <a:p>
            <a:pPr marL="1314450" lvl="0" indent="-349250" algn="l" rtl="0">
              <a:lnSpc>
                <a:spcPct val="150000"/>
              </a:lnSpc>
              <a:spcBef>
                <a:spcPts val="0"/>
              </a:spcBef>
              <a:spcAft>
                <a:spcPts val="0"/>
              </a:spcAft>
              <a:buClr>
                <a:schemeClr val="accent4"/>
              </a:buClr>
              <a:buSzPts val="1900"/>
              <a:buFont typeface="Nunito"/>
              <a:buChar char="●"/>
            </a:pPr>
            <a:r>
              <a:rPr lang="en" sz="1900" b="1">
                <a:solidFill>
                  <a:schemeClr val="accent4"/>
                </a:solidFill>
                <a:highlight>
                  <a:srgbClr val="FFFFFF"/>
                </a:highlight>
                <a:latin typeface="Nunito"/>
                <a:ea typeface="Nunito"/>
                <a:cs typeface="Nunito"/>
                <a:sym typeface="Nunito"/>
              </a:rPr>
              <a:t>Output stream </a:t>
            </a:r>
            <a:endParaRPr sz="1900" b="1">
              <a:solidFill>
                <a:schemeClr val="accent4"/>
              </a:solidFill>
              <a:highlight>
                <a:srgbClr val="FFFFFF"/>
              </a:highlight>
              <a:latin typeface="Nunito"/>
              <a:ea typeface="Nunito"/>
              <a:cs typeface="Nunito"/>
              <a:sym typeface="Nunito"/>
            </a:endParaRPr>
          </a:p>
          <a:p>
            <a:pPr marL="457200" lvl="0" indent="-349250" algn="l" rtl="0">
              <a:lnSpc>
                <a:spcPct val="150000"/>
              </a:lnSpc>
              <a:spcBef>
                <a:spcPts val="0"/>
              </a:spcBef>
              <a:spcAft>
                <a:spcPts val="0"/>
              </a:spcAft>
              <a:buSzPts val="1900"/>
              <a:buFont typeface="Nunito"/>
              <a:buChar char="●"/>
            </a:pPr>
            <a:r>
              <a:rPr lang="en" sz="1900">
                <a:highlight>
                  <a:srgbClr val="FFFFFF"/>
                </a:highlight>
                <a:latin typeface="Nunito"/>
                <a:ea typeface="Nunito"/>
                <a:cs typeface="Nunito"/>
                <a:sym typeface="Nunito"/>
              </a:rPr>
              <a:t>The input stream is used for reading data from file (read operation) and the output stream is used for writing into the file (write operation).</a:t>
            </a:r>
            <a:endParaRPr sz="1900">
              <a:highlight>
                <a:srgbClr val="FFFFFF"/>
              </a:highlight>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8"/>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 sz="3600"/>
              <a:t>I/O Classes</a:t>
            </a:r>
            <a:endParaRPr sz="1950">
              <a:latin typeface="Arial"/>
              <a:ea typeface="Arial"/>
              <a:cs typeface="Arial"/>
              <a:sym typeface="Arial"/>
            </a:endParaRPr>
          </a:p>
          <a:p>
            <a:pPr marL="0" lvl="0" indent="0" algn="l" rtl="0">
              <a:lnSpc>
                <a:spcPct val="115000"/>
              </a:lnSpc>
              <a:spcBef>
                <a:spcPts val="1200"/>
              </a:spcBef>
              <a:spcAft>
                <a:spcPts val="0"/>
              </a:spcAft>
              <a:buSzPts val="1100"/>
              <a:buNone/>
            </a:pPr>
            <a:endParaRPr sz="3600"/>
          </a:p>
          <a:p>
            <a:pPr marL="0" lvl="0" indent="0" algn="l" rtl="0">
              <a:lnSpc>
                <a:spcPct val="115000"/>
              </a:lnSpc>
              <a:spcBef>
                <a:spcPts val="1200"/>
              </a:spcBef>
              <a:spcAft>
                <a:spcPts val="0"/>
              </a:spcAft>
              <a:buSzPts val="1100"/>
              <a:buNone/>
            </a:pPr>
            <a:endParaRPr sz="3600"/>
          </a:p>
          <a:p>
            <a:pPr marL="0" lvl="0" indent="0" algn="l" rtl="0">
              <a:spcBef>
                <a:spcPts val="0"/>
              </a:spcBef>
              <a:spcAft>
                <a:spcPts val="0"/>
              </a:spcAft>
              <a:buSzPts val="990"/>
              <a:buNone/>
            </a:pPr>
            <a:endParaRPr sz="3600"/>
          </a:p>
        </p:txBody>
      </p:sp>
      <p:sp>
        <p:nvSpPr>
          <p:cNvPr id="356" name="Google Shape;356;p58"/>
          <p:cNvSpPr txBox="1">
            <a:spLocks noGrp="1"/>
          </p:cNvSpPr>
          <p:nvPr>
            <p:ph type="body" idx="1"/>
          </p:nvPr>
        </p:nvSpPr>
        <p:spPr>
          <a:xfrm>
            <a:off x="152400" y="578025"/>
            <a:ext cx="8915400" cy="4489200"/>
          </a:xfrm>
          <a:prstGeom prst="rect">
            <a:avLst/>
          </a:prstGeom>
        </p:spPr>
        <p:txBody>
          <a:bodyPr spcFirstLastPara="1" wrap="square" lIns="91425" tIns="91425" rIns="91425" bIns="91425" anchor="t" anchorCtr="0">
            <a:noAutofit/>
          </a:bodyPr>
          <a:lstStyle/>
          <a:p>
            <a:pPr marL="914400" lvl="0" indent="-349250" algn="just" rtl="0">
              <a:lnSpc>
                <a:spcPct val="100000"/>
              </a:lnSpc>
              <a:spcBef>
                <a:spcPts val="600"/>
              </a:spcBef>
              <a:spcAft>
                <a:spcPts val="0"/>
              </a:spcAft>
              <a:buSzPts val="1900"/>
              <a:buFont typeface="Nunito"/>
              <a:buChar char="➔"/>
            </a:pPr>
            <a:r>
              <a:rPr lang="en" sz="1900">
                <a:latin typeface="Nunito"/>
                <a:ea typeface="Nunito"/>
                <a:cs typeface="Nunito"/>
                <a:sym typeface="Nunito"/>
              </a:rPr>
              <a:t>The System.IO namespace has various classes that are used for performing numerous operations with files, such as creating and deleting files, reading from or writing to a file, closing a file etc.</a:t>
            </a:r>
            <a:endParaRPr sz="1900">
              <a:latin typeface="Nunito"/>
              <a:ea typeface="Nunito"/>
              <a:cs typeface="Nunito"/>
              <a:sym typeface="Nunito"/>
            </a:endParaRPr>
          </a:p>
          <a:p>
            <a:pPr marL="914400" lvl="0" indent="-349250" algn="just" rtl="0">
              <a:lnSpc>
                <a:spcPct val="100000"/>
              </a:lnSpc>
              <a:spcBef>
                <a:spcPts val="0"/>
              </a:spcBef>
              <a:spcAft>
                <a:spcPts val="0"/>
              </a:spcAft>
              <a:buSzPts val="1900"/>
              <a:buFont typeface="Nunito"/>
              <a:buChar char="➔"/>
            </a:pPr>
            <a:r>
              <a:rPr lang="en" sz="1900">
                <a:latin typeface="Nunito"/>
                <a:ea typeface="Nunito"/>
                <a:cs typeface="Nunito"/>
                <a:sym typeface="Nunito"/>
              </a:rPr>
              <a:t>The following are the  non-abstract classes in the System.IO namespace −</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BinaryReader</a:t>
            </a:r>
            <a:r>
              <a:rPr lang="en" sz="1900">
                <a:latin typeface="Nunito"/>
                <a:ea typeface="Nunito"/>
                <a:cs typeface="Nunito"/>
                <a:sym typeface="Nunito"/>
              </a:rPr>
              <a:t> </a:t>
            </a:r>
            <a:r>
              <a:rPr lang="en" sz="1900" b="1">
                <a:latin typeface="Nunito"/>
                <a:ea typeface="Nunito"/>
                <a:cs typeface="Nunito"/>
                <a:sym typeface="Nunito"/>
              </a:rPr>
              <a:t>:</a:t>
            </a:r>
            <a:r>
              <a:rPr lang="en" sz="1900">
                <a:latin typeface="Nunito"/>
                <a:ea typeface="Nunito"/>
                <a:cs typeface="Nunito"/>
                <a:sym typeface="Nunito"/>
              </a:rPr>
              <a:t> Reads primitive data from a binary stream.</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BinaryWriter : </a:t>
            </a:r>
            <a:r>
              <a:rPr lang="en" sz="1900">
                <a:latin typeface="Nunito"/>
                <a:ea typeface="Nunito"/>
                <a:cs typeface="Nunito"/>
                <a:sym typeface="Nunito"/>
              </a:rPr>
              <a:t>Writes primitive data in binary format.</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BufferedStream :</a:t>
            </a:r>
            <a:r>
              <a:rPr lang="en" sz="1900">
                <a:latin typeface="Nunito"/>
                <a:ea typeface="Nunito"/>
                <a:cs typeface="Nunito"/>
                <a:sym typeface="Nunito"/>
              </a:rPr>
              <a:t>A temporary storage for a stream of bytes.</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Directory</a:t>
            </a:r>
            <a:r>
              <a:rPr lang="en" sz="1900">
                <a:latin typeface="Nunito"/>
                <a:ea typeface="Nunito"/>
                <a:cs typeface="Nunito"/>
                <a:sym typeface="Nunito"/>
              </a:rPr>
              <a:t> </a:t>
            </a:r>
            <a:r>
              <a:rPr lang="en" sz="1900" b="1">
                <a:latin typeface="Nunito"/>
                <a:ea typeface="Nunito"/>
                <a:cs typeface="Nunito"/>
                <a:sym typeface="Nunito"/>
              </a:rPr>
              <a:t>:</a:t>
            </a:r>
            <a:r>
              <a:rPr lang="en" sz="1900">
                <a:latin typeface="Nunito"/>
                <a:ea typeface="Nunito"/>
                <a:cs typeface="Nunito"/>
                <a:sym typeface="Nunito"/>
              </a:rPr>
              <a:t>Helps in manipulating a directory structure.</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DirectoryInfo :</a:t>
            </a:r>
            <a:r>
              <a:rPr lang="en" sz="1900">
                <a:latin typeface="Nunito"/>
                <a:ea typeface="Nunito"/>
                <a:cs typeface="Nunito"/>
                <a:sym typeface="Nunito"/>
              </a:rPr>
              <a:t>Used for performing operations on directories.	</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DriveInfo</a:t>
            </a:r>
            <a:r>
              <a:rPr lang="en" sz="1900">
                <a:latin typeface="Nunito"/>
                <a:ea typeface="Nunito"/>
                <a:cs typeface="Nunito"/>
                <a:sym typeface="Nunito"/>
              </a:rPr>
              <a:t> </a:t>
            </a:r>
            <a:r>
              <a:rPr lang="en" sz="1900" b="1">
                <a:latin typeface="Nunito"/>
                <a:ea typeface="Nunito"/>
                <a:cs typeface="Nunito"/>
                <a:sym typeface="Nunito"/>
              </a:rPr>
              <a:t>:</a:t>
            </a:r>
            <a:r>
              <a:rPr lang="en" sz="1900">
                <a:latin typeface="Nunito"/>
                <a:ea typeface="Nunito"/>
                <a:cs typeface="Nunito"/>
                <a:sym typeface="Nunito"/>
              </a:rPr>
              <a:t>Provides information for the drives.	</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File :</a:t>
            </a:r>
            <a:r>
              <a:rPr lang="en" sz="1900">
                <a:latin typeface="Nunito"/>
                <a:ea typeface="Nunito"/>
                <a:cs typeface="Nunito"/>
                <a:sym typeface="Nunito"/>
              </a:rPr>
              <a:t>Helps in manipulating files.	</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StringReader</a:t>
            </a:r>
            <a:r>
              <a:rPr lang="en" sz="1900">
                <a:latin typeface="Nunito"/>
                <a:ea typeface="Nunito"/>
                <a:cs typeface="Nunito"/>
                <a:sym typeface="Nunito"/>
              </a:rPr>
              <a:t> :Is used for reading from a string buffer.	</a:t>
            </a:r>
            <a:endParaRPr sz="1900">
              <a:latin typeface="Nunito"/>
              <a:ea typeface="Nunito"/>
              <a:cs typeface="Nunito"/>
              <a:sym typeface="Nunito"/>
            </a:endParaRPr>
          </a:p>
          <a:p>
            <a:pPr marL="1485900" lvl="0" indent="-349250" algn="just" rtl="0">
              <a:lnSpc>
                <a:spcPct val="115000"/>
              </a:lnSpc>
              <a:spcBef>
                <a:spcPts val="0"/>
              </a:spcBef>
              <a:spcAft>
                <a:spcPts val="0"/>
              </a:spcAft>
              <a:buSzPts val="1900"/>
              <a:buFont typeface="Nunito"/>
              <a:buChar char="●"/>
            </a:pPr>
            <a:r>
              <a:rPr lang="en" sz="1900" b="1">
                <a:latin typeface="Nunito"/>
                <a:ea typeface="Nunito"/>
                <a:cs typeface="Nunito"/>
                <a:sym typeface="Nunito"/>
              </a:rPr>
              <a:t>StringWriter </a:t>
            </a:r>
            <a:r>
              <a:rPr lang="en" sz="1900">
                <a:latin typeface="Nunito"/>
                <a:ea typeface="Nunito"/>
                <a:cs typeface="Nunito"/>
                <a:sym typeface="Nunito"/>
              </a:rPr>
              <a:t>:Is used for writing into a string buffer.</a:t>
            </a:r>
            <a:endParaRPr sz="1900">
              <a:latin typeface="Nunito"/>
              <a:ea typeface="Nunito"/>
              <a:cs typeface="Nunito"/>
              <a:sym typeface="Nunito"/>
            </a:endParaRPr>
          </a:p>
          <a:p>
            <a:pPr marL="914400" lvl="0" indent="0" algn="just" rtl="0">
              <a:lnSpc>
                <a:spcPct val="115000"/>
              </a:lnSpc>
              <a:spcBef>
                <a:spcPts val="0"/>
              </a:spcBef>
              <a:spcAft>
                <a:spcPts val="0"/>
              </a:spcAft>
              <a:buNone/>
            </a:pPr>
            <a:endParaRPr sz="1900">
              <a:latin typeface="Nunito"/>
              <a:ea typeface="Nunito"/>
              <a:cs typeface="Nunito"/>
              <a:sym typeface="Nunito"/>
            </a:endParaRPr>
          </a:p>
          <a:p>
            <a:pPr marL="914400" lvl="0" indent="0" algn="just" rtl="0">
              <a:lnSpc>
                <a:spcPct val="100000"/>
              </a:lnSpc>
              <a:spcBef>
                <a:spcPts val="0"/>
              </a:spcBef>
              <a:spcAft>
                <a:spcPts val="0"/>
              </a:spcAft>
              <a:buNone/>
            </a:pPr>
            <a:endParaRPr sz="1900">
              <a:latin typeface="Nunito"/>
              <a:ea typeface="Nunito"/>
              <a:cs typeface="Nunito"/>
              <a:sym typeface="Nunito"/>
            </a:endParaRPr>
          </a:p>
          <a:p>
            <a:pPr marL="914400" lvl="0" indent="0" algn="just" rtl="0">
              <a:lnSpc>
                <a:spcPct val="100000"/>
              </a:lnSpc>
              <a:spcBef>
                <a:spcPts val="0"/>
              </a:spcBef>
              <a:spcAft>
                <a:spcPts val="0"/>
              </a:spcAft>
              <a:buClr>
                <a:schemeClr val="dk2"/>
              </a:buClr>
              <a:buSzPts val="1100"/>
              <a:buFont typeface="Arial"/>
              <a:buNone/>
            </a:pPr>
            <a:endParaRPr sz="1900" b="1">
              <a:latin typeface="Nunito"/>
              <a:ea typeface="Nunito"/>
              <a:cs typeface="Nunito"/>
              <a:sym typeface="Nunito"/>
            </a:endParaRPr>
          </a:p>
          <a:p>
            <a:pPr marL="914400" lvl="0" indent="0" algn="just" rtl="0">
              <a:lnSpc>
                <a:spcPct val="100000"/>
              </a:lnSpc>
              <a:spcBef>
                <a:spcPts val="0"/>
              </a:spcBef>
              <a:spcAft>
                <a:spcPts val="0"/>
              </a:spcAft>
              <a:buNone/>
            </a:pPr>
            <a:endParaRPr sz="1900">
              <a:latin typeface="Nunito"/>
              <a:ea typeface="Nunito"/>
              <a:cs typeface="Nunito"/>
              <a:sym typeface="Nunito"/>
            </a:endParaRPr>
          </a:p>
          <a:p>
            <a:pPr marL="914400" lvl="0" indent="0" algn="just" rtl="0">
              <a:lnSpc>
                <a:spcPct val="100000"/>
              </a:lnSpc>
              <a:spcBef>
                <a:spcPts val="0"/>
              </a:spcBef>
              <a:spcAft>
                <a:spcPts val="0"/>
              </a:spcAft>
              <a:buNone/>
            </a:pPr>
            <a:endParaRPr sz="1900">
              <a:latin typeface="Nunito"/>
              <a:ea typeface="Nunito"/>
              <a:cs typeface="Nunito"/>
              <a:sym typeface="Nunito"/>
            </a:endParaRPr>
          </a:p>
          <a:p>
            <a:pPr marL="914400" lvl="0" indent="0" algn="just" rtl="0">
              <a:lnSpc>
                <a:spcPct val="100000"/>
              </a:lnSpc>
              <a:spcBef>
                <a:spcPts val="0"/>
              </a:spcBef>
              <a:spcAft>
                <a:spcPts val="0"/>
              </a:spcAft>
              <a:buNone/>
            </a:pPr>
            <a:endParaRPr sz="1900">
              <a:latin typeface="Nunito"/>
              <a:ea typeface="Nunito"/>
              <a:cs typeface="Nunito"/>
              <a:sym typeface="Nunito"/>
            </a:endParaRPr>
          </a:p>
          <a:p>
            <a:pPr marL="914400" lvl="0" indent="0" algn="l" rtl="0">
              <a:lnSpc>
                <a:spcPct val="100000"/>
              </a:lnSpc>
              <a:spcBef>
                <a:spcPts val="0"/>
              </a:spcBef>
              <a:spcAft>
                <a:spcPts val="0"/>
              </a:spcAft>
              <a:buNone/>
            </a:pPr>
            <a:endParaRPr sz="4300">
              <a:highlight>
                <a:schemeClr val="dk1"/>
              </a:highlight>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 Handling</a:t>
            </a:r>
            <a:endParaRPr/>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33333"/>
              </a:buClr>
              <a:buSzPts val="1800"/>
              <a:buFont typeface="Roboto"/>
              <a:buChar char="●"/>
            </a:pPr>
            <a:r>
              <a:rPr lang="en">
                <a:solidFill>
                  <a:srgbClr val="333333"/>
                </a:solidFill>
                <a:highlight>
                  <a:srgbClr val="FFFFFF"/>
                </a:highlight>
                <a:latin typeface="Roboto"/>
                <a:ea typeface="Roboto"/>
                <a:cs typeface="Roboto"/>
                <a:sym typeface="Roboto"/>
              </a:rPr>
              <a:t>In C#, string is an object of </a:t>
            </a:r>
            <a:r>
              <a:rPr lang="en" b="1">
                <a:solidFill>
                  <a:srgbClr val="333333"/>
                </a:solidFill>
                <a:highlight>
                  <a:srgbClr val="FFFFFF"/>
                </a:highlight>
                <a:latin typeface="Roboto"/>
                <a:ea typeface="Roboto"/>
                <a:cs typeface="Roboto"/>
                <a:sym typeface="Roboto"/>
              </a:rPr>
              <a:t>System.String</a:t>
            </a:r>
            <a:r>
              <a:rPr lang="en">
                <a:solidFill>
                  <a:srgbClr val="333333"/>
                </a:solidFill>
                <a:highlight>
                  <a:srgbClr val="FFFFFF"/>
                </a:highlight>
                <a:latin typeface="Roboto"/>
                <a:ea typeface="Roboto"/>
                <a:cs typeface="Roboto"/>
                <a:sym typeface="Roboto"/>
              </a:rPr>
              <a:t> class that represent sequence of characters. </a:t>
            </a:r>
            <a:endParaRPr>
              <a:solidFill>
                <a:srgbClr val="333333"/>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rgbClr val="333333"/>
              </a:buClr>
              <a:buSzPts val="1800"/>
              <a:buFont typeface="Roboto"/>
              <a:buChar char="●"/>
            </a:pPr>
            <a:r>
              <a:rPr lang="en">
                <a:solidFill>
                  <a:srgbClr val="333333"/>
                </a:solidFill>
                <a:highlight>
                  <a:srgbClr val="FFFFFF"/>
                </a:highlight>
                <a:latin typeface="Roboto"/>
                <a:ea typeface="Roboto"/>
                <a:cs typeface="Roboto"/>
                <a:sym typeface="Roboto"/>
              </a:rPr>
              <a:t>We can perform many operations on strings such as concatenation, comparision, getting substring, search, trim, replacement etc.</a:t>
            </a:r>
            <a:endParaRPr>
              <a:solidFill>
                <a:srgbClr val="333333"/>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rgbClr val="333333"/>
              </a:buClr>
              <a:buSzPts val="1800"/>
              <a:buFont typeface="Roboto"/>
              <a:buChar char="●"/>
            </a:pPr>
            <a:r>
              <a:rPr lang="en">
                <a:solidFill>
                  <a:srgbClr val="333333"/>
                </a:solidFill>
                <a:highlight>
                  <a:srgbClr val="FFFFFF"/>
                </a:highlight>
                <a:latin typeface="Roboto"/>
                <a:ea typeface="Roboto"/>
                <a:cs typeface="Roboto"/>
                <a:sym typeface="Roboto"/>
              </a:rPr>
              <a:t>In C#, </a:t>
            </a:r>
            <a:r>
              <a:rPr lang="en" i="1">
                <a:solidFill>
                  <a:srgbClr val="333333"/>
                </a:solidFill>
                <a:highlight>
                  <a:srgbClr val="FFFFFF"/>
                </a:highlight>
                <a:latin typeface="Roboto"/>
                <a:ea typeface="Roboto"/>
                <a:cs typeface="Roboto"/>
                <a:sym typeface="Roboto"/>
              </a:rPr>
              <a:t>string</a:t>
            </a:r>
            <a:r>
              <a:rPr lang="en">
                <a:solidFill>
                  <a:srgbClr val="333333"/>
                </a:solidFill>
                <a:highlight>
                  <a:srgbClr val="FFFFFF"/>
                </a:highlight>
                <a:latin typeface="Roboto"/>
                <a:ea typeface="Roboto"/>
                <a:cs typeface="Roboto"/>
                <a:sym typeface="Roboto"/>
              </a:rPr>
              <a:t> is keyword which is an alias for </a:t>
            </a:r>
            <a:r>
              <a:rPr lang="en" i="1">
                <a:solidFill>
                  <a:srgbClr val="333333"/>
                </a:solidFill>
                <a:highlight>
                  <a:srgbClr val="FFFFFF"/>
                </a:highlight>
                <a:latin typeface="Roboto"/>
                <a:ea typeface="Roboto"/>
                <a:cs typeface="Roboto"/>
                <a:sym typeface="Roboto"/>
              </a:rPr>
              <a:t>System.String</a:t>
            </a:r>
            <a:r>
              <a:rPr lang="en">
                <a:solidFill>
                  <a:srgbClr val="333333"/>
                </a:solidFill>
                <a:highlight>
                  <a:srgbClr val="FFFFFF"/>
                </a:highlight>
                <a:latin typeface="Roboto"/>
                <a:ea typeface="Roboto"/>
                <a:cs typeface="Roboto"/>
                <a:sym typeface="Roboto"/>
              </a:rPr>
              <a:t> class. That is why string and String are equivalent. We are free to use any naming convention.</a:t>
            </a:r>
            <a:endParaRPr>
              <a:solidFill>
                <a:srgbClr val="333333"/>
              </a:solidFill>
              <a:highlight>
                <a:srgbClr val="FFFFFF"/>
              </a:highlight>
              <a:latin typeface="Roboto"/>
              <a:ea typeface="Roboto"/>
              <a:cs typeface="Roboto"/>
              <a:sym typeface="Roboto"/>
            </a:endParaRPr>
          </a:p>
          <a:p>
            <a:pPr marL="457200" lvl="0" indent="0" algn="l" rtl="0">
              <a:spcBef>
                <a:spcPts val="1200"/>
              </a:spcBef>
              <a:spcAft>
                <a:spcPts val="0"/>
              </a:spcAft>
              <a:buNone/>
            </a:pPr>
            <a:endParaRPr>
              <a:solidFill>
                <a:srgbClr val="333333"/>
              </a:solidFill>
              <a:highlight>
                <a:srgbClr val="FFFFFF"/>
              </a:highlight>
              <a:latin typeface="Roboto"/>
              <a:ea typeface="Roboto"/>
              <a:cs typeface="Roboto"/>
              <a:sym typeface="Roboto"/>
            </a:endParaRPr>
          </a:p>
          <a:p>
            <a:pPr marL="457200" lvl="0" indent="0" algn="l" rtl="0">
              <a:spcBef>
                <a:spcPts val="1200"/>
              </a:spcBef>
              <a:spcAft>
                <a:spcPts val="1200"/>
              </a:spcAft>
              <a:buNone/>
            </a:pPr>
            <a:endParaRPr>
              <a:solidFill>
                <a:srgbClr val="333333"/>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80" name="Google Shape;80;p16"/>
          <p:cNvSpPr txBox="1">
            <a:spLocks noGrp="1"/>
          </p:cNvSpPr>
          <p:nvPr>
            <p:ph type="body" idx="1"/>
          </p:nvPr>
        </p:nvSpPr>
        <p:spPr>
          <a:xfrm>
            <a:off x="83100" y="636725"/>
            <a:ext cx="4720500" cy="4425300"/>
          </a:xfrm>
          <a:prstGeom prst="rect">
            <a:avLst/>
          </a:prstGeom>
        </p:spPr>
        <p:txBody>
          <a:bodyPr spcFirstLastPara="1" wrap="square" lIns="91425" tIns="91425" rIns="91425" bIns="91425" anchor="t" anchorCtr="0">
            <a:noAutofit/>
          </a:bodyPr>
          <a:lstStyle/>
          <a:p>
            <a:pPr marL="0" lvl="0" indent="0" algn="just" rtl="0">
              <a:lnSpc>
                <a:spcPct val="160000"/>
              </a:lnSpc>
              <a:spcBef>
                <a:spcPts val="0"/>
              </a:spcBef>
              <a:spcAft>
                <a:spcPts val="0"/>
              </a:spcAft>
              <a:buSzPts val="770"/>
              <a:buNone/>
            </a:pPr>
            <a:r>
              <a:rPr lang="en" sz="1340" b="1">
                <a:solidFill>
                  <a:schemeClr val="accent4"/>
                </a:solidFill>
                <a:highlight>
                  <a:srgbClr val="FFFFFF"/>
                </a:highlight>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Clone()</a:t>
            </a:r>
            <a:endParaRPr sz="1340" b="1">
              <a:solidFill>
                <a:schemeClr val="accent4"/>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a:solidFill>
                  <a:srgbClr val="333333"/>
                </a:solidFill>
                <a:highlight>
                  <a:srgbClr val="FFFFFF"/>
                </a:highlight>
                <a:latin typeface="Roboto"/>
                <a:ea typeface="Roboto"/>
                <a:cs typeface="Roboto"/>
                <a:sym typeface="Roboto"/>
              </a:rPr>
              <a:t>It is used to return a reference to this instance of String.</a:t>
            </a:r>
            <a:endParaRPr sz="1340">
              <a:solidFill>
                <a:srgbClr val="333333"/>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b="1">
                <a:solidFill>
                  <a:schemeClr val="accent4"/>
                </a:solidFill>
                <a:highlight>
                  <a:srgbClr val="FFFFFF"/>
                </a:highlight>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Compare(String, String)</a:t>
            </a:r>
            <a:endParaRPr sz="1340">
              <a:solidFill>
                <a:srgbClr val="008000"/>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a:solidFill>
                  <a:srgbClr val="333333"/>
                </a:solidFill>
                <a:highlight>
                  <a:srgbClr val="FFFFFF"/>
                </a:highlight>
                <a:latin typeface="Roboto"/>
                <a:ea typeface="Roboto"/>
                <a:cs typeface="Roboto"/>
                <a:sym typeface="Roboto"/>
              </a:rPr>
              <a:t>It is used to compares two specified String objects. It returns an integer that indicates their relative position in the sort order.</a:t>
            </a:r>
            <a:endParaRPr sz="1340">
              <a:solidFill>
                <a:srgbClr val="333333"/>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b="1">
                <a:solidFill>
                  <a:schemeClr val="accent4"/>
                </a:solidFill>
                <a:highlight>
                  <a:srgbClr val="FFFFFF"/>
                </a:highlight>
                <a:uFill>
                  <a:noFill/>
                </a:uFill>
                <a:latin typeface="Roboto"/>
                <a:ea typeface="Roboto"/>
                <a:cs typeface="Roboto"/>
                <a:sym typeface="Roboto"/>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CompareTo(String)</a:t>
            </a:r>
            <a:endParaRPr sz="1340">
              <a:solidFill>
                <a:srgbClr val="008000"/>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a:solidFill>
                  <a:srgbClr val="333333"/>
                </a:solidFill>
                <a:highlight>
                  <a:srgbClr val="FFFFFF"/>
                </a:highlight>
                <a:latin typeface="Roboto"/>
                <a:ea typeface="Roboto"/>
                <a:cs typeface="Roboto"/>
                <a:sym typeface="Roboto"/>
              </a:rPr>
              <a:t>It is used to compare this instance with a specified String object. It indicates whether this instance precedes, follows, or appears in the same position in the sort order as the specified string.</a:t>
            </a:r>
            <a:endParaRPr sz="1340">
              <a:solidFill>
                <a:srgbClr val="333333"/>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b="1">
                <a:solidFill>
                  <a:schemeClr val="accent4"/>
                </a:solidFill>
                <a:highlight>
                  <a:srgbClr val="FFFFFF"/>
                </a:highlight>
                <a:uFill>
                  <a:noFill/>
                </a:uFill>
                <a:latin typeface="Roboto"/>
                <a:ea typeface="Roboto"/>
                <a:cs typeface="Roboto"/>
                <a:sym typeface="Roboto"/>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Concat(String, String)</a:t>
            </a:r>
            <a:endParaRPr sz="1340">
              <a:solidFill>
                <a:srgbClr val="008000"/>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a:solidFill>
                  <a:srgbClr val="333333"/>
                </a:solidFill>
                <a:highlight>
                  <a:srgbClr val="FFFFFF"/>
                </a:highlight>
                <a:latin typeface="Roboto"/>
                <a:ea typeface="Roboto"/>
                <a:cs typeface="Roboto"/>
                <a:sym typeface="Roboto"/>
              </a:rPr>
              <a:t>It is used to concatenate two specified instances of String.</a:t>
            </a:r>
            <a:endParaRPr sz="1340">
              <a:solidFill>
                <a:srgbClr val="333333"/>
              </a:solidFill>
              <a:highlight>
                <a:srgbClr val="FFFFFF"/>
              </a:highlight>
              <a:latin typeface="Roboto"/>
              <a:ea typeface="Roboto"/>
              <a:cs typeface="Roboto"/>
              <a:sym typeface="Roboto"/>
            </a:endParaRPr>
          </a:p>
          <a:p>
            <a:pPr marL="0" lvl="0" indent="0" algn="l" rtl="0">
              <a:lnSpc>
                <a:spcPct val="105000"/>
              </a:lnSpc>
              <a:spcBef>
                <a:spcPts val="0"/>
              </a:spcBef>
              <a:spcAft>
                <a:spcPts val="1200"/>
              </a:spcAft>
              <a:buSzPts val="770"/>
              <a:buNone/>
            </a:pPr>
            <a:endParaRPr sz="1760"/>
          </a:p>
        </p:txBody>
      </p:sp>
      <p:sp>
        <p:nvSpPr>
          <p:cNvPr id="81" name="Google Shape;81;p16"/>
          <p:cNvSpPr txBox="1">
            <a:spLocks noGrp="1"/>
          </p:cNvSpPr>
          <p:nvPr>
            <p:ph type="body" idx="1"/>
          </p:nvPr>
        </p:nvSpPr>
        <p:spPr>
          <a:xfrm>
            <a:off x="5023000" y="636725"/>
            <a:ext cx="3895500" cy="4425300"/>
          </a:xfrm>
          <a:prstGeom prst="rect">
            <a:avLst/>
          </a:prstGeom>
        </p:spPr>
        <p:txBody>
          <a:bodyPr spcFirstLastPara="1" wrap="square" lIns="91425" tIns="91425" rIns="91425" bIns="91425" anchor="t" anchorCtr="0">
            <a:noAutofit/>
          </a:bodyPr>
          <a:lstStyle/>
          <a:p>
            <a:pPr marL="0" lvl="0" indent="0" algn="just" rtl="0">
              <a:lnSpc>
                <a:spcPct val="160000"/>
              </a:lnSpc>
              <a:spcBef>
                <a:spcPts val="0"/>
              </a:spcBef>
              <a:spcAft>
                <a:spcPts val="0"/>
              </a:spcAft>
              <a:buClr>
                <a:schemeClr val="dk2"/>
              </a:buClr>
              <a:buSzPts val="770"/>
              <a:buFont typeface="Arial"/>
              <a:buNone/>
            </a:pPr>
            <a:r>
              <a:rPr lang="en" sz="1340" b="1">
                <a:solidFill>
                  <a:schemeClr val="accent4"/>
                </a:solidFill>
                <a:highlight>
                  <a:srgbClr val="FFFFFF"/>
                </a:highlight>
                <a:uFill>
                  <a:noFill/>
                </a:uFill>
                <a:latin typeface="Roboto"/>
                <a:ea typeface="Roboto"/>
                <a:cs typeface="Roboto"/>
                <a:sym typeface="Roboto"/>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Contains(String)</a:t>
            </a:r>
            <a:endParaRPr sz="1340">
              <a:solidFill>
                <a:srgbClr val="008000"/>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SzPts val="770"/>
              <a:buNone/>
            </a:pPr>
            <a:r>
              <a:rPr lang="en" sz="1340">
                <a:solidFill>
                  <a:srgbClr val="333333"/>
                </a:solidFill>
                <a:highlight>
                  <a:srgbClr val="FFFFFF"/>
                </a:highlight>
                <a:latin typeface="Roboto"/>
                <a:ea typeface="Roboto"/>
                <a:cs typeface="Roboto"/>
                <a:sym typeface="Roboto"/>
              </a:rPr>
              <a:t>It is used to return a value indicating whether a specified substring occurs within this string.</a:t>
            </a:r>
            <a:endParaRPr sz="1340">
              <a:solidFill>
                <a:srgbClr val="333333"/>
              </a:solidFill>
              <a:highlight>
                <a:srgbClr val="FFFFFF"/>
              </a:highlight>
              <a:latin typeface="Roboto"/>
              <a:ea typeface="Roboto"/>
              <a:cs typeface="Roboto"/>
              <a:sym typeface="Roboto"/>
            </a:endParaRPr>
          </a:p>
          <a:p>
            <a:pPr marL="0" lvl="0" indent="0" algn="just" rtl="0">
              <a:lnSpc>
                <a:spcPct val="170000"/>
              </a:lnSpc>
              <a:spcBef>
                <a:spcPts val="0"/>
              </a:spcBef>
              <a:spcAft>
                <a:spcPts val="0"/>
              </a:spcAft>
              <a:buNone/>
            </a:pPr>
            <a:r>
              <a:rPr lang="en" sz="1340" b="1">
                <a:solidFill>
                  <a:schemeClr val="accent4"/>
                </a:solidFill>
                <a:highlight>
                  <a:srgbClr val="FFFFFF"/>
                </a:highlight>
                <a:uFill>
                  <a:noFill/>
                </a:uFill>
                <a:latin typeface="Roboto"/>
                <a:ea typeface="Roboto"/>
                <a:cs typeface="Roboto"/>
                <a:sym typeface="Roboto"/>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IndexOf(String)</a:t>
            </a:r>
            <a:endParaRPr sz="1200">
              <a:solidFill>
                <a:srgbClr val="008000"/>
              </a:solidFill>
              <a:highlight>
                <a:srgbClr val="FFFFFF"/>
              </a:highlight>
              <a:latin typeface="Roboto"/>
              <a:ea typeface="Roboto"/>
              <a:cs typeface="Roboto"/>
              <a:sym typeface="Roboto"/>
            </a:endParaRPr>
          </a:p>
          <a:p>
            <a:pPr marL="0" lvl="0" indent="0" algn="just" rtl="0">
              <a:lnSpc>
                <a:spcPct val="170000"/>
              </a:lnSpc>
              <a:spcBef>
                <a:spcPts val="0"/>
              </a:spcBef>
              <a:spcAft>
                <a:spcPts val="0"/>
              </a:spcAft>
              <a:buNone/>
            </a:pPr>
            <a:r>
              <a:rPr lang="en" sz="1340">
                <a:solidFill>
                  <a:srgbClr val="333333"/>
                </a:solidFill>
                <a:highlight>
                  <a:srgbClr val="FFFFFF"/>
                </a:highlight>
                <a:latin typeface="Roboto"/>
                <a:ea typeface="Roboto"/>
                <a:cs typeface="Roboto"/>
                <a:sym typeface="Roboto"/>
              </a:rPr>
              <a:t>It is used to report the zero-based index of the first occurrence of the specified string in this instance.</a:t>
            </a:r>
            <a:endParaRPr sz="1340">
              <a:solidFill>
                <a:srgbClr val="333333"/>
              </a:solidFill>
              <a:highlight>
                <a:srgbClr val="FFFFFF"/>
              </a:highlight>
              <a:latin typeface="Roboto"/>
              <a:ea typeface="Roboto"/>
              <a:cs typeface="Roboto"/>
              <a:sym typeface="Roboto"/>
            </a:endParaRPr>
          </a:p>
          <a:p>
            <a:pPr marL="0" marR="0" lvl="0" indent="0" algn="just" rtl="0">
              <a:lnSpc>
                <a:spcPct val="170000"/>
              </a:lnSpc>
              <a:spcBef>
                <a:spcPts val="0"/>
              </a:spcBef>
              <a:spcAft>
                <a:spcPts val="0"/>
              </a:spcAft>
              <a:buNone/>
            </a:pPr>
            <a:r>
              <a:rPr lang="en" sz="1340" b="1">
                <a:solidFill>
                  <a:schemeClr val="accent4"/>
                </a:solidFill>
                <a:highlight>
                  <a:srgbClr val="FFFFFF"/>
                </a:highlight>
                <a:uFill>
                  <a:noFill/>
                </a:uFill>
                <a:latin typeface="Roboto"/>
                <a:ea typeface="Roboto"/>
                <a:cs typeface="Roboto"/>
                <a:sym typeface="Roboto"/>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ToString()</a:t>
            </a:r>
            <a:endParaRPr sz="1340">
              <a:solidFill>
                <a:srgbClr val="333333"/>
              </a:solidFill>
              <a:highlight>
                <a:srgbClr val="FFFFFF"/>
              </a:highlight>
              <a:latin typeface="Roboto"/>
              <a:ea typeface="Roboto"/>
              <a:cs typeface="Roboto"/>
              <a:sym typeface="Roboto"/>
            </a:endParaRPr>
          </a:p>
          <a:p>
            <a:pPr marL="0" marR="0" lvl="0" indent="0" algn="just" rtl="0">
              <a:lnSpc>
                <a:spcPct val="170000"/>
              </a:lnSpc>
              <a:spcBef>
                <a:spcPts val="0"/>
              </a:spcBef>
              <a:spcAft>
                <a:spcPts val="0"/>
              </a:spcAft>
              <a:buNone/>
            </a:pPr>
            <a:r>
              <a:rPr lang="en" sz="1340">
                <a:solidFill>
                  <a:srgbClr val="333333"/>
                </a:solidFill>
                <a:highlight>
                  <a:srgbClr val="FFFFFF"/>
                </a:highlight>
                <a:latin typeface="Roboto"/>
                <a:ea typeface="Roboto"/>
                <a:cs typeface="Roboto"/>
                <a:sym typeface="Roboto"/>
              </a:rPr>
              <a:t>It is used to return instance of String.</a:t>
            </a:r>
            <a:endParaRPr sz="1340">
              <a:solidFill>
                <a:srgbClr val="333333"/>
              </a:solidFill>
              <a:highlight>
                <a:srgbClr val="FFFFFF"/>
              </a:highlight>
              <a:latin typeface="Roboto"/>
              <a:ea typeface="Roboto"/>
              <a:cs typeface="Roboto"/>
              <a:sym typeface="Roboto"/>
            </a:endParaRPr>
          </a:p>
          <a:p>
            <a:pPr marL="0" marR="0" lvl="0" indent="0" algn="just" rtl="0">
              <a:lnSpc>
                <a:spcPct val="170000"/>
              </a:lnSpc>
              <a:spcBef>
                <a:spcPts val="0"/>
              </a:spcBef>
              <a:spcAft>
                <a:spcPts val="0"/>
              </a:spcAft>
              <a:buNone/>
            </a:pPr>
            <a:r>
              <a:rPr lang="en" sz="1340" b="1">
                <a:solidFill>
                  <a:schemeClr val="accent4"/>
                </a:solidFill>
                <a:highlight>
                  <a:srgbClr val="FFFFFF"/>
                </a:highlight>
                <a:uFill>
                  <a:noFill/>
                </a:uFill>
                <a:latin typeface="Roboto"/>
                <a:ea typeface="Roboto"/>
                <a:cs typeface="Roboto"/>
                <a:sym typeface="Roboto"/>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Trim()</a:t>
            </a:r>
            <a:endParaRPr sz="1340">
              <a:solidFill>
                <a:srgbClr val="333333"/>
              </a:solidFill>
              <a:highlight>
                <a:srgbClr val="FFFFFF"/>
              </a:highlight>
              <a:latin typeface="Roboto"/>
              <a:ea typeface="Roboto"/>
              <a:cs typeface="Roboto"/>
              <a:sym typeface="Roboto"/>
            </a:endParaRPr>
          </a:p>
          <a:p>
            <a:pPr marL="0" marR="0" lvl="0" indent="0" algn="just" rtl="0">
              <a:lnSpc>
                <a:spcPct val="170000"/>
              </a:lnSpc>
              <a:spcBef>
                <a:spcPts val="0"/>
              </a:spcBef>
              <a:spcAft>
                <a:spcPts val="0"/>
              </a:spcAft>
              <a:buNone/>
            </a:pPr>
            <a:r>
              <a:rPr lang="en" sz="1340">
                <a:solidFill>
                  <a:srgbClr val="333333"/>
                </a:solidFill>
                <a:highlight>
                  <a:srgbClr val="FFFFFF"/>
                </a:highlight>
                <a:latin typeface="Roboto"/>
                <a:ea typeface="Roboto"/>
                <a:cs typeface="Roboto"/>
                <a:sym typeface="Roboto"/>
              </a:rPr>
              <a:t>It is used to remove all leading and trailing white-space characters from the current String object.</a:t>
            </a:r>
            <a:endParaRPr sz="1340">
              <a:solidFill>
                <a:srgbClr val="333333"/>
              </a:solidFill>
              <a:highlight>
                <a:srgbClr val="FFFFFF"/>
              </a:highlight>
              <a:latin typeface="Roboto"/>
              <a:ea typeface="Roboto"/>
              <a:cs typeface="Roboto"/>
              <a:sym typeface="Roboto"/>
            </a:endParaRPr>
          </a:p>
          <a:p>
            <a:pPr marL="0" marR="0" lvl="0" indent="0" algn="just" rtl="0">
              <a:lnSpc>
                <a:spcPct val="170000"/>
              </a:lnSpc>
              <a:spcBef>
                <a:spcPts val="0"/>
              </a:spcBef>
              <a:spcAft>
                <a:spcPts val="0"/>
              </a:spcAft>
              <a:buNone/>
            </a:pPr>
            <a:endParaRPr sz="1340">
              <a:solidFill>
                <a:srgbClr val="333333"/>
              </a:solidFill>
              <a:highlight>
                <a:srgbClr val="FFFFFF"/>
              </a:highlight>
              <a:latin typeface="Roboto"/>
              <a:ea typeface="Roboto"/>
              <a:cs typeface="Roboto"/>
              <a:sym typeface="Roboto"/>
            </a:endParaRPr>
          </a:p>
          <a:p>
            <a:pPr marL="0" lvl="0" indent="0" algn="just" rtl="0">
              <a:lnSpc>
                <a:spcPct val="170000"/>
              </a:lnSpc>
              <a:spcBef>
                <a:spcPts val="0"/>
              </a:spcBef>
              <a:spcAft>
                <a:spcPts val="0"/>
              </a:spcAft>
              <a:buNone/>
            </a:pPr>
            <a:endParaRPr sz="1340">
              <a:solidFill>
                <a:srgbClr val="333333"/>
              </a:solidFill>
              <a:highlight>
                <a:srgbClr val="FFFFFF"/>
              </a:highlight>
              <a:latin typeface="Roboto"/>
              <a:ea typeface="Roboto"/>
              <a:cs typeface="Roboto"/>
              <a:sym typeface="Roboto"/>
            </a:endParaRPr>
          </a:p>
          <a:p>
            <a:pPr marL="0" lvl="0" indent="0" algn="just" rtl="0">
              <a:lnSpc>
                <a:spcPct val="160000"/>
              </a:lnSpc>
              <a:spcBef>
                <a:spcPts val="0"/>
              </a:spcBef>
              <a:spcAft>
                <a:spcPts val="0"/>
              </a:spcAft>
              <a:buClr>
                <a:schemeClr val="dk2"/>
              </a:buClr>
              <a:buSzPts val="770"/>
              <a:buFont typeface="Arial"/>
              <a:buNone/>
            </a:pPr>
            <a:endParaRPr sz="1340">
              <a:solidFill>
                <a:srgbClr val="333333"/>
              </a:solidFill>
              <a:highlight>
                <a:srgbClr val="FFFFFF"/>
              </a:highlight>
              <a:latin typeface="Roboto"/>
              <a:ea typeface="Roboto"/>
              <a:cs typeface="Roboto"/>
              <a:sym typeface="Roboto"/>
            </a:endParaRPr>
          </a:p>
          <a:p>
            <a:pPr marL="0" lvl="0" indent="0" algn="l" rtl="0">
              <a:lnSpc>
                <a:spcPct val="105000"/>
              </a:lnSpc>
              <a:spcBef>
                <a:spcPts val="0"/>
              </a:spcBef>
              <a:spcAft>
                <a:spcPts val="1200"/>
              </a:spcAft>
              <a:buSzPts val="770"/>
              <a:buNone/>
            </a:pPr>
            <a:endParaRPr sz="1760"/>
          </a:p>
        </p:txBody>
      </p:sp>
      <p:cxnSp>
        <p:nvCxnSpPr>
          <p:cNvPr id="82" name="Google Shape;82;p16"/>
          <p:cNvCxnSpPr/>
          <p:nvPr/>
        </p:nvCxnSpPr>
        <p:spPr>
          <a:xfrm>
            <a:off x="4903475" y="611025"/>
            <a:ext cx="300" cy="43722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clone()</a:t>
            </a:r>
            <a:endParaRPr/>
          </a:p>
        </p:txBody>
      </p:sp>
      <p:sp>
        <p:nvSpPr>
          <p:cNvPr id="88" name="Google Shape;88;p17"/>
          <p:cNvSpPr txBox="1">
            <a:spLocks noGrp="1"/>
          </p:cNvSpPr>
          <p:nvPr>
            <p:ph type="body" idx="1"/>
          </p:nvPr>
        </p:nvSpPr>
        <p:spPr>
          <a:xfrm>
            <a:off x="0" y="848650"/>
            <a:ext cx="4386000" cy="4005600"/>
          </a:xfrm>
          <a:prstGeom prst="rect">
            <a:avLst/>
          </a:prstGeom>
        </p:spPr>
        <p:txBody>
          <a:bodyPr spcFirstLastPara="1" wrap="square" lIns="91425" tIns="91425" rIns="91425" bIns="91425" anchor="t" anchorCtr="0">
            <a:noAutofit/>
          </a:bodyPr>
          <a:lstStyle/>
          <a:p>
            <a:pPr marL="457200" lvl="0" indent="-330200" algn="just" rtl="0">
              <a:lnSpc>
                <a:spcPct val="115000"/>
              </a:lnSpc>
              <a:spcBef>
                <a:spcPts val="120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The Clone() method is used to clone a string object. It returns another copy of same data. </a:t>
            </a:r>
            <a:endParaRPr sz="1600">
              <a:solidFill>
                <a:srgbClr val="333333"/>
              </a:solidFill>
              <a:highlight>
                <a:srgbClr val="FFFFFF"/>
              </a:highlight>
              <a:latin typeface="Roboto"/>
              <a:ea typeface="Roboto"/>
              <a:cs typeface="Roboto"/>
              <a:sym typeface="Roboto"/>
            </a:endParaRPr>
          </a:p>
          <a:p>
            <a:pPr marL="457200" lvl="0" indent="-330200" algn="just" rtl="0">
              <a:lnSpc>
                <a:spcPct val="115000"/>
              </a:lnSpc>
              <a:spcBef>
                <a:spcPts val="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The return type of Clone() method is object.</a:t>
            </a:r>
            <a:endParaRPr sz="1600">
              <a:solidFill>
                <a:srgbClr val="333333"/>
              </a:solidFill>
              <a:highlight>
                <a:srgbClr val="FFFFFF"/>
              </a:highlight>
              <a:latin typeface="Roboto"/>
              <a:ea typeface="Roboto"/>
              <a:cs typeface="Roboto"/>
              <a:sym typeface="Roboto"/>
            </a:endParaRPr>
          </a:p>
          <a:p>
            <a:pPr marL="457200" lvl="0" indent="-330200" algn="just" rtl="0">
              <a:lnSpc>
                <a:spcPct val="115000"/>
              </a:lnSpc>
              <a:spcBef>
                <a:spcPts val="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It does not take any parameter.</a:t>
            </a:r>
            <a:endParaRPr sz="1600">
              <a:solidFill>
                <a:srgbClr val="333333"/>
              </a:solidFill>
              <a:highlight>
                <a:srgbClr val="FFFFFF"/>
              </a:highlight>
              <a:latin typeface="Roboto"/>
              <a:ea typeface="Roboto"/>
              <a:cs typeface="Roboto"/>
              <a:sym typeface="Roboto"/>
            </a:endParaRPr>
          </a:p>
          <a:p>
            <a:pPr marL="457200" lvl="0" indent="0" algn="just" rtl="0">
              <a:lnSpc>
                <a:spcPct val="115000"/>
              </a:lnSpc>
              <a:spcBef>
                <a:spcPts val="1200"/>
              </a:spcBef>
              <a:spcAft>
                <a:spcPts val="0"/>
              </a:spcAft>
              <a:buNone/>
            </a:pPr>
            <a:r>
              <a:rPr lang="en" sz="1600" b="1">
                <a:highlight>
                  <a:srgbClr val="FFFFFF"/>
                </a:highlight>
                <a:latin typeface="Roboto"/>
                <a:ea typeface="Roboto"/>
                <a:cs typeface="Roboto"/>
                <a:sym typeface="Roboto"/>
              </a:rPr>
              <a:t>Example</a:t>
            </a:r>
            <a:endParaRPr sz="1600" b="1">
              <a:highlight>
                <a:srgbClr val="FFFFFF"/>
              </a:highlight>
              <a:latin typeface="Roboto"/>
              <a:ea typeface="Roboto"/>
              <a:cs typeface="Roboto"/>
              <a:sym typeface="Roboto"/>
            </a:endParaRPr>
          </a:p>
          <a:p>
            <a:pPr marL="0" marR="25400" lvl="0" indent="0" algn="l" rtl="0">
              <a:lnSpc>
                <a:spcPct val="115000"/>
              </a:lnSpc>
              <a:spcBef>
                <a:spcPts val="0"/>
              </a:spcBef>
              <a:spcAft>
                <a:spcPts val="0"/>
              </a:spcAft>
              <a:buNone/>
            </a:pPr>
            <a:r>
              <a:rPr lang="en" sz="1600">
                <a:latin typeface="Roboto"/>
                <a:ea typeface="Roboto"/>
                <a:cs typeface="Roboto"/>
                <a:sym typeface="Roboto"/>
              </a:rPr>
              <a:t>     </a:t>
            </a:r>
            <a:r>
              <a:rPr lang="en" sz="1600" b="1">
                <a:solidFill>
                  <a:srgbClr val="006699"/>
                </a:solidFill>
                <a:latin typeface="Roboto"/>
                <a:ea typeface="Roboto"/>
                <a:cs typeface="Roboto"/>
                <a:sym typeface="Roboto"/>
              </a:rPr>
              <a:t>public</a:t>
            </a:r>
            <a:r>
              <a:rPr lang="en" sz="1600">
                <a:latin typeface="Roboto"/>
                <a:ea typeface="Roboto"/>
                <a:cs typeface="Roboto"/>
                <a:sym typeface="Roboto"/>
              </a:rPr>
              <a:t> </a:t>
            </a:r>
            <a:r>
              <a:rPr lang="en" sz="1600" b="1">
                <a:solidFill>
                  <a:srgbClr val="006699"/>
                </a:solidFill>
                <a:latin typeface="Roboto"/>
                <a:ea typeface="Roboto"/>
                <a:cs typeface="Roboto"/>
                <a:sym typeface="Roboto"/>
              </a:rPr>
              <a:t>static</a:t>
            </a:r>
            <a:r>
              <a:rPr lang="en" sz="1600">
                <a:latin typeface="Roboto"/>
                <a:ea typeface="Roboto"/>
                <a:cs typeface="Roboto"/>
                <a:sym typeface="Roboto"/>
              </a:rPr>
              <a:t> </a:t>
            </a:r>
            <a:r>
              <a:rPr lang="en" sz="1600" b="1">
                <a:solidFill>
                  <a:srgbClr val="006699"/>
                </a:solidFill>
                <a:latin typeface="Roboto"/>
                <a:ea typeface="Roboto"/>
                <a:cs typeface="Roboto"/>
                <a:sym typeface="Roboto"/>
              </a:rPr>
              <a:t>void</a:t>
            </a:r>
            <a:r>
              <a:rPr lang="en" sz="1600">
                <a:latin typeface="Roboto"/>
                <a:ea typeface="Roboto"/>
                <a:cs typeface="Roboto"/>
                <a:sym typeface="Roboto"/>
              </a:rPr>
              <a:t> Main(</a:t>
            </a:r>
            <a:r>
              <a:rPr lang="en" sz="1600" b="1">
                <a:solidFill>
                  <a:srgbClr val="006699"/>
                </a:solidFill>
                <a:latin typeface="Roboto"/>
                <a:ea typeface="Roboto"/>
                <a:cs typeface="Roboto"/>
                <a:sym typeface="Roboto"/>
              </a:rPr>
              <a:t>string</a:t>
            </a:r>
            <a:r>
              <a:rPr lang="en" sz="1600">
                <a:latin typeface="Roboto"/>
                <a:ea typeface="Roboto"/>
                <a:cs typeface="Roboto"/>
                <a:sym typeface="Roboto"/>
              </a:rPr>
              <a:t>[] args)    </a:t>
            </a:r>
            <a:endParaRPr sz="1600">
              <a:latin typeface="Roboto"/>
              <a:ea typeface="Roboto"/>
              <a:cs typeface="Roboto"/>
              <a:sym typeface="Roboto"/>
            </a:endParaRPr>
          </a:p>
          <a:p>
            <a:pPr marL="0" marR="25400" lvl="0" indent="0" algn="l" rtl="0">
              <a:lnSpc>
                <a:spcPct val="115000"/>
              </a:lnSpc>
              <a:spcBef>
                <a:spcPts val="0"/>
              </a:spcBef>
              <a:spcAft>
                <a:spcPts val="0"/>
              </a:spcAft>
              <a:buNone/>
            </a:pPr>
            <a:r>
              <a:rPr lang="en" sz="1600">
                <a:latin typeface="Roboto"/>
                <a:ea typeface="Roboto"/>
                <a:cs typeface="Roboto"/>
                <a:sym typeface="Roboto"/>
              </a:rPr>
              <a:t>        {    </a:t>
            </a:r>
            <a:r>
              <a:rPr lang="en" sz="1600" b="1">
                <a:solidFill>
                  <a:srgbClr val="006699"/>
                </a:solidFill>
                <a:latin typeface="Roboto"/>
                <a:ea typeface="Roboto"/>
                <a:cs typeface="Roboto"/>
                <a:sym typeface="Roboto"/>
              </a:rPr>
              <a:t>string</a:t>
            </a:r>
            <a:r>
              <a:rPr lang="en" sz="1600">
                <a:latin typeface="Roboto"/>
                <a:ea typeface="Roboto"/>
                <a:cs typeface="Roboto"/>
                <a:sym typeface="Roboto"/>
              </a:rPr>
              <a:t> s1 = </a:t>
            </a:r>
            <a:r>
              <a:rPr lang="en" sz="1600">
                <a:solidFill>
                  <a:srgbClr val="0000FF"/>
                </a:solidFill>
                <a:latin typeface="Roboto"/>
                <a:ea typeface="Roboto"/>
                <a:cs typeface="Roboto"/>
                <a:sym typeface="Roboto"/>
              </a:rPr>
              <a:t>"Hello "</a:t>
            </a:r>
            <a:r>
              <a:rPr lang="en" sz="1600">
                <a:latin typeface="Roboto"/>
                <a:ea typeface="Roboto"/>
                <a:cs typeface="Roboto"/>
                <a:sym typeface="Roboto"/>
              </a:rPr>
              <a:t>;    </a:t>
            </a:r>
            <a:endParaRPr sz="1600">
              <a:latin typeface="Roboto"/>
              <a:ea typeface="Roboto"/>
              <a:cs typeface="Roboto"/>
              <a:sym typeface="Roboto"/>
            </a:endParaRPr>
          </a:p>
          <a:p>
            <a:pPr marL="0" marR="25400" lvl="0" indent="0" algn="l" rtl="0">
              <a:lnSpc>
                <a:spcPct val="115000"/>
              </a:lnSpc>
              <a:spcBef>
                <a:spcPts val="0"/>
              </a:spcBef>
              <a:spcAft>
                <a:spcPts val="0"/>
              </a:spcAft>
              <a:buNone/>
            </a:pPr>
            <a:r>
              <a:rPr lang="en" sz="1600">
                <a:latin typeface="Roboto"/>
                <a:ea typeface="Roboto"/>
                <a:cs typeface="Roboto"/>
                <a:sym typeface="Roboto"/>
              </a:rPr>
              <a:t>             </a:t>
            </a:r>
            <a:r>
              <a:rPr lang="en" sz="1600" b="1">
                <a:solidFill>
                  <a:srgbClr val="006699"/>
                </a:solidFill>
                <a:latin typeface="Roboto"/>
                <a:ea typeface="Roboto"/>
                <a:cs typeface="Roboto"/>
                <a:sym typeface="Roboto"/>
              </a:rPr>
              <a:t>string</a:t>
            </a:r>
            <a:r>
              <a:rPr lang="en" sz="1600">
                <a:latin typeface="Roboto"/>
                <a:ea typeface="Roboto"/>
                <a:cs typeface="Roboto"/>
                <a:sym typeface="Roboto"/>
              </a:rPr>
              <a:t> s2 = (String)s1.Clone();    </a:t>
            </a:r>
            <a:endParaRPr sz="1600">
              <a:latin typeface="Roboto"/>
              <a:ea typeface="Roboto"/>
              <a:cs typeface="Roboto"/>
              <a:sym typeface="Roboto"/>
            </a:endParaRPr>
          </a:p>
          <a:p>
            <a:pPr marL="0" marR="25400" lvl="0" indent="0" algn="l" rtl="0">
              <a:lnSpc>
                <a:spcPct val="115000"/>
              </a:lnSpc>
              <a:spcBef>
                <a:spcPts val="0"/>
              </a:spcBef>
              <a:spcAft>
                <a:spcPts val="0"/>
              </a:spcAft>
              <a:buNone/>
            </a:pPr>
            <a:r>
              <a:rPr lang="en" sz="1600">
                <a:latin typeface="Roboto"/>
                <a:ea typeface="Roboto"/>
                <a:cs typeface="Roboto"/>
                <a:sym typeface="Roboto"/>
              </a:rPr>
              <a:t>             Console.WriteLine(s1);  </a:t>
            </a:r>
            <a:endParaRPr sz="1600">
              <a:latin typeface="Roboto"/>
              <a:ea typeface="Roboto"/>
              <a:cs typeface="Roboto"/>
              <a:sym typeface="Roboto"/>
            </a:endParaRPr>
          </a:p>
          <a:p>
            <a:pPr marL="0" marR="25400" lvl="0" indent="0" algn="l" rtl="0">
              <a:lnSpc>
                <a:spcPct val="115000"/>
              </a:lnSpc>
              <a:spcBef>
                <a:spcPts val="0"/>
              </a:spcBef>
              <a:spcAft>
                <a:spcPts val="0"/>
              </a:spcAft>
              <a:buNone/>
            </a:pPr>
            <a:r>
              <a:rPr lang="en" sz="1600">
                <a:latin typeface="Roboto"/>
                <a:ea typeface="Roboto"/>
                <a:cs typeface="Roboto"/>
                <a:sym typeface="Roboto"/>
              </a:rPr>
              <a:t>             Console.WriteLine(s2);    </a:t>
            </a:r>
            <a:endParaRPr sz="1600">
              <a:latin typeface="Roboto"/>
              <a:ea typeface="Roboto"/>
              <a:cs typeface="Roboto"/>
              <a:sym typeface="Roboto"/>
            </a:endParaRPr>
          </a:p>
          <a:p>
            <a:pPr marL="0" marR="25400" lvl="0" indent="0" algn="l" rtl="0">
              <a:lnSpc>
                <a:spcPct val="115000"/>
              </a:lnSpc>
              <a:spcBef>
                <a:spcPts val="0"/>
              </a:spcBef>
              <a:spcAft>
                <a:spcPts val="0"/>
              </a:spcAft>
              <a:buNone/>
            </a:pPr>
            <a:r>
              <a:rPr lang="en" sz="1600">
                <a:latin typeface="Roboto"/>
                <a:ea typeface="Roboto"/>
                <a:cs typeface="Roboto"/>
                <a:sym typeface="Roboto"/>
              </a:rPr>
              <a:t>        }    </a:t>
            </a:r>
            <a:endParaRPr sz="1600">
              <a:latin typeface="Roboto"/>
              <a:ea typeface="Roboto"/>
              <a:cs typeface="Roboto"/>
              <a:sym typeface="Roboto"/>
            </a:endParaRPr>
          </a:p>
          <a:p>
            <a:pPr marL="457200" lvl="0" indent="0" algn="l" rtl="0">
              <a:lnSpc>
                <a:spcPct val="115000"/>
              </a:lnSpc>
              <a:spcBef>
                <a:spcPts val="0"/>
              </a:spcBef>
              <a:spcAft>
                <a:spcPts val="0"/>
              </a:spcAft>
              <a:buNone/>
            </a:pPr>
            <a:endParaRPr sz="2200">
              <a:solidFill>
                <a:srgbClr val="333333"/>
              </a:solidFill>
              <a:highlight>
                <a:srgbClr val="FFFFFF"/>
              </a:highlight>
              <a:latin typeface="Roboto"/>
              <a:ea typeface="Roboto"/>
              <a:cs typeface="Roboto"/>
              <a:sym typeface="Roboto"/>
            </a:endParaRPr>
          </a:p>
        </p:txBody>
      </p:sp>
      <p:sp>
        <p:nvSpPr>
          <p:cNvPr id="89" name="Google Shape;89;p17"/>
          <p:cNvSpPr txBox="1">
            <a:spLocks noGrp="1"/>
          </p:cNvSpPr>
          <p:nvPr>
            <p:ph type="body" idx="1"/>
          </p:nvPr>
        </p:nvSpPr>
        <p:spPr>
          <a:xfrm>
            <a:off x="5078700" y="1001050"/>
            <a:ext cx="2353200" cy="1423200"/>
          </a:xfrm>
          <a:prstGeom prst="rect">
            <a:avLst/>
          </a:prstGeom>
          <a:solidFill>
            <a:schemeClr val="dk2"/>
          </a:solidFill>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600">
                <a:solidFill>
                  <a:schemeClr val="lt1"/>
                </a:solidFill>
                <a:latin typeface="Roboto"/>
                <a:ea typeface="Roboto"/>
                <a:cs typeface="Roboto"/>
                <a:sym typeface="Roboto"/>
              </a:rPr>
              <a:t>Hello</a:t>
            </a:r>
            <a:endParaRPr sz="160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r>
              <a:rPr lang="en" sz="1600">
                <a:solidFill>
                  <a:schemeClr val="lt1"/>
                </a:solidFill>
                <a:latin typeface="Roboto"/>
                <a:ea typeface="Roboto"/>
                <a:cs typeface="Roboto"/>
                <a:sym typeface="Roboto"/>
              </a:rPr>
              <a:t>Hello</a:t>
            </a:r>
            <a:endParaRPr sz="1600">
              <a:solidFill>
                <a:schemeClr val="lt1"/>
              </a:solidFill>
              <a:latin typeface="Roboto"/>
              <a:ea typeface="Roboto"/>
              <a:cs typeface="Roboto"/>
              <a:sym typeface="Roboto"/>
            </a:endParaRPr>
          </a:p>
        </p:txBody>
      </p:sp>
      <p:cxnSp>
        <p:nvCxnSpPr>
          <p:cNvPr id="90" name="Google Shape;90;p17"/>
          <p:cNvCxnSpPr/>
          <p:nvPr/>
        </p:nvCxnSpPr>
        <p:spPr>
          <a:xfrm>
            <a:off x="4572000" y="712925"/>
            <a:ext cx="48600" cy="41178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18825" y="64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2400"/>
              </a:spcBef>
              <a:spcAft>
                <a:spcPts val="0"/>
              </a:spcAft>
              <a:buClr>
                <a:schemeClr val="dk2"/>
              </a:buClr>
              <a:buSzPct val="64705"/>
              <a:buFont typeface="Arial"/>
              <a:buNone/>
            </a:pPr>
            <a:r>
              <a:rPr lang="en"/>
              <a:t>Quoted string literals</a:t>
            </a:r>
            <a:endParaRPr sz="1700" b="1">
              <a:solidFill>
                <a:srgbClr val="161616"/>
              </a:solidFill>
              <a:highlight>
                <a:srgbClr val="FFFFFF"/>
              </a:highlight>
              <a:latin typeface="Arial"/>
              <a:ea typeface="Arial"/>
              <a:cs typeface="Arial"/>
              <a:sym typeface="Arial"/>
            </a:endParaRPr>
          </a:p>
          <a:p>
            <a:pPr marL="0" lvl="0" indent="0" algn="l" rtl="0">
              <a:spcBef>
                <a:spcPts val="900"/>
              </a:spcBef>
              <a:spcAft>
                <a:spcPts val="0"/>
              </a:spcAft>
              <a:buNone/>
            </a:pPr>
            <a:endParaRPr/>
          </a:p>
        </p:txBody>
      </p:sp>
      <p:sp>
        <p:nvSpPr>
          <p:cNvPr id="96" name="Google Shape;96;p18"/>
          <p:cNvSpPr txBox="1">
            <a:spLocks noGrp="1"/>
          </p:cNvSpPr>
          <p:nvPr>
            <p:ph type="body" idx="1"/>
          </p:nvPr>
        </p:nvSpPr>
        <p:spPr>
          <a:xfrm>
            <a:off x="349350" y="1131600"/>
            <a:ext cx="3210900" cy="3429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rgbClr val="333333"/>
                </a:solidFill>
                <a:highlight>
                  <a:srgbClr val="FFFFFF"/>
                </a:highlight>
                <a:latin typeface="Roboto"/>
                <a:ea typeface="Roboto"/>
                <a:cs typeface="Roboto"/>
                <a:sym typeface="Roboto"/>
              </a:rPr>
              <a:t>Quoted string literals start and end with a single      double quote character (") on the same line.</a:t>
            </a:r>
            <a:endParaRPr sz="1600">
              <a:solidFill>
                <a:srgbClr val="333333"/>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Clr>
                <a:schemeClr val="dk2"/>
              </a:buClr>
              <a:buSzPts val="1100"/>
              <a:buFont typeface="Arial"/>
              <a:buNone/>
            </a:pPr>
            <a:endParaRPr sz="1600">
              <a:solidFill>
                <a:srgbClr val="333333"/>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a:solidFill>
                <a:srgbClr val="333333"/>
              </a:solidFill>
              <a:highlight>
                <a:srgbClr val="FFFFFF"/>
              </a:highlight>
              <a:latin typeface="Roboto"/>
              <a:ea typeface="Roboto"/>
              <a:cs typeface="Roboto"/>
              <a:sym typeface="Roboto"/>
            </a:endParaRPr>
          </a:p>
        </p:txBody>
      </p:sp>
      <p:cxnSp>
        <p:nvCxnSpPr>
          <p:cNvPr id="97" name="Google Shape;97;p18"/>
          <p:cNvCxnSpPr/>
          <p:nvPr/>
        </p:nvCxnSpPr>
        <p:spPr>
          <a:xfrm>
            <a:off x="4614850" y="522775"/>
            <a:ext cx="12900" cy="4333500"/>
          </a:xfrm>
          <a:prstGeom prst="straightConnector1">
            <a:avLst/>
          </a:prstGeom>
          <a:noFill/>
          <a:ln w="28575" cap="flat" cmpd="sng">
            <a:solidFill>
              <a:schemeClr val="dk1"/>
            </a:solidFill>
            <a:prstDash val="solid"/>
            <a:round/>
            <a:headEnd type="none" w="med" len="med"/>
            <a:tailEnd type="none" w="med" len="med"/>
          </a:ln>
        </p:spPr>
      </p:cxnSp>
      <p:pic>
        <p:nvPicPr>
          <p:cNvPr id="98" name="Google Shape;98;p18"/>
          <p:cNvPicPr preferRelativeResize="0"/>
          <p:nvPr/>
        </p:nvPicPr>
        <p:blipFill>
          <a:blip r:embed="rId3">
            <a:alphaModFix/>
          </a:blip>
          <a:stretch>
            <a:fillRect/>
          </a:stretch>
        </p:blipFill>
        <p:spPr>
          <a:xfrm>
            <a:off x="5038850" y="403375"/>
            <a:ext cx="3210757" cy="400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1695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2400"/>
              </a:spcBef>
              <a:spcAft>
                <a:spcPts val="0"/>
              </a:spcAft>
              <a:buClr>
                <a:schemeClr val="dk2"/>
              </a:buClr>
              <a:buSzPct val="50000"/>
              <a:buFont typeface="Arial"/>
              <a:buNone/>
            </a:pPr>
            <a:r>
              <a:rPr lang="en"/>
              <a:t>Exception Handling</a:t>
            </a:r>
            <a:endParaRPr sz="2200">
              <a:solidFill>
                <a:srgbClr val="610B38"/>
              </a:solidFill>
              <a:highlight>
                <a:srgbClr val="FFFFFF"/>
              </a:highlight>
              <a:latin typeface="Arial"/>
              <a:ea typeface="Arial"/>
              <a:cs typeface="Arial"/>
              <a:sym typeface="Arial"/>
            </a:endParaRPr>
          </a:p>
          <a:p>
            <a:pPr marL="0" lvl="0" indent="0" algn="l" rtl="0">
              <a:lnSpc>
                <a:spcPct val="130000"/>
              </a:lnSpc>
              <a:spcBef>
                <a:spcPts val="2400"/>
              </a:spcBef>
              <a:spcAft>
                <a:spcPts val="0"/>
              </a:spcAft>
              <a:buClr>
                <a:schemeClr val="dk2"/>
              </a:buClr>
              <a:buSzPct val="36666"/>
              <a:buFont typeface="Arial"/>
              <a:buNone/>
            </a:pPr>
            <a:endParaRPr/>
          </a:p>
          <a:p>
            <a:pPr marL="0" lvl="0" indent="0" algn="l" rtl="0">
              <a:spcBef>
                <a:spcPts val="900"/>
              </a:spcBef>
              <a:spcAft>
                <a:spcPts val="0"/>
              </a:spcAft>
              <a:buNone/>
            </a:pPr>
            <a:endParaRPr/>
          </a:p>
        </p:txBody>
      </p:sp>
      <p:sp>
        <p:nvSpPr>
          <p:cNvPr id="198" name="Google Shape;198;p33"/>
          <p:cNvSpPr txBox="1">
            <a:spLocks noGrp="1"/>
          </p:cNvSpPr>
          <p:nvPr>
            <p:ph type="body" idx="1"/>
          </p:nvPr>
        </p:nvSpPr>
        <p:spPr>
          <a:xfrm>
            <a:off x="0" y="767400"/>
            <a:ext cx="8859600" cy="4376100"/>
          </a:xfrm>
          <a:prstGeom prst="rect">
            <a:avLst/>
          </a:prstGeom>
        </p:spPr>
        <p:txBody>
          <a:bodyPr spcFirstLastPara="1" wrap="square" lIns="91425" tIns="91425" rIns="91425" bIns="91425" anchor="t" anchorCtr="0">
            <a:noAutofit/>
          </a:bodyPr>
          <a:lstStyle/>
          <a:p>
            <a:pPr marL="457200" lvl="0" indent="-349250" algn="just" rtl="0">
              <a:lnSpc>
                <a:spcPct val="160000"/>
              </a:lnSpc>
              <a:spcBef>
                <a:spcPts val="600"/>
              </a:spcBef>
              <a:spcAft>
                <a:spcPts val="0"/>
              </a:spcAft>
              <a:buClr>
                <a:srgbClr val="202124"/>
              </a:buClr>
              <a:buSzPts val="1900"/>
              <a:buFont typeface="Arial"/>
              <a:buChar char="●"/>
            </a:pPr>
            <a:r>
              <a:rPr lang="en" sz="1900">
                <a:solidFill>
                  <a:srgbClr val="202124"/>
                </a:solidFill>
                <a:highlight>
                  <a:srgbClr val="FFFFFF"/>
                </a:highlight>
                <a:latin typeface="Arial"/>
                <a:ea typeface="Arial"/>
                <a:cs typeface="Arial"/>
                <a:sym typeface="Arial"/>
              </a:rPr>
              <a:t>An exception is a problem that arises during the execution of a program. </a:t>
            </a:r>
            <a:endParaRPr sz="1900">
              <a:solidFill>
                <a:srgbClr val="202124"/>
              </a:solidFill>
              <a:highlight>
                <a:srgbClr val="FFFFFF"/>
              </a:highlight>
              <a:latin typeface="Arial"/>
              <a:ea typeface="Arial"/>
              <a:cs typeface="Arial"/>
              <a:sym typeface="Arial"/>
            </a:endParaRPr>
          </a:p>
          <a:p>
            <a:pPr marL="457200" lvl="0" indent="-349250" algn="just" rtl="0">
              <a:lnSpc>
                <a:spcPct val="160000"/>
              </a:lnSpc>
              <a:spcBef>
                <a:spcPts val="0"/>
              </a:spcBef>
              <a:spcAft>
                <a:spcPts val="0"/>
              </a:spcAft>
              <a:buClr>
                <a:srgbClr val="202124"/>
              </a:buClr>
              <a:buSzPts val="1900"/>
              <a:buFont typeface="Arial"/>
              <a:buChar char="●"/>
            </a:pPr>
            <a:r>
              <a:rPr lang="en" sz="1900">
                <a:solidFill>
                  <a:srgbClr val="202124"/>
                </a:solidFill>
                <a:highlight>
                  <a:srgbClr val="FFFFFF"/>
                </a:highlight>
                <a:latin typeface="Arial"/>
                <a:ea typeface="Arial"/>
                <a:cs typeface="Arial"/>
                <a:sym typeface="Arial"/>
              </a:rPr>
              <a:t>A C# exception is a response to an exceptional circumstance that arises while a program is running, such as an attempt to divide by zero.</a:t>
            </a:r>
            <a:endParaRPr sz="1900">
              <a:solidFill>
                <a:srgbClr val="202124"/>
              </a:solidFill>
              <a:highlight>
                <a:srgbClr val="FFFFFF"/>
              </a:highlight>
              <a:latin typeface="Arial"/>
              <a:ea typeface="Arial"/>
              <a:cs typeface="Arial"/>
              <a:sym typeface="Arial"/>
            </a:endParaRPr>
          </a:p>
          <a:p>
            <a:pPr marL="457200" lvl="0" indent="-349250" algn="just" rtl="0">
              <a:lnSpc>
                <a:spcPct val="160000"/>
              </a:lnSpc>
              <a:spcBef>
                <a:spcPts val="0"/>
              </a:spcBef>
              <a:spcAft>
                <a:spcPts val="0"/>
              </a:spcAft>
              <a:buClr>
                <a:srgbClr val="202124"/>
              </a:buClr>
              <a:buSzPts val="1900"/>
              <a:buFont typeface="Arial"/>
              <a:buChar char="●"/>
            </a:pPr>
            <a:r>
              <a:rPr lang="en" sz="1900">
                <a:solidFill>
                  <a:srgbClr val="202124"/>
                </a:solidFill>
                <a:highlight>
                  <a:srgbClr val="FFFFFF"/>
                </a:highlight>
                <a:latin typeface="Arial"/>
                <a:ea typeface="Arial"/>
                <a:cs typeface="Arial"/>
                <a:sym typeface="Arial"/>
              </a:rPr>
              <a:t>Exceptions provide a way to transfer control from one part of a program to another. </a:t>
            </a:r>
            <a:endParaRPr sz="1900">
              <a:solidFill>
                <a:srgbClr val="202124"/>
              </a:solidFill>
              <a:highlight>
                <a:srgbClr val="FFFFFF"/>
              </a:highlight>
              <a:latin typeface="Arial"/>
              <a:ea typeface="Arial"/>
              <a:cs typeface="Arial"/>
              <a:sym typeface="Arial"/>
            </a:endParaRPr>
          </a:p>
          <a:p>
            <a:pPr marL="457200" lvl="0" indent="-349250" algn="just" rtl="0">
              <a:lnSpc>
                <a:spcPct val="160000"/>
              </a:lnSpc>
              <a:spcBef>
                <a:spcPts val="0"/>
              </a:spcBef>
              <a:spcAft>
                <a:spcPts val="0"/>
              </a:spcAft>
              <a:buClr>
                <a:srgbClr val="202124"/>
              </a:buClr>
              <a:buSzPts val="1900"/>
              <a:buFont typeface="Arial"/>
              <a:buChar char="●"/>
            </a:pPr>
            <a:r>
              <a:rPr lang="en" sz="1900">
                <a:solidFill>
                  <a:srgbClr val="202124"/>
                </a:solidFill>
                <a:highlight>
                  <a:srgbClr val="FFFFFF"/>
                </a:highlight>
                <a:latin typeface="Arial"/>
                <a:ea typeface="Arial"/>
                <a:cs typeface="Arial"/>
                <a:sym typeface="Arial"/>
              </a:rPr>
              <a:t>C# exception handling is built upon four keywords: try, catch, finally, and throw.</a:t>
            </a:r>
            <a:endParaRPr sz="1200">
              <a:latin typeface="Nunito"/>
              <a:ea typeface="Nunito"/>
              <a:cs typeface="Nunito"/>
              <a:sym typeface="Nunito"/>
            </a:endParaRPr>
          </a:p>
          <a:p>
            <a:pPr marL="457200" marR="0" lvl="0" indent="0" algn="l" rtl="0">
              <a:lnSpc>
                <a:spcPct val="150000"/>
              </a:lnSpc>
              <a:spcBef>
                <a:spcPts val="700"/>
              </a:spcBef>
              <a:spcAft>
                <a:spcPts val="0"/>
              </a:spcAft>
              <a:buNone/>
            </a:pPr>
            <a:endParaRPr sz="1600">
              <a:solidFill>
                <a:srgbClr val="202124"/>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1695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2400"/>
              </a:spcBef>
              <a:spcAft>
                <a:spcPts val="0"/>
              </a:spcAft>
              <a:buClr>
                <a:schemeClr val="dk2"/>
              </a:buClr>
              <a:buSzPct val="50000"/>
              <a:buFont typeface="Arial"/>
              <a:buNone/>
            </a:pPr>
            <a:r>
              <a:rPr lang="en"/>
              <a:t>Exception Handling</a:t>
            </a:r>
            <a:endParaRPr sz="2200">
              <a:solidFill>
                <a:srgbClr val="610B38"/>
              </a:solidFill>
              <a:highlight>
                <a:srgbClr val="FFFFFF"/>
              </a:highlight>
              <a:latin typeface="Arial"/>
              <a:ea typeface="Arial"/>
              <a:cs typeface="Arial"/>
              <a:sym typeface="Arial"/>
            </a:endParaRPr>
          </a:p>
          <a:p>
            <a:pPr marL="0" lvl="0" indent="0" algn="l" rtl="0">
              <a:lnSpc>
                <a:spcPct val="130000"/>
              </a:lnSpc>
              <a:spcBef>
                <a:spcPts val="2400"/>
              </a:spcBef>
              <a:spcAft>
                <a:spcPts val="0"/>
              </a:spcAft>
              <a:buClr>
                <a:schemeClr val="dk2"/>
              </a:buClr>
              <a:buSzPct val="36666"/>
              <a:buFont typeface="Arial"/>
              <a:buNone/>
            </a:pPr>
            <a:endParaRPr/>
          </a:p>
          <a:p>
            <a:pPr marL="0" lvl="0" indent="0" algn="l" rtl="0">
              <a:spcBef>
                <a:spcPts val="900"/>
              </a:spcBef>
              <a:spcAft>
                <a:spcPts val="0"/>
              </a:spcAft>
              <a:buNone/>
            </a:pPr>
            <a:endParaRPr/>
          </a:p>
        </p:txBody>
      </p:sp>
      <p:sp>
        <p:nvSpPr>
          <p:cNvPr id="204" name="Google Shape;204;p34"/>
          <p:cNvSpPr txBox="1">
            <a:spLocks noGrp="1"/>
          </p:cNvSpPr>
          <p:nvPr>
            <p:ph type="body" idx="1"/>
          </p:nvPr>
        </p:nvSpPr>
        <p:spPr>
          <a:xfrm>
            <a:off x="0" y="538800"/>
            <a:ext cx="8859600" cy="4376100"/>
          </a:xfrm>
          <a:prstGeom prst="rect">
            <a:avLst/>
          </a:prstGeom>
        </p:spPr>
        <p:txBody>
          <a:bodyPr spcFirstLastPara="1" wrap="square" lIns="91425" tIns="91425" rIns="91425" bIns="91425" anchor="t" anchorCtr="0">
            <a:noAutofit/>
          </a:bodyPr>
          <a:lstStyle/>
          <a:p>
            <a:pPr marL="457200" marR="0" lvl="0" indent="-349250" algn="just" rtl="0">
              <a:lnSpc>
                <a:spcPct val="160000"/>
              </a:lnSpc>
              <a:spcBef>
                <a:spcPts val="600"/>
              </a:spcBef>
              <a:spcAft>
                <a:spcPts val="0"/>
              </a:spcAft>
              <a:buClr>
                <a:srgbClr val="202124"/>
              </a:buClr>
              <a:buSzPts val="1900"/>
              <a:buFont typeface="Arial"/>
              <a:buChar char="●"/>
            </a:pPr>
            <a:r>
              <a:rPr lang="en" sz="1900" b="1">
                <a:solidFill>
                  <a:schemeClr val="accent4"/>
                </a:solidFill>
                <a:highlight>
                  <a:srgbClr val="FFFFFF"/>
                </a:highlight>
                <a:latin typeface="Arial"/>
                <a:ea typeface="Arial"/>
                <a:cs typeface="Arial"/>
                <a:sym typeface="Arial"/>
              </a:rPr>
              <a:t>try </a:t>
            </a:r>
            <a:r>
              <a:rPr lang="en" sz="1900">
                <a:solidFill>
                  <a:srgbClr val="202124"/>
                </a:solidFill>
                <a:highlight>
                  <a:srgbClr val="FFFFFF"/>
                </a:highlight>
                <a:latin typeface="Arial"/>
                <a:ea typeface="Arial"/>
                <a:cs typeface="Arial"/>
                <a:sym typeface="Arial"/>
              </a:rPr>
              <a:t>− A try block identifies a block of code for which particular exceptions is activated. It is followed by one or more catch blocks.</a:t>
            </a:r>
            <a:endParaRPr sz="1900">
              <a:solidFill>
                <a:srgbClr val="202124"/>
              </a:solidFill>
              <a:highlight>
                <a:srgbClr val="FFFFFF"/>
              </a:highlight>
              <a:latin typeface="Arial"/>
              <a:ea typeface="Arial"/>
              <a:cs typeface="Arial"/>
              <a:sym typeface="Arial"/>
            </a:endParaRPr>
          </a:p>
          <a:p>
            <a:pPr marL="457200" marR="0" lvl="0" indent="-349250" algn="just" rtl="0">
              <a:lnSpc>
                <a:spcPct val="160000"/>
              </a:lnSpc>
              <a:spcBef>
                <a:spcPts val="0"/>
              </a:spcBef>
              <a:spcAft>
                <a:spcPts val="0"/>
              </a:spcAft>
              <a:buClr>
                <a:srgbClr val="202124"/>
              </a:buClr>
              <a:buSzPts val="1900"/>
              <a:buFont typeface="Arial"/>
              <a:buChar char="●"/>
            </a:pPr>
            <a:r>
              <a:rPr lang="en" sz="1900" b="1">
                <a:solidFill>
                  <a:schemeClr val="accent4"/>
                </a:solidFill>
                <a:highlight>
                  <a:srgbClr val="FFFFFF"/>
                </a:highlight>
                <a:latin typeface="Arial"/>
                <a:ea typeface="Arial"/>
                <a:cs typeface="Arial"/>
                <a:sym typeface="Arial"/>
              </a:rPr>
              <a:t>catch</a:t>
            </a:r>
            <a:r>
              <a:rPr lang="en" sz="1900">
                <a:solidFill>
                  <a:srgbClr val="202124"/>
                </a:solidFill>
                <a:highlight>
                  <a:srgbClr val="FFFFFF"/>
                </a:highlight>
                <a:latin typeface="Arial"/>
                <a:ea typeface="Arial"/>
                <a:cs typeface="Arial"/>
                <a:sym typeface="Arial"/>
              </a:rPr>
              <a:t> − A program catches an exception with an exception handler at the place in a program where you want to handle the problem. The catch keyword indicates the catching of an exception.</a:t>
            </a:r>
            <a:endParaRPr sz="1900">
              <a:solidFill>
                <a:srgbClr val="202124"/>
              </a:solidFill>
              <a:highlight>
                <a:srgbClr val="FFFFFF"/>
              </a:highlight>
              <a:latin typeface="Arial"/>
              <a:ea typeface="Arial"/>
              <a:cs typeface="Arial"/>
              <a:sym typeface="Arial"/>
            </a:endParaRPr>
          </a:p>
          <a:p>
            <a:pPr marL="457200" marR="0" lvl="0" indent="-349250" algn="just" rtl="0">
              <a:lnSpc>
                <a:spcPct val="160000"/>
              </a:lnSpc>
              <a:spcBef>
                <a:spcPts val="0"/>
              </a:spcBef>
              <a:spcAft>
                <a:spcPts val="0"/>
              </a:spcAft>
              <a:buClr>
                <a:srgbClr val="202124"/>
              </a:buClr>
              <a:buSzPts val="1900"/>
              <a:buFont typeface="Arial"/>
              <a:buChar char="●"/>
            </a:pPr>
            <a:r>
              <a:rPr lang="en" sz="1900" b="1">
                <a:solidFill>
                  <a:schemeClr val="accent4"/>
                </a:solidFill>
                <a:highlight>
                  <a:srgbClr val="FFFFFF"/>
                </a:highlight>
                <a:latin typeface="Arial"/>
                <a:ea typeface="Arial"/>
                <a:cs typeface="Arial"/>
                <a:sym typeface="Arial"/>
              </a:rPr>
              <a:t>finally</a:t>
            </a:r>
            <a:r>
              <a:rPr lang="en" sz="1900">
                <a:solidFill>
                  <a:srgbClr val="202124"/>
                </a:solidFill>
                <a:highlight>
                  <a:srgbClr val="FFFFFF"/>
                </a:highlight>
                <a:latin typeface="Arial"/>
                <a:ea typeface="Arial"/>
                <a:cs typeface="Arial"/>
                <a:sym typeface="Arial"/>
              </a:rPr>
              <a:t> − The finally block is used to execute a given set of statements, whether an exception is thrown or not thrown. For example, if you open a file, it must be closed whether an exception is raised or not.</a:t>
            </a:r>
            <a:endParaRPr sz="1900">
              <a:solidFill>
                <a:srgbClr val="202124"/>
              </a:solidFill>
              <a:highlight>
                <a:srgbClr val="FFFFFF"/>
              </a:highlight>
              <a:latin typeface="Arial"/>
              <a:ea typeface="Arial"/>
              <a:cs typeface="Arial"/>
              <a:sym typeface="Arial"/>
            </a:endParaRPr>
          </a:p>
          <a:p>
            <a:pPr marL="457200" marR="0" lvl="0" indent="-349250" algn="just" rtl="0">
              <a:lnSpc>
                <a:spcPct val="160000"/>
              </a:lnSpc>
              <a:spcBef>
                <a:spcPts val="0"/>
              </a:spcBef>
              <a:spcAft>
                <a:spcPts val="0"/>
              </a:spcAft>
              <a:buClr>
                <a:srgbClr val="202124"/>
              </a:buClr>
              <a:buSzPts val="1900"/>
              <a:buFont typeface="Arial"/>
              <a:buChar char="●"/>
            </a:pPr>
            <a:r>
              <a:rPr lang="en" sz="1900" b="1">
                <a:solidFill>
                  <a:schemeClr val="accent4"/>
                </a:solidFill>
                <a:highlight>
                  <a:srgbClr val="FFFFFF"/>
                </a:highlight>
                <a:latin typeface="Arial"/>
                <a:ea typeface="Arial"/>
                <a:cs typeface="Arial"/>
                <a:sym typeface="Arial"/>
              </a:rPr>
              <a:t>throw</a:t>
            </a:r>
            <a:r>
              <a:rPr lang="en" sz="1900">
                <a:solidFill>
                  <a:srgbClr val="202124"/>
                </a:solidFill>
                <a:highlight>
                  <a:srgbClr val="FFFFFF"/>
                </a:highlight>
                <a:latin typeface="Arial"/>
                <a:ea typeface="Arial"/>
                <a:cs typeface="Arial"/>
                <a:sym typeface="Arial"/>
              </a:rPr>
              <a:t> − A program throws an exception when a problem shows up. This is done using a throw keyword.</a:t>
            </a:r>
            <a:endParaRPr sz="1200">
              <a:latin typeface="Nunito"/>
              <a:ea typeface="Nunito"/>
              <a:cs typeface="Nunito"/>
              <a:sym typeface="Nunito"/>
            </a:endParaRPr>
          </a:p>
          <a:p>
            <a:pPr marL="457200" marR="0" lvl="0" indent="0" algn="l" rtl="0">
              <a:lnSpc>
                <a:spcPct val="150000"/>
              </a:lnSpc>
              <a:spcBef>
                <a:spcPts val="700"/>
              </a:spcBef>
              <a:spcAft>
                <a:spcPts val="0"/>
              </a:spcAft>
              <a:buNone/>
            </a:pPr>
            <a:endParaRPr sz="1900">
              <a:solidFill>
                <a:srgbClr val="202124"/>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169500" y="-1165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2400"/>
              </a:spcBef>
              <a:spcAft>
                <a:spcPts val="0"/>
              </a:spcAft>
              <a:buClr>
                <a:schemeClr val="dk2"/>
              </a:buClr>
              <a:buSzPct val="50000"/>
              <a:buFont typeface="Arial"/>
              <a:buNone/>
            </a:pPr>
            <a:r>
              <a:rPr lang="en"/>
              <a:t>Exception Classes</a:t>
            </a:r>
            <a:endParaRPr sz="2200">
              <a:solidFill>
                <a:srgbClr val="610B38"/>
              </a:solidFill>
              <a:highlight>
                <a:srgbClr val="FFFFFF"/>
              </a:highlight>
              <a:latin typeface="Arial"/>
              <a:ea typeface="Arial"/>
              <a:cs typeface="Arial"/>
              <a:sym typeface="Arial"/>
            </a:endParaRPr>
          </a:p>
          <a:p>
            <a:pPr marL="0" lvl="0" indent="0" algn="l" rtl="0">
              <a:lnSpc>
                <a:spcPct val="130000"/>
              </a:lnSpc>
              <a:spcBef>
                <a:spcPts val="2400"/>
              </a:spcBef>
              <a:spcAft>
                <a:spcPts val="0"/>
              </a:spcAft>
              <a:buClr>
                <a:schemeClr val="dk2"/>
              </a:buClr>
              <a:buSzPct val="36666"/>
              <a:buFont typeface="Arial"/>
              <a:buNone/>
            </a:pPr>
            <a:endParaRPr/>
          </a:p>
          <a:p>
            <a:pPr marL="0" lvl="0" indent="0" algn="l" rtl="0">
              <a:spcBef>
                <a:spcPts val="900"/>
              </a:spcBef>
              <a:spcAft>
                <a:spcPts val="0"/>
              </a:spcAft>
              <a:buNone/>
            </a:pPr>
            <a:endParaRPr/>
          </a:p>
        </p:txBody>
      </p:sp>
      <p:sp>
        <p:nvSpPr>
          <p:cNvPr id="216" name="Google Shape;216;p36"/>
          <p:cNvSpPr txBox="1">
            <a:spLocks noGrp="1"/>
          </p:cNvSpPr>
          <p:nvPr>
            <p:ph type="body" idx="1"/>
          </p:nvPr>
        </p:nvSpPr>
        <p:spPr>
          <a:xfrm>
            <a:off x="364275" y="524250"/>
            <a:ext cx="8520600" cy="4376100"/>
          </a:xfrm>
          <a:prstGeom prst="rect">
            <a:avLst/>
          </a:prstGeom>
        </p:spPr>
        <p:txBody>
          <a:bodyPr spcFirstLastPara="1" wrap="square" lIns="91425" tIns="91425" rIns="91425" bIns="91425" anchor="t" anchorCtr="0">
            <a:noAutofit/>
          </a:bodyPr>
          <a:lstStyle/>
          <a:p>
            <a:pPr marL="457200" lvl="0" indent="-374650" algn="just" rtl="0">
              <a:lnSpc>
                <a:spcPct val="150000"/>
              </a:lnSpc>
              <a:spcBef>
                <a:spcPts val="600"/>
              </a:spcBef>
              <a:spcAft>
                <a:spcPts val="0"/>
              </a:spcAft>
              <a:buSzPts val="2300"/>
              <a:buFont typeface="Nunito"/>
              <a:buChar char="●"/>
            </a:pPr>
            <a:r>
              <a:rPr lang="en" sz="2300" b="1">
                <a:solidFill>
                  <a:schemeClr val="accent4"/>
                </a:solidFill>
                <a:latin typeface="Nunito"/>
                <a:ea typeface="Nunito"/>
                <a:cs typeface="Nunito"/>
                <a:sym typeface="Nunito"/>
              </a:rPr>
              <a:t>System.IO.IOException :</a:t>
            </a:r>
            <a:r>
              <a:rPr lang="en" sz="2300">
                <a:latin typeface="Nunito"/>
                <a:ea typeface="Nunito"/>
                <a:cs typeface="Nunito"/>
                <a:sym typeface="Nunito"/>
              </a:rPr>
              <a:t> Handles I/O errors.</a:t>
            </a:r>
            <a:endParaRPr sz="2300">
              <a:latin typeface="Nunito"/>
              <a:ea typeface="Nunito"/>
              <a:cs typeface="Nunito"/>
              <a:sym typeface="Nunito"/>
            </a:endParaRPr>
          </a:p>
          <a:p>
            <a:pPr marL="457200" lvl="0" indent="-374650" algn="just" rtl="0">
              <a:lnSpc>
                <a:spcPct val="150000"/>
              </a:lnSpc>
              <a:spcBef>
                <a:spcPts val="0"/>
              </a:spcBef>
              <a:spcAft>
                <a:spcPts val="0"/>
              </a:spcAft>
              <a:buSzPts val="2300"/>
              <a:buFont typeface="Nunito"/>
              <a:buChar char="●"/>
            </a:pPr>
            <a:r>
              <a:rPr lang="en" sz="2300" b="1">
                <a:solidFill>
                  <a:schemeClr val="accent4"/>
                </a:solidFill>
                <a:latin typeface="Nunito"/>
                <a:ea typeface="Nunito"/>
                <a:cs typeface="Nunito"/>
                <a:sym typeface="Nunito"/>
              </a:rPr>
              <a:t>System.IndexOutOfRangeException</a:t>
            </a:r>
            <a:r>
              <a:rPr lang="en" sz="2300">
                <a:latin typeface="Nunito"/>
                <a:ea typeface="Nunito"/>
                <a:cs typeface="Nunito"/>
                <a:sym typeface="Nunito"/>
              </a:rPr>
              <a:t> : Handles errors generated when a method refers to an array index out of range.</a:t>
            </a:r>
            <a:endParaRPr sz="2300">
              <a:latin typeface="Nunito"/>
              <a:ea typeface="Nunito"/>
              <a:cs typeface="Nunito"/>
              <a:sym typeface="Nunito"/>
            </a:endParaRPr>
          </a:p>
          <a:p>
            <a:pPr marL="457200" lvl="0" indent="-374650" algn="just" rtl="0">
              <a:lnSpc>
                <a:spcPct val="150000"/>
              </a:lnSpc>
              <a:spcBef>
                <a:spcPts val="0"/>
              </a:spcBef>
              <a:spcAft>
                <a:spcPts val="0"/>
              </a:spcAft>
              <a:buSzPts val="2300"/>
              <a:buFont typeface="Nunito"/>
              <a:buChar char="●"/>
            </a:pPr>
            <a:r>
              <a:rPr lang="en" sz="2300" b="1">
                <a:solidFill>
                  <a:schemeClr val="accent4"/>
                </a:solidFill>
                <a:latin typeface="Nunito"/>
                <a:ea typeface="Nunito"/>
                <a:cs typeface="Nunito"/>
                <a:sym typeface="Nunito"/>
              </a:rPr>
              <a:t>System.ArrayTypeMismatchException</a:t>
            </a:r>
            <a:r>
              <a:rPr lang="en" sz="2300">
                <a:latin typeface="Nunito"/>
                <a:ea typeface="Nunito"/>
                <a:cs typeface="Nunito"/>
                <a:sym typeface="Nunito"/>
              </a:rPr>
              <a:t> :Handles errors generated when type is mismatched with the array type.</a:t>
            </a:r>
            <a:endParaRPr sz="2300">
              <a:latin typeface="Nunito"/>
              <a:ea typeface="Nunito"/>
              <a:cs typeface="Nunito"/>
              <a:sym typeface="Nunito"/>
            </a:endParaRPr>
          </a:p>
          <a:p>
            <a:pPr marL="457200" lvl="0" indent="-374650" algn="just" rtl="0">
              <a:lnSpc>
                <a:spcPct val="150000"/>
              </a:lnSpc>
              <a:spcBef>
                <a:spcPts val="0"/>
              </a:spcBef>
              <a:spcAft>
                <a:spcPts val="0"/>
              </a:spcAft>
              <a:buSzPts val="2300"/>
              <a:buFont typeface="Nunito"/>
              <a:buChar char="●"/>
            </a:pPr>
            <a:r>
              <a:rPr lang="en" sz="2300" b="1">
                <a:solidFill>
                  <a:schemeClr val="accent4"/>
                </a:solidFill>
                <a:latin typeface="Nunito"/>
                <a:ea typeface="Nunito"/>
                <a:cs typeface="Nunito"/>
                <a:sym typeface="Nunito"/>
              </a:rPr>
              <a:t>System.DivideByZeroException </a:t>
            </a:r>
            <a:r>
              <a:rPr lang="en" sz="2300">
                <a:latin typeface="Nunito"/>
                <a:ea typeface="Nunito"/>
                <a:cs typeface="Nunito"/>
                <a:sym typeface="Nunito"/>
              </a:rPr>
              <a:t>: Handles errors generated from dividing a dividend with zero.</a:t>
            </a:r>
            <a:endParaRPr sz="2300">
              <a:latin typeface="Nunito"/>
              <a:ea typeface="Nunito"/>
              <a:cs typeface="Nunito"/>
              <a:sym typeface="Nunito"/>
            </a:endParaRPr>
          </a:p>
          <a:p>
            <a:pPr marL="0" lvl="0" indent="0" algn="just" rtl="0">
              <a:lnSpc>
                <a:spcPct val="100000"/>
              </a:lnSpc>
              <a:spcBef>
                <a:spcPts val="700"/>
              </a:spcBef>
              <a:spcAft>
                <a:spcPts val="0"/>
              </a:spcAft>
              <a:buNone/>
            </a:pPr>
            <a:endParaRPr sz="2300" b="1">
              <a:solidFill>
                <a:schemeClr val="accent4"/>
              </a:solidFill>
              <a:latin typeface="Nunito"/>
              <a:ea typeface="Nunito"/>
              <a:cs typeface="Nunito"/>
              <a:sym typeface="Nunito"/>
            </a:endParaRPr>
          </a:p>
          <a:p>
            <a:pPr marL="0" lvl="0" indent="0" algn="just" rtl="0">
              <a:lnSpc>
                <a:spcPct val="100000"/>
              </a:lnSpc>
              <a:spcBef>
                <a:spcPts val="700"/>
              </a:spcBef>
              <a:spcAft>
                <a:spcPts val="0"/>
              </a:spcAft>
              <a:buNone/>
            </a:pPr>
            <a:endParaRPr sz="2100">
              <a:latin typeface="Nunito"/>
              <a:ea typeface="Nunito"/>
              <a:cs typeface="Nunito"/>
              <a:sym typeface="Nunito"/>
            </a:endParaRPr>
          </a:p>
          <a:p>
            <a:pPr marL="0" lvl="0" indent="0" algn="just" rtl="0">
              <a:lnSpc>
                <a:spcPct val="100000"/>
              </a:lnSpc>
              <a:spcBef>
                <a:spcPts val="700"/>
              </a:spcBef>
              <a:spcAft>
                <a:spcPts val="0"/>
              </a:spcAft>
              <a:buNone/>
            </a:pPr>
            <a:endParaRPr sz="2100">
              <a:latin typeface="Nunito"/>
              <a:ea typeface="Nunito"/>
              <a:cs typeface="Nunito"/>
              <a:sym typeface="Nunito"/>
            </a:endParaRPr>
          </a:p>
          <a:p>
            <a:pPr marL="0" lvl="0" indent="0" algn="just" rtl="0">
              <a:lnSpc>
                <a:spcPct val="100000"/>
              </a:lnSpc>
              <a:spcBef>
                <a:spcPts val="700"/>
              </a:spcBef>
              <a:spcAft>
                <a:spcPts val="0"/>
              </a:spcAft>
              <a:buNone/>
            </a:pPr>
            <a:endParaRPr sz="2100">
              <a:latin typeface="Nunito"/>
              <a:ea typeface="Nunito"/>
              <a:cs typeface="Nunito"/>
              <a:sym typeface="Nunito"/>
            </a:endParaRPr>
          </a:p>
          <a:p>
            <a:pPr marL="0" lvl="0" indent="0" algn="just" rtl="0">
              <a:lnSpc>
                <a:spcPct val="100000"/>
              </a:lnSpc>
              <a:spcBef>
                <a:spcPts val="700"/>
              </a:spcBef>
              <a:spcAft>
                <a:spcPts val="0"/>
              </a:spcAft>
              <a:buNone/>
            </a:pPr>
            <a:endParaRPr sz="2100">
              <a:latin typeface="Nunito"/>
              <a:ea typeface="Nunito"/>
              <a:cs typeface="Nunito"/>
              <a:sym typeface="Nunito"/>
            </a:endParaRPr>
          </a:p>
          <a:p>
            <a:pPr marL="0" lvl="0" indent="0" algn="just" rtl="0">
              <a:lnSpc>
                <a:spcPct val="100000"/>
              </a:lnSpc>
              <a:spcBef>
                <a:spcPts val="700"/>
              </a:spcBef>
              <a:spcAft>
                <a:spcPts val="0"/>
              </a:spcAft>
              <a:buClr>
                <a:schemeClr val="dk2"/>
              </a:buClr>
              <a:buSzPts val="1100"/>
              <a:buFont typeface="Arial"/>
              <a:buNone/>
            </a:pPr>
            <a:endParaRPr sz="2100">
              <a:latin typeface="Nunito"/>
              <a:ea typeface="Nunito"/>
              <a:cs typeface="Nunito"/>
              <a:sym typeface="Nunito"/>
            </a:endParaRPr>
          </a:p>
          <a:p>
            <a:pPr marL="0" marR="0" lvl="0" indent="0" algn="just" rtl="0">
              <a:lnSpc>
                <a:spcPct val="100000"/>
              </a:lnSpc>
              <a:spcBef>
                <a:spcPts val="700"/>
              </a:spcBef>
              <a:spcAft>
                <a:spcPts val="0"/>
              </a:spcAft>
              <a:buNone/>
            </a:pPr>
            <a:endParaRPr sz="2350">
              <a:latin typeface="Arial"/>
              <a:ea typeface="Arial"/>
              <a:cs typeface="Arial"/>
              <a:sym typeface="Arial"/>
            </a:endParaRPr>
          </a:p>
          <a:p>
            <a:pPr marL="457200" marR="0" lvl="0" indent="0" algn="l" rtl="0">
              <a:lnSpc>
                <a:spcPct val="100000"/>
              </a:lnSpc>
              <a:spcBef>
                <a:spcPts val="700"/>
              </a:spcBef>
              <a:spcAft>
                <a:spcPts val="0"/>
              </a:spcAft>
              <a:buNone/>
            </a:pPr>
            <a:endParaRPr sz="3100">
              <a:solidFill>
                <a:srgbClr val="202124"/>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93300" y="-40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a:t>Multithreading</a:t>
            </a:r>
            <a:endParaRPr sz="3600"/>
          </a:p>
        </p:txBody>
      </p:sp>
      <p:sp>
        <p:nvSpPr>
          <p:cNvPr id="256" name="Google Shape;256;p42"/>
          <p:cNvSpPr txBox="1">
            <a:spLocks noGrp="1"/>
          </p:cNvSpPr>
          <p:nvPr>
            <p:ph type="body" idx="1"/>
          </p:nvPr>
        </p:nvSpPr>
        <p:spPr>
          <a:xfrm>
            <a:off x="152400" y="813325"/>
            <a:ext cx="8991600" cy="4116000"/>
          </a:xfrm>
          <a:prstGeom prst="rect">
            <a:avLst/>
          </a:prstGeom>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SzPts val="1900"/>
              <a:buFont typeface="Nunito"/>
              <a:buChar char="●"/>
            </a:pPr>
            <a:r>
              <a:rPr lang="en" sz="1900">
                <a:latin typeface="Nunito"/>
                <a:ea typeface="Nunito"/>
                <a:cs typeface="Nunito"/>
                <a:sym typeface="Nunito"/>
              </a:rPr>
              <a:t>A thread is a lightweight process, or in other words, a thread is a unit which executes the code under the program. </a:t>
            </a:r>
            <a:endParaRPr sz="1900">
              <a:latin typeface="Nunito"/>
              <a:ea typeface="Nunito"/>
              <a:cs typeface="Nunito"/>
              <a:sym typeface="Nunito"/>
            </a:endParaRPr>
          </a:p>
          <a:p>
            <a:pPr marL="457200" marR="0" lvl="0" indent="-349250" algn="l" rtl="0">
              <a:lnSpc>
                <a:spcPct val="115000"/>
              </a:lnSpc>
              <a:spcBef>
                <a:spcPts val="0"/>
              </a:spcBef>
              <a:spcAft>
                <a:spcPts val="0"/>
              </a:spcAft>
              <a:buSzPts val="1900"/>
              <a:buFont typeface="Nunito"/>
              <a:buChar char="●"/>
            </a:pPr>
            <a:r>
              <a:rPr lang="en" sz="1900">
                <a:latin typeface="Nunito"/>
                <a:ea typeface="Nunito"/>
                <a:cs typeface="Nunito"/>
                <a:sym typeface="Nunito"/>
              </a:rPr>
              <a:t>So every program has logic and a thread is responsible for executing this logic. </a:t>
            </a:r>
            <a:endParaRPr sz="1900">
              <a:latin typeface="Nunito"/>
              <a:ea typeface="Nunito"/>
              <a:cs typeface="Nunito"/>
              <a:sym typeface="Nunito"/>
            </a:endParaRPr>
          </a:p>
          <a:p>
            <a:pPr marL="457200" marR="0" lvl="0" indent="-349250" algn="l" rtl="0">
              <a:lnSpc>
                <a:spcPct val="115000"/>
              </a:lnSpc>
              <a:spcBef>
                <a:spcPts val="0"/>
              </a:spcBef>
              <a:spcAft>
                <a:spcPts val="0"/>
              </a:spcAft>
              <a:buSzPts val="1900"/>
              <a:buFont typeface="Nunito"/>
              <a:buChar char="●"/>
            </a:pPr>
            <a:r>
              <a:rPr lang="en" sz="1900">
                <a:latin typeface="Nunito"/>
                <a:ea typeface="Nunito"/>
                <a:cs typeface="Nunito"/>
                <a:sym typeface="Nunito"/>
              </a:rPr>
              <a:t>Every program by default carries one thread to executes the logic of the program and the thread is known as the Main Thread, so every program or application is by default single-threaded model. </a:t>
            </a:r>
            <a:endParaRPr sz="1900">
              <a:latin typeface="Nunito"/>
              <a:ea typeface="Nunito"/>
              <a:cs typeface="Nunito"/>
              <a:sym typeface="Nunito"/>
            </a:endParaRPr>
          </a:p>
          <a:p>
            <a:pPr marL="457200" marR="0" lvl="0" indent="-349250" algn="l" rtl="0">
              <a:lnSpc>
                <a:spcPct val="115000"/>
              </a:lnSpc>
              <a:spcBef>
                <a:spcPts val="0"/>
              </a:spcBef>
              <a:spcAft>
                <a:spcPts val="0"/>
              </a:spcAft>
              <a:buSzPts val="1900"/>
              <a:buFont typeface="Nunito"/>
              <a:buChar char="●"/>
            </a:pPr>
            <a:r>
              <a:rPr lang="en" sz="1900">
                <a:latin typeface="Nunito"/>
                <a:ea typeface="Nunito"/>
                <a:cs typeface="Nunito"/>
                <a:sym typeface="Nunito"/>
              </a:rPr>
              <a:t>This single-threaded model has a drawback. The single thread runs all the process present in the program in synchronizing manner, means one after another. So, the second process waits until the first process completes its execution, it consumes more time in processing.</a:t>
            </a:r>
            <a:endParaRPr sz="27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1246</Words>
  <PresentationFormat>On-screen Show (16:9)</PresentationFormat>
  <Paragraphs>137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Playfair Display</vt:lpstr>
      <vt:lpstr>Montserrat</vt:lpstr>
      <vt:lpstr>Oswald</vt:lpstr>
      <vt:lpstr>Roboto</vt:lpstr>
      <vt:lpstr>Nunito</vt:lpstr>
      <vt:lpstr>Times New Roman</vt:lpstr>
      <vt:lpstr>Pop</vt:lpstr>
      <vt:lpstr>Advanced .NET</vt:lpstr>
      <vt:lpstr>String Handling</vt:lpstr>
      <vt:lpstr>Methods</vt:lpstr>
      <vt:lpstr>clone()</vt:lpstr>
      <vt:lpstr>Quoted string literals </vt:lpstr>
      <vt:lpstr>Exception Handling  </vt:lpstr>
      <vt:lpstr>Exception Handling  </vt:lpstr>
      <vt:lpstr>Exception Classes  </vt:lpstr>
      <vt:lpstr>Multithreading</vt:lpstr>
      <vt:lpstr>Multithreading</vt:lpstr>
      <vt:lpstr>System.Threading Namespace</vt:lpstr>
      <vt:lpstr>System.Threading.Thread class </vt:lpstr>
      <vt:lpstr>System.Threading.Thread class </vt:lpstr>
      <vt:lpstr>Thread Synchronization  </vt:lpstr>
      <vt:lpstr>Lock  </vt:lpstr>
      <vt:lpstr>FILE I/O  </vt:lpstr>
      <vt:lpstr>I/O Classes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.NET</dc:title>
  <cp:lastModifiedBy>surajmcs@gmail.com</cp:lastModifiedBy>
  <cp:revision>1</cp:revision>
  <dcterms:modified xsi:type="dcterms:W3CDTF">2024-06-03T16:17:08Z</dcterms:modified>
</cp:coreProperties>
</file>