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6858000" cy="9144000"/>
  <p:embeddedFontLst>
    <p:embeddedFont>
      <p:font typeface="Adobe Devanagari" panose="02040503050201020203" pitchFamily="18" charset="0"/>
      <p:regular r:id="rId32"/>
      <p:bold r:id="rId33"/>
      <p:italic r:id="rId34"/>
      <p:boldItalic r:id="rId35"/>
    </p:embeddedFont>
    <p:embeddedFont>
      <p:font typeface="Garamond" panose="02020404030301010803" pitchFamily="18" charset="0"/>
      <p:regular r:id="rId36"/>
      <p:bold r:id="rId37"/>
      <p:italic r:id="rId38"/>
      <p:boldItalic r:id="rId39"/>
    </p:embeddedFont>
    <p:embeddedFont>
      <p:font typeface="Helvetica Neue" panose="020B0604020202020204" charset="0"/>
      <p:regular r:id="rId40"/>
      <p:bold r:id="rId41"/>
      <p:italic r:id="rId42"/>
      <p:boldItalic r:id="rId43"/>
    </p:embeddedFont>
    <p:embeddedFont>
      <p:font typeface="Times" panose="02020603050405020304" pitchFamily="18"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gkHQJbeovMmH5UqW7DUk4XBj+OT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56" autoAdjust="0"/>
  </p:normalViewPr>
  <p:slideViewPr>
    <p:cSldViewPr snapToGrid="0">
      <p:cViewPr varScale="1">
        <p:scale>
          <a:sx n="72" d="100"/>
          <a:sy n="72" d="100"/>
        </p:scale>
        <p:origin x="176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customschemas.google.com/relationships/presentationmetadata" Target="metadata"/><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10</a:t>
            </a:fld>
            <a:endParaRPr/>
          </a:p>
        </p:txBody>
      </p:sp>
      <p:sp>
        <p:nvSpPr>
          <p:cNvPr id="313" name="Google Shape;31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14" name="Google Shape;314;p10: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In 2002, NIST produced a revised version of the standard, FIPS 180-2, that defined three new versions of SHA, with hash value lengths of 256, 384, and 512 bits, known as SHA-256, SHA-384, and SHA-512. These new versions have the same underlying structure and use the same types of modular arithmetic and logical binary operations as SHA-1, hence analyses should be similar. In 2005, NIST announced the intention to phase out approval of SHA-1 and move to a reliance on the other SHA versions by 2010. See Stallings Table12.1 for comparative details of these algorithms.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11</a:t>
            </a:fld>
            <a:endParaRPr/>
          </a:p>
        </p:txBody>
      </p:sp>
      <p:sp>
        <p:nvSpPr>
          <p:cNvPr id="320" name="Google Shape;32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1" name="Google Shape;32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Now examine the structure of SHA-512, noting that the other versions are quite similar.</a:t>
            </a:r>
            <a:endParaRPr/>
          </a:p>
          <a:p>
            <a:pPr marL="0" lvl="0" indent="0" algn="l" rtl="0">
              <a:spcBef>
                <a:spcPts val="0"/>
              </a:spcBef>
              <a:spcAft>
                <a:spcPts val="0"/>
              </a:spcAft>
              <a:buSzPts val="1800"/>
              <a:buNone/>
            </a:pPr>
            <a:r>
              <a:rPr lang="en-US"/>
              <a:t>SHA-512 follows the structure depicted in Stallings Figure 12.1. The processing consists of the following steps: </a:t>
            </a:r>
            <a:endParaRPr/>
          </a:p>
          <a:p>
            <a:pPr marL="0" lvl="0" indent="0" algn="l" rtl="0">
              <a:spcBef>
                <a:spcPts val="0"/>
              </a:spcBef>
              <a:spcAft>
                <a:spcPts val="0"/>
              </a:spcAft>
              <a:buSzPts val="1800"/>
              <a:buNone/>
            </a:pPr>
            <a:r>
              <a:rPr lang="en-US"/>
              <a:t>• Step 1: Append padding bits </a:t>
            </a:r>
            <a:endParaRPr/>
          </a:p>
          <a:p>
            <a:pPr marL="0" lvl="0" indent="0" algn="l" rtl="0">
              <a:spcBef>
                <a:spcPts val="0"/>
              </a:spcBef>
              <a:spcAft>
                <a:spcPts val="0"/>
              </a:spcAft>
              <a:buSzPts val="1800"/>
              <a:buNone/>
            </a:pPr>
            <a:r>
              <a:rPr lang="en-US"/>
              <a:t>• Step 2: Append length</a:t>
            </a:r>
            <a:endParaRPr/>
          </a:p>
          <a:p>
            <a:pPr marL="0" lvl="0" indent="0" algn="l" rtl="0">
              <a:spcBef>
                <a:spcPts val="0"/>
              </a:spcBef>
              <a:spcAft>
                <a:spcPts val="0"/>
              </a:spcAft>
              <a:buSzPts val="1800"/>
              <a:buNone/>
            </a:pPr>
            <a:r>
              <a:rPr lang="en-US"/>
              <a:t>• Step 3: Initialize hash buffer</a:t>
            </a:r>
            <a:endParaRPr/>
          </a:p>
          <a:p>
            <a:pPr marL="0" lvl="0" indent="0" algn="l" rtl="0">
              <a:spcBef>
                <a:spcPts val="0"/>
              </a:spcBef>
              <a:spcAft>
                <a:spcPts val="0"/>
              </a:spcAft>
              <a:buSzPts val="1800"/>
              <a:buNone/>
            </a:pPr>
            <a:r>
              <a:rPr lang="en-US"/>
              <a:t>• Step 4: Process the message in 1024-bit (128-word) blocks, which forms the heart of the algorithm</a:t>
            </a:r>
            <a:endParaRPr/>
          </a:p>
          <a:p>
            <a:pPr marL="0" lvl="0" indent="0" algn="l" rtl="0">
              <a:spcBef>
                <a:spcPts val="0"/>
              </a:spcBef>
              <a:spcAft>
                <a:spcPts val="0"/>
              </a:spcAft>
              <a:buSzPts val="1800"/>
              <a:buNone/>
            </a:pPr>
            <a:r>
              <a:rPr lang="en-US"/>
              <a:t>• Step 5: Output the final state value as the resulting hash</a:t>
            </a:r>
            <a:endParaRPr/>
          </a:p>
          <a:p>
            <a:pPr marL="0" lvl="0" indent="0" algn="l" rtl="0">
              <a:spcBef>
                <a:spcPts val="0"/>
              </a:spcBef>
              <a:spcAft>
                <a:spcPts val="0"/>
              </a:spcAft>
              <a:buSzPts val="1800"/>
              <a:buNone/>
            </a:pPr>
            <a:r>
              <a:rPr lang="en-US"/>
              <a:t>See text for details.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12</a:t>
            </a:fld>
            <a:endParaRPr/>
          </a:p>
        </p:txBody>
      </p:sp>
      <p:sp>
        <p:nvSpPr>
          <p:cNvPr id="327" name="Google Shape;32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8" name="Google Shape;32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The SHA-512 Compression Function is the heart of the algorithm. In this Step 4, it processes the message in 1024-bit (128-word) blocks, using a module that consists of 80 rounds, labeled F in Stallings Figure 12, as shown in Figure 12.2. Each round takes as input the 512-bit buffer value, and updates the contents of the buffer. Each round t makes use of a 64-bit value Wt derived using a message schedule from the current 1024-bit block being processed. Each round also makes use of an additive constant Kt, based on the fractional parts of the cube roots of the first eighty prime numbers. The output of the eightieth round is added to the input to the first round to produce the final hash value for this message block, which forms the input to the next iteration of this compression function, as shown on the previous slide.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13</a:t>
            </a:fld>
            <a:endParaRPr/>
          </a:p>
        </p:txBody>
      </p:sp>
      <p:sp>
        <p:nvSpPr>
          <p:cNvPr id="334" name="Google Shape;33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5" name="Google Shape;33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The structure of each of the 80 rounds is shown in Stallings Figure 12.3. Each 64-bit word shuffled along one place, and in some cases manipulated using a series of simple logical functions (ANDs, NOTs, ORs, XORs, ROTates), in order to provide the avalanche &amp; completeness properties of the hash function. The elements are:</a:t>
            </a:r>
            <a:endParaRPr/>
          </a:p>
          <a:p>
            <a:pPr marL="0" lvl="0" indent="0" algn="l" rtl="0">
              <a:spcBef>
                <a:spcPts val="0"/>
              </a:spcBef>
              <a:spcAft>
                <a:spcPts val="0"/>
              </a:spcAft>
              <a:buSzPts val="1800"/>
              <a:buNone/>
            </a:pPr>
            <a:r>
              <a:rPr lang="en-US"/>
              <a:t>Ch(e,f,g) = (e AND f) XOR (NOT e AND g)</a:t>
            </a:r>
            <a:endParaRPr/>
          </a:p>
          <a:p>
            <a:pPr marL="0" lvl="0" indent="0" algn="l" rtl="0">
              <a:spcBef>
                <a:spcPts val="0"/>
              </a:spcBef>
              <a:spcAft>
                <a:spcPts val="0"/>
              </a:spcAft>
              <a:buSzPts val="1800"/>
              <a:buNone/>
            </a:pPr>
            <a:r>
              <a:rPr lang="en-US"/>
              <a:t>Maj(a,b,c) = (a AND b) XOR (a AND c) XOR (b AND c)</a:t>
            </a:r>
            <a:endParaRPr/>
          </a:p>
          <a:p>
            <a:pPr marL="0" lvl="0" indent="0" algn="l" rtl="0">
              <a:spcBef>
                <a:spcPts val="0"/>
              </a:spcBef>
              <a:spcAft>
                <a:spcPts val="0"/>
              </a:spcAft>
              <a:buSzPts val="1800"/>
              <a:buNone/>
            </a:pPr>
            <a:r>
              <a:rPr lang="en-US"/>
              <a:t>∑(a) = ROTR(a,28) XOR ROTR(a,34) XOR ROTR(a,39)</a:t>
            </a:r>
            <a:endParaRPr/>
          </a:p>
          <a:p>
            <a:pPr marL="0" lvl="0" indent="0" algn="l" rtl="0">
              <a:spcBef>
                <a:spcPts val="0"/>
              </a:spcBef>
              <a:spcAft>
                <a:spcPts val="0"/>
              </a:spcAft>
              <a:buSzPts val="1800"/>
              <a:buNone/>
            </a:pPr>
            <a:r>
              <a:rPr lang="en-US"/>
              <a:t>∑(e) = ROTR(e,14) XOR ROTR(e,18) XOR ROTR(e,41)</a:t>
            </a:r>
            <a:endParaRPr/>
          </a:p>
          <a:p>
            <a:pPr marL="0" lvl="0" indent="0" algn="l" rtl="0">
              <a:spcBef>
                <a:spcPts val="0"/>
              </a:spcBef>
              <a:spcAft>
                <a:spcPts val="0"/>
              </a:spcAft>
              <a:buSzPts val="1800"/>
              <a:buNone/>
            </a:pPr>
            <a:r>
              <a:rPr lang="en-US"/>
              <a:t>+ = addition modulo 2^64</a:t>
            </a:r>
            <a:endParaRPr/>
          </a:p>
          <a:p>
            <a:pPr marL="0" lvl="0" indent="0" algn="l" rtl="0">
              <a:spcBef>
                <a:spcPts val="0"/>
              </a:spcBef>
              <a:spcAft>
                <a:spcPts val="0"/>
              </a:spcAft>
              <a:buSzPts val="1800"/>
              <a:buNone/>
            </a:pPr>
            <a:r>
              <a:rPr lang="en-US"/>
              <a:t>Kt  = a 64-bit additive constant </a:t>
            </a:r>
            <a:endParaRPr/>
          </a:p>
          <a:p>
            <a:pPr marL="0" lvl="0" indent="0" algn="l" rtl="0">
              <a:spcBef>
                <a:spcPts val="0"/>
              </a:spcBef>
              <a:spcAft>
                <a:spcPts val="0"/>
              </a:spcAft>
              <a:buSzPts val="1800"/>
              <a:buNone/>
            </a:pPr>
            <a:r>
              <a:rPr lang="en-US"/>
              <a:t>Wt = a 64-bit word derived from the current 512-bit input block.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14</a:t>
            </a:fld>
            <a:endParaRPr/>
          </a:p>
        </p:txBody>
      </p:sp>
      <p:sp>
        <p:nvSpPr>
          <p:cNvPr id="342" name="Google Shape;34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3" name="Google Shape;34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Stallings Figure 12.4 details how the 64-bit word values Wt are derived from the 1024-bit message. The first 16 values of Wt are taken directly from the 16 words of the current block. The remaining values are defined as a function of the earlier values using ROTates, SHIFTs and XORs as shown. The function elements are:</a:t>
            </a:r>
            <a:endParaRPr/>
          </a:p>
          <a:p>
            <a:pPr marL="0" lvl="0" indent="0" algn="l" rtl="0">
              <a:spcBef>
                <a:spcPts val="0"/>
              </a:spcBef>
              <a:spcAft>
                <a:spcPts val="0"/>
              </a:spcAft>
              <a:buSzPts val="1800"/>
              <a:buNone/>
            </a:pPr>
            <a:r>
              <a:rPr lang="en-US"/>
              <a:t>∂0(x) = ROTR(x,1) XOR ROTR(x,8) XOR SHR(x,7)</a:t>
            </a:r>
            <a:endParaRPr/>
          </a:p>
          <a:p>
            <a:pPr marL="0" lvl="0" indent="0" algn="l" rtl="0">
              <a:spcBef>
                <a:spcPts val="0"/>
              </a:spcBef>
              <a:spcAft>
                <a:spcPts val="0"/>
              </a:spcAft>
              <a:buSzPts val="1800"/>
              <a:buNone/>
            </a:pPr>
            <a:r>
              <a:rPr lang="en-US"/>
              <a:t>∂1(x) = ROTR(x,19) XOR ROTR(x,61) XOR SHR(x,6).</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15</a:t>
            </a:fld>
            <a:endParaRPr/>
          </a:p>
        </p:txBody>
      </p:sp>
      <p:sp>
        <p:nvSpPr>
          <p:cNvPr id="350" name="Google Shape;35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1" name="Google Shape;35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Opening quote.</a:t>
            </a: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16</a:t>
            </a:fld>
            <a:endParaRPr/>
          </a:p>
        </p:txBody>
      </p:sp>
      <p:sp>
        <p:nvSpPr>
          <p:cNvPr id="356" name="Google Shape;35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7" name="Google Shape;357;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a:buNone/>
            </a:pPr>
            <a:r>
              <a:rPr lang="en-US">
                <a:latin typeface="Times"/>
                <a:ea typeface="Times"/>
                <a:cs typeface="Times"/>
                <a:sym typeface="Times"/>
              </a:rPr>
              <a:t>The most important development from the work on public-key cryptography is the digital signature. Message authentication protects two parties who exchange messages from any third party. However, it does not protect the two parties against each other.</a:t>
            </a:r>
            <a:r>
              <a:rPr lang="en-US">
                <a:latin typeface="Helvetica Neue"/>
                <a:ea typeface="Helvetica Neue"/>
                <a:cs typeface="Helvetica Neue"/>
                <a:sym typeface="Helvetica Neue"/>
              </a:rPr>
              <a:t> A </a:t>
            </a:r>
            <a:r>
              <a:rPr lang="en-US">
                <a:latin typeface="Times"/>
                <a:ea typeface="Times"/>
                <a:cs typeface="Times"/>
                <a:sym typeface="Times"/>
              </a:rPr>
              <a:t>digital signature is analogous to the handwritten signature, and provides a set of security capabilities that would be difficult to implement in any other way. It must have the following properties: </a:t>
            </a:r>
            <a:endParaRPr/>
          </a:p>
          <a:p>
            <a:pPr marL="0" lvl="0" indent="0" algn="l" rtl="0">
              <a:spcBef>
                <a:spcPts val="0"/>
              </a:spcBef>
              <a:spcAft>
                <a:spcPts val="0"/>
              </a:spcAft>
              <a:buSzPts val="1800"/>
              <a:buFont typeface="Times"/>
              <a:buNone/>
            </a:pPr>
            <a:r>
              <a:rPr lang="en-US">
                <a:latin typeface="Times"/>
                <a:ea typeface="Times"/>
                <a:cs typeface="Times"/>
                <a:sym typeface="Times"/>
              </a:rPr>
              <a:t>• It must verify the author and the date and time of the signature</a:t>
            </a:r>
            <a:endParaRPr/>
          </a:p>
          <a:p>
            <a:pPr marL="0" lvl="0" indent="0" algn="l" rtl="0">
              <a:spcBef>
                <a:spcPts val="0"/>
              </a:spcBef>
              <a:spcAft>
                <a:spcPts val="0"/>
              </a:spcAft>
              <a:buSzPts val="1800"/>
              <a:buFont typeface="Times"/>
              <a:buNone/>
            </a:pPr>
            <a:r>
              <a:rPr lang="en-US">
                <a:latin typeface="Times"/>
                <a:ea typeface="Times"/>
                <a:cs typeface="Times"/>
                <a:sym typeface="Times"/>
              </a:rPr>
              <a:t>• It must to authenticate the contents at the time of the signature</a:t>
            </a:r>
            <a:endParaRPr/>
          </a:p>
          <a:p>
            <a:pPr marL="0" lvl="0" indent="0" algn="l" rtl="0">
              <a:spcBef>
                <a:spcPts val="0"/>
              </a:spcBef>
              <a:spcAft>
                <a:spcPts val="0"/>
              </a:spcAft>
              <a:buSzPts val="1800"/>
              <a:buFont typeface="Times"/>
              <a:buNone/>
            </a:pPr>
            <a:r>
              <a:rPr lang="en-US">
                <a:latin typeface="Times"/>
                <a:ea typeface="Times"/>
                <a:cs typeface="Times"/>
                <a:sym typeface="Times"/>
              </a:rPr>
              <a:t>• It must be verifiable by third parties,to resolve disputes</a:t>
            </a:r>
            <a:endParaRPr/>
          </a:p>
          <a:p>
            <a:pPr marL="0" lvl="0" indent="0" algn="l" rtl="0">
              <a:spcBef>
                <a:spcPts val="0"/>
              </a:spcBef>
              <a:spcAft>
                <a:spcPts val="0"/>
              </a:spcAft>
              <a:buSzPts val="1800"/>
              <a:buFont typeface="Times"/>
              <a:buNone/>
            </a:pPr>
            <a:r>
              <a:rPr lang="en-US">
                <a:latin typeface="Times"/>
                <a:ea typeface="Times"/>
                <a:cs typeface="Times"/>
                <a:sym typeface="Times"/>
              </a:rPr>
              <a:t>Thus, the digital signature function includes the authentication function.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17</a:t>
            </a:fld>
            <a:endParaRPr/>
          </a:p>
        </p:txBody>
      </p:sp>
      <p:sp>
        <p:nvSpPr>
          <p:cNvPr id="363" name="Google Shape;36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4" name="Google Shape;364;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a:buNone/>
            </a:pPr>
            <a:r>
              <a:rPr lang="en-US">
                <a:latin typeface="Times"/>
                <a:ea typeface="Times"/>
                <a:cs typeface="Times"/>
                <a:sym typeface="Times"/>
              </a:rPr>
              <a:t>On the basis of the properties on the previous slide, we can formulate the requirements for a digital signature as shown. A variety of approaches has been proposed for the digital signature function. These approaches fall into two categories: direct and arbitrated.</a:t>
            </a:r>
            <a:r>
              <a:rPr lang="en-US">
                <a:latin typeface="Helvetica Neue"/>
                <a:ea typeface="Helvetica Neue"/>
                <a:cs typeface="Helvetica Neue"/>
                <a:sym typeface="Helvetica Neue"/>
              </a:rPr>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18</a:t>
            </a:fld>
            <a:endParaRPr/>
          </a:p>
        </p:txBody>
      </p:sp>
      <p:sp>
        <p:nvSpPr>
          <p:cNvPr id="370" name="Google Shape;37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1" name="Google Shape;37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Direct Digital Signatures involve the direct application of public-key algorithms </a:t>
            </a:r>
            <a:r>
              <a:rPr lang="en-US">
                <a:latin typeface="Times"/>
                <a:ea typeface="Times"/>
                <a:cs typeface="Times"/>
                <a:sym typeface="Times"/>
              </a:rPr>
              <a:t>involving only the communicating parties</a:t>
            </a:r>
            <a:r>
              <a:rPr lang="en-US"/>
              <a:t>. </a:t>
            </a:r>
            <a:r>
              <a:rPr lang="en-US">
                <a:latin typeface="Times"/>
                <a:ea typeface="Times"/>
                <a:cs typeface="Times"/>
                <a:sym typeface="Times"/>
              </a:rPr>
              <a:t>A digital signature may be formed by encrypting the entire message with the sender’s private key, or by encrypting a hash code of the message with the sender’s private key. Confidentiality can be provided by further encrypting the entire message plus signature using either public or private key schemes. It is important to perform the signature function first and then an outer confidentiality function, since in case of dispute, some third party must view the message and its signature.</a:t>
            </a:r>
            <a:r>
              <a:rPr lang="en-US"/>
              <a:t> But these approaches are dependent on the security of the sender’s private-key. Will have problems if it is lost/stolen and signatures forged. Need time-stamps and timely key revocation.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19</a:t>
            </a:fld>
            <a:endParaRPr/>
          </a:p>
        </p:txBody>
      </p:sp>
      <p:sp>
        <p:nvSpPr>
          <p:cNvPr id="377" name="Google Shape;37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8" name="Google Shape;378;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a:buNone/>
            </a:pPr>
            <a:r>
              <a:rPr lang="en-US">
                <a:latin typeface="Times"/>
                <a:ea typeface="Times"/>
                <a:cs typeface="Times"/>
                <a:sym typeface="Times"/>
              </a:rPr>
              <a:t>The problems associated with direct digital signatures can be addressed by using an arbiter, in a variety of possible arrangements,</a:t>
            </a:r>
            <a:r>
              <a:rPr lang="en-US"/>
              <a:t> as shown in Stallings Table 13.1.</a:t>
            </a:r>
            <a:endParaRPr/>
          </a:p>
          <a:p>
            <a:pPr marL="0" lvl="0" indent="0" algn="l" rtl="0">
              <a:spcBef>
                <a:spcPts val="0"/>
              </a:spcBef>
              <a:spcAft>
                <a:spcPts val="0"/>
              </a:spcAft>
              <a:buSzPts val="1800"/>
              <a:buFont typeface="Times"/>
              <a:buNone/>
            </a:pPr>
            <a:r>
              <a:rPr lang="en-US">
                <a:latin typeface="Times"/>
                <a:ea typeface="Times"/>
                <a:cs typeface="Times"/>
                <a:sym typeface="Times"/>
              </a:rPr>
              <a:t>The arbiter plays a sensitive and crucial role in this sort of scheme, and all parties must have a great deal of trust that the arbitration mechanism is working properly.</a:t>
            </a:r>
            <a:endParaRPr/>
          </a:p>
          <a:p>
            <a:pPr marL="0" lvl="0" indent="0" algn="l" rtl="0">
              <a:spcBef>
                <a:spcPts val="0"/>
              </a:spcBef>
              <a:spcAft>
                <a:spcPts val="0"/>
              </a:spcAft>
              <a:buSzPts val="1800"/>
              <a:buFont typeface="Times"/>
              <a:buNone/>
            </a:pPr>
            <a:r>
              <a:rPr lang="en-US">
                <a:latin typeface="Times"/>
                <a:ea typeface="Times"/>
                <a:cs typeface="Times"/>
                <a:sym typeface="Times"/>
              </a:rPr>
              <a:t>These schemes </a:t>
            </a:r>
            <a:r>
              <a:rPr lang="en-US"/>
              <a:t>can be implemented with either private or public-key algorithms, and the arbiter may or may not see the actual message contents.</a:t>
            </a:r>
            <a:endParaRPr/>
          </a:p>
          <a:p>
            <a:pPr marL="0" lvl="0" indent="0" algn="l" rtl="0">
              <a:spcBef>
                <a:spcPts val="0"/>
              </a:spcBef>
              <a:spcAft>
                <a:spcPts val="0"/>
              </a:spcAft>
              <a:buSzPts val="1800"/>
              <a:buNone/>
            </a:pPr>
            <a:endParaRPr>
              <a:latin typeface="Times"/>
              <a:ea typeface="Times"/>
              <a:cs typeface="Times"/>
              <a:sym typeface="Times"/>
            </a:endParaRPr>
          </a:p>
          <a:p>
            <a:pPr marL="0" lvl="0" indent="0" algn="l" rtl="0">
              <a:spcBef>
                <a:spcPts val="0"/>
              </a:spcBef>
              <a:spcAft>
                <a:spcPts val="0"/>
              </a:spcAft>
              <a:buNone/>
            </a:pPr>
            <a:endParaRPr>
              <a:latin typeface="Times"/>
              <a:ea typeface="Times"/>
              <a:cs typeface="Times"/>
              <a:sym typeface="Time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6" name="Google Shape;22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Font typeface="Garamond"/>
              <a:buNone/>
            </a:pPr>
            <a:r>
              <a:rPr lang="en-US">
                <a:latin typeface="Garamond"/>
                <a:ea typeface="Garamond"/>
                <a:cs typeface="Garamond"/>
                <a:sym typeface="Garamond"/>
              </a:rPr>
              <a:t>Damgard and Merkle greatly influenced cryptographic hash function design by defining a hash function in terms of what is called a </a:t>
            </a:r>
            <a:r>
              <a:rPr lang="en-US" i="1">
                <a:latin typeface="Garamond"/>
                <a:ea typeface="Garamond"/>
                <a:cs typeface="Garamond"/>
                <a:sym typeface="Garamond"/>
              </a:rPr>
              <a:t>compression functio</a:t>
            </a:r>
            <a:r>
              <a:rPr lang="en-US">
                <a:latin typeface="Garamond"/>
                <a:ea typeface="Garamond"/>
                <a:cs typeface="Garamond"/>
                <a:sym typeface="Garamond"/>
              </a:rPr>
              <a:t>n. </a:t>
            </a:r>
            <a:endParaRPr/>
          </a:p>
          <a:p>
            <a:pPr marL="0" lvl="0" indent="0" algn="l" rtl="0">
              <a:lnSpc>
                <a:spcPct val="90000"/>
              </a:lnSpc>
              <a:spcBef>
                <a:spcPts val="0"/>
              </a:spcBef>
              <a:spcAft>
                <a:spcPts val="0"/>
              </a:spcAft>
              <a:buSzPts val="1800"/>
              <a:buFont typeface="Garamond"/>
              <a:buNone/>
            </a:pPr>
            <a:r>
              <a:rPr lang="en-US">
                <a:latin typeface="Garamond"/>
                <a:ea typeface="Garamond"/>
                <a:cs typeface="Garamond"/>
                <a:sym typeface="Garamond"/>
              </a:rPr>
              <a:t>A compression function takes a fixed-length input and returns a shorter, fixed-length output. </a:t>
            </a:r>
            <a:endParaRPr/>
          </a:p>
          <a:p>
            <a:pPr marL="0" lvl="0" indent="0" algn="l" rtl="0">
              <a:lnSpc>
                <a:spcPct val="90000"/>
              </a:lnSpc>
              <a:spcBef>
                <a:spcPts val="0"/>
              </a:spcBef>
              <a:spcAft>
                <a:spcPts val="0"/>
              </a:spcAft>
              <a:buSzPts val="1800"/>
              <a:buFont typeface="Garamond"/>
              <a:buNone/>
            </a:pPr>
            <a:r>
              <a:rPr lang="en-US">
                <a:latin typeface="Garamond"/>
                <a:ea typeface="Garamond"/>
                <a:cs typeface="Garamond"/>
                <a:sym typeface="Garamond"/>
              </a:rPr>
              <a:t>Given a compression function, a hash function can be defined by repeated applications of the compression function until the entire message has been processed. </a:t>
            </a:r>
            <a:endParaRPr/>
          </a:p>
          <a:p>
            <a:pPr marL="0" lvl="0" indent="0" algn="l" rtl="0">
              <a:lnSpc>
                <a:spcPct val="90000"/>
              </a:lnSpc>
              <a:spcBef>
                <a:spcPts val="0"/>
              </a:spcBef>
              <a:spcAft>
                <a:spcPts val="0"/>
              </a:spcAft>
              <a:buSzPts val="1800"/>
              <a:buNone/>
            </a:pPr>
            <a:endParaRPr>
              <a:latin typeface="Garamond"/>
              <a:ea typeface="Garamond"/>
              <a:cs typeface="Garamond"/>
              <a:sym typeface="Garamond"/>
            </a:endParaRPr>
          </a:p>
          <a:p>
            <a:pPr marL="0" lvl="0" indent="0" algn="l" rtl="0">
              <a:spcBef>
                <a:spcPts val="0"/>
              </a:spcBef>
              <a:spcAft>
                <a:spcPts val="0"/>
              </a:spcAft>
              <a:buSzPts val="1800"/>
              <a:buFont typeface="Calibri"/>
              <a:buNone/>
            </a:pPr>
            <a:r>
              <a:rPr lang="en-US">
                <a:latin typeface="Calibri"/>
                <a:ea typeface="Calibri"/>
                <a:cs typeface="Calibri"/>
                <a:sym typeface="Calibri"/>
              </a:rPr>
              <a:t>Take a long message, break it into blocks</a:t>
            </a:r>
            <a:endParaRPr/>
          </a:p>
          <a:p>
            <a:pPr marL="0" lvl="1" indent="0" algn="l" rtl="0">
              <a:spcBef>
                <a:spcPts val="0"/>
              </a:spcBef>
              <a:spcAft>
                <a:spcPts val="0"/>
              </a:spcAft>
              <a:buSzPts val="1800"/>
              <a:buFont typeface="Calibri"/>
              <a:buNone/>
            </a:pPr>
            <a:r>
              <a:rPr lang="en-US">
                <a:latin typeface="Calibri"/>
                <a:ea typeface="Calibri"/>
                <a:cs typeface="Calibri"/>
                <a:sym typeface="Calibri"/>
              </a:rPr>
              <a:t>M</a:t>
            </a:r>
            <a:r>
              <a:rPr lang="en-US" baseline="-25000">
                <a:latin typeface="Calibri"/>
                <a:ea typeface="Calibri"/>
                <a:cs typeface="Calibri"/>
                <a:sym typeface="Calibri"/>
              </a:rPr>
              <a:t>1</a:t>
            </a:r>
            <a:r>
              <a:rPr lang="en-US">
                <a:latin typeface="Calibri"/>
                <a:ea typeface="Calibri"/>
                <a:cs typeface="Calibri"/>
                <a:sym typeface="Calibri"/>
              </a:rPr>
              <a:t>, M</a:t>
            </a:r>
            <a:r>
              <a:rPr lang="en-US" baseline="-25000">
                <a:latin typeface="Calibri"/>
                <a:ea typeface="Calibri"/>
                <a:cs typeface="Calibri"/>
                <a:sym typeface="Calibri"/>
              </a:rPr>
              <a:t>2</a:t>
            </a:r>
            <a:r>
              <a:rPr lang="en-US">
                <a:latin typeface="Calibri"/>
                <a:ea typeface="Calibri"/>
                <a:cs typeface="Calibri"/>
                <a:sym typeface="Calibri"/>
              </a:rPr>
              <a:t>, M</a:t>
            </a:r>
            <a:r>
              <a:rPr lang="en-US" baseline="-25000">
                <a:latin typeface="Calibri"/>
                <a:ea typeface="Calibri"/>
                <a:cs typeface="Calibri"/>
                <a:sym typeface="Calibri"/>
              </a:rPr>
              <a:t>3</a:t>
            </a:r>
            <a:r>
              <a:rPr lang="en-US">
                <a:latin typeface="Calibri"/>
                <a:ea typeface="Calibri"/>
                <a:cs typeface="Calibri"/>
                <a:sym typeface="Calibri"/>
              </a:rPr>
              <a:t>…M</a:t>
            </a:r>
            <a:r>
              <a:rPr lang="en-US" baseline="-25000">
                <a:latin typeface="Calibri"/>
                <a:ea typeface="Calibri"/>
                <a:cs typeface="Calibri"/>
                <a:sym typeface="Calibri"/>
              </a:rPr>
              <a:t>k </a:t>
            </a:r>
            <a:r>
              <a:rPr lang="en-US">
                <a:latin typeface="Calibri"/>
                <a:ea typeface="Calibri"/>
                <a:cs typeface="Calibri"/>
                <a:sym typeface="Calibri"/>
              </a:rPr>
              <a:t>(pad out last block)</a:t>
            </a:r>
            <a:endParaRPr/>
          </a:p>
          <a:p>
            <a:pPr marL="0" lvl="0" indent="0" algn="l" rtl="0">
              <a:spcBef>
                <a:spcPts val="0"/>
              </a:spcBef>
              <a:spcAft>
                <a:spcPts val="0"/>
              </a:spcAft>
              <a:buSzPts val="1800"/>
              <a:buFont typeface="Calibri"/>
              <a:buNone/>
            </a:pPr>
            <a:r>
              <a:rPr lang="en-US">
                <a:latin typeface="Calibri"/>
                <a:ea typeface="Calibri"/>
                <a:cs typeface="Calibri"/>
                <a:sym typeface="Calibri"/>
              </a:rPr>
              <a:t>Let </a:t>
            </a:r>
            <a:r>
              <a:rPr lang="en-US" i="1">
                <a:latin typeface="Calibri"/>
                <a:ea typeface="Calibri"/>
                <a:cs typeface="Calibri"/>
                <a:sym typeface="Calibri"/>
              </a:rPr>
              <a:t>f</a:t>
            </a:r>
            <a:r>
              <a:rPr lang="en-US">
                <a:latin typeface="Calibri"/>
                <a:ea typeface="Calibri"/>
                <a:cs typeface="Calibri"/>
                <a:sym typeface="Calibri"/>
              </a:rPr>
              <a:t> be a “compression function” that operates on a block and the current </a:t>
            </a:r>
            <a:r>
              <a:rPr lang="en-US" i="1">
                <a:latin typeface="Calibri"/>
                <a:ea typeface="Calibri"/>
                <a:cs typeface="Calibri"/>
                <a:sym typeface="Calibri"/>
              </a:rPr>
              <a:t>h</a:t>
            </a:r>
            <a:r>
              <a:rPr lang="en-US">
                <a:latin typeface="Calibri"/>
                <a:ea typeface="Calibri"/>
                <a:cs typeface="Calibri"/>
                <a:sym typeface="Calibri"/>
              </a:rPr>
              <a:t>-bit state and “mixes” the block into the state</a:t>
            </a:r>
            <a:endParaRPr/>
          </a:p>
          <a:p>
            <a:pPr marL="0" lvl="0" indent="0" algn="l" rtl="0">
              <a:spcBef>
                <a:spcPts val="0"/>
              </a:spcBef>
              <a:spcAft>
                <a:spcPts val="0"/>
              </a:spcAft>
              <a:buSzPts val="1800"/>
              <a:buFont typeface="Calibri"/>
              <a:buNone/>
            </a:pPr>
            <a:r>
              <a:rPr lang="en-US">
                <a:latin typeface="Calibri"/>
                <a:ea typeface="Calibri"/>
                <a:cs typeface="Calibri"/>
                <a:sym typeface="Calibri"/>
              </a:rPr>
              <a:t>Last output of compression function is the </a:t>
            </a:r>
            <a:r>
              <a:rPr lang="en-US" i="1">
                <a:latin typeface="Calibri"/>
                <a:ea typeface="Calibri"/>
                <a:cs typeface="Calibri"/>
                <a:sym typeface="Calibri"/>
              </a:rPr>
              <a:t>h</a:t>
            </a:r>
            <a:r>
              <a:rPr lang="en-US">
                <a:latin typeface="Calibri"/>
                <a:ea typeface="Calibri"/>
                <a:cs typeface="Calibri"/>
                <a:sym typeface="Calibri"/>
              </a:rPr>
              <a:t>-bit message digest.</a:t>
            </a:r>
            <a:endParaRPr/>
          </a:p>
          <a:p>
            <a:pPr marL="0" lvl="0" indent="0" algn="l" rtl="0">
              <a:lnSpc>
                <a:spcPct val="90000"/>
              </a:lnSpc>
              <a:spcBef>
                <a:spcPts val="0"/>
              </a:spcBef>
              <a:spcAft>
                <a:spcPts val="0"/>
              </a:spcAft>
              <a:buSzPts val="1800"/>
              <a:buNone/>
            </a:pPr>
            <a:endParaRPr>
              <a:latin typeface="Garamond"/>
              <a:ea typeface="Garamond"/>
              <a:cs typeface="Garamond"/>
              <a:sym typeface="Garamond"/>
            </a:endParaRPr>
          </a:p>
          <a:p>
            <a:pPr marL="0" lvl="0" indent="0" algn="l" rtl="0">
              <a:spcBef>
                <a:spcPts val="0"/>
              </a:spcBef>
              <a:spcAft>
                <a:spcPts val="0"/>
              </a:spcAft>
              <a:buNone/>
            </a:pPr>
            <a:endParaRPr>
              <a:latin typeface="Garamond"/>
              <a:ea typeface="Garamond"/>
              <a:cs typeface="Garamond"/>
              <a:sym typeface="Garamond"/>
            </a:endParaRPr>
          </a:p>
        </p:txBody>
      </p:sp>
      <p:sp>
        <p:nvSpPr>
          <p:cNvPr id="227" name="Google Shape;227;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20</a:t>
            </a:fld>
            <a:endParaRPr/>
          </a:p>
        </p:txBody>
      </p:sp>
      <p:sp>
        <p:nvSpPr>
          <p:cNvPr id="384" name="Google Shape;38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5" name="Google Shape;38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Authentication Protocols are used to convince parties of each others identity and to exchange session keys. They may be one-way or mutual.</a:t>
            </a:r>
            <a:endParaRPr/>
          </a:p>
          <a:p>
            <a:pPr marL="0" lvl="0" indent="0" algn="l" rtl="0">
              <a:spcBef>
                <a:spcPts val="0"/>
              </a:spcBef>
              <a:spcAft>
                <a:spcPts val="0"/>
              </a:spcAft>
              <a:buSzPts val="1800"/>
              <a:buFont typeface="Times"/>
              <a:buNone/>
            </a:pPr>
            <a:r>
              <a:rPr lang="en-US">
                <a:latin typeface="Times"/>
                <a:ea typeface="Times"/>
                <a:cs typeface="Times"/>
                <a:sym typeface="Times"/>
              </a:rPr>
              <a:t>Central to the problem of authenticated key exchange are two issues: confidentiality and timeliness. To prevent masquerade and to prevent compromise of session keys, essential identification and session key information must be communicated in encrypted form. This requires the prior existence of secret or public keys that can be used for this purpose. The second issue, timeliness, is important because of the threat of message replays.</a:t>
            </a:r>
            <a:endParaRPr/>
          </a:p>
          <a:p>
            <a:pPr marL="0" lvl="0" indent="0" algn="l" rtl="0">
              <a:spcBef>
                <a:spcPts val="0"/>
              </a:spcBef>
              <a:spcAft>
                <a:spcPts val="0"/>
              </a:spcAft>
              <a:buSzPts val="1800"/>
              <a:buFont typeface="Times"/>
              <a:buNone/>
            </a:pPr>
            <a:r>
              <a:rPr lang="en-US">
                <a:latin typeface="Times"/>
                <a:ea typeface="Times"/>
                <a:cs typeface="Times"/>
                <a:sym typeface="Times"/>
              </a:rPr>
              <a:t>Stallings discusses a number of protocols that appeared secure but were revised after additional analysis. These examples highlight the difficulty of getting things right in the area of authentication.</a:t>
            </a:r>
            <a:r>
              <a:rPr lang="en-US">
                <a:latin typeface="Helvetica Neue"/>
                <a:ea typeface="Helvetica Neue"/>
                <a:cs typeface="Helvetica Neue"/>
                <a:sym typeface="Helvetica Neue"/>
              </a:rPr>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21</a:t>
            </a:fld>
            <a:endParaRPr/>
          </a:p>
        </p:txBody>
      </p:sp>
      <p:sp>
        <p:nvSpPr>
          <p:cNvPr id="391" name="Google Shape;39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2" name="Google Shape;39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a:buNone/>
            </a:pPr>
            <a:r>
              <a:rPr lang="en-US">
                <a:latin typeface="Times"/>
                <a:ea typeface="Times"/>
                <a:cs typeface="Times"/>
                <a:sym typeface="Times"/>
              </a:rPr>
              <a:t>One application for which encryption is growing in popularity is electronic mail (e-mail). The very nature of electronic mail, and its chief benefit, is that it is not necessary for the sender and receiver to be online at the same time. Instead, the e-mail message is forwarded to the receiver’s electronic mailbox,where it is buffered until the receiver is available to read it. The “envelope” or header of the e-mail message must be in the clear so that the message can be handled by the store-and-forward e-mail protocol. However it is often desirable that e-mail message be encrypted such that the mail-handling system is not in possession of the decryption key. A second requirement is that of authentication, where the recipient wants some assurance that the message is from the alleged sender. </a:t>
            </a:r>
            <a:r>
              <a:rPr lang="en-US"/>
              <a:t>One-Way Authentication addresses these requirements.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22</a:t>
            </a:fld>
            <a:endParaRPr/>
          </a:p>
        </p:txBody>
      </p:sp>
      <p:sp>
        <p:nvSpPr>
          <p:cNvPr id="398" name="Google Shape;39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9" name="Google Shape;399;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DSA is the US Govt approved signature scheme, which is designed to provide strong signatures without allowing easy use for encryption. </a:t>
            </a:r>
            <a:r>
              <a:rPr lang="en-US">
                <a:latin typeface="Times"/>
                <a:ea typeface="Times"/>
                <a:cs typeface="Times"/>
                <a:sym typeface="Times"/>
              </a:rPr>
              <a:t>The DSS makes use of the Secure Hash Algorithm (SHA), and presents a new digital signature technique, the Digital Signature Algorithm (DSA). The DSS was originally proposed in 1991 and revised in 1993 in response to public feedback concerning the security of the scheme. There was a further minor revision in 1996. In 2000, an expanded version of the standard was issued as FIPS 186-2, which incorporates digital signature algorithms based on RSA and on elliptic curve cryptography.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23</a:t>
            </a:fld>
            <a:endParaRPr/>
          </a:p>
        </p:txBody>
      </p:sp>
      <p:sp>
        <p:nvSpPr>
          <p:cNvPr id="405" name="Google Shape;40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06" name="Google Shape;406;p23: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Will </a:t>
            </a:r>
            <a:r>
              <a:rPr lang="en-US">
                <a:latin typeface="Times"/>
                <a:ea typeface="Times"/>
                <a:cs typeface="Times"/>
                <a:sym typeface="Times"/>
              </a:rPr>
              <a:t>discuss the original DSS algorithm.</a:t>
            </a:r>
            <a:r>
              <a:rPr lang="en-US">
                <a:latin typeface="Helvetica Neue"/>
                <a:ea typeface="Helvetica Neue"/>
                <a:cs typeface="Helvetica Neue"/>
                <a:sym typeface="Helvetica Neue"/>
              </a:rPr>
              <a:t> </a:t>
            </a:r>
            <a:r>
              <a:rPr lang="en-US"/>
              <a:t>The DSA signature scheme has advantages, being both smaller (320 vs 1024bit) and faster (much of the computation is done modulo a 160 bit number), over RSA. </a:t>
            </a:r>
            <a:r>
              <a:rPr lang="en-US">
                <a:latin typeface="Times"/>
                <a:ea typeface="Times"/>
                <a:cs typeface="Times"/>
                <a:sym typeface="Times"/>
              </a:rPr>
              <a:t>Unlike RSA, it cannot be used for encryption or key exchange. Nevertheless, it is a public-key technique. The DSA is based on the difficulty of computing discrete logarithms, and is based on schemes originally presented by ElGamal [ELGA85] and Schnorr [SCHN91].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24</a:t>
            </a:fld>
            <a:endParaRPr/>
          </a:p>
        </p:txBody>
      </p:sp>
      <p:sp>
        <p:nvSpPr>
          <p:cNvPr id="412" name="Google Shape;41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13" name="Google Shape;413;p24: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miter lim="524288"/>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DSA differs from RSA in how the message signature is generated and validated, as shown in Stallings Figure 13.1.</a:t>
            </a:r>
            <a:endParaRPr/>
          </a:p>
          <a:p>
            <a:pPr marL="0" lvl="0" indent="0" algn="l" rtl="0">
              <a:spcBef>
                <a:spcPts val="0"/>
              </a:spcBef>
              <a:spcAft>
                <a:spcPts val="0"/>
              </a:spcAft>
              <a:buSzPts val="1800"/>
              <a:buNone/>
            </a:pPr>
            <a:r>
              <a:rPr lang="en-US"/>
              <a:t>RSA signatures encrypt the message hash with the private key to create a signature, which is then verified by being decrypted with the public key to compare to a recreated hash value.</a:t>
            </a:r>
            <a:endParaRPr/>
          </a:p>
          <a:p>
            <a:pPr marL="0" lvl="0" indent="0" algn="l" rtl="0">
              <a:spcBef>
                <a:spcPts val="0"/>
              </a:spcBef>
              <a:spcAft>
                <a:spcPts val="0"/>
              </a:spcAft>
              <a:buSzPts val="1800"/>
              <a:buNone/>
            </a:pPr>
            <a:r>
              <a:rPr lang="en-US"/>
              <a:t>DSA signatures use the message hash, global public values, private key &amp; random k to create a 2 part signature (s,r). This is verified by computing a function of the message hash, public key, r and s, and comparing the result with r. The proof that this works is complex, but it achieves its aims!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25</a:t>
            </a:fld>
            <a:endParaRPr/>
          </a:p>
        </p:txBody>
      </p:sp>
      <p:sp>
        <p:nvSpPr>
          <p:cNvPr id="419" name="Google Shape;41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0" name="Google Shape;420;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DSA typically uses a common set of global parameters (p,q,g) for a community of clients, as shown. Then each DSA uses chooses a random private key x, and computes their public key as shown. </a:t>
            </a:r>
            <a:r>
              <a:rPr lang="en-US">
                <a:latin typeface="Times"/>
                <a:ea typeface="Times"/>
                <a:cs typeface="Times"/>
                <a:sym typeface="Times"/>
              </a:rPr>
              <a:t>The calculation of the public key y given x is relatively straightforward. However, given the public key y, it is computationally infeasible to determine x, which is the discrete logarithm of y to base g, mod p.</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26</a:t>
            </a:fld>
            <a:endParaRPr/>
          </a:p>
        </p:txBody>
      </p:sp>
      <p:sp>
        <p:nvSpPr>
          <p:cNvPr id="426" name="Google Shape;42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7" name="Google Shape;42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a:buNone/>
            </a:pPr>
            <a:r>
              <a:rPr lang="en-US">
                <a:latin typeface="Times"/>
                <a:ea typeface="Times"/>
                <a:cs typeface="Times"/>
                <a:sym typeface="Times"/>
              </a:rPr>
              <a:t>To create a signature, a user calculates two quantities, r and s, that are functions of the public key components (p,q,g), the user’s private key (x), the hash code of the message H(M), and an additional integer k that should be generated randomly or pseudo-randomly and be unique for each signing. This </a:t>
            </a:r>
            <a:r>
              <a:rPr lang="en-US"/>
              <a:t>is similar to ElGamal signatures, with the use of a per message temporary signature key k, but doing calculations first mod p, then mod q to reduce the size of the result. The signature (r,s) is then sent with the message to the recipient. Note that computing r only involves calculation mod p and does not depend on message, hence can be done in advance. Similarly with randomly choosing k’s and computing their inverses.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27</a:t>
            </a:fld>
            <a:endParaRPr/>
          </a:p>
        </p:txBody>
      </p:sp>
      <p:sp>
        <p:nvSpPr>
          <p:cNvPr id="433" name="Google Shape;43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4" name="Google Shape;434;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Times"/>
              <a:buNone/>
            </a:pPr>
            <a:r>
              <a:rPr lang="en-US">
                <a:latin typeface="Times"/>
                <a:ea typeface="Times"/>
                <a:cs typeface="Times"/>
                <a:sym typeface="Times"/>
              </a:rPr>
              <a:t>At the receiving end, verification is performed using the formulas shown. The receiver generates a quantity v that is a function of the public key components, the sender’s public key, and the hash of the incoming message. If this quantity matches the r component of the signature, then the signature is validated. </a:t>
            </a:r>
            <a:r>
              <a:rPr lang="en-US"/>
              <a:t>Note that the difficulty of computing discrete logs is why it is infeasible for an opponent to recover k from r, or x from s. Note also that nearly all the calculations are mod q, and hence are much faster save for the last step. </a:t>
            </a:r>
            <a:endParaRPr/>
          </a:p>
          <a:p>
            <a:pPr marL="0" lvl="0" indent="0" algn="l" rtl="0">
              <a:spcBef>
                <a:spcPts val="0"/>
              </a:spcBef>
              <a:spcAft>
                <a:spcPts val="0"/>
              </a:spcAft>
              <a:buSzPts val="1800"/>
              <a:buFont typeface="Times"/>
              <a:buNone/>
            </a:pPr>
            <a:r>
              <a:rPr lang="en-US">
                <a:latin typeface="Times"/>
                <a:ea typeface="Times"/>
                <a:cs typeface="Times"/>
                <a:sym typeface="Times"/>
              </a:rPr>
              <a:t>The structure of this function is such that the receiver can recover r using the incoming message and signature, the public key of the user, and the global public key.I t is certainly not obvious that such a scheme would work. A proof is provided at this book’s Web site.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5</a:t>
            </a:fld>
            <a:endParaRPr/>
          </a:p>
        </p:txBody>
      </p:sp>
      <p:sp>
        <p:nvSpPr>
          <p:cNvPr id="247" name="Google Shape;24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8" name="Google Shape;24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6</a:t>
            </a:fld>
            <a:endParaRPr/>
          </a:p>
        </p:txBody>
      </p:sp>
      <p:sp>
        <p:nvSpPr>
          <p:cNvPr id="258" name="Google Shape;25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9" name="Google Shape;25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7</a:t>
            </a:fld>
            <a:endParaRPr/>
          </a:p>
        </p:txBody>
      </p:sp>
      <p:sp>
        <p:nvSpPr>
          <p:cNvPr id="280" name="Google Shape;28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1" name="Google Shape;28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8</a:t>
            </a:fld>
            <a:endParaRPr/>
          </a:p>
        </p:txBody>
      </p:sp>
      <p:sp>
        <p:nvSpPr>
          <p:cNvPr id="299" name="Google Shape;29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0" name="Google Shape;30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The Secure Hash Algorithm (SHA) was developed by the National Institute of Standards and Technology (NIST) and published as a federal information processing standard (FIPS 180) in 1993; a revised version was issued as FIPS 180-1 in 1995 and is generally referred to as SHA-1. The actual standards document is entitled Secure Hash Standard. SHA is based on the hash function MD4 and its design closely models MD4. SHA-1 produces a hash value of 160 bits. In 2005, a research team described an attack in which two separate messages could be found that deliver the same SHA-1 hash using 2^69 operations, far fewer than the 2^80 operations previously thought needed to find a collision with an SHA-1 hash [WANG05]. This result should hasten the transition to newer, longer versions of SHA.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9</a:t>
            </a:fld>
            <a:endParaRPr/>
          </a:p>
        </p:txBody>
      </p:sp>
      <p:sp>
        <p:nvSpPr>
          <p:cNvPr id="306" name="Google Shape;30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7" name="Google Shape;30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9"/>
        <p:cNvGrpSpPr/>
        <p:nvPr/>
      </p:nvGrpSpPr>
      <p:grpSpPr>
        <a:xfrm>
          <a:off x="0" y="0"/>
          <a:ext cx="0" cy="0"/>
          <a:chOff x="0" y="0"/>
          <a:chExt cx="0" cy="0"/>
        </a:xfrm>
      </p:grpSpPr>
      <p:sp>
        <p:nvSpPr>
          <p:cNvPr id="80" name="Google Shape;80;p29"/>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1" name="Google Shape;81;p29"/>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SzPts val="1800"/>
              <a:buChar char="•"/>
              <a:defRPr/>
            </a:lvl3pPr>
            <a:lvl4pPr marL="1828800" lvl="3" indent="-285750" algn="l">
              <a:spcBef>
                <a:spcPts val="360"/>
              </a:spcBef>
              <a:spcAft>
                <a:spcPts val="0"/>
              </a:spcAft>
              <a:buSzPts val="9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2" name="Google Shape;82;p29"/>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6"/>
        <p:cNvGrpSpPr/>
        <p:nvPr/>
      </p:nvGrpSpPr>
      <p:grpSpPr>
        <a:xfrm>
          <a:off x="0" y="0"/>
          <a:ext cx="0" cy="0"/>
          <a:chOff x="0" y="0"/>
          <a:chExt cx="0" cy="0"/>
        </a:xfrm>
      </p:grpSpPr>
      <p:sp>
        <p:nvSpPr>
          <p:cNvPr id="137" name="Google Shape;137;p38"/>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1">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8" name="Google Shape;138;p38"/>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1920"/>
              <a:buNone/>
              <a:defRPr sz="2400"/>
            </a:lvl1pPr>
            <a:lvl2pPr marL="914400" lvl="1" indent="-228600" algn="l">
              <a:spcBef>
                <a:spcPts val="400"/>
              </a:spcBef>
              <a:spcAft>
                <a:spcPts val="0"/>
              </a:spcAft>
              <a:buSzPts val="1000"/>
              <a:buNone/>
              <a:defRPr sz="2000"/>
            </a:lvl2pPr>
            <a:lvl3pPr marL="1371600" lvl="2" indent="-228600" algn="l">
              <a:spcBef>
                <a:spcPts val="360"/>
              </a:spcBef>
              <a:spcAft>
                <a:spcPts val="0"/>
              </a:spcAft>
              <a:buSzPts val="1800"/>
              <a:buFont typeface="Arial"/>
              <a:buNone/>
              <a:defRPr sz="1800"/>
            </a:lvl3pPr>
            <a:lvl4pPr marL="1828800" lvl="3" indent="-228600" algn="l">
              <a:spcBef>
                <a:spcPts val="320"/>
              </a:spcBef>
              <a:spcAft>
                <a:spcPts val="0"/>
              </a:spcAft>
              <a:buSzPts val="800"/>
              <a:buNone/>
              <a:defRPr sz="1600"/>
            </a:lvl4pPr>
            <a:lvl5pPr marL="2286000" lvl="4" indent="-228600" algn="l">
              <a:spcBef>
                <a:spcPts val="320"/>
              </a:spcBef>
              <a:spcAft>
                <a:spcPts val="0"/>
              </a:spcAft>
              <a:buSzPts val="1600"/>
              <a:buFont typeface="Arial"/>
              <a:buNone/>
              <a:defRPr sz="1600"/>
            </a:lvl5pPr>
            <a:lvl6pPr marL="2743200" lvl="5" indent="-228600" algn="l">
              <a:lnSpc>
                <a:spcPct val="90000"/>
              </a:lnSpc>
              <a:spcBef>
                <a:spcPts val="500"/>
              </a:spcBef>
              <a:spcAft>
                <a:spcPts val="0"/>
              </a:spcAft>
              <a:buClr>
                <a:schemeClr val="lt1"/>
              </a:buClr>
              <a:buSzPts val="1600"/>
              <a:buNone/>
              <a:defRPr sz="1600"/>
            </a:lvl6pPr>
            <a:lvl7pPr marL="3200400" lvl="6" indent="-228600" algn="l">
              <a:lnSpc>
                <a:spcPct val="90000"/>
              </a:lnSpc>
              <a:spcBef>
                <a:spcPts val="500"/>
              </a:spcBef>
              <a:spcAft>
                <a:spcPts val="0"/>
              </a:spcAft>
              <a:buClr>
                <a:schemeClr val="lt1"/>
              </a:buClr>
              <a:buSzPts val="1600"/>
              <a:buNone/>
              <a:defRPr sz="1600"/>
            </a:lvl7pPr>
            <a:lvl8pPr marL="3657600" lvl="7" indent="-228600" algn="l">
              <a:lnSpc>
                <a:spcPct val="90000"/>
              </a:lnSpc>
              <a:spcBef>
                <a:spcPts val="500"/>
              </a:spcBef>
              <a:spcAft>
                <a:spcPts val="0"/>
              </a:spcAft>
              <a:buClr>
                <a:schemeClr val="lt1"/>
              </a:buClr>
              <a:buSzPts val="1600"/>
              <a:buNone/>
              <a:defRPr sz="1600"/>
            </a:lvl8pPr>
            <a:lvl9pPr marL="4114800" lvl="8" indent="-228600" algn="l">
              <a:lnSpc>
                <a:spcPct val="90000"/>
              </a:lnSpc>
              <a:spcBef>
                <a:spcPts val="500"/>
              </a:spcBef>
              <a:spcAft>
                <a:spcPts val="0"/>
              </a:spcAft>
              <a:buClr>
                <a:schemeClr val="lt1"/>
              </a:buClr>
              <a:buSzPts val="1600"/>
              <a:buNone/>
              <a:defRPr sz="1600"/>
            </a:lvl9pPr>
          </a:lstStyle>
          <a:p>
            <a:endParaRPr/>
          </a:p>
        </p:txBody>
      </p:sp>
      <p:sp>
        <p:nvSpPr>
          <p:cNvPr id="139" name="Google Shape;139;p38"/>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3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12"/>
        <p:cNvGrpSpPr/>
        <p:nvPr/>
      </p:nvGrpSpPr>
      <p:grpSpPr>
        <a:xfrm>
          <a:off x="0" y="0"/>
          <a:ext cx="0" cy="0"/>
          <a:chOff x="0" y="0"/>
          <a:chExt cx="0" cy="0"/>
        </a:xfrm>
      </p:grpSpPr>
      <p:sp>
        <p:nvSpPr>
          <p:cNvPr id="213" name="Google Shape;213;p40"/>
          <p:cNvSpPr txBox="1">
            <a:spLocks noGrp="1"/>
          </p:cNvSpPr>
          <p:nvPr>
            <p:ph type="ctrTitle"/>
          </p:nvPr>
        </p:nvSpPr>
        <p:spPr>
          <a:xfrm>
            <a:off x="685800" y="1692275"/>
            <a:ext cx="7772400" cy="1736725"/>
          </a:xfrm>
          <a:prstGeom prst="rect">
            <a:avLst/>
          </a:prstGeom>
          <a:noFill/>
          <a:ln>
            <a:noFill/>
          </a:ln>
        </p:spPr>
        <p:txBody>
          <a:bodyPr spcFirstLastPara="1" wrap="square" lIns="91425" tIns="45700" rIns="91425" bIns="45700" anchor="b" anchorCtr="1">
            <a:noAutofit/>
          </a:bodyPr>
          <a:lstStyle>
            <a:lvl1pPr lvl="0" algn="ctr">
              <a:spcBef>
                <a:spcPts val="0"/>
              </a:spcBef>
              <a:spcAft>
                <a:spcPts val="0"/>
              </a:spcAft>
              <a:buSzPts val="1400"/>
              <a:buNone/>
              <a:defRPr sz="5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4" name="Google Shape;214;p4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SzPts val="2560"/>
              <a:buFont typeface="Noto Sans Symbols"/>
              <a:buNone/>
              <a:defRPr/>
            </a:lvl1pPr>
            <a:lvl2pPr lvl="1" algn="l">
              <a:spcBef>
                <a:spcPts val="360"/>
              </a:spcBef>
              <a:spcAft>
                <a:spcPts val="0"/>
              </a:spcAft>
              <a:buSzPts val="900"/>
              <a:buChar char="●"/>
              <a:defRPr/>
            </a:lvl2pPr>
            <a:lvl3pPr lvl="2" algn="l">
              <a:spcBef>
                <a:spcPts val="360"/>
              </a:spcBef>
              <a:spcAft>
                <a:spcPts val="0"/>
              </a:spcAft>
              <a:buSzPts val="1800"/>
              <a:buChar char="•"/>
              <a:defRPr/>
            </a:lvl3pPr>
            <a:lvl4pPr lvl="3" algn="l">
              <a:spcBef>
                <a:spcPts val="360"/>
              </a:spcBef>
              <a:spcAft>
                <a:spcPts val="0"/>
              </a:spcAft>
              <a:buSzPts val="900"/>
              <a:buChar char="●"/>
              <a:defRPr/>
            </a:lvl4pPr>
            <a:lvl5pPr lvl="4" algn="l">
              <a:spcBef>
                <a:spcPts val="360"/>
              </a:spcBef>
              <a:spcAft>
                <a:spcPts val="0"/>
              </a:spcAft>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215" name="Google Shape;215;p40"/>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6" name="Google Shape;216;p4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4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30"/>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7" name="Google Shape;87;p30"/>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31"/>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3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32"/>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ctr" anchorCtr="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6" name="Google Shape;96;p32"/>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SzPts val="1800"/>
              <a:buChar char="•"/>
              <a:defRPr/>
            </a:lvl3pPr>
            <a:lvl4pPr marL="1828800" lvl="3" indent="-285750" algn="l">
              <a:spcBef>
                <a:spcPts val="360"/>
              </a:spcBef>
              <a:spcAft>
                <a:spcPts val="0"/>
              </a:spcAft>
              <a:buSzPts val="9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7" name="Google Shape;97;p32"/>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3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0"/>
        <p:cNvGrpSpPr/>
        <p:nvPr/>
      </p:nvGrpSpPr>
      <p:grpSpPr>
        <a:xfrm>
          <a:off x="0" y="0"/>
          <a:ext cx="0" cy="0"/>
          <a:chOff x="0" y="0"/>
          <a:chExt cx="0" cy="0"/>
        </a:xfrm>
      </p:grpSpPr>
      <p:sp>
        <p:nvSpPr>
          <p:cNvPr id="101" name="Google Shape;101;p33"/>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2" name="Google Shape;102;p33"/>
          <p:cNvSpPr txBox="1">
            <a:spLocks noGrp="1"/>
          </p:cNvSpPr>
          <p:nvPr>
            <p:ph type="body" idx="1"/>
          </p:nvPr>
        </p:nvSpPr>
        <p:spPr>
          <a:xfrm rot="5400000">
            <a:off x="2344737" y="-211138"/>
            <a:ext cx="4454525" cy="82296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SzPts val="1800"/>
              <a:buChar char="•"/>
              <a:defRPr/>
            </a:lvl3pPr>
            <a:lvl4pPr marL="1828800" lvl="3" indent="-285750" algn="l">
              <a:spcBef>
                <a:spcPts val="360"/>
              </a:spcBef>
              <a:spcAft>
                <a:spcPts val="0"/>
              </a:spcAft>
              <a:buSzPts val="9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3" name="Google Shape;103;p33"/>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3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3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1">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8" name="Google Shape;108;p34"/>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hlink"/>
              </a:buClr>
              <a:buSzPts val="2560"/>
              <a:buFont typeface="Noto Sans Symbols"/>
              <a:buNone/>
              <a:defRPr sz="3200">
                <a:solidFill>
                  <a:schemeClr val="lt1"/>
                </a:solidFill>
                <a:latin typeface="Arial"/>
                <a:ea typeface="Arial"/>
                <a:cs typeface="Arial"/>
                <a:sym typeface="Arial"/>
              </a:defRPr>
            </a:lvl1pPr>
            <a:lvl2pPr marR="0" lvl="1" algn="l" rtl="0">
              <a:spcBef>
                <a:spcPts val="560"/>
              </a:spcBef>
              <a:spcAft>
                <a:spcPts val="0"/>
              </a:spcAft>
              <a:buClr>
                <a:schemeClr val="lt2"/>
              </a:buClr>
              <a:buSzPts val="1400"/>
              <a:buFont typeface="Noto Sans Symbols"/>
              <a:buNone/>
              <a:defRPr sz="2800" b="0" i="0" u="none" strike="noStrike" cap="none">
                <a:solidFill>
                  <a:schemeClr val="lt1"/>
                </a:solidFill>
                <a:latin typeface="Arial"/>
                <a:ea typeface="Arial"/>
                <a:cs typeface="Arial"/>
                <a:sym typeface="Arial"/>
              </a:defRPr>
            </a:lvl2pPr>
            <a:lvl3pPr marR="0" lvl="2" algn="l" rtl="0">
              <a:spcBef>
                <a:spcPts val="480"/>
              </a:spcBef>
              <a:spcAft>
                <a:spcPts val="0"/>
              </a:spcAft>
              <a:buClr>
                <a:schemeClr val="accent2"/>
              </a:buClr>
              <a:buSzPts val="2400"/>
              <a:buFont typeface="Arial"/>
              <a:buNone/>
              <a:defRPr sz="2400" b="0" i="0" u="none" strike="noStrike" cap="none">
                <a:solidFill>
                  <a:schemeClr val="lt1"/>
                </a:solidFill>
                <a:latin typeface="Arial"/>
                <a:ea typeface="Arial"/>
                <a:cs typeface="Arial"/>
                <a:sym typeface="Arial"/>
              </a:defRPr>
            </a:lvl3pPr>
            <a:lvl4pPr marR="0" lvl="3" algn="l" rtl="0">
              <a:spcBef>
                <a:spcPts val="400"/>
              </a:spcBef>
              <a:spcAft>
                <a:spcPts val="0"/>
              </a:spcAft>
              <a:buClr>
                <a:schemeClr val="folHlink"/>
              </a:buClr>
              <a:buSzPts val="1000"/>
              <a:buFont typeface="Noto Sans Symbols"/>
              <a:buNone/>
              <a:defRPr sz="2000" b="0" i="0" u="none" strike="noStrike" cap="none">
                <a:solidFill>
                  <a:schemeClr val="lt1"/>
                </a:solidFill>
                <a:latin typeface="Arial"/>
                <a:ea typeface="Arial"/>
                <a:cs typeface="Arial"/>
                <a:sym typeface="Arial"/>
              </a:defRPr>
            </a:lvl4pPr>
            <a:lvl5pPr marR="0" lvl="4" algn="l" rtl="0">
              <a:spcBef>
                <a:spcPts val="400"/>
              </a:spcBef>
              <a:spcAft>
                <a:spcPts val="0"/>
              </a:spcAft>
              <a:buClr>
                <a:schemeClr val="hlink"/>
              </a:buClr>
              <a:buSzPts val="2000"/>
              <a:buFont typeface="Arial"/>
              <a:buNone/>
              <a:defRPr sz="2000" b="0" i="0" u="none" strike="noStrike" cap="none">
                <a:solidFill>
                  <a:schemeClr val="lt1"/>
                </a:solidFill>
                <a:latin typeface="Arial"/>
                <a:ea typeface="Arial"/>
                <a:cs typeface="Arial"/>
                <a:sym typeface="Arial"/>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9pPr>
          </a:lstStyle>
          <a:p>
            <a:endParaRPr/>
          </a:p>
        </p:txBody>
      </p:sp>
      <p:sp>
        <p:nvSpPr>
          <p:cNvPr id="109" name="Google Shape;109;p34"/>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280"/>
              <a:buNone/>
              <a:defRPr sz="1600"/>
            </a:lvl1pPr>
            <a:lvl2pPr marL="914400" lvl="1" indent="-228600" algn="l">
              <a:spcBef>
                <a:spcPts val="280"/>
              </a:spcBef>
              <a:spcAft>
                <a:spcPts val="0"/>
              </a:spcAft>
              <a:buSzPts val="700"/>
              <a:buNone/>
              <a:defRPr sz="1400"/>
            </a:lvl2pPr>
            <a:lvl3pPr marL="1371600" lvl="2" indent="-228600" algn="l">
              <a:spcBef>
                <a:spcPts val="240"/>
              </a:spcBef>
              <a:spcAft>
                <a:spcPts val="0"/>
              </a:spcAft>
              <a:buSzPts val="1200"/>
              <a:buFont typeface="Arial"/>
              <a:buNone/>
              <a:defRPr sz="1200"/>
            </a:lvl3pPr>
            <a:lvl4pPr marL="1828800" lvl="3" indent="-228600" algn="l">
              <a:spcBef>
                <a:spcPts val="200"/>
              </a:spcBef>
              <a:spcAft>
                <a:spcPts val="0"/>
              </a:spcAft>
              <a:buSzPts val="500"/>
              <a:buNone/>
              <a:defRPr sz="1000"/>
            </a:lvl4pPr>
            <a:lvl5pPr marL="2286000" lvl="4" indent="-228600" algn="l">
              <a:spcBef>
                <a:spcPts val="200"/>
              </a:spcBef>
              <a:spcAft>
                <a:spcPts val="0"/>
              </a:spcAft>
              <a:buSzPts val="1000"/>
              <a:buFont typeface="Arial"/>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10" name="Google Shape;110;p34"/>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3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3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3"/>
        <p:cNvGrpSpPr/>
        <p:nvPr/>
      </p:nvGrpSpPr>
      <p:grpSpPr>
        <a:xfrm>
          <a:off x="0" y="0"/>
          <a:ext cx="0" cy="0"/>
          <a:chOff x="0" y="0"/>
          <a:chExt cx="0" cy="0"/>
        </a:xfrm>
      </p:grpSpPr>
      <p:sp>
        <p:nvSpPr>
          <p:cNvPr id="114" name="Google Shape;114;p35"/>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1">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5" name="Google Shape;115;p35"/>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391160" algn="l">
              <a:spcBef>
                <a:spcPts val="640"/>
              </a:spcBef>
              <a:spcAft>
                <a:spcPts val="0"/>
              </a:spcAft>
              <a:buSzPts val="2560"/>
              <a:buChar char="⮚"/>
              <a:defRPr sz="3200"/>
            </a:lvl1pPr>
            <a:lvl2pPr marL="914400" lvl="1" indent="-317500" algn="l">
              <a:spcBef>
                <a:spcPts val="560"/>
              </a:spcBef>
              <a:spcAft>
                <a:spcPts val="0"/>
              </a:spcAft>
              <a:buSzPts val="1400"/>
              <a:buChar char="●"/>
              <a:defRPr sz="2800"/>
            </a:lvl2pPr>
            <a:lvl3pPr marL="1371600" lvl="2" indent="-381000" algn="l">
              <a:spcBef>
                <a:spcPts val="480"/>
              </a:spcBef>
              <a:spcAft>
                <a:spcPts val="0"/>
              </a:spcAft>
              <a:buSzPts val="2400"/>
              <a:buFont typeface="Arial"/>
              <a:buChar char="•"/>
              <a:defRPr sz="2400"/>
            </a:lvl3pPr>
            <a:lvl4pPr marL="1828800" lvl="3" indent="-292100" algn="l">
              <a:spcBef>
                <a:spcPts val="400"/>
              </a:spcBef>
              <a:spcAft>
                <a:spcPts val="0"/>
              </a:spcAft>
              <a:buSzPts val="1000"/>
              <a:buChar char="●"/>
              <a:defRPr sz="2000"/>
            </a:lvl4pPr>
            <a:lvl5pPr marL="2286000" lvl="4" indent="-355600" algn="l">
              <a:spcBef>
                <a:spcPts val="400"/>
              </a:spcBef>
              <a:spcAft>
                <a:spcPts val="0"/>
              </a:spcAft>
              <a:buSzPts val="2000"/>
              <a:buFont typeface="Arial"/>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116" name="Google Shape;116;p35"/>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280"/>
              <a:buNone/>
              <a:defRPr sz="1600"/>
            </a:lvl1pPr>
            <a:lvl2pPr marL="914400" lvl="1" indent="-228600" algn="l">
              <a:spcBef>
                <a:spcPts val="280"/>
              </a:spcBef>
              <a:spcAft>
                <a:spcPts val="0"/>
              </a:spcAft>
              <a:buSzPts val="700"/>
              <a:buNone/>
              <a:defRPr sz="1400"/>
            </a:lvl2pPr>
            <a:lvl3pPr marL="1371600" lvl="2" indent="-228600" algn="l">
              <a:spcBef>
                <a:spcPts val="240"/>
              </a:spcBef>
              <a:spcAft>
                <a:spcPts val="0"/>
              </a:spcAft>
              <a:buSzPts val="1200"/>
              <a:buFont typeface="Arial"/>
              <a:buNone/>
              <a:defRPr sz="1200"/>
            </a:lvl3pPr>
            <a:lvl4pPr marL="1828800" lvl="3" indent="-228600" algn="l">
              <a:spcBef>
                <a:spcPts val="200"/>
              </a:spcBef>
              <a:spcAft>
                <a:spcPts val="0"/>
              </a:spcAft>
              <a:buSzPts val="500"/>
              <a:buNone/>
              <a:defRPr sz="1000"/>
            </a:lvl4pPr>
            <a:lvl5pPr marL="2286000" lvl="4" indent="-228600" algn="l">
              <a:spcBef>
                <a:spcPts val="200"/>
              </a:spcBef>
              <a:spcAft>
                <a:spcPts val="0"/>
              </a:spcAft>
              <a:buSzPts val="1000"/>
              <a:buFont typeface="Arial"/>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17" name="Google Shape;117;p35"/>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3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3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0"/>
        <p:cNvGrpSpPr/>
        <p:nvPr/>
      </p:nvGrpSpPr>
      <p:grpSpPr>
        <a:xfrm>
          <a:off x="0" y="0"/>
          <a:ext cx="0" cy="0"/>
          <a:chOff x="0" y="0"/>
          <a:chExt cx="0" cy="0"/>
        </a:xfrm>
      </p:grpSpPr>
      <p:sp>
        <p:nvSpPr>
          <p:cNvPr id="121" name="Google Shape;121;p36"/>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2" name="Google Shape;122;p36"/>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920"/>
              <a:buNone/>
              <a:defRPr sz="2400" b="1"/>
            </a:lvl1pPr>
            <a:lvl2pPr marL="914400" lvl="1" indent="-228600" algn="l">
              <a:spcBef>
                <a:spcPts val="400"/>
              </a:spcBef>
              <a:spcAft>
                <a:spcPts val="0"/>
              </a:spcAft>
              <a:buSzPts val="1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SzPts val="800"/>
              <a:buNone/>
              <a:defRPr sz="1600" b="1"/>
            </a:lvl4pPr>
            <a:lvl5pPr marL="2286000" lvl="4" indent="-228600" algn="l">
              <a:spcBef>
                <a:spcPts val="320"/>
              </a:spcBef>
              <a:spcAft>
                <a:spcPts val="0"/>
              </a:spcAft>
              <a:buSzPts val="1600"/>
              <a:buFont typeface="Arial"/>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3" name="Google Shape;123;p36"/>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SzPts val="1800"/>
              <a:buChar char="•"/>
              <a:defRPr/>
            </a:lvl3pPr>
            <a:lvl4pPr marL="1828800" lvl="3" indent="-285750" algn="l">
              <a:spcBef>
                <a:spcPts val="360"/>
              </a:spcBef>
              <a:spcAft>
                <a:spcPts val="0"/>
              </a:spcAft>
              <a:buSzPts val="9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36"/>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920"/>
              <a:buNone/>
              <a:defRPr sz="2400" b="1"/>
            </a:lvl1pPr>
            <a:lvl2pPr marL="914400" lvl="1" indent="-228600" algn="l">
              <a:spcBef>
                <a:spcPts val="400"/>
              </a:spcBef>
              <a:spcAft>
                <a:spcPts val="0"/>
              </a:spcAft>
              <a:buSzPts val="1000"/>
              <a:buNone/>
              <a:defRPr sz="2000" b="1"/>
            </a:lvl2pPr>
            <a:lvl3pPr marL="1371600" lvl="2" indent="-228600" algn="l">
              <a:spcBef>
                <a:spcPts val="360"/>
              </a:spcBef>
              <a:spcAft>
                <a:spcPts val="0"/>
              </a:spcAft>
              <a:buSzPts val="1800"/>
              <a:buFont typeface="Arial"/>
              <a:buNone/>
              <a:defRPr sz="1800" b="1"/>
            </a:lvl3pPr>
            <a:lvl4pPr marL="1828800" lvl="3" indent="-228600" algn="l">
              <a:spcBef>
                <a:spcPts val="320"/>
              </a:spcBef>
              <a:spcAft>
                <a:spcPts val="0"/>
              </a:spcAft>
              <a:buSzPts val="800"/>
              <a:buNone/>
              <a:defRPr sz="1600" b="1"/>
            </a:lvl4pPr>
            <a:lvl5pPr marL="2286000" lvl="4" indent="-228600" algn="l">
              <a:spcBef>
                <a:spcPts val="320"/>
              </a:spcBef>
              <a:spcAft>
                <a:spcPts val="0"/>
              </a:spcAft>
              <a:buSzPts val="1600"/>
              <a:buFont typeface="Arial"/>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5" name="Google Shape;125;p36"/>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SzPts val="1800"/>
              <a:buChar char="•"/>
              <a:defRPr/>
            </a:lvl3pPr>
            <a:lvl4pPr marL="1828800" lvl="3" indent="-285750" algn="l">
              <a:spcBef>
                <a:spcPts val="360"/>
              </a:spcBef>
              <a:spcAft>
                <a:spcPts val="0"/>
              </a:spcAft>
              <a:buSzPts val="9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36"/>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3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3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9"/>
        <p:cNvGrpSpPr/>
        <p:nvPr/>
      </p:nvGrpSpPr>
      <p:grpSpPr>
        <a:xfrm>
          <a:off x="0" y="0"/>
          <a:ext cx="0" cy="0"/>
          <a:chOff x="0" y="0"/>
          <a:chExt cx="0" cy="0"/>
        </a:xfrm>
      </p:grpSpPr>
      <p:sp>
        <p:nvSpPr>
          <p:cNvPr id="130" name="Google Shape;130;p37"/>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1" name="Google Shape;131;p37"/>
          <p:cNvSpPr txBox="1">
            <a:spLocks noGrp="1"/>
          </p:cNvSpPr>
          <p:nvPr>
            <p:ph type="body" idx="1"/>
          </p:nvPr>
        </p:nvSpPr>
        <p:spPr>
          <a:xfrm>
            <a:off x="457200" y="1676400"/>
            <a:ext cx="4038600" cy="4454525"/>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SzPts val="1800"/>
              <a:buChar char="•"/>
              <a:defRPr/>
            </a:lvl3pPr>
            <a:lvl4pPr marL="1828800" lvl="3" indent="-285750" algn="l">
              <a:spcBef>
                <a:spcPts val="360"/>
              </a:spcBef>
              <a:spcAft>
                <a:spcPts val="0"/>
              </a:spcAft>
              <a:buSzPts val="9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2" name="Google Shape;132;p37"/>
          <p:cNvSpPr txBox="1">
            <a:spLocks noGrp="1"/>
          </p:cNvSpPr>
          <p:nvPr>
            <p:ph type="body" idx="2"/>
          </p:nvPr>
        </p:nvSpPr>
        <p:spPr>
          <a:xfrm>
            <a:off x="4648200" y="1676400"/>
            <a:ext cx="4038600" cy="4454525"/>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285750" algn="l">
              <a:spcBef>
                <a:spcPts val="360"/>
              </a:spcBef>
              <a:spcAft>
                <a:spcPts val="0"/>
              </a:spcAft>
              <a:buSzPts val="900"/>
              <a:buChar char="●"/>
              <a:defRPr/>
            </a:lvl2pPr>
            <a:lvl3pPr marL="1371600" lvl="2" indent="-342900" algn="l">
              <a:spcBef>
                <a:spcPts val="360"/>
              </a:spcBef>
              <a:spcAft>
                <a:spcPts val="0"/>
              </a:spcAft>
              <a:buSzPts val="1800"/>
              <a:buChar char="•"/>
              <a:defRPr/>
            </a:lvl3pPr>
            <a:lvl4pPr marL="1828800" lvl="3" indent="-285750" algn="l">
              <a:spcBef>
                <a:spcPts val="360"/>
              </a:spcBef>
              <a:spcAft>
                <a:spcPts val="0"/>
              </a:spcAft>
              <a:buSzPts val="900"/>
              <a:buChar char="●"/>
              <a:defRPr/>
            </a:lvl4pPr>
            <a:lvl5pPr marL="2286000" lvl="4" indent="-342900" algn="l">
              <a:spcBef>
                <a:spcPts val="36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3" name="Google Shape;133;p37"/>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3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3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grpSp>
        <p:nvGrpSpPr>
          <p:cNvPr id="10" name="Google Shape;10;p28"/>
          <p:cNvGrpSpPr/>
          <p:nvPr/>
        </p:nvGrpSpPr>
        <p:grpSpPr>
          <a:xfrm>
            <a:off x="3175" y="4267200"/>
            <a:ext cx="9140825" cy="2590800"/>
            <a:chOff x="2" y="2688"/>
            <a:chExt cx="5758" cy="1632"/>
          </a:xfrm>
        </p:grpSpPr>
        <p:sp>
          <p:nvSpPr>
            <p:cNvPr id="11" name="Google Shape;11;p28"/>
            <p:cNvSpPr/>
            <p:nvPr/>
          </p:nvSpPr>
          <p:spPr>
            <a:xfrm>
              <a:off x="2" y="2688"/>
              <a:ext cx="5758" cy="1632"/>
            </a:xfrm>
            <a:custGeom>
              <a:avLst/>
              <a:gdLst/>
              <a:ahLst/>
              <a:cxnLst/>
              <a:rect l="l" t="t" r="r" b="b"/>
              <a:pathLst>
                <a:path w="5740" h="4316" extrusionOk="0">
                  <a:moveTo>
                    <a:pt x="5740" y="4316"/>
                  </a:moveTo>
                  <a:lnTo>
                    <a:pt x="0" y="4316"/>
                  </a:lnTo>
                  <a:lnTo>
                    <a:pt x="0" y="0"/>
                  </a:lnTo>
                  <a:lnTo>
                    <a:pt x="5740" y="0"/>
                  </a:lnTo>
                  <a:lnTo>
                    <a:pt x="5740" y="4316"/>
                  </a:lnTo>
                  <a:close/>
                </a:path>
              </a:pathLst>
            </a:cu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nvGrpSpPr>
            <p:cNvPr id="12" name="Google Shape;12;p28"/>
            <p:cNvGrpSpPr/>
            <p:nvPr/>
          </p:nvGrpSpPr>
          <p:grpSpPr>
            <a:xfrm>
              <a:off x="1776" y="3024"/>
              <a:ext cx="3929" cy="1290"/>
              <a:chOff x="1776" y="3024"/>
              <a:chExt cx="3929" cy="1290"/>
            </a:xfrm>
          </p:grpSpPr>
          <p:grpSp>
            <p:nvGrpSpPr>
              <p:cNvPr id="13" name="Google Shape;13;p28"/>
              <p:cNvGrpSpPr/>
              <p:nvPr/>
            </p:nvGrpSpPr>
            <p:grpSpPr>
              <a:xfrm>
                <a:off x="2268" y="3934"/>
                <a:ext cx="638" cy="377"/>
                <a:chOff x="2268" y="3934"/>
                <a:chExt cx="638" cy="377"/>
              </a:xfrm>
            </p:grpSpPr>
            <p:sp>
              <p:nvSpPr>
                <p:cNvPr id="14" name="Google Shape;14;p28"/>
                <p:cNvSpPr/>
                <p:nvPr/>
              </p:nvSpPr>
              <p:spPr>
                <a:xfrm>
                  <a:off x="2268" y="3934"/>
                  <a:ext cx="638" cy="377"/>
                </a:xfrm>
                <a:prstGeom prst="ellipse">
                  <a:avLst/>
                </a:prstGeom>
                <a:gradFill>
                  <a:gsLst>
                    <a:gs pos="0">
                      <a:srgbClr val="865AE0"/>
                    </a:gs>
                    <a:gs pos="100000">
                      <a:schemeClr val="accen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 name="Google Shape;15;p28"/>
                <p:cNvSpPr/>
                <p:nvPr/>
              </p:nvSpPr>
              <p:spPr>
                <a:xfrm>
                  <a:off x="2314" y="3958"/>
                  <a:ext cx="543" cy="332"/>
                </a:xfrm>
                <a:prstGeom prst="ellipse">
                  <a:avLst/>
                </a:prstGeom>
                <a:gradFill>
                  <a:gsLst>
                    <a:gs pos="0">
                      <a:schemeClr val="accent1"/>
                    </a:gs>
                    <a:gs pos="100000">
                      <a:srgbClr val="865AE0"/>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 name="Google Shape;16;p28"/>
                <p:cNvSpPr/>
                <p:nvPr/>
              </p:nvSpPr>
              <p:spPr>
                <a:xfrm>
                  <a:off x="2341" y="3979"/>
                  <a:ext cx="501" cy="299"/>
                </a:xfrm>
                <a:prstGeom prst="ellipse">
                  <a:avLst/>
                </a:prstGeom>
                <a:gradFill>
                  <a:gsLst>
                    <a:gs pos="0">
                      <a:srgbClr val="8B5DE8"/>
                    </a:gs>
                    <a:gs pos="100000">
                      <a:schemeClr val="accen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 name="Google Shape;17;p28"/>
                <p:cNvSpPr/>
                <p:nvPr/>
              </p:nvSpPr>
              <p:spPr>
                <a:xfrm>
                  <a:off x="2368" y="3997"/>
                  <a:ext cx="444" cy="258"/>
                </a:xfrm>
                <a:prstGeom prst="ellipse">
                  <a:avLst/>
                </a:prstGeom>
                <a:gradFill>
                  <a:gsLst>
                    <a:gs pos="0">
                      <a:srgbClr val="865AE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 name="Google Shape;18;p28"/>
                <p:cNvSpPr/>
                <p:nvPr/>
              </p:nvSpPr>
              <p:spPr>
                <a:xfrm>
                  <a:off x="2385" y="4005"/>
                  <a:ext cx="413" cy="240"/>
                </a:xfrm>
                <a:prstGeom prst="ellipse">
                  <a:avLst/>
                </a:prstGeom>
                <a:gradFill>
                  <a:gsLst>
                    <a:gs pos="0">
                      <a:srgbClr val="9060F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9" name="Google Shape;19;p28"/>
                <p:cNvSpPr/>
                <p:nvPr/>
              </p:nvSpPr>
              <p:spPr>
                <a:xfrm>
                  <a:off x="2437" y="4026"/>
                  <a:ext cx="306" cy="192"/>
                </a:xfrm>
                <a:prstGeom prst="ellipse">
                  <a:avLst/>
                </a:prstGeom>
                <a:gradFill>
                  <a:gsLst>
                    <a:gs pos="0">
                      <a:srgbClr val="865AE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0" name="Google Shape;20;p28"/>
                <p:cNvSpPr/>
                <p:nvPr/>
              </p:nvSpPr>
              <p:spPr>
                <a:xfrm>
                  <a:off x="2476" y="4056"/>
                  <a:ext cx="227" cy="135"/>
                </a:xfrm>
                <a:prstGeom prst="ellipse">
                  <a:avLst/>
                </a:prstGeom>
                <a:gradFill>
                  <a:gsLst>
                    <a:gs pos="0">
                      <a:schemeClr val="accent1"/>
                    </a:gs>
                    <a:gs pos="100000">
                      <a:srgbClr val="8B5DE8"/>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1" name="Google Shape;21;p28"/>
                <p:cNvSpPr/>
                <p:nvPr/>
              </p:nvSpPr>
              <p:spPr>
                <a:xfrm>
                  <a:off x="2542" y="4097"/>
                  <a:ext cx="90" cy="60"/>
                </a:xfrm>
                <a:prstGeom prst="ellipse">
                  <a:avLst/>
                </a:prstGeom>
                <a:gradFill>
                  <a:gsLst>
                    <a:gs pos="0">
                      <a:schemeClr val="accent1"/>
                    </a:gs>
                    <a:gs pos="100000">
                      <a:srgbClr val="8B5DE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sp>
            <p:nvSpPr>
              <p:cNvPr id="22" name="Google Shape;22;p28"/>
              <p:cNvSpPr/>
              <p:nvPr/>
            </p:nvSpPr>
            <p:spPr>
              <a:xfrm>
                <a:off x="3686" y="3810"/>
                <a:ext cx="532" cy="327"/>
              </a:xfrm>
              <a:prstGeom prst="ellipse">
                <a:avLst/>
              </a:prstGeom>
              <a:gradFill>
                <a:gsLst>
                  <a:gs pos="0">
                    <a:schemeClr val="accent1"/>
                  </a:gs>
                  <a:gs pos="100000">
                    <a:srgbClr val="8B5DE8"/>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3" name="Google Shape;23;p28"/>
              <p:cNvSpPr/>
              <p:nvPr/>
            </p:nvSpPr>
            <p:spPr>
              <a:xfrm>
                <a:off x="3726" y="3840"/>
                <a:ext cx="452" cy="275"/>
              </a:xfrm>
              <a:prstGeom prst="ellipse">
                <a:avLst/>
              </a:prstGeom>
              <a:gradFill>
                <a:gsLst>
                  <a:gs pos="0">
                    <a:srgbClr val="8B5DE8"/>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4" name="Google Shape;24;p28"/>
              <p:cNvSpPr/>
              <p:nvPr/>
            </p:nvSpPr>
            <p:spPr>
              <a:xfrm>
                <a:off x="3782" y="3872"/>
                <a:ext cx="344" cy="207"/>
              </a:xfrm>
              <a:prstGeom prst="ellipse">
                <a:avLst/>
              </a:pr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5" name="Google Shape;25;p28"/>
              <p:cNvSpPr/>
              <p:nvPr/>
            </p:nvSpPr>
            <p:spPr>
              <a:xfrm>
                <a:off x="3822" y="3896"/>
                <a:ext cx="262" cy="159"/>
              </a:xfrm>
              <a:prstGeom prst="ellipse">
                <a:avLst/>
              </a:prstGeom>
              <a:gradFill>
                <a:gsLst>
                  <a:gs pos="0">
                    <a:srgbClr val="9463F7"/>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6" name="Google Shape;26;p28"/>
              <p:cNvSpPr/>
              <p:nvPr/>
            </p:nvSpPr>
            <p:spPr>
              <a:xfrm>
                <a:off x="3856" y="3922"/>
                <a:ext cx="192" cy="107"/>
              </a:xfrm>
              <a:prstGeom prst="ellipse">
                <a:avLst/>
              </a:pr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7" name="Google Shape;27;p28"/>
              <p:cNvSpPr/>
              <p:nvPr/>
            </p:nvSpPr>
            <p:spPr>
              <a:xfrm>
                <a:off x="3575" y="3715"/>
                <a:ext cx="383" cy="161"/>
              </a:xfrm>
              <a:custGeom>
                <a:avLst/>
                <a:gdLst/>
                <a:ahLst/>
                <a:cxnLst/>
                <a:rect l="l" t="t" r="r" b="b"/>
                <a:pathLst>
                  <a:path w="382" h="161" extrusionOk="0">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060F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8" name="Google Shape;28;p28"/>
              <p:cNvSpPr/>
              <p:nvPr/>
            </p:nvSpPr>
            <p:spPr>
              <a:xfrm>
                <a:off x="3695" y="4170"/>
                <a:ext cx="444" cy="66"/>
              </a:xfrm>
              <a:custGeom>
                <a:avLst/>
                <a:gdLst/>
                <a:ahLst/>
                <a:cxnLst/>
                <a:rect l="l" t="t" r="r" b="b"/>
                <a:pathLst>
                  <a:path w="443" h="66" extrusionOk="0">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8256D8"/>
                  </a:gs>
                  <a:gs pos="100000">
                    <a:schemeClr val="accent1"/>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9" name="Google Shape;29;p28"/>
              <p:cNvSpPr/>
              <p:nvPr/>
            </p:nvSpPr>
            <p:spPr>
              <a:xfrm>
                <a:off x="3527" y="3906"/>
                <a:ext cx="89" cy="216"/>
              </a:xfrm>
              <a:custGeom>
                <a:avLst/>
                <a:gdLst/>
                <a:ahLst/>
                <a:cxnLst/>
                <a:rect l="l" t="t" r="r" b="b"/>
                <a:pathLst>
                  <a:path w="89" h="216" extrusionOk="0">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865AE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0" name="Google Shape;30;p28"/>
              <p:cNvSpPr/>
              <p:nvPr/>
            </p:nvSpPr>
            <p:spPr>
              <a:xfrm>
                <a:off x="3569" y="3745"/>
                <a:ext cx="750" cy="461"/>
              </a:xfrm>
              <a:custGeom>
                <a:avLst/>
                <a:gdLst/>
                <a:ahLst/>
                <a:cxnLst/>
                <a:rect l="l" t="t" r="r" b="b"/>
                <a:pathLst>
                  <a:path w="747" h="461" extrusionOk="0">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chemeClr val="accent1"/>
                  </a:gs>
                  <a:gs pos="100000">
                    <a:srgbClr val="8B5DE8"/>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1" name="Google Shape;31;p28"/>
              <p:cNvSpPr/>
              <p:nvPr/>
            </p:nvSpPr>
            <p:spPr>
              <a:xfrm>
                <a:off x="4037" y="3721"/>
                <a:ext cx="96" cy="30"/>
              </a:xfrm>
              <a:custGeom>
                <a:avLst/>
                <a:gdLst/>
                <a:ahLst/>
                <a:cxnLst/>
                <a:rect l="l" t="t" r="r" b="b"/>
                <a:pathLst>
                  <a:path w="96" h="30" extrusionOk="0">
                    <a:moveTo>
                      <a:pt x="0" y="0"/>
                    </a:moveTo>
                    <a:lnTo>
                      <a:pt x="0" y="12"/>
                    </a:lnTo>
                    <a:lnTo>
                      <a:pt x="48" y="18"/>
                    </a:lnTo>
                    <a:lnTo>
                      <a:pt x="96" y="30"/>
                    </a:lnTo>
                    <a:lnTo>
                      <a:pt x="96" y="24"/>
                    </a:lnTo>
                    <a:lnTo>
                      <a:pt x="96" y="18"/>
                    </a:lnTo>
                    <a:lnTo>
                      <a:pt x="48" y="12"/>
                    </a:lnTo>
                    <a:lnTo>
                      <a:pt x="0" y="0"/>
                    </a:lnTo>
                    <a:lnTo>
                      <a:pt x="0" y="0"/>
                    </a:lnTo>
                    <a:close/>
                  </a:path>
                </a:pathLst>
              </a:custGeom>
              <a:gradFill>
                <a:gsLst>
                  <a:gs pos="0">
                    <a:schemeClr val="accent1"/>
                  </a:gs>
                  <a:gs pos="100000">
                    <a:srgbClr val="865AE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2" name="Google Shape;32;p28"/>
              <p:cNvSpPr/>
              <p:nvPr/>
            </p:nvSpPr>
            <p:spPr>
              <a:xfrm>
                <a:off x="4175" y="4050"/>
                <a:ext cx="180" cy="132"/>
              </a:xfrm>
              <a:custGeom>
                <a:avLst/>
                <a:gdLst/>
                <a:ahLst/>
                <a:cxnLst/>
                <a:rect l="l" t="t" r="r" b="b"/>
                <a:pathLst>
                  <a:path w="179" h="132" extrusionOk="0">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chemeClr val="accent1"/>
                  </a:gs>
                  <a:gs pos="100000">
                    <a:srgbClr val="865AE0"/>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3" name="Google Shape;33;p28"/>
              <p:cNvSpPr/>
              <p:nvPr/>
            </p:nvSpPr>
            <p:spPr>
              <a:xfrm>
                <a:off x="2585" y="3822"/>
                <a:ext cx="449" cy="186"/>
              </a:xfrm>
              <a:custGeom>
                <a:avLst/>
                <a:gdLst/>
                <a:ahLst/>
                <a:cxnLst/>
                <a:rect l="l" t="t" r="r" b="b"/>
                <a:pathLst>
                  <a:path w="448" h="186" extrusionOk="0">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8B5DE8"/>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4" name="Google Shape;34;p28"/>
              <p:cNvSpPr/>
              <p:nvPr/>
            </p:nvSpPr>
            <p:spPr>
              <a:xfrm>
                <a:off x="2142" y="3852"/>
                <a:ext cx="892" cy="462"/>
              </a:xfrm>
              <a:custGeom>
                <a:avLst/>
                <a:gdLst/>
                <a:ahLst/>
                <a:cxnLst/>
                <a:rect l="l" t="t" r="r" b="b"/>
                <a:pathLst>
                  <a:path w="890" h="462" extrusionOk="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chemeClr val="accent1"/>
                  </a:gs>
                  <a:gs pos="100000">
                    <a:srgbClr val="8256D8"/>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5" name="Google Shape;35;p28"/>
              <p:cNvSpPr/>
              <p:nvPr/>
            </p:nvSpPr>
            <p:spPr>
              <a:xfrm>
                <a:off x="2082" y="3828"/>
                <a:ext cx="407" cy="486"/>
              </a:xfrm>
              <a:custGeom>
                <a:avLst/>
                <a:gdLst/>
                <a:ahLst/>
                <a:cxnLst/>
                <a:rect l="l" t="t" r="r" b="b"/>
                <a:pathLst>
                  <a:path w="406" h="486" extrusionOk="0">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chemeClr val="accent1"/>
                  </a:gs>
                  <a:gs pos="100000">
                    <a:srgbClr val="8B5DE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6" name="Google Shape;36;p28"/>
              <p:cNvSpPr/>
              <p:nvPr/>
            </p:nvSpPr>
            <p:spPr>
              <a:xfrm>
                <a:off x="2987" y="4044"/>
                <a:ext cx="108" cy="252"/>
              </a:xfrm>
              <a:custGeom>
                <a:avLst/>
                <a:gdLst/>
                <a:ahLst/>
                <a:cxnLst/>
                <a:rect l="l" t="t" r="r" b="b"/>
                <a:pathLst>
                  <a:path w="107" h="252" extrusionOk="0">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7D54D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7" name="Google Shape;37;p28"/>
              <p:cNvSpPr/>
              <p:nvPr/>
            </p:nvSpPr>
            <p:spPr>
              <a:xfrm>
                <a:off x="2068" y="3685"/>
                <a:ext cx="835" cy="150"/>
              </a:xfrm>
              <a:custGeom>
                <a:avLst/>
                <a:gdLst/>
                <a:ahLst/>
                <a:cxnLst/>
                <a:rect l="l" t="t" r="r" b="b"/>
                <a:pathLst>
                  <a:path w="835" h="150" extrusionOk="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8" name="Google Shape;38;p28"/>
              <p:cNvSpPr/>
              <p:nvPr/>
            </p:nvSpPr>
            <p:spPr>
              <a:xfrm>
                <a:off x="1867" y="3853"/>
                <a:ext cx="171" cy="461"/>
              </a:xfrm>
              <a:custGeom>
                <a:avLst/>
                <a:gdLst/>
                <a:ahLst/>
                <a:cxnLst/>
                <a:rect l="l" t="t" r="r" b="b"/>
                <a:pathLst>
                  <a:path w="171" h="461" extrusionOk="0">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39" name="Google Shape;39;p28"/>
              <p:cNvSpPr/>
              <p:nvPr/>
            </p:nvSpPr>
            <p:spPr>
              <a:xfrm>
                <a:off x="2951" y="3751"/>
                <a:ext cx="360" cy="563"/>
              </a:xfrm>
              <a:custGeom>
                <a:avLst/>
                <a:gdLst/>
                <a:ahLst/>
                <a:cxnLst/>
                <a:rect l="l" t="t" r="r" b="b"/>
                <a:pathLst>
                  <a:path w="360" h="563" extrusionOk="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865AE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0" name="Google Shape;40;p28"/>
              <p:cNvSpPr/>
              <p:nvPr/>
            </p:nvSpPr>
            <p:spPr>
              <a:xfrm>
                <a:off x="2318" y="3631"/>
                <a:ext cx="1078" cy="425"/>
              </a:xfrm>
              <a:custGeom>
                <a:avLst/>
                <a:gdLst/>
                <a:ahLst/>
                <a:cxnLst/>
                <a:rect l="l" t="t" r="r" b="b"/>
                <a:pathLst>
                  <a:path w="1078" h="425" extrusionOk="0">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865AE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1" name="Google Shape;41;p28"/>
              <p:cNvSpPr/>
              <p:nvPr/>
            </p:nvSpPr>
            <p:spPr>
              <a:xfrm>
                <a:off x="3304" y="4080"/>
                <a:ext cx="98" cy="234"/>
              </a:xfrm>
              <a:custGeom>
                <a:avLst/>
                <a:gdLst/>
                <a:ahLst/>
                <a:cxnLst/>
                <a:rect l="l" t="t" r="r" b="b"/>
                <a:pathLst>
                  <a:path w="98" h="234" extrusionOk="0">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865AE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2" name="Google Shape;42;p28"/>
              <p:cNvSpPr/>
              <p:nvPr/>
            </p:nvSpPr>
            <p:spPr>
              <a:xfrm>
                <a:off x="1776" y="3673"/>
                <a:ext cx="481" cy="641"/>
              </a:xfrm>
              <a:custGeom>
                <a:avLst/>
                <a:gdLst/>
                <a:ahLst/>
                <a:cxnLst/>
                <a:rect l="l" t="t" r="r" b="b"/>
                <a:pathLst>
                  <a:path w="481" h="641" extrusionOk="0">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3" name="Google Shape;43;p28"/>
              <p:cNvSpPr/>
              <p:nvPr/>
            </p:nvSpPr>
            <p:spPr>
              <a:xfrm>
                <a:off x="4200" y="3402"/>
                <a:ext cx="1201" cy="731"/>
              </a:xfrm>
              <a:custGeom>
                <a:avLst/>
                <a:gdLst/>
                <a:ahLst/>
                <a:cxnLst/>
                <a:rect l="l" t="t" r="r" b="b"/>
                <a:pathLst>
                  <a:path w="1201" h="731" extrusionOk="0">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4" name="Google Shape;44;p28"/>
              <p:cNvSpPr/>
              <p:nvPr/>
            </p:nvSpPr>
            <p:spPr>
              <a:xfrm>
                <a:off x="4128" y="3366"/>
                <a:ext cx="544" cy="737"/>
              </a:xfrm>
              <a:custGeom>
                <a:avLst/>
                <a:gdLst/>
                <a:ahLst/>
                <a:cxnLst/>
                <a:rect l="l" t="t" r="r" b="b"/>
                <a:pathLst>
                  <a:path w="544" h="737" extrusionOk="0">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5" name="Google Shape;45;p28"/>
              <p:cNvSpPr/>
              <p:nvPr/>
            </p:nvSpPr>
            <p:spPr>
              <a:xfrm>
                <a:off x="4792" y="3360"/>
                <a:ext cx="609" cy="252"/>
              </a:xfrm>
              <a:custGeom>
                <a:avLst/>
                <a:gdLst/>
                <a:ahLst/>
                <a:cxnLst/>
                <a:rect l="l" t="t" r="r" b="b"/>
                <a:pathLst>
                  <a:path w="609" h="252" extrusionOk="0">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9F6F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6" name="Google Shape;46;p28"/>
              <p:cNvSpPr/>
              <p:nvPr/>
            </p:nvSpPr>
            <p:spPr>
              <a:xfrm>
                <a:off x="5246" y="4007"/>
                <a:ext cx="72" cy="54"/>
              </a:xfrm>
              <a:custGeom>
                <a:avLst/>
                <a:gdLst/>
                <a:ahLst/>
                <a:cxnLst/>
                <a:rect l="l" t="t" r="r" b="b"/>
                <a:pathLst>
                  <a:path w="72" h="54" extrusionOk="0">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7" name="Google Shape;47;p28"/>
              <p:cNvSpPr/>
              <p:nvPr/>
            </p:nvSpPr>
            <p:spPr>
              <a:xfrm>
                <a:off x="4505" y="4073"/>
                <a:ext cx="705" cy="108"/>
              </a:xfrm>
              <a:custGeom>
                <a:avLst/>
                <a:gdLst/>
                <a:ahLst/>
                <a:cxnLst/>
                <a:rect l="l" t="t" r="r" b="b"/>
                <a:pathLst>
                  <a:path w="705" h="108" extrusionOk="0">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8" name="Google Shape;48;p28"/>
              <p:cNvSpPr/>
              <p:nvPr/>
            </p:nvSpPr>
            <p:spPr>
              <a:xfrm>
                <a:off x="5336" y="3654"/>
                <a:ext cx="143" cy="341"/>
              </a:xfrm>
              <a:custGeom>
                <a:avLst/>
                <a:gdLst/>
                <a:ahLst/>
                <a:cxnLst/>
                <a:rect l="l" t="t" r="r" b="b"/>
                <a:pathLst>
                  <a:path w="143" h="341" extrusionOk="0">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49" name="Google Shape;49;p28"/>
              <p:cNvSpPr/>
              <p:nvPr/>
            </p:nvSpPr>
            <p:spPr>
              <a:xfrm>
                <a:off x="5061" y="3624"/>
                <a:ext cx="83" cy="90"/>
              </a:xfrm>
              <a:custGeom>
                <a:avLst/>
                <a:gdLst/>
                <a:ahLst/>
                <a:cxnLst/>
                <a:rect l="l" t="t" r="r" b="b"/>
                <a:pathLst>
                  <a:path w="83" h="90" extrusionOk="0">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0" name="Google Shape;50;p28"/>
              <p:cNvSpPr/>
              <p:nvPr/>
            </p:nvSpPr>
            <p:spPr>
              <a:xfrm>
                <a:off x="4445" y="3552"/>
                <a:ext cx="717" cy="431"/>
              </a:xfrm>
              <a:custGeom>
                <a:avLst/>
                <a:gdLst/>
                <a:ahLst/>
                <a:cxnLst/>
                <a:rect l="l" t="t" r="r" b="b"/>
                <a:pathLst>
                  <a:path w="717" h="431" extrusionOk="0">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463F7"/>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1" name="Google Shape;51;p28"/>
              <p:cNvSpPr/>
              <p:nvPr/>
            </p:nvSpPr>
            <p:spPr>
              <a:xfrm>
                <a:off x="4349" y="3510"/>
                <a:ext cx="909" cy="533"/>
              </a:xfrm>
              <a:custGeom>
                <a:avLst/>
                <a:gdLst/>
                <a:ahLst/>
                <a:cxnLst/>
                <a:rect l="l" t="t" r="r" b="b"/>
                <a:pathLst>
                  <a:path w="909" h="533" extrusionOk="0">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9C6BFF"/>
                  </a:gs>
                  <a:gs pos="100000">
                    <a:schemeClr val="accen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2" name="Google Shape;52;p28"/>
              <p:cNvSpPr/>
              <p:nvPr/>
            </p:nvSpPr>
            <p:spPr>
              <a:xfrm>
                <a:off x="4564" y="3492"/>
                <a:ext cx="365" cy="66"/>
              </a:xfrm>
              <a:custGeom>
                <a:avLst/>
                <a:gdLst/>
                <a:ahLst/>
                <a:cxnLst/>
                <a:rect l="l" t="t" r="r" b="b"/>
                <a:pathLst>
                  <a:path w="365" h="66" extrusionOk="0">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3" name="Google Shape;53;p28"/>
              <p:cNvSpPr/>
              <p:nvPr/>
            </p:nvSpPr>
            <p:spPr>
              <a:xfrm>
                <a:off x="4463" y="3558"/>
                <a:ext cx="66" cy="48"/>
              </a:xfrm>
              <a:custGeom>
                <a:avLst/>
                <a:gdLst/>
                <a:ahLst/>
                <a:cxnLst/>
                <a:rect l="l" t="t" r="r" b="b"/>
                <a:pathLst>
                  <a:path w="66" h="48" extrusionOk="0">
                    <a:moveTo>
                      <a:pt x="66" y="18"/>
                    </a:moveTo>
                    <a:lnTo>
                      <a:pt x="48" y="0"/>
                    </a:lnTo>
                    <a:lnTo>
                      <a:pt x="24" y="12"/>
                    </a:lnTo>
                    <a:lnTo>
                      <a:pt x="0" y="30"/>
                    </a:lnTo>
                    <a:lnTo>
                      <a:pt x="12" y="48"/>
                    </a:lnTo>
                    <a:lnTo>
                      <a:pt x="42" y="30"/>
                    </a:lnTo>
                    <a:lnTo>
                      <a:pt x="66" y="18"/>
                    </a:lnTo>
                    <a:lnTo>
                      <a:pt x="66" y="18"/>
                    </a:lnTo>
                    <a:close/>
                  </a:path>
                </a:pathLst>
              </a:cu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4" name="Google Shape;54;p28"/>
              <p:cNvSpPr/>
              <p:nvPr/>
            </p:nvSpPr>
            <p:spPr>
              <a:xfrm>
                <a:off x="5280" y="3186"/>
                <a:ext cx="383" cy="96"/>
              </a:xfrm>
              <a:custGeom>
                <a:avLst/>
                <a:gdLst/>
                <a:ahLst/>
                <a:cxnLst/>
                <a:rect l="l" t="t" r="r" b="b"/>
                <a:pathLst>
                  <a:path w="382" h="96" extrusionOk="0">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5" name="Google Shape;55;p28"/>
              <p:cNvSpPr/>
              <p:nvPr/>
            </p:nvSpPr>
            <p:spPr>
              <a:xfrm>
                <a:off x="5315" y="3024"/>
                <a:ext cx="258" cy="54"/>
              </a:xfrm>
              <a:custGeom>
                <a:avLst/>
                <a:gdLst/>
                <a:ahLst/>
                <a:cxnLst/>
                <a:rect l="l" t="t" r="r" b="b"/>
                <a:pathLst>
                  <a:path w="258" h="54" extrusionOk="0">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6" name="Google Shape;56;p28"/>
              <p:cNvSpPr/>
              <p:nvPr/>
            </p:nvSpPr>
            <p:spPr>
              <a:xfrm>
                <a:off x="5645" y="3066"/>
                <a:ext cx="60" cy="156"/>
              </a:xfrm>
              <a:custGeom>
                <a:avLst/>
                <a:gdLst/>
                <a:ahLst/>
                <a:cxnLst/>
                <a:rect l="l" t="t" r="r" b="b"/>
                <a:pathLst>
                  <a:path w="60" h="156" extrusionOk="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7" name="Google Shape;57;p28"/>
              <p:cNvSpPr/>
              <p:nvPr/>
            </p:nvSpPr>
            <p:spPr>
              <a:xfrm>
                <a:off x="5375" y="3246"/>
                <a:ext cx="192" cy="18"/>
              </a:xfrm>
              <a:custGeom>
                <a:avLst/>
                <a:gdLst/>
                <a:ahLst/>
                <a:cxnLst/>
                <a:rect l="l" t="t" r="r" b="b"/>
                <a:pathLst>
                  <a:path w="192" h="18" extrusionOk="0">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8" name="Google Shape;58;p28"/>
              <p:cNvSpPr/>
              <p:nvPr/>
            </p:nvSpPr>
            <p:spPr>
              <a:xfrm>
                <a:off x="5304" y="3042"/>
                <a:ext cx="161" cy="186"/>
              </a:xfrm>
              <a:custGeom>
                <a:avLst/>
                <a:gdLst/>
                <a:ahLst/>
                <a:cxnLst/>
                <a:rect l="l" t="t" r="r" b="b"/>
                <a:pathLst>
                  <a:path w="161" h="186" extrusionOk="0">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59" name="Google Shape;59;p28"/>
              <p:cNvSpPr/>
              <p:nvPr/>
            </p:nvSpPr>
            <p:spPr>
              <a:xfrm>
                <a:off x="5489" y="3042"/>
                <a:ext cx="186" cy="210"/>
              </a:xfrm>
              <a:custGeom>
                <a:avLst/>
                <a:gdLst/>
                <a:ahLst/>
                <a:cxnLst/>
                <a:rect l="l" t="t" r="r" b="b"/>
                <a:pathLst>
                  <a:path w="185" h="210" extrusionOk="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0" name="Google Shape;60;p28"/>
              <p:cNvSpPr/>
              <p:nvPr/>
            </p:nvSpPr>
            <p:spPr>
              <a:xfrm>
                <a:off x="5345" y="3058"/>
                <a:ext cx="299" cy="186"/>
              </a:xfrm>
              <a:custGeom>
                <a:avLst/>
                <a:gdLst/>
                <a:ahLst/>
                <a:cxnLst/>
                <a:rect l="l" t="t" r="r" b="b"/>
                <a:pathLst>
                  <a:path w="299" h="186" extrusionOk="0">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1" name="Google Shape;61;p28"/>
              <p:cNvSpPr/>
              <p:nvPr/>
            </p:nvSpPr>
            <p:spPr>
              <a:xfrm>
                <a:off x="3910" y="3948"/>
                <a:ext cx="84" cy="53"/>
              </a:xfrm>
              <a:prstGeom prst="ellipse">
                <a:avLst/>
              </a:prstGeom>
              <a:gradFill>
                <a:gsLst>
                  <a:gs pos="0">
                    <a:srgbClr val="9060F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nvGrpSpPr>
              <p:cNvPr id="62" name="Google Shape;62;p28"/>
              <p:cNvGrpSpPr/>
              <p:nvPr/>
            </p:nvGrpSpPr>
            <p:grpSpPr>
              <a:xfrm>
                <a:off x="4546" y="3608"/>
                <a:ext cx="518" cy="319"/>
                <a:chOff x="4546" y="3608"/>
                <a:chExt cx="518" cy="319"/>
              </a:xfrm>
            </p:grpSpPr>
            <p:sp>
              <p:nvSpPr>
                <p:cNvPr id="63" name="Google Shape;63;p28"/>
                <p:cNvSpPr/>
                <p:nvPr/>
              </p:nvSpPr>
              <p:spPr>
                <a:xfrm>
                  <a:off x="4546" y="3608"/>
                  <a:ext cx="518" cy="319"/>
                </a:xfrm>
                <a:prstGeom prst="ellipse">
                  <a:avLst/>
                </a:prstGeom>
                <a:gradFill>
                  <a:gsLst>
                    <a:gs pos="0">
                      <a:srgbClr val="9060F0"/>
                    </a:gs>
                    <a:gs pos="100000">
                      <a:schemeClr val="accen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4" name="Google Shape;64;p28"/>
                <p:cNvSpPr/>
                <p:nvPr/>
              </p:nvSpPr>
              <p:spPr>
                <a:xfrm>
                  <a:off x="4578" y="3630"/>
                  <a:ext cx="446" cy="271"/>
                </a:xfrm>
                <a:prstGeom prst="ellipse">
                  <a:avLst/>
                </a:pr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5" name="Google Shape;65;p28"/>
                <p:cNvSpPr/>
                <p:nvPr/>
              </p:nvSpPr>
              <p:spPr>
                <a:xfrm>
                  <a:off x="4610" y="3650"/>
                  <a:ext cx="386" cy="233"/>
                </a:xfrm>
                <a:prstGeom prst="ellipse">
                  <a:avLst/>
                </a:pr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6" name="Google Shape;66;p28"/>
                <p:cNvSpPr/>
                <p:nvPr/>
              </p:nvSpPr>
              <p:spPr>
                <a:xfrm>
                  <a:off x="4654" y="3678"/>
                  <a:ext cx="298" cy="177"/>
                </a:xfrm>
                <a:prstGeom prst="ellipse">
                  <a:avLst/>
                </a:prstGeom>
                <a:gradFill>
                  <a:gsLst>
                    <a:gs pos="0">
                      <a:srgbClr val="9060F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7" name="Google Shape;67;p28"/>
                <p:cNvSpPr/>
                <p:nvPr/>
              </p:nvSpPr>
              <p:spPr>
                <a:xfrm>
                  <a:off x="4690" y="3698"/>
                  <a:ext cx="222" cy="139"/>
                </a:xfrm>
                <a:prstGeom prst="ellipse">
                  <a:avLst/>
                </a:pr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8" name="Google Shape;68;p28"/>
                <p:cNvSpPr/>
                <p:nvPr/>
              </p:nvSpPr>
              <p:spPr>
                <a:xfrm>
                  <a:off x="4738" y="3728"/>
                  <a:ext cx="126" cy="81"/>
                </a:xfrm>
                <a:prstGeom prst="ellipse">
                  <a:avLst/>
                </a:prstGeom>
                <a:gradFill>
                  <a:gsLst>
                    <a:gs pos="0">
                      <a:srgbClr val="9463F7"/>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grpSp>
            <p:nvGrpSpPr>
              <p:cNvPr id="69" name="Google Shape;69;p28"/>
              <p:cNvGrpSpPr/>
              <p:nvPr/>
            </p:nvGrpSpPr>
            <p:grpSpPr>
              <a:xfrm>
                <a:off x="5381" y="3085"/>
                <a:ext cx="227" cy="132"/>
                <a:chOff x="5381" y="3085"/>
                <a:chExt cx="227" cy="132"/>
              </a:xfrm>
            </p:grpSpPr>
            <p:sp>
              <p:nvSpPr>
                <p:cNvPr id="70" name="Google Shape;70;p28"/>
                <p:cNvSpPr/>
                <p:nvPr/>
              </p:nvSpPr>
              <p:spPr>
                <a:xfrm>
                  <a:off x="5381" y="3085"/>
                  <a:ext cx="227" cy="132"/>
                </a:xfrm>
                <a:prstGeom prst="ellipse">
                  <a:avLst/>
                </a:pr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71" name="Google Shape;71;p28"/>
                <p:cNvSpPr/>
                <p:nvPr/>
              </p:nvSpPr>
              <p:spPr>
                <a:xfrm>
                  <a:off x="5403" y="3099"/>
                  <a:ext cx="182" cy="102"/>
                </a:xfrm>
                <a:prstGeom prst="ellipse">
                  <a:avLst/>
                </a:pr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72" name="Google Shape;72;p28"/>
                <p:cNvSpPr/>
                <p:nvPr/>
              </p:nvSpPr>
              <p:spPr>
                <a:xfrm>
                  <a:off x="5431" y="3109"/>
                  <a:ext cx="125" cy="82"/>
                </a:xfrm>
                <a:prstGeom prst="ellipse">
                  <a:avLst/>
                </a:pr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73" name="Google Shape;73;p28"/>
                <p:cNvSpPr/>
                <p:nvPr/>
              </p:nvSpPr>
              <p:spPr>
                <a:xfrm>
                  <a:off x="5458" y="3125"/>
                  <a:ext cx="73" cy="47"/>
                </a:xfrm>
                <a:prstGeom prst="ellipse">
                  <a:avLst/>
                </a:pr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grpSp>
      </p:grpSp>
      <p:sp>
        <p:nvSpPr>
          <p:cNvPr id="74" name="Google Shape;74;p28"/>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lvl1pPr marR="0" lvl="0" algn="ctr" rtl="0">
              <a:spcBef>
                <a:spcPts val="0"/>
              </a:spcBef>
              <a:spcAft>
                <a:spcPts val="0"/>
              </a:spcAft>
              <a:buSzPts val="1400"/>
              <a:buNone/>
              <a:defRPr sz="4400" b="1" i="0" u="none" strike="noStrike" cap="none">
                <a:solidFill>
                  <a:schemeClr val="lt2"/>
                </a:solidFill>
                <a:latin typeface="Arial"/>
                <a:ea typeface="Arial"/>
                <a:cs typeface="Arial"/>
                <a:sym typeface="Arial"/>
              </a:defRPr>
            </a:lvl1pPr>
            <a:lvl2pPr marR="0" lvl="1" algn="ctr" rtl="0">
              <a:spcBef>
                <a:spcPts val="0"/>
              </a:spcBef>
              <a:spcAft>
                <a:spcPts val="0"/>
              </a:spcAft>
              <a:buSzPts val="1400"/>
              <a:buNone/>
              <a:defRPr sz="4400" b="1" i="0" u="none" strike="noStrike" cap="none">
                <a:solidFill>
                  <a:schemeClr val="lt2"/>
                </a:solidFill>
                <a:latin typeface="Arial"/>
                <a:ea typeface="Arial"/>
                <a:cs typeface="Arial"/>
                <a:sym typeface="Arial"/>
              </a:defRPr>
            </a:lvl2pPr>
            <a:lvl3pPr marR="0" lvl="2" algn="ctr" rtl="0">
              <a:spcBef>
                <a:spcPts val="0"/>
              </a:spcBef>
              <a:spcAft>
                <a:spcPts val="0"/>
              </a:spcAft>
              <a:buSzPts val="1400"/>
              <a:buNone/>
              <a:defRPr sz="4400" b="1" i="0" u="none" strike="noStrike" cap="none">
                <a:solidFill>
                  <a:schemeClr val="lt2"/>
                </a:solidFill>
                <a:latin typeface="Arial"/>
                <a:ea typeface="Arial"/>
                <a:cs typeface="Arial"/>
                <a:sym typeface="Arial"/>
              </a:defRPr>
            </a:lvl3pPr>
            <a:lvl4pPr marR="0" lvl="3" algn="ctr" rtl="0">
              <a:spcBef>
                <a:spcPts val="0"/>
              </a:spcBef>
              <a:spcAft>
                <a:spcPts val="0"/>
              </a:spcAft>
              <a:buSzPts val="1400"/>
              <a:buNone/>
              <a:defRPr sz="4400" b="1" i="0" u="none" strike="noStrike" cap="none">
                <a:solidFill>
                  <a:schemeClr val="lt2"/>
                </a:solidFill>
                <a:latin typeface="Arial"/>
                <a:ea typeface="Arial"/>
                <a:cs typeface="Arial"/>
                <a:sym typeface="Arial"/>
              </a:defRPr>
            </a:lvl4pPr>
            <a:lvl5pPr marR="0" lvl="4" algn="ctr" rtl="0">
              <a:spcBef>
                <a:spcPts val="0"/>
              </a:spcBef>
              <a:spcAft>
                <a:spcPts val="0"/>
              </a:spcAft>
              <a:buSzPts val="1400"/>
              <a:buNone/>
              <a:defRPr sz="4400" b="1" i="0" u="none" strike="noStrike" cap="none">
                <a:solidFill>
                  <a:schemeClr val="lt2"/>
                </a:solidFill>
                <a:latin typeface="Arial"/>
                <a:ea typeface="Arial"/>
                <a:cs typeface="Arial"/>
                <a:sym typeface="Arial"/>
              </a:defRPr>
            </a:lvl5pPr>
            <a:lvl6pPr marR="0" lvl="5" algn="ctr" rtl="0">
              <a:spcBef>
                <a:spcPts val="0"/>
              </a:spcBef>
              <a:spcAft>
                <a:spcPts val="0"/>
              </a:spcAft>
              <a:buSzPts val="1400"/>
              <a:buNone/>
              <a:defRPr sz="4400" b="1" i="0" u="none" strike="noStrike" cap="none">
                <a:solidFill>
                  <a:schemeClr val="lt2"/>
                </a:solidFill>
                <a:latin typeface="Arial"/>
                <a:ea typeface="Arial"/>
                <a:cs typeface="Arial"/>
                <a:sym typeface="Arial"/>
              </a:defRPr>
            </a:lvl6pPr>
            <a:lvl7pPr marR="0" lvl="6" algn="ctr" rtl="0">
              <a:spcBef>
                <a:spcPts val="0"/>
              </a:spcBef>
              <a:spcAft>
                <a:spcPts val="0"/>
              </a:spcAft>
              <a:buSzPts val="1400"/>
              <a:buNone/>
              <a:defRPr sz="4400" b="1" i="0" u="none" strike="noStrike" cap="none">
                <a:solidFill>
                  <a:schemeClr val="lt2"/>
                </a:solidFill>
                <a:latin typeface="Arial"/>
                <a:ea typeface="Arial"/>
                <a:cs typeface="Arial"/>
                <a:sym typeface="Arial"/>
              </a:defRPr>
            </a:lvl7pPr>
            <a:lvl8pPr marR="0" lvl="7" algn="ctr" rtl="0">
              <a:spcBef>
                <a:spcPts val="0"/>
              </a:spcBef>
              <a:spcAft>
                <a:spcPts val="0"/>
              </a:spcAft>
              <a:buSzPts val="1400"/>
              <a:buNone/>
              <a:defRPr sz="4400" b="1" i="0" u="none" strike="noStrike" cap="none">
                <a:solidFill>
                  <a:schemeClr val="lt2"/>
                </a:solidFill>
                <a:latin typeface="Arial"/>
                <a:ea typeface="Arial"/>
                <a:cs typeface="Arial"/>
                <a:sym typeface="Arial"/>
              </a:defRPr>
            </a:lvl8pPr>
            <a:lvl9pPr marR="0" lvl="8" algn="ctr" rtl="0">
              <a:spcBef>
                <a:spcPts val="0"/>
              </a:spcBef>
              <a:spcAft>
                <a:spcPts val="0"/>
              </a:spcAft>
              <a:buSzPts val="1400"/>
              <a:buNone/>
              <a:defRPr sz="4400" b="1" i="0" u="none" strike="noStrike" cap="none">
                <a:solidFill>
                  <a:schemeClr val="lt2"/>
                </a:solidFill>
                <a:latin typeface="Arial"/>
                <a:ea typeface="Arial"/>
                <a:cs typeface="Arial"/>
                <a:sym typeface="Arial"/>
              </a:defRPr>
            </a:lvl9pPr>
          </a:lstStyle>
          <a:p>
            <a:endParaRPr/>
          </a:p>
        </p:txBody>
      </p:sp>
      <p:sp>
        <p:nvSpPr>
          <p:cNvPr id="75" name="Google Shape;75;p28"/>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76" name="Google Shape;76;p2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77" name="Google Shape;77;p2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
        <p:nvSpPr>
          <p:cNvPr id="78" name="Google Shape;78;p28"/>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40"/>
              </a:spcBef>
              <a:spcAft>
                <a:spcPts val="0"/>
              </a:spcAft>
              <a:buClr>
                <a:schemeClr val="hlink"/>
              </a:buClr>
              <a:buSzPts val="2560"/>
              <a:buFont typeface="Noto Sans Symbols"/>
              <a:buChar char="⮚"/>
              <a:defRPr sz="3200" b="0" i="0" u="none" strike="noStrike" cap="none">
                <a:solidFill>
                  <a:schemeClr val="lt1"/>
                </a:solidFill>
                <a:latin typeface="Arial"/>
                <a:ea typeface="Arial"/>
                <a:cs typeface="Arial"/>
                <a:sym typeface="Arial"/>
              </a:defRPr>
            </a:lvl1pPr>
            <a:lvl2pPr marL="914400" marR="0" lvl="1" indent="-317500" algn="l" rtl="0">
              <a:spcBef>
                <a:spcPts val="560"/>
              </a:spcBef>
              <a:spcAft>
                <a:spcPts val="0"/>
              </a:spcAft>
              <a:buClr>
                <a:schemeClr val="lt2"/>
              </a:buClr>
              <a:buSzPts val="1400"/>
              <a:buFont typeface="Noto Sans Symbols"/>
              <a:buChar char="●"/>
              <a:defRPr sz="2800" b="0" i="0" u="none" strike="noStrike" cap="none">
                <a:solidFill>
                  <a:schemeClr val="lt1"/>
                </a:solidFill>
                <a:latin typeface="Arial"/>
                <a:ea typeface="Arial"/>
                <a:cs typeface="Arial"/>
                <a:sym typeface="Arial"/>
              </a:defRPr>
            </a:lvl2pPr>
            <a:lvl3pPr marL="1371600" marR="0" lvl="2" indent="-381000" algn="l" rtl="0">
              <a:spcBef>
                <a:spcPts val="480"/>
              </a:spcBef>
              <a:spcAft>
                <a:spcPts val="0"/>
              </a:spcAft>
              <a:buClr>
                <a:schemeClr val="accent2"/>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292100" algn="l" rtl="0">
              <a:spcBef>
                <a:spcPts val="400"/>
              </a:spcBef>
              <a:spcAft>
                <a:spcPts val="0"/>
              </a:spcAft>
              <a:buClr>
                <a:schemeClr val="folHlink"/>
              </a:buClr>
              <a:buSzPts val="10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chemeClr val="hlink"/>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42"/>
        <p:cNvGrpSpPr/>
        <p:nvPr/>
      </p:nvGrpSpPr>
      <p:grpSpPr>
        <a:xfrm>
          <a:off x="0" y="0"/>
          <a:ext cx="0" cy="0"/>
          <a:chOff x="0" y="0"/>
          <a:chExt cx="0" cy="0"/>
        </a:xfrm>
      </p:grpSpPr>
      <p:grpSp>
        <p:nvGrpSpPr>
          <p:cNvPr id="143" name="Google Shape;143;p39"/>
          <p:cNvGrpSpPr/>
          <p:nvPr/>
        </p:nvGrpSpPr>
        <p:grpSpPr>
          <a:xfrm>
            <a:off x="3175" y="4267200"/>
            <a:ext cx="9140825" cy="2590800"/>
            <a:chOff x="2" y="2688"/>
            <a:chExt cx="5758" cy="1632"/>
          </a:xfrm>
        </p:grpSpPr>
        <p:sp>
          <p:nvSpPr>
            <p:cNvPr id="144" name="Google Shape;144;p39"/>
            <p:cNvSpPr/>
            <p:nvPr/>
          </p:nvSpPr>
          <p:spPr>
            <a:xfrm>
              <a:off x="2" y="2688"/>
              <a:ext cx="5758" cy="1632"/>
            </a:xfrm>
            <a:custGeom>
              <a:avLst/>
              <a:gdLst/>
              <a:ahLst/>
              <a:cxnLst/>
              <a:rect l="l" t="t" r="r" b="b"/>
              <a:pathLst>
                <a:path w="5740" h="4316" extrusionOk="0">
                  <a:moveTo>
                    <a:pt x="5740" y="4316"/>
                  </a:moveTo>
                  <a:lnTo>
                    <a:pt x="0" y="4316"/>
                  </a:lnTo>
                  <a:lnTo>
                    <a:pt x="0" y="0"/>
                  </a:lnTo>
                  <a:lnTo>
                    <a:pt x="5740" y="0"/>
                  </a:lnTo>
                  <a:lnTo>
                    <a:pt x="5740" y="4316"/>
                  </a:lnTo>
                  <a:close/>
                </a:path>
              </a:pathLst>
            </a:cu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nvGrpSpPr>
            <p:cNvPr id="145" name="Google Shape;145;p39"/>
            <p:cNvGrpSpPr/>
            <p:nvPr/>
          </p:nvGrpSpPr>
          <p:grpSpPr>
            <a:xfrm>
              <a:off x="1776" y="3024"/>
              <a:ext cx="3929" cy="1290"/>
              <a:chOff x="1776" y="3024"/>
              <a:chExt cx="3929" cy="1290"/>
            </a:xfrm>
          </p:grpSpPr>
          <p:grpSp>
            <p:nvGrpSpPr>
              <p:cNvPr id="146" name="Google Shape;146;p39"/>
              <p:cNvGrpSpPr/>
              <p:nvPr/>
            </p:nvGrpSpPr>
            <p:grpSpPr>
              <a:xfrm>
                <a:off x="2268" y="3934"/>
                <a:ext cx="638" cy="377"/>
                <a:chOff x="2268" y="3934"/>
                <a:chExt cx="638" cy="377"/>
              </a:xfrm>
            </p:grpSpPr>
            <p:sp>
              <p:nvSpPr>
                <p:cNvPr id="147" name="Google Shape;147;p39"/>
                <p:cNvSpPr/>
                <p:nvPr/>
              </p:nvSpPr>
              <p:spPr>
                <a:xfrm>
                  <a:off x="2268" y="3934"/>
                  <a:ext cx="638" cy="377"/>
                </a:xfrm>
                <a:prstGeom prst="ellipse">
                  <a:avLst/>
                </a:prstGeom>
                <a:gradFill>
                  <a:gsLst>
                    <a:gs pos="0">
                      <a:srgbClr val="865AE0"/>
                    </a:gs>
                    <a:gs pos="100000">
                      <a:schemeClr val="accen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48" name="Google Shape;148;p39"/>
                <p:cNvSpPr/>
                <p:nvPr/>
              </p:nvSpPr>
              <p:spPr>
                <a:xfrm>
                  <a:off x="2314" y="3958"/>
                  <a:ext cx="543" cy="332"/>
                </a:xfrm>
                <a:prstGeom prst="ellipse">
                  <a:avLst/>
                </a:prstGeom>
                <a:gradFill>
                  <a:gsLst>
                    <a:gs pos="0">
                      <a:schemeClr val="accent1"/>
                    </a:gs>
                    <a:gs pos="100000">
                      <a:srgbClr val="865AE0"/>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49" name="Google Shape;149;p39"/>
                <p:cNvSpPr/>
                <p:nvPr/>
              </p:nvSpPr>
              <p:spPr>
                <a:xfrm>
                  <a:off x="2341" y="3979"/>
                  <a:ext cx="501" cy="299"/>
                </a:xfrm>
                <a:prstGeom prst="ellipse">
                  <a:avLst/>
                </a:prstGeom>
                <a:gradFill>
                  <a:gsLst>
                    <a:gs pos="0">
                      <a:srgbClr val="8B5DE8"/>
                    </a:gs>
                    <a:gs pos="100000">
                      <a:schemeClr val="accen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0" name="Google Shape;150;p39"/>
                <p:cNvSpPr/>
                <p:nvPr/>
              </p:nvSpPr>
              <p:spPr>
                <a:xfrm>
                  <a:off x="2368" y="3997"/>
                  <a:ext cx="444" cy="258"/>
                </a:xfrm>
                <a:prstGeom prst="ellipse">
                  <a:avLst/>
                </a:prstGeom>
                <a:gradFill>
                  <a:gsLst>
                    <a:gs pos="0">
                      <a:srgbClr val="865AE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1" name="Google Shape;151;p39"/>
                <p:cNvSpPr/>
                <p:nvPr/>
              </p:nvSpPr>
              <p:spPr>
                <a:xfrm>
                  <a:off x="2385" y="4005"/>
                  <a:ext cx="413" cy="240"/>
                </a:xfrm>
                <a:prstGeom prst="ellipse">
                  <a:avLst/>
                </a:prstGeom>
                <a:gradFill>
                  <a:gsLst>
                    <a:gs pos="0">
                      <a:srgbClr val="9060F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2" name="Google Shape;152;p39"/>
                <p:cNvSpPr/>
                <p:nvPr/>
              </p:nvSpPr>
              <p:spPr>
                <a:xfrm>
                  <a:off x="2437" y="4026"/>
                  <a:ext cx="306" cy="192"/>
                </a:xfrm>
                <a:prstGeom prst="ellipse">
                  <a:avLst/>
                </a:prstGeom>
                <a:gradFill>
                  <a:gsLst>
                    <a:gs pos="0">
                      <a:srgbClr val="865AE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3" name="Google Shape;153;p39"/>
                <p:cNvSpPr/>
                <p:nvPr/>
              </p:nvSpPr>
              <p:spPr>
                <a:xfrm>
                  <a:off x="2476" y="4056"/>
                  <a:ext cx="227" cy="135"/>
                </a:xfrm>
                <a:prstGeom prst="ellipse">
                  <a:avLst/>
                </a:prstGeom>
                <a:gradFill>
                  <a:gsLst>
                    <a:gs pos="0">
                      <a:schemeClr val="accent1"/>
                    </a:gs>
                    <a:gs pos="100000">
                      <a:srgbClr val="8B5DE8"/>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4" name="Google Shape;154;p39"/>
                <p:cNvSpPr/>
                <p:nvPr/>
              </p:nvSpPr>
              <p:spPr>
                <a:xfrm>
                  <a:off x="2542" y="4097"/>
                  <a:ext cx="90" cy="60"/>
                </a:xfrm>
                <a:prstGeom prst="ellipse">
                  <a:avLst/>
                </a:prstGeom>
                <a:gradFill>
                  <a:gsLst>
                    <a:gs pos="0">
                      <a:schemeClr val="accent1"/>
                    </a:gs>
                    <a:gs pos="100000">
                      <a:srgbClr val="8B5DE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sp>
            <p:nvSpPr>
              <p:cNvPr id="155" name="Google Shape;155;p39"/>
              <p:cNvSpPr/>
              <p:nvPr/>
            </p:nvSpPr>
            <p:spPr>
              <a:xfrm>
                <a:off x="3686" y="3810"/>
                <a:ext cx="532" cy="327"/>
              </a:xfrm>
              <a:prstGeom prst="ellipse">
                <a:avLst/>
              </a:prstGeom>
              <a:gradFill>
                <a:gsLst>
                  <a:gs pos="0">
                    <a:schemeClr val="accent1"/>
                  </a:gs>
                  <a:gs pos="100000">
                    <a:srgbClr val="8B5DE8"/>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6" name="Google Shape;156;p39"/>
              <p:cNvSpPr/>
              <p:nvPr/>
            </p:nvSpPr>
            <p:spPr>
              <a:xfrm>
                <a:off x="3726" y="3840"/>
                <a:ext cx="452" cy="275"/>
              </a:xfrm>
              <a:prstGeom prst="ellipse">
                <a:avLst/>
              </a:prstGeom>
              <a:gradFill>
                <a:gsLst>
                  <a:gs pos="0">
                    <a:srgbClr val="8B5DE8"/>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7" name="Google Shape;157;p39"/>
              <p:cNvSpPr/>
              <p:nvPr/>
            </p:nvSpPr>
            <p:spPr>
              <a:xfrm>
                <a:off x="3782" y="3872"/>
                <a:ext cx="344" cy="207"/>
              </a:xfrm>
              <a:prstGeom prst="ellipse">
                <a:avLst/>
              </a:pr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8" name="Google Shape;158;p39"/>
              <p:cNvSpPr/>
              <p:nvPr/>
            </p:nvSpPr>
            <p:spPr>
              <a:xfrm>
                <a:off x="3822" y="3896"/>
                <a:ext cx="262" cy="159"/>
              </a:xfrm>
              <a:prstGeom prst="ellipse">
                <a:avLst/>
              </a:prstGeom>
              <a:gradFill>
                <a:gsLst>
                  <a:gs pos="0">
                    <a:srgbClr val="9463F7"/>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59" name="Google Shape;159;p39"/>
              <p:cNvSpPr/>
              <p:nvPr/>
            </p:nvSpPr>
            <p:spPr>
              <a:xfrm>
                <a:off x="3856" y="3922"/>
                <a:ext cx="192" cy="107"/>
              </a:xfrm>
              <a:prstGeom prst="ellipse">
                <a:avLst/>
              </a:pr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0" name="Google Shape;160;p39"/>
              <p:cNvSpPr/>
              <p:nvPr/>
            </p:nvSpPr>
            <p:spPr>
              <a:xfrm>
                <a:off x="3575" y="3715"/>
                <a:ext cx="383" cy="161"/>
              </a:xfrm>
              <a:custGeom>
                <a:avLst/>
                <a:gdLst/>
                <a:ahLst/>
                <a:cxnLst/>
                <a:rect l="l" t="t" r="r" b="b"/>
                <a:pathLst>
                  <a:path w="382" h="161" extrusionOk="0">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060F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1" name="Google Shape;161;p39"/>
              <p:cNvSpPr/>
              <p:nvPr/>
            </p:nvSpPr>
            <p:spPr>
              <a:xfrm>
                <a:off x="3695" y="4170"/>
                <a:ext cx="444" cy="66"/>
              </a:xfrm>
              <a:custGeom>
                <a:avLst/>
                <a:gdLst/>
                <a:ahLst/>
                <a:cxnLst/>
                <a:rect l="l" t="t" r="r" b="b"/>
                <a:pathLst>
                  <a:path w="443" h="66" extrusionOk="0">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8256D8"/>
                  </a:gs>
                  <a:gs pos="100000">
                    <a:schemeClr val="accent1"/>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2" name="Google Shape;162;p39"/>
              <p:cNvSpPr/>
              <p:nvPr/>
            </p:nvSpPr>
            <p:spPr>
              <a:xfrm>
                <a:off x="3527" y="3906"/>
                <a:ext cx="89" cy="216"/>
              </a:xfrm>
              <a:custGeom>
                <a:avLst/>
                <a:gdLst/>
                <a:ahLst/>
                <a:cxnLst/>
                <a:rect l="l" t="t" r="r" b="b"/>
                <a:pathLst>
                  <a:path w="89" h="216" extrusionOk="0">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865AE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3" name="Google Shape;163;p39"/>
              <p:cNvSpPr/>
              <p:nvPr/>
            </p:nvSpPr>
            <p:spPr>
              <a:xfrm>
                <a:off x="3569" y="3745"/>
                <a:ext cx="750" cy="461"/>
              </a:xfrm>
              <a:custGeom>
                <a:avLst/>
                <a:gdLst/>
                <a:ahLst/>
                <a:cxnLst/>
                <a:rect l="l" t="t" r="r" b="b"/>
                <a:pathLst>
                  <a:path w="747" h="461" extrusionOk="0">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chemeClr val="accent1"/>
                  </a:gs>
                  <a:gs pos="100000">
                    <a:srgbClr val="8B5DE8"/>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4" name="Google Shape;164;p39"/>
              <p:cNvSpPr/>
              <p:nvPr/>
            </p:nvSpPr>
            <p:spPr>
              <a:xfrm>
                <a:off x="4037" y="3721"/>
                <a:ext cx="96" cy="30"/>
              </a:xfrm>
              <a:custGeom>
                <a:avLst/>
                <a:gdLst/>
                <a:ahLst/>
                <a:cxnLst/>
                <a:rect l="l" t="t" r="r" b="b"/>
                <a:pathLst>
                  <a:path w="96" h="30" extrusionOk="0">
                    <a:moveTo>
                      <a:pt x="0" y="0"/>
                    </a:moveTo>
                    <a:lnTo>
                      <a:pt x="0" y="12"/>
                    </a:lnTo>
                    <a:lnTo>
                      <a:pt x="48" y="18"/>
                    </a:lnTo>
                    <a:lnTo>
                      <a:pt x="96" y="30"/>
                    </a:lnTo>
                    <a:lnTo>
                      <a:pt x="96" y="24"/>
                    </a:lnTo>
                    <a:lnTo>
                      <a:pt x="96" y="18"/>
                    </a:lnTo>
                    <a:lnTo>
                      <a:pt x="48" y="12"/>
                    </a:lnTo>
                    <a:lnTo>
                      <a:pt x="0" y="0"/>
                    </a:lnTo>
                    <a:lnTo>
                      <a:pt x="0" y="0"/>
                    </a:lnTo>
                    <a:close/>
                  </a:path>
                </a:pathLst>
              </a:custGeom>
              <a:gradFill>
                <a:gsLst>
                  <a:gs pos="0">
                    <a:schemeClr val="accent1"/>
                  </a:gs>
                  <a:gs pos="100000">
                    <a:srgbClr val="865AE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5" name="Google Shape;165;p39"/>
              <p:cNvSpPr/>
              <p:nvPr/>
            </p:nvSpPr>
            <p:spPr>
              <a:xfrm>
                <a:off x="4175" y="4050"/>
                <a:ext cx="180" cy="132"/>
              </a:xfrm>
              <a:custGeom>
                <a:avLst/>
                <a:gdLst/>
                <a:ahLst/>
                <a:cxnLst/>
                <a:rect l="l" t="t" r="r" b="b"/>
                <a:pathLst>
                  <a:path w="179" h="132" extrusionOk="0">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chemeClr val="accent1"/>
                  </a:gs>
                  <a:gs pos="100000">
                    <a:srgbClr val="865AE0"/>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6" name="Google Shape;166;p39"/>
              <p:cNvSpPr/>
              <p:nvPr/>
            </p:nvSpPr>
            <p:spPr>
              <a:xfrm>
                <a:off x="2585" y="3822"/>
                <a:ext cx="449" cy="186"/>
              </a:xfrm>
              <a:custGeom>
                <a:avLst/>
                <a:gdLst/>
                <a:ahLst/>
                <a:cxnLst/>
                <a:rect l="l" t="t" r="r" b="b"/>
                <a:pathLst>
                  <a:path w="448" h="186" extrusionOk="0">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8B5DE8"/>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7" name="Google Shape;167;p39"/>
              <p:cNvSpPr/>
              <p:nvPr/>
            </p:nvSpPr>
            <p:spPr>
              <a:xfrm>
                <a:off x="2142" y="3852"/>
                <a:ext cx="892" cy="462"/>
              </a:xfrm>
              <a:custGeom>
                <a:avLst/>
                <a:gdLst/>
                <a:ahLst/>
                <a:cxnLst/>
                <a:rect l="l" t="t" r="r" b="b"/>
                <a:pathLst>
                  <a:path w="890" h="462" extrusionOk="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chemeClr val="accent1"/>
                  </a:gs>
                  <a:gs pos="100000">
                    <a:srgbClr val="8256D8"/>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8" name="Google Shape;168;p39"/>
              <p:cNvSpPr/>
              <p:nvPr/>
            </p:nvSpPr>
            <p:spPr>
              <a:xfrm>
                <a:off x="2082" y="3828"/>
                <a:ext cx="407" cy="486"/>
              </a:xfrm>
              <a:custGeom>
                <a:avLst/>
                <a:gdLst/>
                <a:ahLst/>
                <a:cxnLst/>
                <a:rect l="l" t="t" r="r" b="b"/>
                <a:pathLst>
                  <a:path w="406" h="486" extrusionOk="0">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chemeClr val="accent1"/>
                  </a:gs>
                  <a:gs pos="100000">
                    <a:srgbClr val="8B5DE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69" name="Google Shape;169;p39"/>
              <p:cNvSpPr/>
              <p:nvPr/>
            </p:nvSpPr>
            <p:spPr>
              <a:xfrm>
                <a:off x="2987" y="4044"/>
                <a:ext cx="108" cy="252"/>
              </a:xfrm>
              <a:custGeom>
                <a:avLst/>
                <a:gdLst/>
                <a:ahLst/>
                <a:cxnLst/>
                <a:rect l="l" t="t" r="r" b="b"/>
                <a:pathLst>
                  <a:path w="107" h="252" extrusionOk="0">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7D54D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0" name="Google Shape;170;p39"/>
              <p:cNvSpPr/>
              <p:nvPr/>
            </p:nvSpPr>
            <p:spPr>
              <a:xfrm>
                <a:off x="2068" y="3685"/>
                <a:ext cx="835" cy="150"/>
              </a:xfrm>
              <a:custGeom>
                <a:avLst/>
                <a:gdLst/>
                <a:ahLst/>
                <a:cxnLst/>
                <a:rect l="l" t="t" r="r" b="b"/>
                <a:pathLst>
                  <a:path w="835" h="150" extrusionOk="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1" name="Google Shape;171;p39"/>
              <p:cNvSpPr/>
              <p:nvPr/>
            </p:nvSpPr>
            <p:spPr>
              <a:xfrm>
                <a:off x="1867" y="3853"/>
                <a:ext cx="171" cy="461"/>
              </a:xfrm>
              <a:custGeom>
                <a:avLst/>
                <a:gdLst/>
                <a:ahLst/>
                <a:cxnLst/>
                <a:rect l="l" t="t" r="r" b="b"/>
                <a:pathLst>
                  <a:path w="171" h="461" extrusionOk="0">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2" name="Google Shape;172;p39"/>
              <p:cNvSpPr/>
              <p:nvPr/>
            </p:nvSpPr>
            <p:spPr>
              <a:xfrm>
                <a:off x="2951" y="3751"/>
                <a:ext cx="360" cy="563"/>
              </a:xfrm>
              <a:custGeom>
                <a:avLst/>
                <a:gdLst/>
                <a:ahLst/>
                <a:cxnLst/>
                <a:rect l="l" t="t" r="r" b="b"/>
                <a:pathLst>
                  <a:path w="360" h="563" extrusionOk="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865AE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3" name="Google Shape;173;p39"/>
              <p:cNvSpPr/>
              <p:nvPr/>
            </p:nvSpPr>
            <p:spPr>
              <a:xfrm>
                <a:off x="2318" y="3631"/>
                <a:ext cx="1078" cy="425"/>
              </a:xfrm>
              <a:custGeom>
                <a:avLst/>
                <a:gdLst/>
                <a:ahLst/>
                <a:cxnLst/>
                <a:rect l="l" t="t" r="r" b="b"/>
                <a:pathLst>
                  <a:path w="1078" h="425" extrusionOk="0">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865AE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4" name="Google Shape;174;p39"/>
              <p:cNvSpPr/>
              <p:nvPr/>
            </p:nvSpPr>
            <p:spPr>
              <a:xfrm>
                <a:off x="3304" y="4080"/>
                <a:ext cx="98" cy="234"/>
              </a:xfrm>
              <a:custGeom>
                <a:avLst/>
                <a:gdLst/>
                <a:ahLst/>
                <a:cxnLst/>
                <a:rect l="l" t="t" r="r" b="b"/>
                <a:pathLst>
                  <a:path w="98" h="234" extrusionOk="0">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865AE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5" name="Google Shape;175;p39"/>
              <p:cNvSpPr/>
              <p:nvPr/>
            </p:nvSpPr>
            <p:spPr>
              <a:xfrm>
                <a:off x="1776" y="3673"/>
                <a:ext cx="481" cy="641"/>
              </a:xfrm>
              <a:custGeom>
                <a:avLst/>
                <a:gdLst/>
                <a:ahLst/>
                <a:cxnLst/>
                <a:rect l="l" t="t" r="r" b="b"/>
                <a:pathLst>
                  <a:path w="481" h="641" extrusionOk="0">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6" name="Google Shape;176;p39"/>
              <p:cNvSpPr/>
              <p:nvPr/>
            </p:nvSpPr>
            <p:spPr>
              <a:xfrm>
                <a:off x="4200" y="3402"/>
                <a:ext cx="1201" cy="731"/>
              </a:xfrm>
              <a:custGeom>
                <a:avLst/>
                <a:gdLst/>
                <a:ahLst/>
                <a:cxnLst/>
                <a:rect l="l" t="t" r="r" b="b"/>
                <a:pathLst>
                  <a:path w="1201" h="731" extrusionOk="0">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7" name="Google Shape;177;p39"/>
              <p:cNvSpPr/>
              <p:nvPr/>
            </p:nvSpPr>
            <p:spPr>
              <a:xfrm>
                <a:off x="4128" y="3366"/>
                <a:ext cx="544" cy="737"/>
              </a:xfrm>
              <a:custGeom>
                <a:avLst/>
                <a:gdLst/>
                <a:ahLst/>
                <a:cxnLst/>
                <a:rect l="l" t="t" r="r" b="b"/>
                <a:pathLst>
                  <a:path w="544" h="737" extrusionOk="0">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8" name="Google Shape;178;p39"/>
              <p:cNvSpPr/>
              <p:nvPr/>
            </p:nvSpPr>
            <p:spPr>
              <a:xfrm>
                <a:off x="4792" y="3360"/>
                <a:ext cx="609" cy="252"/>
              </a:xfrm>
              <a:custGeom>
                <a:avLst/>
                <a:gdLst/>
                <a:ahLst/>
                <a:cxnLst/>
                <a:rect l="l" t="t" r="r" b="b"/>
                <a:pathLst>
                  <a:path w="609" h="252" extrusionOk="0">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9F6F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79" name="Google Shape;179;p39"/>
              <p:cNvSpPr/>
              <p:nvPr/>
            </p:nvSpPr>
            <p:spPr>
              <a:xfrm>
                <a:off x="5246" y="4007"/>
                <a:ext cx="72" cy="54"/>
              </a:xfrm>
              <a:custGeom>
                <a:avLst/>
                <a:gdLst/>
                <a:ahLst/>
                <a:cxnLst/>
                <a:rect l="l" t="t" r="r" b="b"/>
                <a:pathLst>
                  <a:path w="72" h="54" extrusionOk="0">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0" name="Google Shape;180;p39"/>
              <p:cNvSpPr/>
              <p:nvPr/>
            </p:nvSpPr>
            <p:spPr>
              <a:xfrm>
                <a:off x="4505" y="4073"/>
                <a:ext cx="705" cy="108"/>
              </a:xfrm>
              <a:custGeom>
                <a:avLst/>
                <a:gdLst/>
                <a:ahLst/>
                <a:cxnLst/>
                <a:rect l="l" t="t" r="r" b="b"/>
                <a:pathLst>
                  <a:path w="705" h="108" extrusionOk="0">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1" name="Google Shape;181;p39"/>
              <p:cNvSpPr/>
              <p:nvPr/>
            </p:nvSpPr>
            <p:spPr>
              <a:xfrm>
                <a:off x="5336" y="3654"/>
                <a:ext cx="143" cy="341"/>
              </a:xfrm>
              <a:custGeom>
                <a:avLst/>
                <a:gdLst/>
                <a:ahLst/>
                <a:cxnLst/>
                <a:rect l="l" t="t" r="r" b="b"/>
                <a:pathLst>
                  <a:path w="143" h="341" extrusionOk="0">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2" name="Google Shape;182;p39"/>
              <p:cNvSpPr/>
              <p:nvPr/>
            </p:nvSpPr>
            <p:spPr>
              <a:xfrm>
                <a:off x="5061" y="3624"/>
                <a:ext cx="83" cy="90"/>
              </a:xfrm>
              <a:custGeom>
                <a:avLst/>
                <a:gdLst/>
                <a:ahLst/>
                <a:cxnLst/>
                <a:rect l="l" t="t" r="r" b="b"/>
                <a:pathLst>
                  <a:path w="83" h="90" extrusionOk="0">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3" name="Google Shape;183;p39"/>
              <p:cNvSpPr/>
              <p:nvPr/>
            </p:nvSpPr>
            <p:spPr>
              <a:xfrm>
                <a:off x="4445" y="3552"/>
                <a:ext cx="717" cy="431"/>
              </a:xfrm>
              <a:custGeom>
                <a:avLst/>
                <a:gdLst/>
                <a:ahLst/>
                <a:cxnLst/>
                <a:rect l="l" t="t" r="r" b="b"/>
                <a:pathLst>
                  <a:path w="717" h="431" extrusionOk="0">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463F7"/>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4" name="Google Shape;184;p39"/>
              <p:cNvSpPr/>
              <p:nvPr/>
            </p:nvSpPr>
            <p:spPr>
              <a:xfrm>
                <a:off x="4349" y="3510"/>
                <a:ext cx="909" cy="533"/>
              </a:xfrm>
              <a:custGeom>
                <a:avLst/>
                <a:gdLst/>
                <a:ahLst/>
                <a:cxnLst/>
                <a:rect l="l" t="t" r="r" b="b"/>
                <a:pathLst>
                  <a:path w="909" h="533" extrusionOk="0">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9C6BFF"/>
                  </a:gs>
                  <a:gs pos="100000">
                    <a:schemeClr val="accen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5" name="Google Shape;185;p39"/>
              <p:cNvSpPr/>
              <p:nvPr/>
            </p:nvSpPr>
            <p:spPr>
              <a:xfrm>
                <a:off x="4564" y="3492"/>
                <a:ext cx="365" cy="66"/>
              </a:xfrm>
              <a:custGeom>
                <a:avLst/>
                <a:gdLst/>
                <a:ahLst/>
                <a:cxnLst/>
                <a:rect l="l" t="t" r="r" b="b"/>
                <a:pathLst>
                  <a:path w="365" h="66" extrusionOk="0">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6" name="Google Shape;186;p39"/>
              <p:cNvSpPr/>
              <p:nvPr/>
            </p:nvSpPr>
            <p:spPr>
              <a:xfrm>
                <a:off x="4463" y="3558"/>
                <a:ext cx="66" cy="48"/>
              </a:xfrm>
              <a:custGeom>
                <a:avLst/>
                <a:gdLst/>
                <a:ahLst/>
                <a:cxnLst/>
                <a:rect l="l" t="t" r="r" b="b"/>
                <a:pathLst>
                  <a:path w="66" h="48" extrusionOk="0">
                    <a:moveTo>
                      <a:pt x="66" y="18"/>
                    </a:moveTo>
                    <a:lnTo>
                      <a:pt x="48" y="0"/>
                    </a:lnTo>
                    <a:lnTo>
                      <a:pt x="24" y="12"/>
                    </a:lnTo>
                    <a:lnTo>
                      <a:pt x="0" y="30"/>
                    </a:lnTo>
                    <a:lnTo>
                      <a:pt x="12" y="48"/>
                    </a:lnTo>
                    <a:lnTo>
                      <a:pt x="42" y="30"/>
                    </a:lnTo>
                    <a:lnTo>
                      <a:pt x="66" y="18"/>
                    </a:lnTo>
                    <a:lnTo>
                      <a:pt x="66" y="18"/>
                    </a:lnTo>
                    <a:close/>
                  </a:path>
                </a:pathLst>
              </a:cu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7" name="Google Shape;187;p39"/>
              <p:cNvSpPr/>
              <p:nvPr/>
            </p:nvSpPr>
            <p:spPr>
              <a:xfrm>
                <a:off x="5280" y="3186"/>
                <a:ext cx="383" cy="96"/>
              </a:xfrm>
              <a:custGeom>
                <a:avLst/>
                <a:gdLst/>
                <a:ahLst/>
                <a:cxnLst/>
                <a:rect l="l" t="t" r="r" b="b"/>
                <a:pathLst>
                  <a:path w="382" h="96" extrusionOk="0">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8" name="Google Shape;188;p39"/>
              <p:cNvSpPr/>
              <p:nvPr/>
            </p:nvSpPr>
            <p:spPr>
              <a:xfrm>
                <a:off x="5315" y="3024"/>
                <a:ext cx="258" cy="54"/>
              </a:xfrm>
              <a:custGeom>
                <a:avLst/>
                <a:gdLst/>
                <a:ahLst/>
                <a:cxnLst/>
                <a:rect l="l" t="t" r="r" b="b"/>
                <a:pathLst>
                  <a:path w="258" h="54" extrusionOk="0">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89" name="Google Shape;189;p39"/>
              <p:cNvSpPr/>
              <p:nvPr/>
            </p:nvSpPr>
            <p:spPr>
              <a:xfrm>
                <a:off x="5645" y="3066"/>
                <a:ext cx="60" cy="156"/>
              </a:xfrm>
              <a:custGeom>
                <a:avLst/>
                <a:gdLst/>
                <a:ahLst/>
                <a:cxnLst/>
                <a:rect l="l" t="t" r="r" b="b"/>
                <a:pathLst>
                  <a:path w="60" h="156" extrusionOk="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90" name="Google Shape;190;p39"/>
              <p:cNvSpPr/>
              <p:nvPr/>
            </p:nvSpPr>
            <p:spPr>
              <a:xfrm>
                <a:off x="5375" y="3246"/>
                <a:ext cx="192" cy="18"/>
              </a:xfrm>
              <a:custGeom>
                <a:avLst/>
                <a:gdLst/>
                <a:ahLst/>
                <a:cxnLst/>
                <a:rect l="l" t="t" r="r" b="b"/>
                <a:pathLst>
                  <a:path w="192" h="18" extrusionOk="0">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91" name="Google Shape;191;p39"/>
              <p:cNvSpPr/>
              <p:nvPr/>
            </p:nvSpPr>
            <p:spPr>
              <a:xfrm>
                <a:off x="5304" y="3042"/>
                <a:ext cx="161" cy="186"/>
              </a:xfrm>
              <a:custGeom>
                <a:avLst/>
                <a:gdLst/>
                <a:ahLst/>
                <a:cxnLst/>
                <a:rect l="l" t="t" r="r" b="b"/>
                <a:pathLst>
                  <a:path w="161" h="186" extrusionOk="0">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92" name="Google Shape;192;p39"/>
              <p:cNvSpPr/>
              <p:nvPr/>
            </p:nvSpPr>
            <p:spPr>
              <a:xfrm>
                <a:off x="5489" y="3042"/>
                <a:ext cx="186" cy="210"/>
              </a:xfrm>
              <a:custGeom>
                <a:avLst/>
                <a:gdLst/>
                <a:ahLst/>
                <a:cxnLst/>
                <a:rect l="l" t="t" r="r" b="b"/>
                <a:pathLst>
                  <a:path w="185" h="210" extrusionOk="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93" name="Google Shape;193;p39"/>
              <p:cNvSpPr/>
              <p:nvPr/>
            </p:nvSpPr>
            <p:spPr>
              <a:xfrm>
                <a:off x="5345" y="3058"/>
                <a:ext cx="299" cy="186"/>
              </a:xfrm>
              <a:custGeom>
                <a:avLst/>
                <a:gdLst/>
                <a:ahLst/>
                <a:cxnLst/>
                <a:rect l="l" t="t" r="r" b="b"/>
                <a:pathLst>
                  <a:path w="299" h="186" extrusionOk="0">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94" name="Google Shape;194;p39"/>
              <p:cNvSpPr/>
              <p:nvPr/>
            </p:nvSpPr>
            <p:spPr>
              <a:xfrm>
                <a:off x="3910" y="3948"/>
                <a:ext cx="84" cy="53"/>
              </a:xfrm>
              <a:prstGeom prst="ellipse">
                <a:avLst/>
              </a:prstGeom>
              <a:gradFill>
                <a:gsLst>
                  <a:gs pos="0">
                    <a:srgbClr val="9060F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nvGrpSpPr>
              <p:cNvPr id="195" name="Google Shape;195;p39"/>
              <p:cNvGrpSpPr/>
              <p:nvPr/>
            </p:nvGrpSpPr>
            <p:grpSpPr>
              <a:xfrm>
                <a:off x="4546" y="3608"/>
                <a:ext cx="518" cy="319"/>
                <a:chOff x="4546" y="3608"/>
                <a:chExt cx="518" cy="319"/>
              </a:xfrm>
            </p:grpSpPr>
            <p:sp>
              <p:nvSpPr>
                <p:cNvPr id="196" name="Google Shape;196;p39"/>
                <p:cNvSpPr/>
                <p:nvPr/>
              </p:nvSpPr>
              <p:spPr>
                <a:xfrm>
                  <a:off x="4546" y="3608"/>
                  <a:ext cx="518" cy="319"/>
                </a:xfrm>
                <a:prstGeom prst="ellipse">
                  <a:avLst/>
                </a:prstGeom>
                <a:gradFill>
                  <a:gsLst>
                    <a:gs pos="0">
                      <a:srgbClr val="9060F0"/>
                    </a:gs>
                    <a:gs pos="100000">
                      <a:schemeClr val="accen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97" name="Google Shape;197;p39"/>
                <p:cNvSpPr/>
                <p:nvPr/>
              </p:nvSpPr>
              <p:spPr>
                <a:xfrm>
                  <a:off x="4578" y="3630"/>
                  <a:ext cx="446" cy="271"/>
                </a:xfrm>
                <a:prstGeom prst="ellipse">
                  <a:avLst/>
                </a:prstGeom>
                <a:gradFill>
                  <a:gsLst>
                    <a:gs pos="0">
                      <a:srgbClr val="9C6BFF"/>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98" name="Google Shape;198;p39"/>
                <p:cNvSpPr/>
                <p:nvPr/>
              </p:nvSpPr>
              <p:spPr>
                <a:xfrm>
                  <a:off x="4610" y="3650"/>
                  <a:ext cx="386" cy="233"/>
                </a:xfrm>
                <a:prstGeom prst="ellipse">
                  <a:avLst/>
                </a:pr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99" name="Google Shape;199;p39"/>
                <p:cNvSpPr/>
                <p:nvPr/>
              </p:nvSpPr>
              <p:spPr>
                <a:xfrm>
                  <a:off x="4654" y="3678"/>
                  <a:ext cx="298" cy="177"/>
                </a:xfrm>
                <a:prstGeom prst="ellipse">
                  <a:avLst/>
                </a:prstGeom>
                <a:gradFill>
                  <a:gsLst>
                    <a:gs pos="0">
                      <a:srgbClr val="9060F0"/>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00" name="Google Shape;200;p39"/>
                <p:cNvSpPr/>
                <p:nvPr/>
              </p:nvSpPr>
              <p:spPr>
                <a:xfrm>
                  <a:off x="4690" y="3698"/>
                  <a:ext cx="222" cy="139"/>
                </a:xfrm>
                <a:prstGeom prst="ellipse">
                  <a:avLst/>
                </a:prstGeom>
                <a:gradFill>
                  <a:gsLst>
                    <a:gs pos="0">
                      <a:schemeClr val="accent1"/>
                    </a:gs>
                    <a:gs pos="100000">
                      <a:srgbClr val="9060F0"/>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01" name="Google Shape;201;p39"/>
                <p:cNvSpPr/>
                <p:nvPr/>
              </p:nvSpPr>
              <p:spPr>
                <a:xfrm>
                  <a:off x="4738" y="3728"/>
                  <a:ext cx="126" cy="81"/>
                </a:xfrm>
                <a:prstGeom prst="ellipse">
                  <a:avLst/>
                </a:prstGeom>
                <a:gradFill>
                  <a:gsLst>
                    <a:gs pos="0">
                      <a:srgbClr val="9463F7"/>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grpSp>
            <p:nvGrpSpPr>
              <p:cNvPr id="202" name="Google Shape;202;p39"/>
              <p:cNvGrpSpPr/>
              <p:nvPr/>
            </p:nvGrpSpPr>
            <p:grpSpPr>
              <a:xfrm>
                <a:off x="5381" y="3085"/>
                <a:ext cx="227" cy="132"/>
                <a:chOff x="5381" y="3085"/>
                <a:chExt cx="227" cy="132"/>
              </a:xfrm>
            </p:grpSpPr>
            <p:sp>
              <p:nvSpPr>
                <p:cNvPr id="203" name="Google Shape;203;p39"/>
                <p:cNvSpPr/>
                <p:nvPr/>
              </p:nvSpPr>
              <p:spPr>
                <a:xfrm>
                  <a:off x="5381" y="3085"/>
                  <a:ext cx="227" cy="132"/>
                </a:xfrm>
                <a:prstGeom prst="ellipse">
                  <a:avLst/>
                </a:pr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04" name="Google Shape;204;p39"/>
                <p:cNvSpPr/>
                <p:nvPr/>
              </p:nvSpPr>
              <p:spPr>
                <a:xfrm>
                  <a:off x="5403" y="3099"/>
                  <a:ext cx="182" cy="102"/>
                </a:xfrm>
                <a:prstGeom prst="ellipse">
                  <a:avLst/>
                </a:pr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05" name="Google Shape;205;p39"/>
                <p:cNvSpPr/>
                <p:nvPr/>
              </p:nvSpPr>
              <p:spPr>
                <a:xfrm>
                  <a:off x="5431" y="3109"/>
                  <a:ext cx="125" cy="82"/>
                </a:xfrm>
                <a:prstGeom prst="ellipse">
                  <a:avLst/>
                </a:prstGeom>
                <a:gradFill>
                  <a:gsLst>
                    <a:gs pos="0">
                      <a:schemeClr val="dk2"/>
                    </a:gs>
                    <a:gs pos="100000">
                      <a:schemeClr val="accen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06" name="Google Shape;206;p39"/>
                <p:cNvSpPr/>
                <p:nvPr/>
              </p:nvSpPr>
              <p:spPr>
                <a:xfrm>
                  <a:off x="5458" y="3125"/>
                  <a:ext cx="73" cy="47"/>
                </a:xfrm>
                <a:prstGeom prst="ellipse">
                  <a:avLst/>
                </a:prstGeom>
                <a:gradFill>
                  <a:gsLst>
                    <a:gs pos="0">
                      <a:schemeClr val="accent1"/>
                    </a:gs>
                    <a:gs pos="100000">
                      <a:schemeClr val="dk2"/>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grpSp>
      </p:grpSp>
      <p:sp>
        <p:nvSpPr>
          <p:cNvPr id="207" name="Google Shape;207;p39"/>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lvl1pPr marR="0" lvl="0" algn="ctr" rtl="0">
              <a:spcBef>
                <a:spcPts val="0"/>
              </a:spcBef>
              <a:spcAft>
                <a:spcPts val="0"/>
              </a:spcAft>
              <a:buSzPts val="1400"/>
              <a:buNone/>
              <a:defRPr sz="4400" b="1" i="0" u="none" strike="noStrike" cap="none">
                <a:solidFill>
                  <a:schemeClr val="lt2"/>
                </a:solidFill>
                <a:latin typeface="Arial"/>
                <a:ea typeface="Arial"/>
                <a:cs typeface="Arial"/>
                <a:sym typeface="Arial"/>
              </a:defRPr>
            </a:lvl1pPr>
            <a:lvl2pPr marR="0" lvl="1" algn="ctr" rtl="0">
              <a:spcBef>
                <a:spcPts val="0"/>
              </a:spcBef>
              <a:spcAft>
                <a:spcPts val="0"/>
              </a:spcAft>
              <a:buSzPts val="1400"/>
              <a:buNone/>
              <a:defRPr sz="4400" b="1" i="0" u="none" strike="noStrike" cap="none">
                <a:solidFill>
                  <a:schemeClr val="lt2"/>
                </a:solidFill>
                <a:latin typeface="Arial"/>
                <a:ea typeface="Arial"/>
                <a:cs typeface="Arial"/>
                <a:sym typeface="Arial"/>
              </a:defRPr>
            </a:lvl2pPr>
            <a:lvl3pPr marR="0" lvl="2" algn="ctr" rtl="0">
              <a:spcBef>
                <a:spcPts val="0"/>
              </a:spcBef>
              <a:spcAft>
                <a:spcPts val="0"/>
              </a:spcAft>
              <a:buSzPts val="1400"/>
              <a:buNone/>
              <a:defRPr sz="4400" b="1" i="0" u="none" strike="noStrike" cap="none">
                <a:solidFill>
                  <a:schemeClr val="lt2"/>
                </a:solidFill>
                <a:latin typeface="Arial"/>
                <a:ea typeface="Arial"/>
                <a:cs typeface="Arial"/>
                <a:sym typeface="Arial"/>
              </a:defRPr>
            </a:lvl3pPr>
            <a:lvl4pPr marR="0" lvl="3" algn="ctr" rtl="0">
              <a:spcBef>
                <a:spcPts val="0"/>
              </a:spcBef>
              <a:spcAft>
                <a:spcPts val="0"/>
              </a:spcAft>
              <a:buSzPts val="1400"/>
              <a:buNone/>
              <a:defRPr sz="4400" b="1" i="0" u="none" strike="noStrike" cap="none">
                <a:solidFill>
                  <a:schemeClr val="lt2"/>
                </a:solidFill>
                <a:latin typeface="Arial"/>
                <a:ea typeface="Arial"/>
                <a:cs typeface="Arial"/>
                <a:sym typeface="Arial"/>
              </a:defRPr>
            </a:lvl4pPr>
            <a:lvl5pPr marR="0" lvl="4" algn="ctr" rtl="0">
              <a:spcBef>
                <a:spcPts val="0"/>
              </a:spcBef>
              <a:spcAft>
                <a:spcPts val="0"/>
              </a:spcAft>
              <a:buSzPts val="1400"/>
              <a:buNone/>
              <a:defRPr sz="4400" b="1" i="0" u="none" strike="noStrike" cap="none">
                <a:solidFill>
                  <a:schemeClr val="lt2"/>
                </a:solidFill>
                <a:latin typeface="Arial"/>
                <a:ea typeface="Arial"/>
                <a:cs typeface="Arial"/>
                <a:sym typeface="Arial"/>
              </a:defRPr>
            </a:lvl5pPr>
            <a:lvl6pPr marR="0" lvl="5" algn="ctr" rtl="0">
              <a:spcBef>
                <a:spcPts val="0"/>
              </a:spcBef>
              <a:spcAft>
                <a:spcPts val="0"/>
              </a:spcAft>
              <a:buSzPts val="1400"/>
              <a:buNone/>
              <a:defRPr sz="4400" b="1" i="0" u="none" strike="noStrike" cap="none">
                <a:solidFill>
                  <a:schemeClr val="lt2"/>
                </a:solidFill>
                <a:latin typeface="Arial"/>
                <a:ea typeface="Arial"/>
                <a:cs typeface="Arial"/>
                <a:sym typeface="Arial"/>
              </a:defRPr>
            </a:lvl6pPr>
            <a:lvl7pPr marR="0" lvl="6" algn="ctr" rtl="0">
              <a:spcBef>
                <a:spcPts val="0"/>
              </a:spcBef>
              <a:spcAft>
                <a:spcPts val="0"/>
              </a:spcAft>
              <a:buSzPts val="1400"/>
              <a:buNone/>
              <a:defRPr sz="4400" b="1" i="0" u="none" strike="noStrike" cap="none">
                <a:solidFill>
                  <a:schemeClr val="lt2"/>
                </a:solidFill>
                <a:latin typeface="Arial"/>
                <a:ea typeface="Arial"/>
                <a:cs typeface="Arial"/>
                <a:sym typeface="Arial"/>
              </a:defRPr>
            </a:lvl7pPr>
            <a:lvl8pPr marR="0" lvl="7" algn="ctr" rtl="0">
              <a:spcBef>
                <a:spcPts val="0"/>
              </a:spcBef>
              <a:spcAft>
                <a:spcPts val="0"/>
              </a:spcAft>
              <a:buSzPts val="1400"/>
              <a:buNone/>
              <a:defRPr sz="4400" b="1" i="0" u="none" strike="noStrike" cap="none">
                <a:solidFill>
                  <a:schemeClr val="lt2"/>
                </a:solidFill>
                <a:latin typeface="Arial"/>
                <a:ea typeface="Arial"/>
                <a:cs typeface="Arial"/>
                <a:sym typeface="Arial"/>
              </a:defRPr>
            </a:lvl8pPr>
            <a:lvl9pPr marR="0" lvl="8" algn="ctr" rtl="0">
              <a:spcBef>
                <a:spcPts val="0"/>
              </a:spcBef>
              <a:spcAft>
                <a:spcPts val="0"/>
              </a:spcAft>
              <a:buSzPts val="1400"/>
              <a:buNone/>
              <a:defRPr sz="4400" b="1" i="0" u="none" strike="noStrike" cap="none">
                <a:solidFill>
                  <a:schemeClr val="lt2"/>
                </a:solidFill>
                <a:latin typeface="Arial"/>
                <a:ea typeface="Arial"/>
                <a:cs typeface="Arial"/>
                <a:sym typeface="Arial"/>
              </a:defRPr>
            </a:lvl9pPr>
          </a:lstStyle>
          <a:p>
            <a:endParaRPr/>
          </a:p>
        </p:txBody>
      </p:sp>
      <p:sp>
        <p:nvSpPr>
          <p:cNvPr id="208" name="Google Shape;208;p39"/>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40"/>
              </a:spcBef>
              <a:spcAft>
                <a:spcPts val="0"/>
              </a:spcAft>
              <a:buClr>
                <a:schemeClr val="hlink"/>
              </a:buClr>
              <a:buSzPts val="2560"/>
              <a:buFont typeface="Noto Sans Symbols"/>
              <a:buChar char="⮚"/>
              <a:defRPr sz="3200" b="0" i="0" u="none" strike="noStrike" cap="none">
                <a:solidFill>
                  <a:schemeClr val="lt1"/>
                </a:solidFill>
                <a:latin typeface="Arial"/>
                <a:ea typeface="Arial"/>
                <a:cs typeface="Arial"/>
                <a:sym typeface="Arial"/>
              </a:defRPr>
            </a:lvl1pPr>
            <a:lvl2pPr marL="914400" marR="0" lvl="1" indent="-317500" algn="l" rtl="0">
              <a:spcBef>
                <a:spcPts val="560"/>
              </a:spcBef>
              <a:spcAft>
                <a:spcPts val="0"/>
              </a:spcAft>
              <a:buClr>
                <a:schemeClr val="lt2"/>
              </a:buClr>
              <a:buSzPts val="1400"/>
              <a:buFont typeface="Noto Sans Symbols"/>
              <a:buChar char="●"/>
              <a:defRPr sz="2800" b="0" i="0" u="none" strike="noStrike" cap="none">
                <a:solidFill>
                  <a:schemeClr val="lt1"/>
                </a:solidFill>
                <a:latin typeface="Arial"/>
                <a:ea typeface="Arial"/>
                <a:cs typeface="Arial"/>
                <a:sym typeface="Arial"/>
              </a:defRPr>
            </a:lvl2pPr>
            <a:lvl3pPr marL="1371600" marR="0" lvl="2" indent="-381000" algn="l" rtl="0">
              <a:spcBef>
                <a:spcPts val="480"/>
              </a:spcBef>
              <a:spcAft>
                <a:spcPts val="0"/>
              </a:spcAft>
              <a:buClr>
                <a:schemeClr val="accent2"/>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292100" algn="l" rtl="0">
              <a:spcBef>
                <a:spcPts val="400"/>
              </a:spcBef>
              <a:spcAft>
                <a:spcPts val="0"/>
              </a:spcAft>
              <a:buClr>
                <a:schemeClr val="folHlink"/>
              </a:buClr>
              <a:buSzPts val="10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chemeClr val="hlink"/>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209" name="Google Shape;209;p39"/>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10" name="Google Shape;210;p3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11" name="Google Shape;211;p3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000"/>
              <a:buFont typeface="Arial"/>
              <a:buNone/>
              <a:defRPr sz="10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Message Digestion Algorithms</a:t>
            </a:r>
            <a:endParaRPr/>
          </a:p>
        </p:txBody>
      </p:sp>
      <p:sp>
        <p:nvSpPr>
          <p:cNvPr id="223" name="Google Shape;223;p1"/>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hlink"/>
              </a:buClr>
              <a:buSzPts val="2560"/>
              <a:buFont typeface="Noto Sans Symbols"/>
              <a:buChar char="⮚"/>
            </a:pPr>
            <a:r>
              <a:rPr lang="en-US" sz="3200" b="0" i="0" u="none" strike="noStrike" cap="none">
                <a:solidFill>
                  <a:schemeClr val="lt1"/>
                </a:solidFill>
                <a:latin typeface="Arial"/>
                <a:ea typeface="Arial"/>
                <a:cs typeface="Arial"/>
                <a:sym typeface="Arial"/>
              </a:rPr>
              <a:t>A message </a:t>
            </a:r>
            <a:r>
              <a:rPr lang="en-US" sz="3200" b="1" i="0" u="none" strike="noStrike" cap="none">
                <a:solidFill>
                  <a:schemeClr val="lt1"/>
                </a:solidFill>
                <a:latin typeface="Arial"/>
                <a:ea typeface="Arial"/>
                <a:cs typeface="Arial"/>
                <a:sym typeface="Arial"/>
              </a:rPr>
              <a:t>digest algorithm</a:t>
            </a:r>
            <a:r>
              <a:rPr lang="en-US" sz="3200" b="0" i="0" u="none" strike="noStrike" cap="none">
                <a:solidFill>
                  <a:schemeClr val="lt1"/>
                </a:solidFill>
                <a:latin typeface="Arial"/>
                <a:ea typeface="Arial"/>
                <a:cs typeface="Arial"/>
                <a:sym typeface="Arial"/>
              </a:rPr>
              <a:t> or a hash function, is a procedure that maps input data of an arbitrary length to an output of fixed length. </a:t>
            </a:r>
            <a:endParaRPr/>
          </a:p>
          <a:p>
            <a:pPr marL="342900" marR="0" lvl="0" indent="-342900" algn="l" rtl="0">
              <a:lnSpc>
                <a:spcPct val="100000"/>
              </a:lnSpc>
              <a:spcBef>
                <a:spcPts val="640"/>
              </a:spcBef>
              <a:spcAft>
                <a:spcPts val="0"/>
              </a:spcAft>
              <a:buClr>
                <a:schemeClr val="hlink"/>
              </a:buClr>
              <a:buSzPts val="2560"/>
              <a:buFont typeface="Noto Sans Symbols"/>
              <a:buChar char="⮚"/>
            </a:pPr>
            <a:r>
              <a:rPr lang="en-US" sz="3200" b="0" i="0" u="none" strike="noStrike" cap="none">
                <a:solidFill>
                  <a:schemeClr val="lt1"/>
                </a:solidFill>
                <a:latin typeface="Arial"/>
                <a:ea typeface="Arial"/>
                <a:cs typeface="Arial"/>
                <a:sym typeface="Arial"/>
              </a:rPr>
              <a:t>The length of output hashes is generally less than its corresponding input message length. </a:t>
            </a:r>
            <a:endParaRPr/>
          </a:p>
          <a:p>
            <a:pPr marL="342900" marR="0" lvl="0" indent="-342900" algn="l" rtl="0">
              <a:lnSpc>
                <a:spcPct val="100000"/>
              </a:lnSpc>
              <a:spcBef>
                <a:spcPts val="640"/>
              </a:spcBef>
              <a:spcAft>
                <a:spcPts val="0"/>
              </a:spcAft>
              <a:buClr>
                <a:schemeClr val="hlink"/>
              </a:buClr>
              <a:buSzPts val="2560"/>
              <a:buFont typeface="Noto Sans Symbols"/>
              <a:buChar char="⮚"/>
            </a:pPr>
            <a:r>
              <a:rPr lang="en-US" sz="3200" b="0" i="0" u="none" strike="noStrike" cap="none">
                <a:solidFill>
                  <a:schemeClr val="lt1"/>
                </a:solidFill>
                <a:latin typeface="Arial"/>
                <a:ea typeface="Arial"/>
                <a:cs typeface="Arial"/>
                <a:sym typeface="Arial"/>
              </a:rPr>
              <a:t>Unlike other cryptographic </a:t>
            </a:r>
            <a:r>
              <a:rPr lang="en-US" sz="3200" b="1" i="0" u="none" strike="noStrike" cap="none">
                <a:solidFill>
                  <a:schemeClr val="lt1"/>
                </a:solidFill>
                <a:latin typeface="Arial"/>
                <a:ea typeface="Arial"/>
                <a:cs typeface="Arial"/>
                <a:sym typeface="Arial"/>
              </a:rPr>
              <a:t>algorithms</a:t>
            </a:r>
            <a:r>
              <a:rPr lang="en-US" sz="3200" b="0" i="0" u="none" strike="noStrike" cap="none">
                <a:solidFill>
                  <a:schemeClr val="lt1"/>
                </a:solidFill>
                <a:latin typeface="Arial"/>
                <a:ea typeface="Arial"/>
                <a:cs typeface="Arial"/>
                <a:sym typeface="Arial"/>
              </a:rPr>
              <a:t>, hash functions do not have keys.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0"/>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Revised Secure Hash Standard</a:t>
            </a:r>
            <a:endParaRPr/>
          </a:p>
        </p:txBody>
      </p:sp>
      <p:sp>
        <p:nvSpPr>
          <p:cNvPr id="317" name="Google Shape;317;p10"/>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NIST issued revision FIPS 180-2 in 2002</a:t>
            </a:r>
            <a:endParaRPr lang="en-US" dirty="0"/>
          </a:p>
          <a:p>
            <a:pPr marL="342900" lvl="0" indent="-342900" algn="l" rtl="0">
              <a:lnSpc>
                <a:spcPct val="9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Adds 3 additional versions of SHA </a:t>
            </a:r>
            <a:endParaRPr lang="en-US" dirty="0"/>
          </a:p>
          <a:p>
            <a:pPr marL="742950" lvl="1" indent="-285750" algn="l" rtl="0">
              <a:lnSpc>
                <a:spcPct val="9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SHA-256, SHA-384, SHA-512</a:t>
            </a:r>
            <a:endParaRPr lang="en-US" dirty="0"/>
          </a:p>
          <a:p>
            <a:pPr marL="342900" lvl="0" indent="-342900" algn="l" rtl="0">
              <a:lnSpc>
                <a:spcPct val="9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Designed for compatibility with increased security provided by the AES cipher</a:t>
            </a:r>
            <a:endParaRPr lang="en-US" dirty="0"/>
          </a:p>
          <a:p>
            <a:pPr marL="342900" lvl="0" indent="-342900" algn="l" rtl="0">
              <a:lnSpc>
                <a:spcPct val="9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Structure &amp; detail is similar to SHA-1</a:t>
            </a:r>
            <a:endParaRPr lang="en-US" dirty="0"/>
          </a:p>
          <a:p>
            <a:pPr marL="342900" lvl="0" indent="-342900" algn="l" rtl="0">
              <a:lnSpc>
                <a:spcPct val="9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Hence analysis should be similar</a:t>
            </a:r>
            <a:endParaRPr lang="en-US" dirty="0"/>
          </a:p>
          <a:p>
            <a:pPr marL="342900" lvl="0" indent="-342900" algn="l" rtl="0">
              <a:lnSpc>
                <a:spcPct val="9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But security levels are rather higher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1"/>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SHA-512 Overview</a:t>
            </a:r>
            <a:endParaRPr/>
          </a:p>
        </p:txBody>
      </p:sp>
      <p:pic>
        <p:nvPicPr>
          <p:cNvPr id="324" name="Google Shape;324;p11" descr="Ch12. SHA_Digest.pdf                                           002F6F4DMacintosh HD                   B83AE914:"/>
          <p:cNvPicPr preferRelativeResize="0"/>
          <p:nvPr/>
        </p:nvPicPr>
        <p:blipFill rotWithShape="1">
          <a:blip r:embed="rId3">
            <a:alphaModFix amt="70195"/>
          </a:blip>
          <a:srcRect t="4632" b="13897"/>
          <a:stretch/>
        </p:blipFill>
        <p:spPr>
          <a:xfrm>
            <a:off x="609600" y="1447800"/>
            <a:ext cx="8043862" cy="50657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2"/>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SHA-512 Compression Function</a:t>
            </a:r>
            <a:endParaRPr/>
          </a:p>
        </p:txBody>
      </p:sp>
      <p:sp>
        <p:nvSpPr>
          <p:cNvPr id="331" name="Google Shape;331;p12"/>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Heart of the algorithm</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Processing message in 1024-bit blocks</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Consists of 80 rounds</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Updating a 512-bit buffer </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Using a 64-bit value </a:t>
            </a:r>
            <a:r>
              <a:rPr lang="en-US" dirty="0" err="1"/>
              <a:t>W</a:t>
            </a:r>
            <a:r>
              <a:rPr lang="en-US" sz="2800" b="0" i="0" u="none" baseline="-25000" dirty="0" err="1">
                <a:solidFill>
                  <a:schemeClr val="lt1"/>
                </a:solidFill>
                <a:latin typeface="Arial"/>
                <a:ea typeface="Arial"/>
                <a:cs typeface="Arial"/>
                <a:sym typeface="Arial"/>
              </a:rPr>
              <a:t>t</a:t>
            </a:r>
            <a:r>
              <a:rPr lang="en-US" sz="2800" b="0" i="0" u="none" dirty="0">
                <a:solidFill>
                  <a:schemeClr val="lt1"/>
                </a:solidFill>
                <a:latin typeface="Arial"/>
                <a:ea typeface="Arial"/>
                <a:cs typeface="Arial"/>
                <a:sym typeface="Arial"/>
              </a:rPr>
              <a:t> derived from the current message block</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And a round constant based on cube root of first 80 prime numbers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13" descr="Ch12. SHA-step.pdf                                             002F6F4DMacintosh HD                   B83AE914:"/>
          <p:cNvPicPr preferRelativeResize="0"/>
          <p:nvPr/>
        </p:nvPicPr>
        <p:blipFill rotWithShape="1">
          <a:blip r:embed="rId3">
            <a:alphaModFix amt="70195"/>
          </a:blip>
          <a:srcRect b="9264"/>
          <a:stretch/>
        </p:blipFill>
        <p:spPr>
          <a:xfrm>
            <a:off x="1979612" y="20637"/>
            <a:ext cx="6985000" cy="4886325"/>
          </a:xfrm>
          <a:prstGeom prst="rect">
            <a:avLst/>
          </a:prstGeom>
          <a:noFill/>
          <a:ln>
            <a:noFill/>
          </a:ln>
        </p:spPr>
      </p:pic>
      <p:sp>
        <p:nvSpPr>
          <p:cNvPr id="338" name="Google Shape;338;p13"/>
          <p:cNvSpPr txBox="1">
            <a:spLocks noGrp="1"/>
          </p:cNvSpPr>
          <p:nvPr>
            <p:ph type="title"/>
          </p:nvPr>
        </p:nvSpPr>
        <p:spPr>
          <a:xfrm rot="-5400000">
            <a:off x="-2701131" y="3123406"/>
            <a:ext cx="6742112" cy="692150"/>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SHA-512 Round Function</a:t>
            </a:r>
            <a:endParaRPr/>
          </a:p>
        </p:txBody>
      </p:sp>
      <p:sp>
        <p:nvSpPr>
          <p:cNvPr id="339" name="Google Shape;339;p13"/>
          <p:cNvSpPr txBox="1"/>
          <p:nvPr/>
        </p:nvSpPr>
        <p:spPr>
          <a:xfrm>
            <a:off x="1016001" y="4795837"/>
            <a:ext cx="8113711" cy="20621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endParaRPr sz="1600" b="1" i="0" u="none" dirty="0">
              <a:solidFill>
                <a:srgbClr val="0B002C"/>
              </a:solidFill>
              <a:latin typeface="Arial"/>
              <a:ea typeface="Arial"/>
              <a:cs typeface="Arial"/>
              <a:sym typeface="Arial"/>
            </a:endParaRPr>
          </a:p>
          <a:p>
            <a:pPr marL="0" marR="0" lvl="0" indent="0" algn="l" rtl="0">
              <a:lnSpc>
                <a:spcPct val="100000"/>
              </a:lnSpc>
              <a:spcBef>
                <a:spcPts val="0"/>
              </a:spcBef>
              <a:spcAft>
                <a:spcPts val="0"/>
              </a:spcAft>
              <a:buClr>
                <a:srgbClr val="0B002C"/>
              </a:buClr>
              <a:buSzPts val="1600"/>
              <a:buFont typeface="Arial"/>
              <a:buNone/>
            </a:pPr>
            <a:r>
              <a:rPr lang="en-US" sz="1600" b="1" i="0" u="none" dirty="0">
                <a:solidFill>
                  <a:srgbClr val="0B002C"/>
                </a:solidFill>
                <a:latin typeface="Arial"/>
                <a:ea typeface="Arial"/>
                <a:cs typeface="Arial"/>
                <a:sym typeface="Arial"/>
              </a:rPr>
              <a:t>Ch(</a:t>
            </a:r>
            <a:r>
              <a:rPr lang="en-US" sz="1600" b="1" i="0" u="none" dirty="0" err="1">
                <a:solidFill>
                  <a:srgbClr val="0B002C"/>
                </a:solidFill>
                <a:latin typeface="Arial"/>
                <a:ea typeface="Arial"/>
                <a:cs typeface="Arial"/>
                <a:sym typeface="Arial"/>
              </a:rPr>
              <a:t>e,f,g</a:t>
            </a:r>
            <a:r>
              <a:rPr lang="en-US" sz="1600" b="1" i="0" u="none" dirty="0">
                <a:solidFill>
                  <a:srgbClr val="0B002C"/>
                </a:solidFill>
                <a:latin typeface="Arial"/>
                <a:ea typeface="Arial"/>
                <a:cs typeface="Arial"/>
                <a:sym typeface="Arial"/>
              </a:rPr>
              <a:t>) = (e AND f) XOR (NOT e AND g)</a:t>
            </a:r>
            <a:endParaRPr dirty="0"/>
          </a:p>
          <a:p>
            <a:pPr marL="0" marR="0" lvl="0" indent="0" algn="l" rtl="0">
              <a:lnSpc>
                <a:spcPct val="100000"/>
              </a:lnSpc>
              <a:spcBef>
                <a:spcPts val="0"/>
              </a:spcBef>
              <a:spcAft>
                <a:spcPts val="0"/>
              </a:spcAft>
              <a:buClr>
                <a:srgbClr val="0B002C"/>
              </a:buClr>
              <a:buSzPts val="1600"/>
              <a:buFont typeface="Arial"/>
              <a:buNone/>
            </a:pPr>
            <a:r>
              <a:rPr lang="en-US" sz="1600" b="1" i="0" u="none" dirty="0">
                <a:solidFill>
                  <a:srgbClr val="0B002C"/>
                </a:solidFill>
                <a:latin typeface="Arial"/>
                <a:ea typeface="Arial"/>
                <a:cs typeface="Arial"/>
                <a:sym typeface="Arial"/>
              </a:rPr>
              <a:t>Maj(</a:t>
            </a:r>
            <a:r>
              <a:rPr lang="en-US" sz="1600" b="1" i="0" u="none" dirty="0" err="1">
                <a:solidFill>
                  <a:srgbClr val="0B002C"/>
                </a:solidFill>
                <a:latin typeface="Arial"/>
                <a:ea typeface="Arial"/>
                <a:cs typeface="Arial"/>
                <a:sym typeface="Arial"/>
              </a:rPr>
              <a:t>a,b,c</a:t>
            </a:r>
            <a:r>
              <a:rPr lang="en-US" sz="1600" b="1" i="0" u="none" dirty="0">
                <a:solidFill>
                  <a:srgbClr val="0B002C"/>
                </a:solidFill>
                <a:latin typeface="Arial"/>
                <a:ea typeface="Arial"/>
                <a:cs typeface="Arial"/>
                <a:sym typeface="Arial"/>
              </a:rPr>
              <a:t>) = (a AND b) XOR (a AND c) XOR (b AND c)</a:t>
            </a:r>
            <a:endParaRPr dirty="0"/>
          </a:p>
          <a:p>
            <a:pPr marL="0" marR="0" lvl="0" indent="0" algn="l" rtl="0">
              <a:lnSpc>
                <a:spcPct val="100000"/>
              </a:lnSpc>
              <a:spcBef>
                <a:spcPts val="0"/>
              </a:spcBef>
              <a:spcAft>
                <a:spcPts val="0"/>
              </a:spcAft>
              <a:buClr>
                <a:srgbClr val="0B002C"/>
              </a:buClr>
              <a:buSzPts val="1600"/>
              <a:buFont typeface="Arial"/>
              <a:buNone/>
            </a:pPr>
            <a:r>
              <a:rPr lang="en-US" sz="1600" b="1" i="0" u="none" dirty="0">
                <a:solidFill>
                  <a:srgbClr val="0B002C"/>
                </a:solidFill>
                <a:latin typeface="Arial"/>
                <a:ea typeface="Arial"/>
                <a:cs typeface="Arial"/>
                <a:sym typeface="Arial"/>
              </a:rPr>
              <a:t>∑(a) = ROTR(a,28) XOR ROTR(a,34) XOR ROTR(a,39)</a:t>
            </a:r>
            <a:endParaRPr dirty="0"/>
          </a:p>
          <a:p>
            <a:pPr marL="0" marR="0" lvl="0" indent="0" algn="l" rtl="0">
              <a:lnSpc>
                <a:spcPct val="100000"/>
              </a:lnSpc>
              <a:spcBef>
                <a:spcPts val="0"/>
              </a:spcBef>
              <a:spcAft>
                <a:spcPts val="0"/>
              </a:spcAft>
              <a:buClr>
                <a:srgbClr val="0B002C"/>
              </a:buClr>
              <a:buSzPts val="1600"/>
              <a:buFont typeface="Arial"/>
              <a:buNone/>
            </a:pPr>
            <a:r>
              <a:rPr lang="en-US" sz="1600" b="1" i="0" u="none" dirty="0">
                <a:solidFill>
                  <a:srgbClr val="0B002C"/>
                </a:solidFill>
                <a:latin typeface="Arial"/>
                <a:ea typeface="Arial"/>
                <a:cs typeface="Arial"/>
                <a:sym typeface="Arial"/>
              </a:rPr>
              <a:t>∑(e) = ROTR(e,14) XOR ROTR(e,18) XOR ROTR(e,41)</a:t>
            </a:r>
            <a:endParaRPr dirty="0"/>
          </a:p>
          <a:p>
            <a:pPr marL="0" marR="0" lvl="0" indent="0" algn="l" rtl="0">
              <a:lnSpc>
                <a:spcPct val="100000"/>
              </a:lnSpc>
              <a:spcBef>
                <a:spcPts val="0"/>
              </a:spcBef>
              <a:spcAft>
                <a:spcPts val="0"/>
              </a:spcAft>
              <a:buClr>
                <a:srgbClr val="0B002C"/>
              </a:buClr>
              <a:buSzPts val="1600"/>
              <a:buFont typeface="Arial"/>
              <a:buNone/>
            </a:pPr>
            <a:r>
              <a:rPr lang="en-US" sz="1600" b="1" i="0" u="none" dirty="0">
                <a:solidFill>
                  <a:srgbClr val="0B002C"/>
                </a:solidFill>
                <a:latin typeface="Arial"/>
                <a:ea typeface="Arial"/>
                <a:cs typeface="Arial"/>
                <a:sym typeface="Arial"/>
              </a:rPr>
              <a:t>+ = addition modulo 2^64</a:t>
            </a:r>
            <a:endParaRPr dirty="0"/>
          </a:p>
          <a:p>
            <a:pPr marL="0" marR="0" lvl="0" indent="0" algn="l" rtl="0">
              <a:lnSpc>
                <a:spcPct val="100000"/>
              </a:lnSpc>
              <a:spcBef>
                <a:spcPts val="0"/>
              </a:spcBef>
              <a:spcAft>
                <a:spcPts val="0"/>
              </a:spcAft>
              <a:buClr>
                <a:srgbClr val="0B002C"/>
              </a:buClr>
              <a:buSzPts val="1600"/>
              <a:buFont typeface="Arial"/>
              <a:buNone/>
            </a:pPr>
            <a:r>
              <a:rPr lang="en-US" sz="1600" b="1" i="0" u="none" dirty="0">
                <a:solidFill>
                  <a:srgbClr val="0B002C"/>
                </a:solidFill>
                <a:latin typeface="Arial"/>
                <a:ea typeface="Arial"/>
                <a:cs typeface="Arial"/>
                <a:sym typeface="Arial"/>
              </a:rPr>
              <a:t>K</a:t>
            </a:r>
            <a:r>
              <a:rPr lang="en-US" sz="1600" b="1" i="0" u="none" baseline="-25000" dirty="0">
                <a:solidFill>
                  <a:srgbClr val="0B002C"/>
                </a:solidFill>
                <a:latin typeface="Arial"/>
                <a:ea typeface="Arial"/>
                <a:cs typeface="Arial"/>
                <a:sym typeface="Arial"/>
              </a:rPr>
              <a:t>t</a:t>
            </a:r>
            <a:r>
              <a:rPr lang="en-US" sz="1600" b="1" i="0" u="none" dirty="0">
                <a:solidFill>
                  <a:srgbClr val="0B002C"/>
                </a:solidFill>
                <a:latin typeface="Arial"/>
                <a:ea typeface="Arial"/>
                <a:cs typeface="Arial"/>
                <a:sym typeface="Arial"/>
              </a:rPr>
              <a:t>  = a 64-bit additive constant </a:t>
            </a:r>
            <a:endParaRPr dirty="0"/>
          </a:p>
          <a:p>
            <a:pPr marL="0" marR="0" lvl="0" indent="0" algn="l" rtl="0">
              <a:lnSpc>
                <a:spcPct val="100000"/>
              </a:lnSpc>
              <a:spcBef>
                <a:spcPts val="0"/>
              </a:spcBef>
              <a:spcAft>
                <a:spcPts val="0"/>
              </a:spcAft>
              <a:buClr>
                <a:srgbClr val="0B002C"/>
              </a:buClr>
              <a:buSzPts val="1600"/>
              <a:buFont typeface="Arial"/>
              <a:buNone/>
            </a:pPr>
            <a:r>
              <a:rPr lang="en-US" sz="1600" b="1" i="0" u="none" dirty="0" err="1">
                <a:solidFill>
                  <a:srgbClr val="0B002C"/>
                </a:solidFill>
                <a:latin typeface="Arial"/>
                <a:ea typeface="Arial"/>
                <a:cs typeface="Arial"/>
                <a:sym typeface="Arial"/>
              </a:rPr>
              <a:t>W</a:t>
            </a:r>
            <a:r>
              <a:rPr lang="en-US" sz="1600" b="1" i="0" u="none" baseline="-25000" dirty="0" err="1">
                <a:solidFill>
                  <a:srgbClr val="0B002C"/>
                </a:solidFill>
                <a:latin typeface="Arial"/>
                <a:ea typeface="Arial"/>
                <a:cs typeface="Arial"/>
                <a:sym typeface="Arial"/>
              </a:rPr>
              <a:t>t</a:t>
            </a:r>
            <a:r>
              <a:rPr lang="en-US" sz="1600" b="1" i="0" u="none" dirty="0">
                <a:solidFill>
                  <a:srgbClr val="0B002C"/>
                </a:solidFill>
                <a:latin typeface="Arial"/>
                <a:ea typeface="Arial"/>
                <a:cs typeface="Arial"/>
                <a:sym typeface="Arial"/>
              </a:rPr>
              <a:t> = a 64-bit word derived from the current 512-bit input block.</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4"/>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SHA-512 Round Function</a:t>
            </a:r>
            <a:endParaRPr/>
          </a:p>
        </p:txBody>
      </p:sp>
      <p:pic>
        <p:nvPicPr>
          <p:cNvPr id="346" name="Google Shape;346;p14" descr="Ch12. SHA-Wt.pdf                                               002F6F4DMacintosh HD                   B83AE914:"/>
          <p:cNvPicPr preferRelativeResize="0"/>
          <p:nvPr/>
        </p:nvPicPr>
        <p:blipFill rotWithShape="1">
          <a:blip r:embed="rId3">
            <a:alphaModFix amt="70195"/>
          </a:blip>
          <a:srcRect t="13897" b="27793"/>
          <a:stretch/>
        </p:blipFill>
        <p:spPr>
          <a:xfrm>
            <a:off x="176212" y="1733550"/>
            <a:ext cx="8967786" cy="4041775"/>
          </a:xfrm>
          <a:prstGeom prst="rect">
            <a:avLst/>
          </a:prstGeom>
          <a:noFill/>
          <a:ln>
            <a:noFill/>
          </a:ln>
        </p:spPr>
      </p:pic>
      <p:sp>
        <p:nvSpPr>
          <p:cNvPr id="347" name="Google Shape;347;p14"/>
          <p:cNvSpPr txBox="1"/>
          <p:nvPr/>
        </p:nvSpPr>
        <p:spPr>
          <a:xfrm>
            <a:off x="2292350" y="5840412"/>
            <a:ext cx="6167437"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002C"/>
              </a:buClr>
              <a:buSzPts val="1600"/>
              <a:buFont typeface="Arial"/>
              <a:buNone/>
            </a:pPr>
            <a:r>
              <a:rPr lang="en-US" sz="1600" b="1" i="0" u="none">
                <a:solidFill>
                  <a:srgbClr val="0B002C"/>
                </a:solidFill>
                <a:latin typeface="Arial"/>
                <a:ea typeface="Arial"/>
                <a:cs typeface="Arial"/>
                <a:sym typeface="Arial"/>
              </a:rPr>
              <a:t>σ</a:t>
            </a:r>
            <a:r>
              <a:rPr lang="en-US" sz="1600" b="1" i="0" u="none" baseline="-25000">
                <a:solidFill>
                  <a:srgbClr val="0B002C"/>
                </a:solidFill>
                <a:latin typeface="Arial"/>
                <a:ea typeface="Arial"/>
                <a:cs typeface="Arial"/>
                <a:sym typeface="Arial"/>
              </a:rPr>
              <a:t>0</a:t>
            </a:r>
            <a:r>
              <a:rPr lang="en-US" sz="1600" b="1" i="0" u="none">
                <a:solidFill>
                  <a:srgbClr val="0B002C"/>
                </a:solidFill>
                <a:latin typeface="Arial"/>
                <a:ea typeface="Arial"/>
                <a:cs typeface="Arial"/>
                <a:sym typeface="Arial"/>
              </a:rPr>
              <a:t>(x) = ROTR(x,1) XOR ROTR(x,8) XOR SHR(x,7)</a:t>
            </a:r>
            <a:endParaRPr/>
          </a:p>
          <a:p>
            <a:pPr marL="0" marR="0" lvl="0" indent="0" algn="l" rtl="0">
              <a:lnSpc>
                <a:spcPct val="100000"/>
              </a:lnSpc>
              <a:spcBef>
                <a:spcPts val="0"/>
              </a:spcBef>
              <a:spcAft>
                <a:spcPts val="0"/>
              </a:spcAft>
              <a:buClr>
                <a:srgbClr val="0B002C"/>
              </a:buClr>
              <a:buSzPts val="1600"/>
              <a:buFont typeface="Arial"/>
              <a:buNone/>
            </a:pPr>
            <a:r>
              <a:rPr lang="en-US" sz="1600" b="1" i="0" u="none">
                <a:solidFill>
                  <a:srgbClr val="0B002C"/>
                </a:solidFill>
                <a:latin typeface="Arial"/>
                <a:ea typeface="Arial"/>
                <a:cs typeface="Arial"/>
                <a:sym typeface="Arial"/>
              </a:rPr>
              <a:t>σ</a:t>
            </a:r>
            <a:r>
              <a:rPr lang="en-US" sz="1600" b="1" i="0" u="none" baseline="-25000">
                <a:solidFill>
                  <a:srgbClr val="0B002C"/>
                </a:solidFill>
                <a:latin typeface="Arial"/>
                <a:ea typeface="Arial"/>
                <a:cs typeface="Arial"/>
                <a:sym typeface="Arial"/>
              </a:rPr>
              <a:t>1</a:t>
            </a:r>
            <a:r>
              <a:rPr lang="en-US" sz="1600" b="1" i="0" u="none">
                <a:solidFill>
                  <a:srgbClr val="0B002C"/>
                </a:solidFill>
                <a:latin typeface="Arial"/>
                <a:ea typeface="Arial"/>
                <a:cs typeface="Arial"/>
                <a:sym typeface="Arial"/>
              </a:rPr>
              <a:t>(x) = ROTR(x,19) XOR ROTR(x,61) XOR SHR(x,6).</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5"/>
          <p:cNvSpPr txBox="1">
            <a:spLocks noGrp="1"/>
          </p:cNvSpPr>
          <p:nvPr>
            <p:ph type="title"/>
          </p:nvPr>
        </p:nvSpPr>
        <p:spPr>
          <a:xfrm>
            <a:off x="395287" y="3500437"/>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000"/>
              <a:buFont typeface="Arial"/>
              <a:buNone/>
            </a:pPr>
            <a:r>
              <a:rPr lang="en-US" sz="4000" b="1" i="0" u="none">
                <a:solidFill>
                  <a:schemeClr val="lt2"/>
                </a:solidFill>
                <a:latin typeface="Arial"/>
                <a:ea typeface="Arial"/>
                <a:cs typeface="Arial"/>
                <a:sym typeface="Arial"/>
              </a:rPr>
              <a:t>Digital Signatures &amp; Authentication Protocols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6"/>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Digital Signatures</a:t>
            </a:r>
            <a:endParaRPr/>
          </a:p>
        </p:txBody>
      </p:sp>
      <p:sp>
        <p:nvSpPr>
          <p:cNvPr id="360" name="Google Shape;360;p16"/>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Have looked at message authentication </a:t>
            </a:r>
            <a:endParaRPr lang="en-US" dirty="0"/>
          </a:p>
          <a:p>
            <a:pPr marL="742950" lvl="1" indent="-285750" algn="l" rtl="0">
              <a:lnSpc>
                <a:spcPct val="9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But does not address issues of lack of trust</a:t>
            </a:r>
            <a:endParaRPr lang="en-US" dirty="0"/>
          </a:p>
          <a:p>
            <a:pPr marL="342900" lvl="0" indent="-342900" algn="l" rtl="0">
              <a:lnSpc>
                <a:spcPct val="9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Digital signatures provide the ability to: </a:t>
            </a:r>
            <a:endParaRPr lang="en-US" dirty="0"/>
          </a:p>
          <a:p>
            <a:pPr marL="742950" lvl="1" indent="-285750" algn="l" rtl="0">
              <a:lnSpc>
                <a:spcPct val="9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Verify author, date &amp; time of signature</a:t>
            </a:r>
            <a:endParaRPr lang="en-US" dirty="0"/>
          </a:p>
          <a:p>
            <a:pPr marL="742950" lvl="1" indent="-285750" algn="l" rtl="0">
              <a:lnSpc>
                <a:spcPct val="9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Authenticate message contents </a:t>
            </a:r>
            <a:endParaRPr lang="en-US" dirty="0"/>
          </a:p>
          <a:p>
            <a:pPr marL="742950" lvl="1" indent="-285750" algn="l" rtl="0">
              <a:lnSpc>
                <a:spcPct val="9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Be verified by third parties to resolve disputes</a:t>
            </a:r>
            <a:endParaRPr lang="en-US" dirty="0"/>
          </a:p>
          <a:p>
            <a:pPr marL="342900" lvl="0" indent="-342900" algn="l" rtl="0">
              <a:lnSpc>
                <a:spcPct val="9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Hence include authentication function with additional capabilities</a:t>
            </a:r>
            <a:endParaRPr lang="en-US" dirty="0"/>
          </a:p>
          <a:p>
            <a:pPr marL="342900" lvl="0" indent="-180340" algn="l" rtl="0">
              <a:spcBef>
                <a:spcPts val="640"/>
              </a:spcBef>
              <a:spcAft>
                <a:spcPts val="0"/>
              </a:spcAft>
              <a:buSzPts val="2560"/>
              <a:buNone/>
            </a:pPr>
            <a:endParaRPr lang="en-US" sz="3200" b="0" i="0" u="none" dirty="0">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7"/>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Digital Signature Properties</a:t>
            </a:r>
            <a:endParaRPr/>
          </a:p>
        </p:txBody>
      </p:sp>
      <p:sp>
        <p:nvSpPr>
          <p:cNvPr id="367" name="Google Shape;367;p17"/>
          <p:cNvSpPr txBox="1">
            <a:spLocks noGrp="1"/>
          </p:cNvSpPr>
          <p:nvPr>
            <p:ph type="body" idx="1"/>
          </p:nvPr>
        </p:nvSpPr>
        <p:spPr>
          <a:xfrm>
            <a:off x="457200" y="1628775"/>
            <a:ext cx="8229600" cy="50006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Must depend on the message signed</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Must use information unique to sender</a:t>
            </a:r>
            <a:endParaRPr lang="en-US" dirty="0"/>
          </a:p>
          <a:p>
            <a:pPr marL="742950" lvl="1" indent="-285750" algn="l" rtl="0">
              <a:lnSpc>
                <a:spcPct val="10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To prevent both forgery and denial</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Must be relatively easy to produce</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Must be relatively easy to recognize &amp; verify</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Be computationally infeasible to forge </a:t>
            </a:r>
            <a:endParaRPr lang="en-US" dirty="0"/>
          </a:p>
          <a:p>
            <a:pPr marL="742950" lvl="1" indent="-285750" algn="l" rtl="0">
              <a:lnSpc>
                <a:spcPct val="10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With new message for existing digital signature</a:t>
            </a:r>
            <a:endParaRPr lang="en-US" dirty="0"/>
          </a:p>
          <a:p>
            <a:pPr marL="742950" lvl="1" indent="-285750" algn="l" rtl="0">
              <a:lnSpc>
                <a:spcPct val="10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With fraudulent digital signature for given message</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Be practical save digital signature in storage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8"/>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Direct Digital Signatures</a:t>
            </a:r>
            <a:endParaRPr/>
          </a:p>
        </p:txBody>
      </p:sp>
      <p:sp>
        <p:nvSpPr>
          <p:cNvPr id="374" name="Google Shape;374;p18"/>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Involve only sender &amp; receiver</a:t>
            </a:r>
            <a:endParaRPr lang="en-US" dirty="0"/>
          </a:p>
          <a:p>
            <a:pPr marL="342900" lvl="0" indent="-342900" algn="l" rtl="0">
              <a:lnSpc>
                <a:spcPct val="9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Assumed receiver has sender’s public-key</a:t>
            </a:r>
            <a:endParaRPr lang="en-US" dirty="0"/>
          </a:p>
          <a:p>
            <a:pPr marL="342900" lvl="0" indent="-342900" algn="l" rtl="0">
              <a:lnSpc>
                <a:spcPct val="9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Digital signature made by sender signing entire message or hash with private-key</a:t>
            </a:r>
            <a:endParaRPr lang="en-US" dirty="0"/>
          </a:p>
          <a:p>
            <a:pPr marL="342900" lvl="0" indent="-342900" algn="l" rtl="0">
              <a:lnSpc>
                <a:spcPct val="9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Can encrypt using receivers public-key</a:t>
            </a:r>
            <a:endParaRPr lang="en-US" dirty="0"/>
          </a:p>
          <a:p>
            <a:pPr marL="342900" lvl="0" indent="-342900" algn="l" rtl="0">
              <a:lnSpc>
                <a:spcPct val="9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Important that sign first then encrypt message &amp; signature</a:t>
            </a:r>
            <a:endParaRPr lang="en-US" dirty="0"/>
          </a:p>
          <a:p>
            <a:pPr marL="342900" lvl="0" indent="-342900" algn="l" rtl="0">
              <a:lnSpc>
                <a:spcPct val="9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Security depends on sender’s private-key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19"/>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Arbitrated Digital Signatures</a:t>
            </a:r>
            <a:endParaRPr/>
          </a:p>
        </p:txBody>
      </p:sp>
      <p:sp>
        <p:nvSpPr>
          <p:cNvPr id="381" name="Google Shape;381;p19"/>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Involves use of arbiter A</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Validates any signed message</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Then dated and sent to recipient</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Requires suitable level of trust in arbiter</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Can be implemented with either private or public-key algorithms</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Arbiter may or may not see message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1"/>
              </a:buClr>
              <a:buSzPts val="4400"/>
              <a:buFont typeface="Calibri"/>
              <a:buNone/>
            </a:pPr>
            <a:r>
              <a:rPr lang="en-US" sz="4400" b="0" i="0" u="none">
                <a:solidFill>
                  <a:schemeClr val="lt1"/>
                </a:solidFill>
                <a:latin typeface="Calibri"/>
                <a:ea typeface="Calibri"/>
                <a:cs typeface="Calibri"/>
                <a:sym typeface="Calibri"/>
              </a:rPr>
              <a:t>Merkle-Damgard Scheme</a:t>
            </a:r>
            <a:endParaRPr/>
          </a:p>
        </p:txBody>
      </p:sp>
      <p:sp>
        <p:nvSpPr>
          <p:cNvPr id="230" name="Google Shape;230;p2"/>
          <p:cNvSpPr txBox="1">
            <a:spLocks noGrp="1"/>
          </p:cNvSpPr>
          <p:nvPr>
            <p:ph type="body" idx="1"/>
          </p:nvPr>
        </p:nvSpPr>
        <p:spPr>
          <a:xfrm>
            <a:off x="457200" y="4572000"/>
            <a:ext cx="8229600" cy="1524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hlink"/>
              </a:buClr>
              <a:buSzPts val="1440"/>
              <a:buFont typeface="Noto Sans Symbols"/>
              <a:buChar char="⮚"/>
            </a:pPr>
            <a:r>
              <a:rPr lang="en-US" sz="2000" b="0" i="0" u="none" strike="noStrike" cap="none" dirty="0">
                <a:solidFill>
                  <a:schemeClr val="lt1"/>
                </a:solidFill>
                <a:latin typeface="Garamond"/>
                <a:ea typeface="Garamond"/>
                <a:cs typeface="Garamond"/>
                <a:sym typeface="Garamond"/>
              </a:rPr>
              <a:t>Well-known method to build cryptographic hash function </a:t>
            </a:r>
            <a:endParaRPr sz="2000" dirty="0"/>
          </a:p>
          <a:p>
            <a:pPr marL="342900" marR="0" lvl="0" indent="-342900" algn="l" rtl="0">
              <a:lnSpc>
                <a:spcPct val="100000"/>
              </a:lnSpc>
              <a:spcBef>
                <a:spcPts val="360"/>
              </a:spcBef>
              <a:spcAft>
                <a:spcPts val="0"/>
              </a:spcAft>
              <a:buClr>
                <a:schemeClr val="hlink"/>
              </a:buClr>
              <a:buSzPts val="1440"/>
              <a:buFont typeface="Noto Sans Symbols"/>
              <a:buChar char="⮚"/>
            </a:pPr>
            <a:r>
              <a:rPr lang="en-US" sz="2000" b="0" i="0" u="none" strike="noStrike" cap="none" dirty="0">
                <a:solidFill>
                  <a:schemeClr val="lt1"/>
                </a:solidFill>
                <a:latin typeface="Garamond"/>
                <a:ea typeface="Garamond"/>
                <a:cs typeface="Garamond"/>
                <a:sym typeface="Garamond"/>
              </a:rPr>
              <a:t>A message of arbitrary length is broken into blocks </a:t>
            </a:r>
            <a:endParaRPr sz="2000" dirty="0"/>
          </a:p>
          <a:p>
            <a:pPr marL="742950" marR="0" lvl="1" indent="-285750" algn="l" rtl="0">
              <a:lnSpc>
                <a:spcPct val="100000"/>
              </a:lnSpc>
              <a:spcBef>
                <a:spcPts val="300"/>
              </a:spcBef>
              <a:spcAft>
                <a:spcPts val="0"/>
              </a:spcAft>
              <a:buClr>
                <a:schemeClr val="lt2"/>
              </a:buClr>
              <a:buSzPts val="750"/>
              <a:buFont typeface="Noto Sans Symbols"/>
              <a:buChar char="●"/>
            </a:pPr>
            <a:r>
              <a:rPr lang="en-US" sz="2000" b="0" i="0" u="none" strike="noStrike" cap="none" dirty="0">
                <a:solidFill>
                  <a:schemeClr val="lt1"/>
                </a:solidFill>
                <a:latin typeface="Garamond"/>
                <a:ea typeface="Garamond"/>
                <a:cs typeface="Garamond"/>
                <a:sym typeface="Garamond"/>
              </a:rPr>
              <a:t>length depends on the compression function </a:t>
            </a:r>
            <a:r>
              <a:rPr lang="en-US" sz="2000" b="0" i="1" u="none" strike="noStrike" cap="none" dirty="0">
                <a:solidFill>
                  <a:schemeClr val="lt1"/>
                </a:solidFill>
                <a:latin typeface="Garamond"/>
                <a:ea typeface="Garamond"/>
                <a:cs typeface="Garamond"/>
                <a:sym typeface="Garamond"/>
              </a:rPr>
              <a:t>f</a:t>
            </a:r>
            <a:endParaRPr sz="2000" dirty="0"/>
          </a:p>
          <a:p>
            <a:pPr marL="742950" marR="0" lvl="1" indent="-285750" algn="l" rtl="0">
              <a:lnSpc>
                <a:spcPct val="100000"/>
              </a:lnSpc>
              <a:spcBef>
                <a:spcPts val="300"/>
              </a:spcBef>
              <a:spcAft>
                <a:spcPts val="0"/>
              </a:spcAft>
              <a:buClr>
                <a:schemeClr val="lt2"/>
              </a:buClr>
              <a:buSzPts val="750"/>
              <a:buFont typeface="Noto Sans Symbols"/>
              <a:buChar char="●"/>
            </a:pPr>
            <a:r>
              <a:rPr lang="en-US" sz="2000" b="0" i="0" u="none" strike="noStrike" cap="none" dirty="0">
                <a:solidFill>
                  <a:schemeClr val="lt1"/>
                </a:solidFill>
                <a:latin typeface="Garamond"/>
                <a:ea typeface="Garamond"/>
                <a:cs typeface="Garamond"/>
                <a:sym typeface="Garamond"/>
              </a:rPr>
              <a:t>padding the size of the message into a multiple of the block size. </a:t>
            </a:r>
            <a:endParaRPr sz="2000" dirty="0"/>
          </a:p>
          <a:p>
            <a:pPr marL="742950" marR="0" lvl="1" indent="-285750" algn="l" rtl="0">
              <a:lnSpc>
                <a:spcPct val="100000"/>
              </a:lnSpc>
              <a:spcBef>
                <a:spcPts val="300"/>
              </a:spcBef>
              <a:spcAft>
                <a:spcPts val="0"/>
              </a:spcAft>
              <a:buClr>
                <a:schemeClr val="lt2"/>
              </a:buClr>
              <a:buSzPts val="750"/>
              <a:buFont typeface="Noto Sans Symbols"/>
              <a:buChar char="●"/>
            </a:pPr>
            <a:r>
              <a:rPr lang="en-US" sz="2000" b="0" i="0" u="none" strike="noStrike" cap="none" dirty="0">
                <a:solidFill>
                  <a:schemeClr val="lt1"/>
                </a:solidFill>
                <a:latin typeface="Garamond"/>
                <a:ea typeface="Garamond"/>
                <a:cs typeface="Garamond"/>
                <a:sym typeface="Garamond"/>
              </a:rPr>
              <a:t>sequentially process blocks , taking as input the result of the hash so far and the current message block, with the final fixed length output</a:t>
            </a:r>
            <a:endParaRPr sz="2000" dirty="0"/>
          </a:p>
        </p:txBody>
      </p:sp>
      <p:pic>
        <p:nvPicPr>
          <p:cNvPr id="231" name="Google Shape;231;p2"/>
          <p:cNvPicPr preferRelativeResize="0"/>
          <p:nvPr/>
        </p:nvPicPr>
        <p:blipFill rotWithShape="1">
          <a:blip r:embed="rId3">
            <a:alphaModFix/>
          </a:blip>
          <a:srcRect/>
          <a:stretch/>
        </p:blipFill>
        <p:spPr>
          <a:xfrm>
            <a:off x="457200" y="1371600"/>
            <a:ext cx="8299450" cy="3151187"/>
          </a:xfrm>
          <a:prstGeom prst="rect">
            <a:avLst/>
          </a:prstGeom>
          <a:noFill/>
          <a:ln>
            <a:noFill/>
          </a:ln>
        </p:spPr>
      </p:pic>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0"/>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Authentication Protocols</a:t>
            </a:r>
            <a:endParaRPr/>
          </a:p>
        </p:txBody>
      </p:sp>
      <p:sp>
        <p:nvSpPr>
          <p:cNvPr id="388" name="Google Shape;388;p20"/>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Used to convince parties of each others identity and to exchange session keys</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May be one-way or mutual</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Key issues are</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Confidentiality – to protect session keys</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Timeliness – to prevent replay attacks</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Published protocols are often found to have flaws and need to be modified</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1"/>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One-Way Authentication</a:t>
            </a:r>
            <a:endParaRPr/>
          </a:p>
        </p:txBody>
      </p:sp>
      <p:sp>
        <p:nvSpPr>
          <p:cNvPr id="395" name="Google Shape;395;p21"/>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Required when sender &amp; receiver are not in communications at same time (</a:t>
            </a:r>
            <a:r>
              <a:rPr lang="en-US" sz="3200" b="0" i="0" u="none" dirty="0" err="1">
                <a:solidFill>
                  <a:schemeClr val="lt1"/>
                </a:solidFill>
                <a:latin typeface="Arial"/>
                <a:ea typeface="Arial"/>
                <a:cs typeface="Arial"/>
                <a:sym typeface="Arial"/>
              </a:rPr>
              <a:t>eg.</a:t>
            </a:r>
            <a:r>
              <a:rPr lang="en-US" sz="3200" b="0" i="0" u="none" dirty="0">
                <a:solidFill>
                  <a:schemeClr val="lt1"/>
                </a:solidFill>
                <a:latin typeface="Arial"/>
                <a:ea typeface="Arial"/>
                <a:cs typeface="Arial"/>
                <a:sym typeface="Arial"/>
              </a:rPr>
              <a:t> Email)</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Have header in clear so can be delivered by email system</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May want contents of body protected &amp; sender authenticated</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22"/>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000"/>
              <a:buFont typeface="Arial"/>
              <a:buNone/>
            </a:pPr>
            <a:r>
              <a:rPr lang="en-US" sz="4000" b="1" i="0" u="none">
                <a:solidFill>
                  <a:schemeClr val="lt2"/>
                </a:solidFill>
                <a:latin typeface="Arial"/>
                <a:ea typeface="Arial"/>
                <a:cs typeface="Arial"/>
                <a:sym typeface="Arial"/>
              </a:rPr>
              <a:t>Digital Signature Standard (DSS)</a:t>
            </a:r>
            <a:endParaRPr/>
          </a:p>
        </p:txBody>
      </p:sp>
      <p:sp>
        <p:nvSpPr>
          <p:cNvPr id="402" name="Google Shape;402;p22"/>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US govt approved signature scheme</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Designed by NIST &amp; NSA in early 90's </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Published as FIPS-186 in 1991</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Revised in 1993, 1996 &amp; then 2000</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Uses the SHA hash algorithm </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DSS is the standard, DSA is the algorithm</a:t>
            </a:r>
            <a:endParaRPr lang="en-US" dirty="0"/>
          </a:p>
          <a:p>
            <a:pPr marL="342900" lvl="0" indent="-342900" algn="l" rtl="0">
              <a:lnSpc>
                <a:spcPct val="9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FIPS 186-2 (2000) includes alternative RSA &amp; elliptic curve signature variants</a:t>
            </a:r>
            <a:endParaRPr lang="en-US" dirty="0"/>
          </a:p>
          <a:p>
            <a:pPr marL="342900" lvl="0" indent="-200660" algn="l" rtl="0">
              <a:spcBef>
                <a:spcPts val="560"/>
              </a:spcBef>
              <a:spcAft>
                <a:spcPts val="0"/>
              </a:spcAft>
              <a:buSzPts val="2240"/>
              <a:buNone/>
            </a:pPr>
            <a:endParaRPr lang="en-US" sz="2800" b="0" i="0" u="none" dirty="0">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3"/>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000"/>
              <a:buFont typeface="Arial"/>
              <a:buNone/>
            </a:pPr>
            <a:r>
              <a:rPr lang="en-US" sz="4000" b="1" i="0" u="none">
                <a:solidFill>
                  <a:schemeClr val="lt2"/>
                </a:solidFill>
                <a:latin typeface="Arial"/>
                <a:ea typeface="Arial"/>
                <a:cs typeface="Arial"/>
                <a:sym typeface="Arial"/>
              </a:rPr>
              <a:t>Digital Signature Algorithm (DSA)</a:t>
            </a:r>
            <a:endParaRPr/>
          </a:p>
        </p:txBody>
      </p:sp>
      <p:sp>
        <p:nvSpPr>
          <p:cNvPr id="409" name="Google Shape;409;p23"/>
          <p:cNvSpPr txBox="1">
            <a:spLocks noGrp="1"/>
          </p:cNvSpPr>
          <p:nvPr>
            <p:ph type="body" idx="1"/>
          </p:nvPr>
        </p:nvSpPr>
        <p:spPr>
          <a:xfrm>
            <a:off x="457200" y="1676400"/>
            <a:ext cx="8229600" cy="4724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Creates a 320 bit signature</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With 512-1024 bit security</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Smaller and faster than RSA</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A digital signature scheme only</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Security depends on difficulty of computing discrete logarithms</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Variant of </a:t>
            </a:r>
            <a:r>
              <a:rPr lang="en-US" sz="3200" b="0" i="0" u="none" dirty="0" err="1">
                <a:solidFill>
                  <a:schemeClr val="lt1"/>
                </a:solidFill>
                <a:latin typeface="Arial"/>
                <a:ea typeface="Arial"/>
                <a:cs typeface="Arial"/>
                <a:sym typeface="Arial"/>
              </a:rPr>
              <a:t>elgamal</a:t>
            </a:r>
            <a:r>
              <a:rPr lang="en-US" sz="3200" b="0" i="0" u="none" dirty="0">
                <a:solidFill>
                  <a:schemeClr val="lt1"/>
                </a:solidFill>
                <a:latin typeface="Arial"/>
                <a:ea typeface="Arial"/>
                <a:cs typeface="Arial"/>
                <a:sym typeface="Arial"/>
              </a:rPr>
              <a:t> &amp; </a:t>
            </a:r>
            <a:r>
              <a:rPr lang="en-US" sz="3200" b="0" i="0" u="none" dirty="0" err="1">
                <a:solidFill>
                  <a:schemeClr val="lt1"/>
                </a:solidFill>
                <a:latin typeface="Arial"/>
                <a:ea typeface="Arial"/>
                <a:cs typeface="Arial"/>
                <a:sym typeface="Arial"/>
              </a:rPr>
              <a:t>schnorr</a:t>
            </a:r>
            <a:r>
              <a:rPr lang="en-US" sz="3200" b="0" i="0" u="none" dirty="0">
                <a:solidFill>
                  <a:schemeClr val="lt1"/>
                </a:solidFill>
                <a:latin typeface="Arial"/>
                <a:ea typeface="Arial"/>
                <a:cs typeface="Arial"/>
                <a:sym typeface="Arial"/>
              </a:rPr>
              <a:t> schemes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4"/>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000"/>
              <a:buFont typeface="Arial"/>
              <a:buNone/>
            </a:pPr>
            <a:r>
              <a:rPr lang="en-US" sz="4000" b="1" i="0" u="none">
                <a:solidFill>
                  <a:schemeClr val="lt2"/>
                </a:solidFill>
                <a:latin typeface="Arial"/>
                <a:ea typeface="Arial"/>
                <a:cs typeface="Arial"/>
                <a:sym typeface="Arial"/>
              </a:rPr>
              <a:t>Digital Signature Algorithm (DSA)</a:t>
            </a:r>
            <a:endParaRPr/>
          </a:p>
        </p:txBody>
      </p:sp>
      <p:pic>
        <p:nvPicPr>
          <p:cNvPr id="416" name="Google Shape;416;p24" descr="Ch13. RSA-DSS.pdf                                              002F6F4DMacintosh HD                   B83AE914:"/>
          <p:cNvPicPr preferRelativeResize="0"/>
          <p:nvPr/>
        </p:nvPicPr>
        <p:blipFill rotWithShape="1">
          <a:blip r:embed="rId3">
            <a:alphaModFix amt="70195"/>
          </a:blip>
          <a:srcRect l="3579" t="9265" r="3579" b="23161"/>
          <a:stretch/>
        </p:blipFill>
        <p:spPr>
          <a:xfrm>
            <a:off x="914400" y="2057400"/>
            <a:ext cx="7469187" cy="4200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25"/>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DSA Key Generation</a:t>
            </a:r>
            <a:endParaRPr/>
          </a:p>
        </p:txBody>
      </p:sp>
      <p:sp>
        <p:nvSpPr>
          <p:cNvPr id="423" name="Google Shape;423;p25"/>
          <p:cNvSpPr txBox="1">
            <a:spLocks noGrp="1"/>
          </p:cNvSpPr>
          <p:nvPr>
            <p:ph type="body" idx="1"/>
          </p:nvPr>
        </p:nvSpPr>
        <p:spPr>
          <a:xfrm>
            <a:off x="457200" y="1676400"/>
            <a:ext cx="8229600" cy="4876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Have shared global public key values (</a:t>
            </a:r>
            <a:r>
              <a:rPr lang="en-US" sz="2800" b="0" i="0" u="none" dirty="0" err="1">
                <a:solidFill>
                  <a:schemeClr val="lt1"/>
                </a:solidFill>
                <a:latin typeface="Arial"/>
                <a:ea typeface="Arial"/>
                <a:cs typeface="Arial"/>
                <a:sym typeface="Arial"/>
              </a:rPr>
              <a:t>p,q,g</a:t>
            </a:r>
            <a:r>
              <a:rPr lang="en-US" sz="2800" b="0" i="0" u="none" dirty="0">
                <a:solidFill>
                  <a:schemeClr val="lt1"/>
                </a:solidFill>
                <a:latin typeface="Arial"/>
                <a:ea typeface="Arial"/>
                <a:cs typeface="Arial"/>
                <a:sym typeface="Arial"/>
              </a:rPr>
              <a:t>): </a:t>
            </a:r>
            <a:endParaRPr lang="en-US" dirty="0"/>
          </a:p>
          <a:p>
            <a:pPr marL="742950" lvl="1" indent="-285750" algn="l" rtl="0">
              <a:lnSpc>
                <a:spcPct val="10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Choose q, a 160 bit </a:t>
            </a:r>
            <a:endParaRPr lang="en-US" dirty="0"/>
          </a:p>
          <a:p>
            <a:pPr marL="742950" lvl="1" indent="-285750" algn="l" rtl="0">
              <a:lnSpc>
                <a:spcPct val="10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Choose a large prime </a:t>
            </a:r>
            <a:r>
              <a:rPr lang="en-US" sz="2400" b="0" i="0" u="none" dirty="0">
                <a:solidFill>
                  <a:schemeClr val="lt1"/>
                </a:solidFill>
                <a:latin typeface="Courier New"/>
                <a:ea typeface="Courier New"/>
                <a:cs typeface="Courier New"/>
                <a:sym typeface="Courier New"/>
              </a:rPr>
              <a:t>p = 2</a:t>
            </a:r>
            <a:r>
              <a:rPr lang="en-US" sz="2400" b="0" i="0" u="none" baseline="30000" dirty="0">
                <a:solidFill>
                  <a:schemeClr val="lt1"/>
                </a:solidFill>
                <a:latin typeface="Courier New"/>
                <a:ea typeface="Courier New"/>
                <a:cs typeface="Courier New"/>
                <a:sym typeface="Courier New"/>
              </a:rPr>
              <a:t>L</a:t>
            </a:r>
            <a:r>
              <a:rPr lang="en-US" sz="2400" b="0" i="0" u="none" dirty="0">
                <a:solidFill>
                  <a:schemeClr val="lt1"/>
                </a:solidFill>
                <a:latin typeface="Arial"/>
                <a:ea typeface="Arial"/>
                <a:cs typeface="Arial"/>
                <a:sym typeface="Arial"/>
              </a:rPr>
              <a:t> </a:t>
            </a:r>
            <a:endParaRPr lang="en-US" dirty="0"/>
          </a:p>
          <a:p>
            <a:pPr marL="1143000" lvl="2" indent="-228600" algn="l" rtl="0">
              <a:lnSpc>
                <a:spcPct val="100000"/>
              </a:lnSpc>
              <a:spcBef>
                <a:spcPts val="400"/>
              </a:spcBef>
              <a:spcAft>
                <a:spcPts val="0"/>
              </a:spcAft>
              <a:buClr>
                <a:schemeClr val="accent2"/>
              </a:buClr>
              <a:buSzPts val="2000"/>
              <a:buFont typeface="Arial"/>
              <a:buChar char="•"/>
            </a:pPr>
            <a:r>
              <a:rPr lang="en-US" sz="2000" b="0" i="0" u="none" dirty="0">
                <a:solidFill>
                  <a:schemeClr val="lt1"/>
                </a:solidFill>
                <a:latin typeface="Arial"/>
                <a:ea typeface="Arial"/>
                <a:cs typeface="Arial"/>
                <a:sym typeface="Arial"/>
              </a:rPr>
              <a:t>Where L= 512 to 1024 bits and is a multiple of 64</a:t>
            </a:r>
            <a:endParaRPr lang="en-US" dirty="0"/>
          </a:p>
          <a:p>
            <a:pPr marL="1143000" lvl="2" indent="-228600" algn="l" rtl="0">
              <a:lnSpc>
                <a:spcPct val="100000"/>
              </a:lnSpc>
              <a:spcBef>
                <a:spcPts val="400"/>
              </a:spcBef>
              <a:spcAft>
                <a:spcPts val="0"/>
              </a:spcAft>
              <a:buClr>
                <a:schemeClr val="accent2"/>
              </a:buClr>
              <a:buSzPts val="2000"/>
              <a:buFont typeface="Arial"/>
              <a:buChar char="•"/>
            </a:pPr>
            <a:r>
              <a:rPr lang="en-US" sz="2000" b="0" i="0" u="none" dirty="0">
                <a:solidFill>
                  <a:schemeClr val="lt1"/>
                </a:solidFill>
                <a:latin typeface="Arial"/>
                <a:ea typeface="Arial"/>
                <a:cs typeface="Arial"/>
                <a:sym typeface="Arial"/>
              </a:rPr>
              <a:t>And q is a prime factor of </a:t>
            </a:r>
            <a:r>
              <a:rPr lang="en-US" sz="2000" b="0" i="0" u="none" dirty="0">
                <a:solidFill>
                  <a:schemeClr val="lt1"/>
                </a:solidFill>
                <a:latin typeface="Courier New"/>
                <a:ea typeface="Courier New"/>
                <a:cs typeface="Courier New"/>
                <a:sym typeface="Courier New"/>
              </a:rPr>
              <a:t>(p-1)</a:t>
            </a:r>
            <a:endParaRPr lang="en-US" sz="2000" b="0" i="0" u="none" dirty="0">
              <a:solidFill>
                <a:schemeClr val="lt1"/>
              </a:solidFill>
              <a:latin typeface="Arial"/>
              <a:ea typeface="Arial"/>
              <a:cs typeface="Arial"/>
              <a:sym typeface="Arial"/>
            </a:endParaRPr>
          </a:p>
          <a:p>
            <a:pPr marL="742950" lvl="1" indent="-285750" algn="l" rtl="0">
              <a:lnSpc>
                <a:spcPct val="10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Choose </a:t>
            </a:r>
            <a:r>
              <a:rPr lang="en-US" sz="2400" b="0" i="0" u="none" dirty="0">
                <a:solidFill>
                  <a:schemeClr val="lt1"/>
                </a:solidFill>
                <a:latin typeface="Courier New"/>
                <a:ea typeface="Courier New"/>
                <a:cs typeface="Courier New"/>
                <a:sym typeface="Courier New"/>
              </a:rPr>
              <a:t>g = h</a:t>
            </a:r>
            <a:r>
              <a:rPr lang="en-US" sz="2400" b="0" i="0" u="none" baseline="30000" dirty="0">
                <a:solidFill>
                  <a:schemeClr val="lt1"/>
                </a:solidFill>
                <a:latin typeface="Courier New"/>
                <a:ea typeface="Courier New"/>
                <a:cs typeface="Courier New"/>
                <a:sym typeface="Courier New"/>
              </a:rPr>
              <a:t>(p-1)/q</a:t>
            </a:r>
            <a:r>
              <a:rPr lang="en-US" sz="2400" b="0" i="0" u="none" dirty="0">
                <a:solidFill>
                  <a:schemeClr val="lt1"/>
                </a:solidFill>
                <a:latin typeface="Arial"/>
                <a:ea typeface="Arial"/>
                <a:cs typeface="Arial"/>
                <a:sym typeface="Arial"/>
              </a:rPr>
              <a:t> </a:t>
            </a:r>
            <a:r>
              <a:rPr lang="en-US" sz="1600" b="0" i="0" u="none" dirty="0">
                <a:solidFill>
                  <a:schemeClr val="lt1"/>
                </a:solidFill>
                <a:latin typeface="Arial"/>
                <a:ea typeface="Arial"/>
                <a:cs typeface="Arial"/>
                <a:sym typeface="Arial"/>
              </a:rPr>
              <a:t>mod p</a:t>
            </a:r>
            <a:endParaRPr lang="en-US" dirty="0"/>
          </a:p>
          <a:p>
            <a:pPr marL="1143000" lvl="2" indent="-228600" algn="l" rtl="0">
              <a:lnSpc>
                <a:spcPct val="100000"/>
              </a:lnSpc>
              <a:spcBef>
                <a:spcPts val="400"/>
              </a:spcBef>
              <a:spcAft>
                <a:spcPts val="0"/>
              </a:spcAft>
              <a:buClr>
                <a:schemeClr val="accent2"/>
              </a:buClr>
              <a:buSzPts val="2000"/>
              <a:buFont typeface="Arial"/>
              <a:buChar char="•"/>
            </a:pPr>
            <a:r>
              <a:rPr lang="en-US" sz="2000" b="0" i="0" u="none" dirty="0">
                <a:solidFill>
                  <a:schemeClr val="lt1"/>
                </a:solidFill>
                <a:latin typeface="Arial"/>
                <a:ea typeface="Arial"/>
                <a:cs typeface="Arial"/>
                <a:sym typeface="Arial"/>
              </a:rPr>
              <a:t>Where  </a:t>
            </a:r>
            <a:r>
              <a:rPr lang="en-US" sz="2000" b="0" i="0" u="none" dirty="0">
                <a:solidFill>
                  <a:schemeClr val="lt1"/>
                </a:solidFill>
                <a:latin typeface="Courier New"/>
                <a:ea typeface="Courier New"/>
                <a:cs typeface="Courier New"/>
                <a:sym typeface="Courier New"/>
              </a:rPr>
              <a:t>h&lt;p-1, h</a:t>
            </a:r>
            <a:r>
              <a:rPr lang="en-US" sz="2000" b="0" i="0" u="none" baseline="30000" dirty="0">
                <a:solidFill>
                  <a:schemeClr val="lt1"/>
                </a:solidFill>
                <a:latin typeface="Courier New"/>
                <a:ea typeface="Courier New"/>
                <a:cs typeface="Courier New"/>
                <a:sym typeface="Courier New"/>
              </a:rPr>
              <a:t>(p-1)/q </a:t>
            </a:r>
            <a:r>
              <a:rPr lang="en-US" sz="2000" b="0" i="0" u="none" dirty="0">
                <a:solidFill>
                  <a:schemeClr val="lt1"/>
                </a:solidFill>
                <a:latin typeface="Courier New"/>
                <a:ea typeface="Courier New"/>
                <a:cs typeface="Courier New"/>
                <a:sym typeface="Courier New"/>
              </a:rPr>
              <a:t>(mod p) &gt; 1</a:t>
            </a:r>
            <a:r>
              <a:rPr lang="en-US" sz="2000" b="0" i="0" u="none" dirty="0">
                <a:solidFill>
                  <a:schemeClr val="lt1"/>
                </a:solidFill>
                <a:latin typeface="Arial"/>
                <a:ea typeface="Arial"/>
                <a:cs typeface="Arial"/>
                <a:sym typeface="Arial"/>
              </a:rPr>
              <a:t> </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Users choose private &amp; compute public key: </a:t>
            </a:r>
            <a:endParaRPr lang="en-US" dirty="0"/>
          </a:p>
          <a:p>
            <a:pPr marL="742950" lvl="1" indent="-285750" algn="l" rtl="0">
              <a:lnSpc>
                <a:spcPct val="10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Choose </a:t>
            </a:r>
            <a:r>
              <a:rPr lang="en-US" sz="2400" b="0" i="0" u="none" dirty="0">
                <a:solidFill>
                  <a:schemeClr val="lt1"/>
                </a:solidFill>
                <a:latin typeface="Courier New"/>
                <a:ea typeface="Courier New"/>
                <a:cs typeface="Courier New"/>
                <a:sym typeface="Courier New"/>
              </a:rPr>
              <a:t>x&lt;q</a:t>
            </a:r>
            <a:r>
              <a:rPr lang="en-US" sz="2400" b="0" i="0" u="none" dirty="0">
                <a:solidFill>
                  <a:schemeClr val="lt1"/>
                </a:solidFill>
                <a:latin typeface="Arial"/>
                <a:ea typeface="Arial"/>
                <a:cs typeface="Arial"/>
                <a:sym typeface="Arial"/>
              </a:rPr>
              <a:t> </a:t>
            </a:r>
            <a:endParaRPr lang="en-US" dirty="0"/>
          </a:p>
          <a:p>
            <a:pPr marL="742950" lvl="1" indent="-285750" algn="l" rtl="0">
              <a:lnSpc>
                <a:spcPct val="10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Compute </a:t>
            </a:r>
            <a:r>
              <a:rPr lang="en-US" sz="2400" b="0" i="0" u="none" dirty="0">
                <a:solidFill>
                  <a:schemeClr val="lt1"/>
                </a:solidFill>
                <a:latin typeface="Courier New"/>
                <a:ea typeface="Courier New"/>
                <a:cs typeface="Courier New"/>
                <a:sym typeface="Courier New"/>
              </a:rPr>
              <a:t>y = </a:t>
            </a:r>
            <a:r>
              <a:rPr lang="en-US" sz="2400" b="0" i="0" u="none" dirty="0" err="1">
                <a:solidFill>
                  <a:schemeClr val="lt1"/>
                </a:solidFill>
                <a:latin typeface="Courier New"/>
                <a:ea typeface="Courier New"/>
                <a:cs typeface="Courier New"/>
                <a:sym typeface="Courier New"/>
              </a:rPr>
              <a:t>g</a:t>
            </a:r>
            <a:r>
              <a:rPr lang="en-US" sz="2400" b="0" i="0" u="none" baseline="30000" dirty="0" err="1">
                <a:solidFill>
                  <a:schemeClr val="lt1"/>
                </a:solidFill>
                <a:latin typeface="Courier New"/>
                <a:ea typeface="Courier New"/>
                <a:cs typeface="Courier New"/>
                <a:sym typeface="Courier New"/>
              </a:rPr>
              <a:t>x</a:t>
            </a:r>
            <a:r>
              <a:rPr lang="en-US" sz="2400" b="0" i="0" u="none" baseline="30000" dirty="0">
                <a:solidFill>
                  <a:schemeClr val="lt1"/>
                </a:solidFill>
                <a:latin typeface="Courier New"/>
                <a:ea typeface="Courier New"/>
                <a:cs typeface="Courier New"/>
                <a:sym typeface="Courier New"/>
              </a:rPr>
              <a:t> </a:t>
            </a:r>
            <a:r>
              <a:rPr lang="en-US" sz="2400" b="0" i="0" u="none" dirty="0">
                <a:solidFill>
                  <a:schemeClr val="lt1"/>
                </a:solidFill>
                <a:latin typeface="Courier New"/>
                <a:ea typeface="Courier New"/>
                <a:cs typeface="Courier New"/>
                <a:sym typeface="Courier New"/>
              </a:rPr>
              <a:t>(mod p)</a:t>
            </a:r>
            <a:r>
              <a:rPr lang="en-US" sz="2400" b="0" i="0" u="none" dirty="0">
                <a:solidFill>
                  <a:schemeClr val="lt1"/>
                </a:solidFill>
                <a:latin typeface="Arial"/>
                <a:ea typeface="Arial"/>
                <a:cs typeface="Arial"/>
                <a:sym typeface="Arial"/>
              </a:rPr>
              <a:t>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26"/>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DSA Signature Creation</a:t>
            </a:r>
            <a:endParaRPr/>
          </a:p>
        </p:txBody>
      </p:sp>
      <p:sp>
        <p:nvSpPr>
          <p:cNvPr id="430" name="Google Shape;430;p26"/>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To </a:t>
            </a:r>
            <a:r>
              <a:rPr lang="en-US" sz="3200" b="1" i="0" u="none" dirty="0">
                <a:solidFill>
                  <a:schemeClr val="lt1"/>
                </a:solidFill>
                <a:latin typeface="Arial"/>
                <a:ea typeface="Arial"/>
                <a:cs typeface="Arial"/>
                <a:sym typeface="Arial"/>
              </a:rPr>
              <a:t>sign</a:t>
            </a:r>
            <a:r>
              <a:rPr lang="en-US" sz="3200" b="0" i="0" u="none" dirty="0">
                <a:solidFill>
                  <a:schemeClr val="lt1"/>
                </a:solidFill>
                <a:latin typeface="Arial"/>
                <a:ea typeface="Arial"/>
                <a:cs typeface="Arial"/>
                <a:sym typeface="Arial"/>
              </a:rPr>
              <a:t> a message </a:t>
            </a:r>
            <a:r>
              <a:rPr lang="en-US" sz="3200" b="0" i="0" u="none" dirty="0">
                <a:solidFill>
                  <a:schemeClr val="lt1"/>
                </a:solidFill>
                <a:latin typeface="Courier New"/>
                <a:ea typeface="Courier New"/>
                <a:cs typeface="Courier New"/>
                <a:sym typeface="Courier New"/>
              </a:rPr>
              <a:t>M</a:t>
            </a:r>
            <a:r>
              <a:rPr lang="en-US" sz="3200" b="0" i="0" u="none" dirty="0">
                <a:solidFill>
                  <a:schemeClr val="lt1"/>
                </a:solidFill>
                <a:latin typeface="Arial"/>
                <a:ea typeface="Arial"/>
                <a:cs typeface="Arial"/>
                <a:sym typeface="Arial"/>
              </a:rPr>
              <a:t> the sender:</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Generates a random signature key </a:t>
            </a:r>
            <a:r>
              <a:rPr lang="en-US" sz="2800" b="0" i="0" u="none" dirty="0">
                <a:solidFill>
                  <a:schemeClr val="lt1"/>
                </a:solidFill>
                <a:latin typeface="Courier New"/>
                <a:ea typeface="Courier New"/>
                <a:cs typeface="Courier New"/>
                <a:sym typeface="Courier New"/>
              </a:rPr>
              <a:t>k, k&lt;q</a:t>
            </a:r>
            <a:r>
              <a:rPr lang="en-US" sz="2800" b="0" i="0" u="none" dirty="0">
                <a:solidFill>
                  <a:schemeClr val="lt1"/>
                </a:solidFill>
                <a:latin typeface="Arial"/>
                <a:ea typeface="Arial"/>
                <a:cs typeface="Arial"/>
                <a:sym typeface="Arial"/>
              </a:rPr>
              <a:t> </a:t>
            </a:r>
            <a:endParaRPr lang="en-US" dirty="0"/>
          </a:p>
          <a:p>
            <a:pPr marL="742950" lvl="1" indent="-285750" algn="l" rtl="0">
              <a:lnSpc>
                <a:spcPct val="100000"/>
              </a:lnSpc>
              <a:spcBef>
                <a:spcPts val="560"/>
              </a:spcBef>
              <a:spcAft>
                <a:spcPts val="0"/>
              </a:spcAft>
              <a:buClr>
                <a:schemeClr val="lt2"/>
              </a:buClr>
              <a:buSzPts val="1400"/>
              <a:buFont typeface="Noto Sans Symbols"/>
              <a:buChar char="●"/>
            </a:pPr>
            <a:r>
              <a:rPr lang="en-US" sz="2800" b="0" i="0" u="none" dirty="0">
                <a:solidFill>
                  <a:schemeClr val="lt1"/>
                </a:solidFill>
                <a:latin typeface="Arial"/>
                <a:ea typeface="Arial"/>
                <a:cs typeface="Arial"/>
                <a:sym typeface="Arial"/>
              </a:rPr>
              <a:t>Nb. </a:t>
            </a:r>
            <a:r>
              <a:rPr lang="en-US" sz="2800" b="0" i="0" u="none" dirty="0">
                <a:solidFill>
                  <a:schemeClr val="lt1"/>
                </a:solidFill>
                <a:latin typeface="Courier New"/>
                <a:ea typeface="Courier New"/>
                <a:cs typeface="Courier New"/>
                <a:sym typeface="Courier New"/>
              </a:rPr>
              <a:t>K</a:t>
            </a:r>
            <a:r>
              <a:rPr lang="en-US" sz="2800" b="0" i="0" u="none" dirty="0">
                <a:solidFill>
                  <a:schemeClr val="lt1"/>
                </a:solidFill>
                <a:latin typeface="Arial"/>
                <a:ea typeface="Arial"/>
                <a:cs typeface="Arial"/>
                <a:sym typeface="Arial"/>
              </a:rPr>
              <a:t> must be random, be destroyed after use, and never be reused</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Then computes signature pair: </a:t>
            </a:r>
            <a:endParaRPr lang="en-US" dirty="0"/>
          </a:p>
          <a:p>
            <a:pPr marL="742950" lvl="1" indent="-285750" algn="l" rtl="0">
              <a:lnSpc>
                <a:spcPct val="100000"/>
              </a:lnSpc>
              <a:spcBef>
                <a:spcPts val="560"/>
              </a:spcBef>
              <a:spcAft>
                <a:spcPts val="0"/>
              </a:spcAft>
              <a:buSzPts val="1400"/>
              <a:buNone/>
            </a:pPr>
            <a:r>
              <a:rPr lang="en-US" sz="2800" b="0" i="0" u="none" dirty="0">
                <a:solidFill>
                  <a:schemeClr val="lt1"/>
                </a:solidFill>
                <a:latin typeface="Courier New"/>
                <a:ea typeface="Courier New"/>
                <a:cs typeface="Courier New"/>
                <a:sym typeface="Courier New"/>
              </a:rPr>
              <a:t>R = (</a:t>
            </a:r>
            <a:r>
              <a:rPr lang="en-US" sz="2800" b="0" i="0" u="none" dirty="0" err="1">
                <a:solidFill>
                  <a:schemeClr val="lt1"/>
                </a:solidFill>
                <a:latin typeface="Courier New"/>
                <a:ea typeface="Courier New"/>
                <a:cs typeface="Courier New"/>
                <a:sym typeface="Courier New"/>
              </a:rPr>
              <a:t>g</a:t>
            </a:r>
            <a:r>
              <a:rPr lang="en-US" sz="2800" b="0" i="0" u="none" baseline="30000" dirty="0" err="1">
                <a:solidFill>
                  <a:schemeClr val="lt1"/>
                </a:solidFill>
                <a:latin typeface="Courier New"/>
                <a:ea typeface="Courier New"/>
                <a:cs typeface="Courier New"/>
                <a:sym typeface="Courier New"/>
              </a:rPr>
              <a:t>k</a:t>
            </a:r>
            <a:r>
              <a:rPr lang="en-US" sz="2800" b="0" i="0" u="none" dirty="0">
                <a:solidFill>
                  <a:schemeClr val="lt1"/>
                </a:solidFill>
                <a:latin typeface="Courier New"/>
                <a:ea typeface="Courier New"/>
                <a:cs typeface="Courier New"/>
                <a:sym typeface="Courier New"/>
              </a:rPr>
              <a:t>(mod p))(mod q) </a:t>
            </a:r>
            <a:endParaRPr lang="en-US" dirty="0"/>
          </a:p>
          <a:p>
            <a:pPr marL="742950" lvl="1" indent="-285750" algn="l" rtl="0">
              <a:lnSpc>
                <a:spcPct val="100000"/>
              </a:lnSpc>
              <a:spcBef>
                <a:spcPts val="560"/>
              </a:spcBef>
              <a:spcAft>
                <a:spcPts val="0"/>
              </a:spcAft>
              <a:buSzPts val="1400"/>
              <a:buNone/>
            </a:pPr>
            <a:r>
              <a:rPr lang="en-US" sz="2800" b="0" i="0" u="none" dirty="0">
                <a:solidFill>
                  <a:schemeClr val="lt1"/>
                </a:solidFill>
                <a:latin typeface="Courier New"/>
                <a:ea typeface="Courier New"/>
                <a:cs typeface="Courier New"/>
                <a:sym typeface="Courier New"/>
              </a:rPr>
              <a:t>S = (k</a:t>
            </a:r>
            <a:r>
              <a:rPr lang="en-US" sz="2800" b="0" i="0" u="none" baseline="30000" dirty="0">
                <a:solidFill>
                  <a:schemeClr val="lt1"/>
                </a:solidFill>
                <a:latin typeface="Courier New"/>
                <a:ea typeface="Courier New"/>
                <a:cs typeface="Courier New"/>
                <a:sym typeface="Courier New"/>
              </a:rPr>
              <a:t>-1</a:t>
            </a:r>
            <a:r>
              <a:rPr lang="en-US" sz="2800" b="0" i="0" u="none" dirty="0">
                <a:solidFill>
                  <a:schemeClr val="lt1"/>
                </a:solidFill>
                <a:latin typeface="Courier New"/>
                <a:ea typeface="Courier New"/>
                <a:cs typeface="Courier New"/>
                <a:sym typeface="Courier New"/>
              </a:rPr>
              <a:t>(h(m)+ </a:t>
            </a:r>
            <a:r>
              <a:rPr lang="en-US" sz="2800" b="0" i="0" u="none" dirty="0" err="1">
                <a:solidFill>
                  <a:schemeClr val="lt1"/>
                </a:solidFill>
                <a:latin typeface="Courier New"/>
                <a:ea typeface="Courier New"/>
                <a:cs typeface="Courier New"/>
                <a:sym typeface="Courier New"/>
              </a:rPr>
              <a:t>x.R</a:t>
            </a:r>
            <a:r>
              <a:rPr lang="en-US" sz="2800" b="0" i="0" u="none" dirty="0">
                <a:solidFill>
                  <a:schemeClr val="lt1"/>
                </a:solidFill>
                <a:latin typeface="Courier New"/>
                <a:ea typeface="Courier New"/>
                <a:cs typeface="Courier New"/>
                <a:sym typeface="Courier New"/>
              </a:rPr>
              <a:t>))(mod q)</a:t>
            </a:r>
            <a:r>
              <a:rPr lang="en-US" sz="2800" b="0" i="0" u="none" dirty="0">
                <a:solidFill>
                  <a:schemeClr val="lt1"/>
                </a:solidFill>
                <a:latin typeface="Arial"/>
                <a:ea typeface="Arial"/>
                <a:cs typeface="Arial"/>
                <a:sym typeface="Arial"/>
              </a:rPr>
              <a:t> </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Sends signature </a:t>
            </a:r>
            <a:r>
              <a:rPr lang="en-US" sz="3200" b="0" i="0" u="none" dirty="0">
                <a:solidFill>
                  <a:schemeClr val="lt1"/>
                </a:solidFill>
                <a:latin typeface="Courier New"/>
                <a:ea typeface="Courier New"/>
                <a:cs typeface="Courier New"/>
                <a:sym typeface="Courier New"/>
              </a:rPr>
              <a:t>(</a:t>
            </a:r>
            <a:r>
              <a:rPr lang="en-US" sz="3200" b="0" i="0" u="none" dirty="0" err="1">
                <a:solidFill>
                  <a:schemeClr val="lt1"/>
                </a:solidFill>
                <a:latin typeface="Courier New"/>
                <a:ea typeface="Courier New"/>
                <a:cs typeface="Courier New"/>
                <a:sym typeface="Courier New"/>
              </a:rPr>
              <a:t>r,s</a:t>
            </a:r>
            <a:r>
              <a:rPr lang="en-US" sz="3200" b="0" i="0" u="none" dirty="0">
                <a:solidFill>
                  <a:schemeClr val="lt1"/>
                </a:solidFill>
                <a:latin typeface="Courier New"/>
                <a:ea typeface="Courier New"/>
                <a:cs typeface="Courier New"/>
                <a:sym typeface="Courier New"/>
              </a:rPr>
              <a:t>)</a:t>
            </a:r>
            <a:r>
              <a:rPr lang="en-US" sz="3200" b="0" i="0" u="none" dirty="0">
                <a:solidFill>
                  <a:schemeClr val="lt1"/>
                </a:solidFill>
                <a:latin typeface="Arial"/>
                <a:ea typeface="Arial"/>
                <a:cs typeface="Arial"/>
                <a:sym typeface="Arial"/>
              </a:rPr>
              <a:t> with message </a:t>
            </a:r>
            <a:r>
              <a:rPr lang="en-US" sz="3200" b="0" i="0" u="none" dirty="0">
                <a:solidFill>
                  <a:schemeClr val="lt1"/>
                </a:solidFill>
                <a:latin typeface="Courier New"/>
                <a:ea typeface="Courier New"/>
                <a:cs typeface="Courier New"/>
                <a:sym typeface="Courier New"/>
              </a:rPr>
              <a:t>M</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7"/>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DSA Signature Verification </a:t>
            </a:r>
            <a:endParaRPr/>
          </a:p>
        </p:txBody>
      </p:sp>
      <p:sp>
        <p:nvSpPr>
          <p:cNvPr id="437" name="Google Shape;437;p27"/>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Having received M &amp; signature </a:t>
            </a:r>
            <a:r>
              <a:rPr lang="en-US" sz="3200" b="0" i="0" u="none" dirty="0">
                <a:solidFill>
                  <a:schemeClr val="lt1"/>
                </a:solidFill>
                <a:latin typeface="Courier New"/>
                <a:ea typeface="Courier New"/>
                <a:cs typeface="Courier New"/>
                <a:sym typeface="Courier New"/>
              </a:rPr>
              <a:t>(</a:t>
            </a:r>
            <a:r>
              <a:rPr lang="en-US" sz="3200" b="0" i="0" u="none" dirty="0" err="1">
                <a:solidFill>
                  <a:schemeClr val="lt1"/>
                </a:solidFill>
                <a:latin typeface="Courier New"/>
                <a:ea typeface="Courier New"/>
                <a:cs typeface="Courier New"/>
                <a:sym typeface="Courier New"/>
              </a:rPr>
              <a:t>r,s</a:t>
            </a:r>
            <a:r>
              <a:rPr lang="en-US" sz="3200" b="0" i="0" u="none" dirty="0">
                <a:solidFill>
                  <a:schemeClr val="lt1"/>
                </a:solidFill>
                <a:latin typeface="Courier New"/>
                <a:ea typeface="Courier New"/>
                <a:cs typeface="Courier New"/>
                <a:sym typeface="Courier New"/>
              </a:rPr>
              <a:t>)</a:t>
            </a:r>
            <a:r>
              <a:rPr lang="en-US" sz="3200" b="0" i="0" u="none" dirty="0">
                <a:solidFill>
                  <a:schemeClr val="lt1"/>
                </a:solidFill>
                <a:latin typeface="Arial"/>
                <a:ea typeface="Arial"/>
                <a:cs typeface="Arial"/>
                <a:sym typeface="Arial"/>
              </a:rPr>
              <a:t> </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To </a:t>
            </a:r>
            <a:r>
              <a:rPr lang="en-US" sz="3200" b="1" i="0" u="none" dirty="0">
                <a:solidFill>
                  <a:schemeClr val="lt1"/>
                </a:solidFill>
                <a:latin typeface="Arial"/>
                <a:ea typeface="Arial"/>
                <a:cs typeface="Arial"/>
                <a:sym typeface="Arial"/>
              </a:rPr>
              <a:t>verify</a:t>
            </a:r>
            <a:r>
              <a:rPr lang="en-US" sz="3200" b="0" i="0" u="none" dirty="0">
                <a:solidFill>
                  <a:schemeClr val="lt1"/>
                </a:solidFill>
                <a:latin typeface="Arial"/>
                <a:ea typeface="Arial"/>
                <a:cs typeface="Arial"/>
                <a:sym typeface="Arial"/>
              </a:rPr>
              <a:t> a signature, recipient computes: </a:t>
            </a:r>
            <a:endParaRPr lang="en-US" dirty="0"/>
          </a:p>
          <a:p>
            <a:pPr marL="742950" lvl="1" indent="-285750" algn="l" rtl="0">
              <a:lnSpc>
                <a:spcPct val="100000"/>
              </a:lnSpc>
              <a:spcBef>
                <a:spcPts val="560"/>
              </a:spcBef>
              <a:spcAft>
                <a:spcPts val="0"/>
              </a:spcAft>
              <a:buSzPts val="1400"/>
              <a:buNone/>
            </a:pPr>
            <a:r>
              <a:rPr lang="en-US" dirty="0">
                <a:latin typeface="Courier New"/>
                <a:ea typeface="Courier New"/>
                <a:cs typeface="Courier New"/>
                <a:sym typeface="Courier New"/>
              </a:rPr>
              <a:t>w</a:t>
            </a:r>
            <a:r>
              <a:rPr lang="en-US" sz="2800" b="0" i="0" u="none" dirty="0">
                <a:solidFill>
                  <a:schemeClr val="lt1"/>
                </a:solidFill>
                <a:latin typeface="Courier New"/>
                <a:ea typeface="Courier New"/>
                <a:cs typeface="Courier New"/>
                <a:sym typeface="Courier New"/>
              </a:rPr>
              <a:t> = s</a:t>
            </a:r>
            <a:r>
              <a:rPr lang="en-US" sz="2800" b="0" i="0" u="none" baseline="30000" dirty="0">
                <a:solidFill>
                  <a:schemeClr val="lt1"/>
                </a:solidFill>
                <a:latin typeface="Courier New"/>
                <a:ea typeface="Courier New"/>
                <a:cs typeface="Courier New"/>
                <a:sym typeface="Courier New"/>
              </a:rPr>
              <a:t>-1</a:t>
            </a:r>
            <a:r>
              <a:rPr lang="en-US" sz="2800" b="0" i="0" u="none" dirty="0">
                <a:solidFill>
                  <a:schemeClr val="lt1"/>
                </a:solidFill>
                <a:latin typeface="Courier New"/>
                <a:ea typeface="Courier New"/>
                <a:cs typeface="Courier New"/>
                <a:sym typeface="Courier New"/>
              </a:rPr>
              <a:t>(mod q) </a:t>
            </a:r>
            <a:endParaRPr lang="en-US" dirty="0"/>
          </a:p>
          <a:p>
            <a:pPr marL="742950" lvl="1" indent="-285750" algn="l" rtl="0">
              <a:lnSpc>
                <a:spcPct val="100000"/>
              </a:lnSpc>
              <a:spcBef>
                <a:spcPts val="560"/>
              </a:spcBef>
              <a:spcAft>
                <a:spcPts val="0"/>
              </a:spcAft>
              <a:buSzPts val="1400"/>
              <a:buNone/>
            </a:pPr>
            <a:r>
              <a:rPr lang="en-US" dirty="0">
                <a:latin typeface="Courier New"/>
                <a:ea typeface="Courier New"/>
                <a:cs typeface="Courier New"/>
                <a:sym typeface="Courier New"/>
              </a:rPr>
              <a:t>u</a:t>
            </a:r>
            <a:r>
              <a:rPr lang="en-US" sz="2800" b="0" i="0" u="none" dirty="0">
                <a:solidFill>
                  <a:schemeClr val="lt1"/>
                </a:solidFill>
                <a:latin typeface="Courier New"/>
                <a:ea typeface="Courier New"/>
                <a:cs typeface="Courier New"/>
                <a:sym typeface="Courier New"/>
              </a:rPr>
              <a:t>1= (H(M).w)(mod q) </a:t>
            </a:r>
            <a:endParaRPr lang="en-US" dirty="0"/>
          </a:p>
          <a:p>
            <a:pPr marL="742950" lvl="1" indent="-285750" algn="l" rtl="0">
              <a:lnSpc>
                <a:spcPct val="100000"/>
              </a:lnSpc>
              <a:spcBef>
                <a:spcPts val="560"/>
              </a:spcBef>
              <a:spcAft>
                <a:spcPts val="0"/>
              </a:spcAft>
              <a:buSzPts val="1400"/>
              <a:buNone/>
            </a:pPr>
            <a:r>
              <a:rPr lang="en-US" dirty="0">
                <a:latin typeface="Courier New"/>
                <a:ea typeface="Courier New"/>
                <a:cs typeface="Courier New"/>
                <a:sym typeface="Courier New"/>
              </a:rPr>
              <a:t>u</a:t>
            </a:r>
            <a:r>
              <a:rPr lang="en-US" sz="2800" b="0" i="0" u="none" dirty="0">
                <a:solidFill>
                  <a:schemeClr val="lt1"/>
                </a:solidFill>
                <a:latin typeface="Courier New"/>
                <a:ea typeface="Courier New"/>
                <a:cs typeface="Courier New"/>
                <a:sym typeface="Courier New"/>
              </a:rPr>
              <a:t>2= (</a:t>
            </a:r>
            <a:r>
              <a:rPr lang="en-US" sz="2800" b="0" i="0" u="none" dirty="0" err="1">
                <a:solidFill>
                  <a:schemeClr val="lt1"/>
                </a:solidFill>
                <a:latin typeface="Courier New"/>
                <a:ea typeface="Courier New"/>
                <a:cs typeface="Courier New"/>
                <a:sym typeface="Courier New"/>
              </a:rPr>
              <a:t>r.w</a:t>
            </a:r>
            <a:r>
              <a:rPr lang="en-US" sz="2800" b="0" i="0" u="none" dirty="0">
                <a:solidFill>
                  <a:schemeClr val="lt1"/>
                </a:solidFill>
                <a:latin typeface="Courier New"/>
                <a:ea typeface="Courier New"/>
                <a:cs typeface="Courier New"/>
                <a:sym typeface="Courier New"/>
              </a:rPr>
              <a:t>)(mod q) </a:t>
            </a:r>
            <a:endParaRPr lang="en-US" dirty="0"/>
          </a:p>
          <a:p>
            <a:pPr marL="742950" lvl="1" indent="-285750" algn="l" rtl="0">
              <a:lnSpc>
                <a:spcPct val="100000"/>
              </a:lnSpc>
              <a:spcBef>
                <a:spcPts val="560"/>
              </a:spcBef>
              <a:spcAft>
                <a:spcPts val="0"/>
              </a:spcAft>
              <a:buSzPts val="1400"/>
              <a:buNone/>
            </a:pPr>
            <a:r>
              <a:rPr lang="en-US" dirty="0">
                <a:latin typeface="Courier New"/>
                <a:ea typeface="Courier New"/>
                <a:cs typeface="Courier New"/>
                <a:sym typeface="Courier New"/>
              </a:rPr>
              <a:t>V </a:t>
            </a:r>
            <a:r>
              <a:rPr lang="en-US" sz="2800" b="0" i="0" u="none" dirty="0">
                <a:solidFill>
                  <a:schemeClr val="lt1"/>
                </a:solidFill>
                <a:latin typeface="Courier New"/>
                <a:ea typeface="Courier New"/>
                <a:cs typeface="Courier New"/>
                <a:sym typeface="Courier New"/>
              </a:rPr>
              <a:t>= (g</a:t>
            </a:r>
            <a:r>
              <a:rPr lang="en-US" sz="2800" b="0" i="0" u="none" baseline="30000" dirty="0">
                <a:solidFill>
                  <a:schemeClr val="lt1"/>
                </a:solidFill>
                <a:latin typeface="Courier New"/>
                <a:ea typeface="Courier New"/>
                <a:cs typeface="Courier New"/>
                <a:sym typeface="Courier New"/>
              </a:rPr>
              <a:t>u1</a:t>
            </a:r>
            <a:r>
              <a:rPr lang="en-US" sz="2800" b="0" i="0" u="none" dirty="0">
                <a:solidFill>
                  <a:schemeClr val="lt1"/>
                </a:solidFill>
                <a:latin typeface="Courier New"/>
                <a:ea typeface="Courier New"/>
                <a:cs typeface="Courier New"/>
                <a:sym typeface="Courier New"/>
              </a:rPr>
              <a:t>.y</a:t>
            </a:r>
            <a:r>
              <a:rPr lang="en-US" sz="2800" b="0" i="0" u="none" baseline="30000" dirty="0">
                <a:solidFill>
                  <a:schemeClr val="lt1"/>
                </a:solidFill>
                <a:latin typeface="Courier New"/>
                <a:ea typeface="Courier New"/>
                <a:cs typeface="Courier New"/>
                <a:sym typeface="Courier New"/>
              </a:rPr>
              <a:t>u2</a:t>
            </a:r>
            <a:r>
              <a:rPr lang="en-US" sz="2800" b="0" i="0" u="none" dirty="0">
                <a:solidFill>
                  <a:schemeClr val="lt1"/>
                </a:solidFill>
                <a:latin typeface="Courier New"/>
                <a:ea typeface="Courier New"/>
                <a:cs typeface="Courier New"/>
                <a:sym typeface="Courier New"/>
              </a:rPr>
              <a:t>(mod p)) (mod q) </a:t>
            </a:r>
            <a:endParaRPr lang="en-US" dirty="0"/>
          </a:p>
          <a:p>
            <a:pPr marL="342900" lvl="0" indent="-342900" algn="l" rtl="0">
              <a:lnSpc>
                <a:spcPct val="100000"/>
              </a:lnSpc>
              <a:spcBef>
                <a:spcPts val="640"/>
              </a:spcBef>
              <a:spcAft>
                <a:spcPts val="0"/>
              </a:spcAft>
              <a:buClr>
                <a:schemeClr val="hlink"/>
              </a:buClr>
              <a:buSzPts val="2560"/>
              <a:buFont typeface="Noto Sans Symbols"/>
              <a:buChar char="⮚"/>
            </a:pPr>
            <a:r>
              <a:rPr lang="en-US" sz="3200" b="0" i="0" u="none" dirty="0">
                <a:solidFill>
                  <a:schemeClr val="lt1"/>
                </a:solidFill>
                <a:latin typeface="Arial"/>
                <a:ea typeface="Arial"/>
                <a:cs typeface="Arial"/>
                <a:sym typeface="Arial"/>
              </a:rPr>
              <a:t>If </a:t>
            </a:r>
            <a:r>
              <a:rPr lang="en-US" sz="3200" b="0" i="0" u="none" dirty="0">
                <a:solidFill>
                  <a:schemeClr val="lt1"/>
                </a:solidFill>
                <a:latin typeface="Courier New"/>
                <a:ea typeface="Courier New"/>
                <a:cs typeface="Courier New"/>
                <a:sym typeface="Courier New"/>
              </a:rPr>
              <a:t>v=r</a:t>
            </a:r>
            <a:r>
              <a:rPr lang="en-US" sz="3200" b="0" i="0" u="none" dirty="0">
                <a:solidFill>
                  <a:schemeClr val="lt1"/>
                </a:solidFill>
                <a:latin typeface="Arial"/>
                <a:ea typeface="Arial"/>
                <a:cs typeface="Arial"/>
                <a:sym typeface="Arial"/>
              </a:rPr>
              <a:t> then signature is verified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63AA5-CCCD-1F9C-BB94-AACC2E4746C1}"/>
              </a:ext>
            </a:extLst>
          </p:cNvPr>
          <p:cNvSpPr>
            <a:spLocks noGrp="1"/>
          </p:cNvSpPr>
          <p:nvPr>
            <p:ph type="title"/>
          </p:nvPr>
        </p:nvSpPr>
        <p:spPr/>
        <p:txBody>
          <a:bodyPr/>
          <a:lstStyle/>
          <a:p>
            <a:r>
              <a:rPr lang="en-IN" dirty="0"/>
              <a:t>Wrapping UP </a:t>
            </a:r>
          </a:p>
        </p:txBody>
      </p:sp>
      <p:sp>
        <p:nvSpPr>
          <p:cNvPr id="3" name="TextBox 2">
            <a:extLst>
              <a:ext uri="{FF2B5EF4-FFF2-40B4-BE49-F238E27FC236}">
                <a16:creationId xmlns:a16="http://schemas.microsoft.com/office/drawing/2014/main" id="{8702075D-B309-94C7-A4AC-818B6638F10E}"/>
              </a:ext>
            </a:extLst>
          </p:cNvPr>
          <p:cNvSpPr txBox="1"/>
          <p:nvPr/>
        </p:nvSpPr>
        <p:spPr>
          <a:xfrm>
            <a:off x="1772239" y="2347275"/>
            <a:ext cx="5062194" cy="1815882"/>
          </a:xfrm>
          <a:prstGeom prst="rect">
            <a:avLst/>
          </a:prstGeom>
          <a:noFill/>
        </p:spPr>
        <p:txBody>
          <a:bodyPr wrap="square" rtlCol="0">
            <a:spAutoFit/>
          </a:bodyPr>
          <a:lstStyle/>
          <a:p>
            <a:pPr marL="285750" indent="-285750">
              <a:buFont typeface="Arial" panose="020B0604020202020204" pitchFamily="34" charset="0"/>
              <a:buChar char="•"/>
            </a:pPr>
            <a:r>
              <a:rPr lang="en-IN" sz="2800" dirty="0">
                <a:solidFill>
                  <a:schemeClr val="bg1"/>
                </a:solidFill>
                <a:latin typeface="Adobe Devanagari" panose="02040503050201020203" pitchFamily="18" charset="0"/>
                <a:cs typeface="Adobe Devanagari" panose="02040503050201020203" pitchFamily="18" charset="0"/>
              </a:rPr>
              <a:t>Message Digestion </a:t>
            </a:r>
          </a:p>
          <a:p>
            <a:pPr marL="285750" indent="-285750">
              <a:buFont typeface="Arial" panose="020B0604020202020204" pitchFamily="34" charset="0"/>
              <a:buChar char="•"/>
            </a:pPr>
            <a:r>
              <a:rPr lang="en-IN" sz="2800" dirty="0">
                <a:solidFill>
                  <a:schemeClr val="bg1"/>
                </a:solidFill>
                <a:latin typeface="Adobe Devanagari" panose="02040503050201020203" pitchFamily="18" charset="0"/>
                <a:cs typeface="Adobe Devanagari" panose="02040503050201020203" pitchFamily="18" charset="0"/>
              </a:rPr>
              <a:t>MD5</a:t>
            </a:r>
          </a:p>
          <a:p>
            <a:pPr marL="285750" indent="-285750">
              <a:buFont typeface="Arial" panose="020B0604020202020204" pitchFamily="34" charset="0"/>
              <a:buChar char="•"/>
            </a:pPr>
            <a:r>
              <a:rPr lang="en-IN" sz="2800" dirty="0">
                <a:solidFill>
                  <a:schemeClr val="bg1"/>
                </a:solidFill>
                <a:latin typeface="Adobe Devanagari" panose="02040503050201020203" pitchFamily="18" charset="0"/>
                <a:cs typeface="Adobe Devanagari" panose="02040503050201020203" pitchFamily="18" charset="0"/>
              </a:rPr>
              <a:t>SHA</a:t>
            </a:r>
          </a:p>
          <a:p>
            <a:pPr marL="285750" indent="-285750">
              <a:buFont typeface="Arial" panose="020B0604020202020204" pitchFamily="34" charset="0"/>
              <a:buChar char="•"/>
            </a:pPr>
            <a:r>
              <a:rPr lang="en-IN" sz="2800" dirty="0">
                <a:solidFill>
                  <a:schemeClr val="bg1"/>
                </a:solidFill>
                <a:latin typeface="Adobe Devanagari" panose="02040503050201020203" pitchFamily="18" charset="0"/>
                <a:cs typeface="Adobe Devanagari" panose="02040503050201020203" pitchFamily="18" charset="0"/>
              </a:rPr>
              <a:t>Digital signatures</a:t>
            </a:r>
          </a:p>
        </p:txBody>
      </p:sp>
    </p:spTree>
    <p:extLst>
      <p:ext uri="{BB962C8B-B14F-4D97-AF65-F5344CB8AC3E}">
        <p14:creationId xmlns:p14="http://schemas.microsoft.com/office/powerpoint/2010/main" val="552850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MD5 Message Digest</a:t>
            </a:r>
            <a:endParaRPr/>
          </a:p>
        </p:txBody>
      </p:sp>
      <p:sp>
        <p:nvSpPr>
          <p:cNvPr id="237" name="Google Shape;237;p3"/>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marR="0" lvl="0" indent="-180340" algn="l" rtl="0">
              <a:spcBef>
                <a:spcPts val="0"/>
              </a:spcBef>
              <a:spcAft>
                <a:spcPts val="0"/>
              </a:spcAft>
              <a:buClr>
                <a:schemeClr val="hlink"/>
              </a:buClr>
              <a:buSzPts val="2560"/>
              <a:buFont typeface="Noto Sans Symbols"/>
              <a:buNone/>
            </a:pPr>
            <a:endParaRPr sz="3200">
              <a:solidFill>
                <a:schemeClr val="lt1"/>
              </a:solidFill>
              <a:latin typeface="Arial"/>
              <a:ea typeface="Arial"/>
              <a:cs typeface="Arial"/>
              <a:sym typeface="Arial"/>
            </a:endParaRPr>
          </a:p>
        </p:txBody>
      </p:sp>
      <p:pic>
        <p:nvPicPr>
          <p:cNvPr id="238" name="Google Shape;238;p3"/>
          <p:cNvPicPr preferRelativeResize="0"/>
          <p:nvPr/>
        </p:nvPicPr>
        <p:blipFill rotWithShape="1">
          <a:blip r:embed="rId3">
            <a:alphaModFix/>
          </a:blip>
          <a:srcRect/>
          <a:stretch/>
        </p:blipFill>
        <p:spPr>
          <a:xfrm>
            <a:off x="711200" y="1196975"/>
            <a:ext cx="7677150" cy="5124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MD5 Algorithm</a:t>
            </a:r>
            <a:endParaRPr/>
          </a:p>
        </p:txBody>
      </p:sp>
      <p:sp>
        <p:nvSpPr>
          <p:cNvPr id="244" name="Google Shape;244;p4"/>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The following five steps are performed to compute the message digest of the message.</a:t>
            </a:r>
            <a:endParaRPr/>
          </a:p>
          <a:p>
            <a:pPr marL="342900" marR="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 Step 1. Append Padding Bits</a:t>
            </a:r>
            <a:endParaRPr/>
          </a:p>
          <a:p>
            <a:pPr marL="342900" marR="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 Step 2. Append Length</a:t>
            </a:r>
            <a:endParaRPr/>
          </a:p>
          <a:p>
            <a:pPr marL="342900" marR="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 Step 3. Initialize MD Buffer</a:t>
            </a:r>
            <a:endParaRPr/>
          </a:p>
          <a:p>
            <a:pPr marL="342900" marR="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 Step 4. Process Message in 16-Word Blocks</a:t>
            </a:r>
            <a:endParaRPr/>
          </a:p>
          <a:p>
            <a:pPr marL="342900" marR="0" lvl="0" indent="-342900" algn="l" rtl="0">
              <a:lnSpc>
                <a:spcPct val="100000"/>
              </a:lnSpc>
              <a:spcBef>
                <a:spcPts val="640"/>
              </a:spcBef>
              <a:spcAft>
                <a:spcPts val="0"/>
              </a:spcAft>
              <a:buClr>
                <a:schemeClr val="hlink"/>
              </a:buClr>
              <a:buSzPts val="2560"/>
              <a:buFont typeface="Noto Sans Symbols"/>
              <a:buChar char="⮚"/>
            </a:pPr>
            <a:r>
              <a:rPr lang="en-US" sz="3200" b="0" i="0" u="none">
                <a:solidFill>
                  <a:schemeClr val="lt1"/>
                </a:solidFill>
                <a:latin typeface="Arial"/>
                <a:ea typeface="Arial"/>
                <a:cs typeface="Arial"/>
                <a:sym typeface="Arial"/>
              </a:rPr>
              <a:t> Step 5. Output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1" name="Google Shape;251;p5"/>
          <p:cNvPicPr preferRelativeResize="0"/>
          <p:nvPr/>
        </p:nvPicPr>
        <p:blipFill rotWithShape="1">
          <a:blip r:embed="rId3">
            <a:alphaModFix/>
          </a:blip>
          <a:srcRect/>
          <a:stretch/>
        </p:blipFill>
        <p:spPr>
          <a:xfrm>
            <a:off x="366823" y="1138237"/>
            <a:ext cx="7677150" cy="5124450"/>
          </a:xfrm>
          <a:prstGeom prst="rect">
            <a:avLst/>
          </a:prstGeom>
          <a:noFill/>
          <a:ln>
            <a:noFill/>
          </a:ln>
        </p:spPr>
      </p:pic>
      <p:sp>
        <p:nvSpPr>
          <p:cNvPr id="250" name="Google Shape;250;p5"/>
          <p:cNvSpPr txBox="1">
            <a:spLocks noGrp="1"/>
          </p:cNvSpPr>
          <p:nvPr>
            <p:ph type="title"/>
          </p:nvPr>
        </p:nvSpPr>
        <p:spPr>
          <a:xfrm>
            <a:off x="457200" y="182562"/>
            <a:ext cx="8229600" cy="788988"/>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Calibri"/>
              <a:buNone/>
            </a:pPr>
            <a:r>
              <a:rPr lang="en-US" sz="4400" b="1" i="0" u="none" dirty="0">
                <a:solidFill>
                  <a:schemeClr val="lt2"/>
                </a:solidFill>
                <a:latin typeface="Calibri"/>
                <a:ea typeface="Calibri"/>
                <a:cs typeface="Calibri"/>
                <a:sym typeface="Calibri"/>
              </a:rPr>
              <a:t>MD5 Overview</a:t>
            </a:r>
            <a:endParaRPr dirty="0"/>
          </a:p>
        </p:txBody>
      </p:sp>
      <p:sp>
        <p:nvSpPr>
          <p:cNvPr id="252" name="Google Shape;252;p5"/>
          <p:cNvSpPr/>
          <p:nvPr/>
        </p:nvSpPr>
        <p:spPr>
          <a:xfrm>
            <a:off x="7629303" y="2684636"/>
            <a:ext cx="1524000" cy="6096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43200" y="-23194"/>
                </a:moveTo>
                <a:lnTo>
                  <a:pt x="-46000" y="-1296"/>
                </a:lnTo>
              </a:path>
            </a:pathLst>
          </a:custGeom>
          <a:solidFill>
            <a:srgbClr val="FFFF00"/>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dirty="0">
                <a:solidFill>
                  <a:srgbClr val="000000"/>
                </a:solidFill>
                <a:latin typeface="Calibri"/>
                <a:ea typeface="Calibri"/>
                <a:cs typeface="Calibri"/>
                <a:sym typeface="Calibri"/>
              </a:rPr>
              <a:t>1. Append padding bits</a:t>
            </a:r>
            <a:endParaRPr dirty="0"/>
          </a:p>
          <a:p>
            <a:pPr marL="0" marR="0" lvl="0" indent="0" algn="l" rtl="0">
              <a:lnSpc>
                <a:spcPct val="100000"/>
              </a:lnSpc>
              <a:spcBef>
                <a:spcPts val="0"/>
              </a:spcBef>
              <a:spcAft>
                <a:spcPts val="0"/>
              </a:spcAft>
              <a:buClr>
                <a:srgbClr val="000000"/>
              </a:buClr>
              <a:buSzPts val="1200"/>
              <a:buFont typeface="Calibri"/>
              <a:buNone/>
            </a:pPr>
            <a:r>
              <a:rPr lang="en-US" sz="1200" b="0" i="0" u="none" dirty="0">
                <a:solidFill>
                  <a:srgbClr val="000000"/>
                </a:solidFill>
                <a:latin typeface="Calibri"/>
                <a:ea typeface="Calibri"/>
                <a:cs typeface="Calibri"/>
                <a:sym typeface="Calibri"/>
              </a:rPr>
              <a:t>(to 448 mod 512)</a:t>
            </a:r>
            <a:endParaRPr dirty="0"/>
          </a:p>
        </p:txBody>
      </p:sp>
      <p:sp>
        <p:nvSpPr>
          <p:cNvPr id="253" name="Google Shape;253;p5"/>
          <p:cNvSpPr/>
          <p:nvPr/>
        </p:nvSpPr>
        <p:spPr>
          <a:xfrm>
            <a:off x="7941192" y="1846175"/>
            <a:ext cx="1066800" cy="6096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7897" y="-11648"/>
                </a:moveTo>
                <a:lnTo>
                  <a:pt x="-46000" y="-1852"/>
                </a:lnTo>
              </a:path>
            </a:pathLst>
          </a:custGeom>
          <a:solidFill>
            <a:srgbClr val="FFFF00"/>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dirty="0">
                <a:solidFill>
                  <a:srgbClr val="000000"/>
                </a:solidFill>
                <a:latin typeface="Calibri"/>
                <a:ea typeface="Calibri"/>
                <a:cs typeface="Calibri"/>
                <a:sym typeface="Calibri"/>
              </a:rPr>
              <a:t>2. Append length (64bits)</a:t>
            </a:r>
            <a:endParaRPr dirty="0"/>
          </a:p>
        </p:txBody>
      </p:sp>
      <p:sp>
        <p:nvSpPr>
          <p:cNvPr id="254" name="Google Shape;254;p5"/>
          <p:cNvSpPr/>
          <p:nvPr/>
        </p:nvSpPr>
        <p:spPr>
          <a:xfrm>
            <a:off x="529431" y="5719763"/>
            <a:ext cx="2674937" cy="9144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3320" y="-12193"/>
                </a:moveTo>
                <a:lnTo>
                  <a:pt x="3240" y="-836"/>
                </a:lnTo>
              </a:path>
            </a:pathLst>
          </a:custGeom>
          <a:solidFill>
            <a:srgbClr val="FFFF00"/>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dirty="0">
                <a:solidFill>
                  <a:srgbClr val="000000"/>
                </a:solidFill>
                <a:latin typeface="Calibri"/>
                <a:ea typeface="Calibri"/>
                <a:cs typeface="Calibri"/>
                <a:sym typeface="Calibri"/>
              </a:rPr>
              <a:t>3. Initialize MD buffer (4x32 bits Word)</a:t>
            </a:r>
            <a:endParaRPr dirty="0"/>
          </a:p>
          <a:p>
            <a:pPr marL="0" marR="0" lvl="0" indent="0" algn="l" rtl="0">
              <a:lnSpc>
                <a:spcPct val="100000"/>
              </a:lnSpc>
              <a:spcBef>
                <a:spcPts val="0"/>
              </a:spcBef>
              <a:spcAft>
                <a:spcPts val="0"/>
              </a:spcAft>
              <a:buClr>
                <a:srgbClr val="000000"/>
              </a:buClr>
              <a:buSzPts val="1200"/>
              <a:buFont typeface="Calibri"/>
              <a:buNone/>
            </a:pPr>
            <a:r>
              <a:rPr lang="en-US" sz="1200" b="0" i="0" u="none" dirty="0">
                <a:solidFill>
                  <a:srgbClr val="000000"/>
                </a:solidFill>
                <a:latin typeface="Calibri"/>
                <a:ea typeface="Calibri"/>
                <a:cs typeface="Calibri"/>
                <a:sym typeface="Calibri"/>
              </a:rPr>
              <a:t>Word A = 01 23 45 67</a:t>
            </a:r>
            <a:endParaRPr dirty="0"/>
          </a:p>
          <a:p>
            <a:pPr marL="0" marR="0" lvl="0" indent="0" algn="l" rtl="0">
              <a:lnSpc>
                <a:spcPct val="100000"/>
              </a:lnSpc>
              <a:spcBef>
                <a:spcPts val="0"/>
              </a:spcBef>
              <a:spcAft>
                <a:spcPts val="0"/>
              </a:spcAft>
              <a:buClr>
                <a:srgbClr val="000000"/>
              </a:buClr>
              <a:buSzPts val="1200"/>
              <a:buFont typeface="Calibri"/>
              <a:buNone/>
            </a:pPr>
            <a:r>
              <a:rPr lang="en-US" sz="1200" b="0" i="0" u="none" dirty="0">
                <a:solidFill>
                  <a:srgbClr val="000000"/>
                </a:solidFill>
                <a:latin typeface="Calibri"/>
                <a:ea typeface="Calibri"/>
                <a:cs typeface="Calibri"/>
                <a:sym typeface="Calibri"/>
              </a:rPr>
              <a:t>Word B = 89 AB CD EF</a:t>
            </a:r>
            <a:endParaRPr dirty="0"/>
          </a:p>
          <a:p>
            <a:pPr marL="0" marR="0" lvl="0" indent="0" algn="l" rtl="0">
              <a:lnSpc>
                <a:spcPct val="100000"/>
              </a:lnSpc>
              <a:spcBef>
                <a:spcPts val="0"/>
              </a:spcBef>
              <a:spcAft>
                <a:spcPts val="0"/>
              </a:spcAft>
              <a:buClr>
                <a:srgbClr val="000000"/>
              </a:buClr>
              <a:buSzPts val="1200"/>
              <a:buFont typeface="Calibri"/>
              <a:buNone/>
            </a:pPr>
            <a:r>
              <a:rPr lang="en-US" sz="1200" b="0" i="0" u="none" dirty="0">
                <a:solidFill>
                  <a:srgbClr val="000000"/>
                </a:solidFill>
                <a:latin typeface="Calibri"/>
                <a:ea typeface="Calibri"/>
                <a:cs typeface="Calibri"/>
                <a:sym typeface="Calibri"/>
              </a:rPr>
              <a:t>Word C = FE DC BA 98</a:t>
            </a:r>
            <a:endParaRPr dirty="0"/>
          </a:p>
          <a:p>
            <a:pPr marL="0" marR="0" lvl="0" indent="0" algn="l" rtl="0">
              <a:lnSpc>
                <a:spcPct val="100000"/>
              </a:lnSpc>
              <a:spcBef>
                <a:spcPts val="0"/>
              </a:spcBef>
              <a:spcAft>
                <a:spcPts val="0"/>
              </a:spcAft>
              <a:buClr>
                <a:srgbClr val="000000"/>
              </a:buClr>
              <a:buSzPts val="1200"/>
              <a:buFont typeface="Calibri"/>
              <a:buNone/>
            </a:pPr>
            <a:r>
              <a:rPr lang="en-US" sz="1200" b="0" i="0" u="none" dirty="0">
                <a:solidFill>
                  <a:srgbClr val="000000"/>
                </a:solidFill>
                <a:latin typeface="Calibri"/>
                <a:ea typeface="Calibri"/>
                <a:cs typeface="Calibri"/>
                <a:sym typeface="Calibri"/>
              </a:rPr>
              <a:t>Word D = 76 54 32 10</a:t>
            </a:r>
            <a:endParaRPr dirty="0"/>
          </a:p>
        </p:txBody>
      </p:sp>
      <p:sp>
        <p:nvSpPr>
          <p:cNvPr id="255" name="Google Shape;255;p5"/>
          <p:cNvSpPr txBox="1"/>
          <p:nvPr/>
        </p:nvSpPr>
        <p:spPr>
          <a:xfrm>
            <a:off x="1295400" y="4495800"/>
            <a:ext cx="1143000" cy="1143000"/>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6"/>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3600"/>
              <a:buFont typeface="Calibri"/>
              <a:buNone/>
            </a:pPr>
            <a:r>
              <a:rPr lang="en-US" sz="3600" b="1" i="0" u="none">
                <a:solidFill>
                  <a:schemeClr val="lt2"/>
                </a:solidFill>
                <a:latin typeface="Calibri"/>
                <a:ea typeface="Calibri"/>
                <a:cs typeface="Calibri"/>
                <a:sym typeface="Calibri"/>
              </a:rPr>
              <a:t>		Hash Algorithm Design </a:t>
            </a:r>
            <a:r>
              <a:rPr lang="en-US" sz="3600" b="1" i="0" u="none">
                <a:solidFill>
                  <a:schemeClr val="lt2"/>
                </a:solidFill>
                <a:latin typeface="Times New Roman"/>
                <a:ea typeface="Times New Roman"/>
                <a:cs typeface="Times New Roman"/>
                <a:sym typeface="Times New Roman"/>
              </a:rPr>
              <a:t>–</a:t>
            </a:r>
            <a:r>
              <a:rPr lang="en-US" sz="3600" b="1" i="0" u="none">
                <a:solidFill>
                  <a:schemeClr val="lt2"/>
                </a:solidFill>
                <a:latin typeface="Calibri"/>
                <a:ea typeface="Calibri"/>
                <a:cs typeface="Calibri"/>
                <a:sym typeface="Calibri"/>
              </a:rPr>
              <a:t> MD5</a:t>
            </a:r>
            <a:endParaRPr/>
          </a:p>
        </p:txBody>
      </p:sp>
      <p:pic>
        <p:nvPicPr>
          <p:cNvPr id="262" name="Google Shape;262;p6"/>
          <p:cNvPicPr preferRelativeResize="0"/>
          <p:nvPr/>
        </p:nvPicPr>
        <p:blipFill rotWithShape="1">
          <a:blip r:embed="rId3">
            <a:alphaModFix/>
          </a:blip>
          <a:srcRect/>
          <a:stretch/>
        </p:blipFill>
        <p:spPr>
          <a:xfrm>
            <a:off x="5486400" y="1295400"/>
            <a:ext cx="3409950" cy="2276475"/>
          </a:xfrm>
          <a:prstGeom prst="rect">
            <a:avLst/>
          </a:prstGeom>
          <a:noFill/>
          <a:ln>
            <a:noFill/>
          </a:ln>
        </p:spPr>
      </p:pic>
      <p:pic>
        <p:nvPicPr>
          <p:cNvPr id="263" name="Google Shape;263;p6"/>
          <p:cNvPicPr preferRelativeResize="0"/>
          <p:nvPr/>
        </p:nvPicPr>
        <p:blipFill rotWithShape="1">
          <a:blip r:embed="rId4">
            <a:alphaModFix/>
          </a:blip>
          <a:srcRect/>
          <a:stretch/>
        </p:blipFill>
        <p:spPr>
          <a:xfrm>
            <a:off x="1295400" y="1524000"/>
            <a:ext cx="3886200" cy="4870450"/>
          </a:xfrm>
          <a:prstGeom prst="rect">
            <a:avLst/>
          </a:prstGeom>
          <a:noFill/>
          <a:ln>
            <a:noFill/>
          </a:ln>
        </p:spPr>
      </p:pic>
      <p:sp>
        <p:nvSpPr>
          <p:cNvPr id="264" name="Google Shape;264;p6"/>
          <p:cNvSpPr/>
          <p:nvPr/>
        </p:nvSpPr>
        <p:spPr>
          <a:xfrm>
            <a:off x="914400" y="1295400"/>
            <a:ext cx="4724400" cy="5334000"/>
          </a:xfrm>
          <a:prstGeom prst="roundRect">
            <a:avLst>
              <a:gd name="adj" fmla="val 16667"/>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65" name="Google Shape;265;p6"/>
          <p:cNvSpPr/>
          <p:nvPr/>
        </p:nvSpPr>
        <p:spPr>
          <a:xfrm>
            <a:off x="7162800" y="2590800"/>
            <a:ext cx="685800" cy="685800"/>
          </a:xfrm>
          <a:prstGeom prst="roundRect">
            <a:avLst>
              <a:gd name="adj" fmla="val 16667"/>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cxnSp>
        <p:nvCxnSpPr>
          <p:cNvPr id="266" name="Google Shape;266;p6"/>
          <p:cNvCxnSpPr/>
          <p:nvPr/>
        </p:nvCxnSpPr>
        <p:spPr>
          <a:xfrm flipH="1">
            <a:off x="5638800" y="3200400"/>
            <a:ext cx="1524000" cy="228600"/>
          </a:xfrm>
          <a:prstGeom prst="straightConnector1">
            <a:avLst/>
          </a:prstGeom>
          <a:noFill/>
          <a:ln w="19050" cap="flat" cmpd="sng">
            <a:solidFill>
              <a:srgbClr val="FF0000"/>
            </a:solidFill>
            <a:prstDash val="solid"/>
            <a:miter lim="800000"/>
            <a:headEnd type="none" w="med" len="med"/>
            <a:tailEnd type="stealth" w="med" len="med"/>
          </a:ln>
        </p:spPr>
      </p:cxnSp>
      <p:sp>
        <p:nvSpPr>
          <p:cNvPr id="267" name="Google Shape;267;p6"/>
          <p:cNvSpPr/>
          <p:nvPr/>
        </p:nvSpPr>
        <p:spPr>
          <a:xfrm>
            <a:off x="2133600" y="2286000"/>
            <a:ext cx="1905000" cy="533400"/>
          </a:xfrm>
          <a:prstGeom prst="roundRect">
            <a:avLst>
              <a:gd name="adj" fmla="val 16667"/>
            </a:avLst>
          </a:prstGeom>
          <a:noFill/>
          <a:ln w="25400" cap="flat" cmpd="sng">
            <a:solidFill>
              <a:srgbClr val="00F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pic>
        <p:nvPicPr>
          <p:cNvPr id="268" name="Google Shape;268;p6"/>
          <p:cNvPicPr preferRelativeResize="0"/>
          <p:nvPr/>
        </p:nvPicPr>
        <p:blipFill rotWithShape="1">
          <a:blip r:embed="rId5">
            <a:alphaModFix/>
          </a:blip>
          <a:srcRect/>
          <a:stretch/>
        </p:blipFill>
        <p:spPr>
          <a:xfrm>
            <a:off x="6430962" y="3844925"/>
            <a:ext cx="2713037" cy="3013075"/>
          </a:xfrm>
          <a:prstGeom prst="rect">
            <a:avLst/>
          </a:prstGeom>
          <a:noFill/>
          <a:ln>
            <a:noFill/>
          </a:ln>
        </p:spPr>
      </p:pic>
      <p:sp>
        <p:nvSpPr>
          <p:cNvPr id="269" name="Google Shape;269;p6"/>
          <p:cNvSpPr/>
          <p:nvPr/>
        </p:nvSpPr>
        <p:spPr>
          <a:xfrm>
            <a:off x="6400800" y="3657600"/>
            <a:ext cx="2743200" cy="3200400"/>
          </a:xfrm>
          <a:prstGeom prst="roundRect">
            <a:avLst>
              <a:gd name="adj" fmla="val 2445"/>
            </a:avLst>
          </a:prstGeom>
          <a:noFill/>
          <a:ln w="25400" cap="flat" cmpd="sng">
            <a:solidFill>
              <a:srgbClr val="00F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cxnSp>
        <p:nvCxnSpPr>
          <p:cNvPr id="270" name="Google Shape;270;p6"/>
          <p:cNvCxnSpPr/>
          <p:nvPr/>
        </p:nvCxnSpPr>
        <p:spPr>
          <a:xfrm>
            <a:off x="4038600" y="2819400"/>
            <a:ext cx="2362200" cy="1143000"/>
          </a:xfrm>
          <a:prstGeom prst="straightConnector1">
            <a:avLst/>
          </a:prstGeom>
          <a:noFill/>
          <a:ln w="19050" cap="flat" cmpd="sng">
            <a:solidFill>
              <a:srgbClr val="00FF00"/>
            </a:solidFill>
            <a:prstDash val="solid"/>
            <a:miter lim="800000"/>
            <a:headEnd type="none" w="med" len="med"/>
            <a:tailEnd type="stealth" w="med" len="med"/>
          </a:ln>
        </p:spPr>
      </p:cxnSp>
      <p:sp>
        <p:nvSpPr>
          <p:cNvPr id="271" name="Google Shape;271;p6"/>
          <p:cNvSpPr txBox="1"/>
          <p:nvPr/>
        </p:nvSpPr>
        <p:spPr>
          <a:xfrm>
            <a:off x="7315200" y="3625850"/>
            <a:ext cx="873125"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a:solidFill>
                  <a:srgbClr val="000000"/>
                </a:solidFill>
                <a:latin typeface="Calibri"/>
                <a:ea typeface="Calibri"/>
                <a:cs typeface="Calibri"/>
                <a:sym typeface="Calibri"/>
              </a:rPr>
              <a:t>16 steps</a:t>
            </a:r>
            <a:endParaRPr/>
          </a:p>
        </p:txBody>
      </p:sp>
      <p:sp>
        <p:nvSpPr>
          <p:cNvPr id="272" name="Google Shape;272;p6"/>
          <p:cNvSpPr txBox="1"/>
          <p:nvPr/>
        </p:nvSpPr>
        <p:spPr>
          <a:xfrm>
            <a:off x="4419600" y="5334000"/>
            <a:ext cx="2127250" cy="276225"/>
          </a:xfrm>
          <a:prstGeom prst="rect">
            <a:avLst/>
          </a:prstGeom>
          <a:solidFill>
            <a:srgbClr val="FFFF00"/>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Constructed from sine function</a:t>
            </a:r>
            <a:endParaRPr/>
          </a:p>
        </p:txBody>
      </p:sp>
      <p:cxnSp>
        <p:nvCxnSpPr>
          <p:cNvPr id="273" name="Google Shape;273;p6"/>
          <p:cNvCxnSpPr/>
          <p:nvPr/>
        </p:nvCxnSpPr>
        <p:spPr>
          <a:xfrm rot="10800000" flipH="1">
            <a:off x="6172200" y="5181600"/>
            <a:ext cx="304800" cy="152400"/>
          </a:xfrm>
          <a:prstGeom prst="straightConnector1">
            <a:avLst/>
          </a:prstGeom>
          <a:noFill/>
          <a:ln w="19050" cap="flat" cmpd="sng">
            <a:solidFill>
              <a:schemeClr val="lt1"/>
            </a:solidFill>
            <a:prstDash val="solid"/>
            <a:miter lim="800000"/>
            <a:headEnd type="none" w="med" len="med"/>
            <a:tailEnd type="stealth" w="med" len="med"/>
          </a:ln>
        </p:spPr>
      </p:cxnSp>
      <p:sp>
        <p:nvSpPr>
          <p:cNvPr id="274" name="Google Shape;274;p6"/>
          <p:cNvSpPr/>
          <p:nvPr/>
        </p:nvSpPr>
        <p:spPr>
          <a:xfrm>
            <a:off x="1905000" y="2514600"/>
            <a:ext cx="4495800" cy="2286000"/>
          </a:xfrm>
          <a:custGeom>
            <a:avLst/>
            <a:gdLst/>
            <a:ahLst/>
            <a:cxnLst/>
            <a:rect l="l" t="t" r="r" b="b"/>
            <a:pathLst>
              <a:path w="2832" h="1440" extrusionOk="0">
                <a:moveTo>
                  <a:pt x="0" y="0"/>
                </a:moveTo>
                <a:cubicBezTo>
                  <a:pt x="700" y="456"/>
                  <a:pt x="1400" y="912"/>
                  <a:pt x="1872" y="1152"/>
                </a:cubicBezTo>
                <a:cubicBezTo>
                  <a:pt x="2344" y="1392"/>
                  <a:pt x="2672" y="1392"/>
                  <a:pt x="2832" y="1440"/>
                </a:cubicBezTo>
              </a:path>
            </a:pathLst>
          </a:custGeom>
          <a:no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75" name="Google Shape;275;p6"/>
          <p:cNvSpPr txBox="1"/>
          <p:nvPr/>
        </p:nvSpPr>
        <p:spPr>
          <a:xfrm>
            <a:off x="4343400" y="4267200"/>
            <a:ext cx="2282825" cy="276225"/>
          </a:xfrm>
          <a:prstGeom prst="rect">
            <a:avLst/>
          </a:prstGeom>
          <a:solidFill>
            <a:srgbClr val="FFFF00"/>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X[k] = M [q*16+k] (32 bit)</a:t>
            </a:r>
            <a:endParaRPr/>
          </a:p>
        </p:txBody>
      </p:sp>
      <p:pic>
        <p:nvPicPr>
          <p:cNvPr id="276" name="Google Shape;276;p6"/>
          <p:cNvPicPr preferRelativeResize="0"/>
          <p:nvPr/>
        </p:nvPicPr>
        <p:blipFill rotWithShape="1">
          <a:blip r:embed="rId6">
            <a:alphaModFix/>
          </a:blip>
          <a:srcRect/>
          <a:stretch/>
        </p:blipFill>
        <p:spPr>
          <a:xfrm>
            <a:off x="76200" y="0"/>
            <a:ext cx="1909762" cy="1236662"/>
          </a:xfrm>
          <a:prstGeom prst="rect">
            <a:avLst/>
          </a:prstGeom>
          <a:noFill/>
          <a:ln>
            <a:noFill/>
          </a:ln>
        </p:spPr>
      </p:pic>
      <p:cxnSp>
        <p:nvCxnSpPr>
          <p:cNvPr id="277" name="Google Shape;277;p6"/>
          <p:cNvCxnSpPr/>
          <p:nvPr/>
        </p:nvCxnSpPr>
        <p:spPr>
          <a:xfrm>
            <a:off x="1905000" y="914400"/>
            <a:ext cx="6019800" cy="3429000"/>
          </a:xfrm>
          <a:prstGeom prst="straightConnector1">
            <a:avLst/>
          </a:prstGeom>
          <a:noFill/>
          <a:ln w="19050" cap="flat" cmpd="sng">
            <a:solidFill>
              <a:schemeClr val="lt1"/>
            </a:solidFill>
            <a:prstDash val="solid"/>
            <a:miter lim="800000"/>
            <a:headEnd type="none" w="med" len="med"/>
            <a:tailEnd type="stealth" w="med" len="med"/>
          </a:ln>
        </p:spPr>
      </p:cxn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7"/>
          <p:cNvPicPr preferRelativeResize="0"/>
          <p:nvPr/>
        </p:nvPicPr>
        <p:blipFill rotWithShape="1">
          <a:blip r:embed="rId3">
            <a:alphaModFix/>
          </a:blip>
          <a:srcRect/>
          <a:stretch/>
        </p:blipFill>
        <p:spPr>
          <a:xfrm>
            <a:off x="5716587" y="2438400"/>
            <a:ext cx="3357562" cy="4419600"/>
          </a:xfrm>
          <a:prstGeom prst="rect">
            <a:avLst/>
          </a:prstGeom>
          <a:noFill/>
          <a:ln w="19050" cap="flat" cmpd="sng">
            <a:solidFill>
              <a:schemeClr val="lt1"/>
            </a:solidFill>
            <a:prstDash val="solid"/>
            <a:miter lim="800000"/>
            <a:headEnd type="none" w="sm" len="sm"/>
            <a:tailEnd type="none" w="sm" len="sm"/>
          </a:ln>
        </p:spPr>
      </p:pic>
      <p:sp>
        <p:nvSpPr>
          <p:cNvPr id="284" name="Google Shape;284;p7"/>
          <p:cNvSpPr txBox="1"/>
          <p:nvPr/>
        </p:nvSpPr>
        <p:spPr>
          <a:xfrm>
            <a:off x="6400800" y="3124200"/>
            <a:ext cx="1752600" cy="457200"/>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pic>
        <p:nvPicPr>
          <p:cNvPr id="285" name="Google Shape;285;p7"/>
          <p:cNvPicPr preferRelativeResize="0"/>
          <p:nvPr/>
        </p:nvPicPr>
        <p:blipFill rotWithShape="1">
          <a:blip r:embed="rId4">
            <a:alphaModFix/>
          </a:blip>
          <a:srcRect/>
          <a:stretch/>
        </p:blipFill>
        <p:spPr>
          <a:xfrm>
            <a:off x="163512" y="1981200"/>
            <a:ext cx="4332287" cy="4821237"/>
          </a:xfrm>
          <a:prstGeom prst="rect">
            <a:avLst/>
          </a:prstGeom>
          <a:noFill/>
          <a:ln w="19050" cap="flat" cmpd="sng">
            <a:solidFill>
              <a:srgbClr val="FF0000"/>
            </a:solidFill>
            <a:prstDash val="solid"/>
            <a:miter lim="800000"/>
            <a:headEnd type="none" w="sm" len="sm"/>
            <a:tailEnd type="none" w="sm" len="sm"/>
          </a:ln>
        </p:spPr>
      </p:pic>
      <p:cxnSp>
        <p:nvCxnSpPr>
          <p:cNvPr id="286" name="Google Shape;286;p7"/>
          <p:cNvCxnSpPr/>
          <p:nvPr/>
        </p:nvCxnSpPr>
        <p:spPr>
          <a:xfrm flipH="1">
            <a:off x="4495800" y="3276600"/>
            <a:ext cx="1905000" cy="381000"/>
          </a:xfrm>
          <a:prstGeom prst="straightConnector1">
            <a:avLst/>
          </a:prstGeom>
          <a:noFill/>
          <a:ln w="19050" cap="flat" cmpd="sng">
            <a:solidFill>
              <a:srgbClr val="FF0000"/>
            </a:solidFill>
            <a:prstDash val="solid"/>
            <a:miter lim="800000"/>
            <a:headEnd type="none" w="med" len="med"/>
            <a:tailEnd type="stealth" w="med" len="med"/>
          </a:ln>
        </p:spPr>
      </p:cxnSp>
      <p:sp>
        <p:nvSpPr>
          <p:cNvPr id="287" name="Google Shape;287;p7"/>
          <p:cNvSpPr/>
          <p:nvPr/>
        </p:nvSpPr>
        <p:spPr>
          <a:xfrm>
            <a:off x="228600" y="3886200"/>
            <a:ext cx="762000" cy="381000"/>
          </a:xfrm>
          <a:prstGeom prst="roundRect">
            <a:avLst>
              <a:gd name="adj" fmla="val 16667"/>
            </a:avLst>
          </a:prstGeom>
          <a:noFill/>
          <a:ln w="19050" cap="flat" cmpd="sng">
            <a:solidFill>
              <a:srgbClr val="33CC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cxnSp>
        <p:nvCxnSpPr>
          <p:cNvPr id="288" name="Google Shape;288;p7"/>
          <p:cNvCxnSpPr/>
          <p:nvPr/>
        </p:nvCxnSpPr>
        <p:spPr>
          <a:xfrm rot="10800000">
            <a:off x="304800" y="685800"/>
            <a:ext cx="0" cy="3200400"/>
          </a:xfrm>
          <a:prstGeom prst="straightConnector1">
            <a:avLst/>
          </a:prstGeom>
          <a:noFill/>
          <a:ln w="19050" cap="flat" cmpd="sng">
            <a:solidFill>
              <a:srgbClr val="33CC33"/>
            </a:solidFill>
            <a:prstDash val="solid"/>
            <a:miter lim="800000"/>
            <a:headEnd type="none" w="med" len="med"/>
            <a:tailEnd type="stealth" w="med" len="med"/>
          </a:ln>
        </p:spPr>
      </p:cxnSp>
      <p:sp>
        <p:nvSpPr>
          <p:cNvPr id="289" name="Google Shape;289;p7"/>
          <p:cNvSpPr txBox="1"/>
          <p:nvPr/>
        </p:nvSpPr>
        <p:spPr>
          <a:xfrm>
            <a:off x="228600" y="304800"/>
            <a:ext cx="6364287" cy="369887"/>
          </a:xfrm>
          <a:prstGeom prst="rect">
            <a:avLst/>
          </a:prstGeom>
          <a:noFill/>
          <a:ln w="19050" cap="flat" cmpd="sng">
            <a:solidFill>
              <a:srgbClr val="33CC3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The ith 32-bit word in matrix T, constructed from the sine function</a:t>
            </a:r>
            <a:endParaRPr/>
          </a:p>
        </p:txBody>
      </p:sp>
      <p:sp>
        <p:nvSpPr>
          <p:cNvPr id="290" name="Google Shape;290;p7"/>
          <p:cNvSpPr/>
          <p:nvPr/>
        </p:nvSpPr>
        <p:spPr>
          <a:xfrm>
            <a:off x="381000" y="3276600"/>
            <a:ext cx="533400" cy="381000"/>
          </a:xfrm>
          <a:prstGeom prst="roundRect">
            <a:avLst>
              <a:gd name="adj" fmla="val 16667"/>
            </a:avLst>
          </a:prstGeom>
          <a:noFill/>
          <a:ln w="19050" cap="flat" cmpd="sng">
            <a:solidFill>
              <a:srgbClr val="FF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cxnSp>
        <p:nvCxnSpPr>
          <p:cNvPr id="291" name="Google Shape;291;p7"/>
          <p:cNvCxnSpPr/>
          <p:nvPr/>
        </p:nvCxnSpPr>
        <p:spPr>
          <a:xfrm rot="10800000">
            <a:off x="685800" y="1143000"/>
            <a:ext cx="0" cy="2133600"/>
          </a:xfrm>
          <a:prstGeom prst="straightConnector1">
            <a:avLst/>
          </a:prstGeom>
          <a:noFill/>
          <a:ln w="19050" cap="flat" cmpd="sng">
            <a:solidFill>
              <a:srgbClr val="FF6600"/>
            </a:solidFill>
            <a:prstDash val="solid"/>
            <a:miter lim="800000"/>
            <a:headEnd type="none" w="med" len="med"/>
            <a:tailEnd type="stealth" w="med" len="med"/>
          </a:ln>
        </p:spPr>
      </p:cxnSp>
      <p:sp>
        <p:nvSpPr>
          <p:cNvPr id="292" name="Google Shape;292;p7"/>
          <p:cNvSpPr txBox="1"/>
          <p:nvPr/>
        </p:nvSpPr>
        <p:spPr>
          <a:xfrm>
            <a:off x="458787" y="762000"/>
            <a:ext cx="6861175" cy="369887"/>
          </a:xfrm>
          <a:prstGeom prst="rect">
            <a:avLst/>
          </a:prstGeom>
          <a:noFill/>
          <a:ln w="19050" cap="flat" cmpd="sng">
            <a:solidFill>
              <a:srgbClr val="FF66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M [q*16+k] = the kth 32-bit word from the qth 512-bit block of the msg</a:t>
            </a:r>
            <a:endParaRPr/>
          </a:p>
        </p:txBody>
      </p:sp>
      <p:sp>
        <p:nvSpPr>
          <p:cNvPr id="293" name="Google Shape;293;p7"/>
          <p:cNvSpPr txBox="1"/>
          <p:nvPr/>
        </p:nvSpPr>
        <p:spPr>
          <a:xfrm>
            <a:off x="4495800" y="3733800"/>
            <a:ext cx="1192212"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0" i="0" u="none">
                <a:solidFill>
                  <a:schemeClr val="lt1"/>
                </a:solidFill>
                <a:latin typeface="Calibri"/>
                <a:ea typeface="Calibri"/>
                <a:cs typeface="Calibri"/>
                <a:sym typeface="Calibri"/>
              </a:rPr>
              <a:t>Single step</a:t>
            </a:r>
            <a:endParaRPr/>
          </a:p>
        </p:txBody>
      </p:sp>
      <p:sp>
        <p:nvSpPr>
          <p:cNvPr id="294" name="Google Shape;294;p7"/>
          <p:cNvSpPr/>
          <p:nvPr/>
        </p:nvSpPr>
        <p:spPr>
          <a:xfrm>
            <a:off x="2514600" y="2743200"/>
            <a:ext cx="533400" cy="381000"/>
          </a:xfrm>
          <a:prstGeom prst="roundRect">
            <a:avLst>
              <a:gd name="adj" fmla="val 16667"/>
            </a:avLst>
          </a:prstGeom>
          <a:noFill/>
          <a:ln w="19050" cap="flat" cmpd="sng">
            <a:solidFill>
              <a:srgbClr val="006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cxnSp>
        <p:nvCxnSpPr>
          <p:cNvPr id="295" name="Google Shape;295;p7"/>
          <p:cNvCxnSpPr/>
          <p:nvPr/>
        </p:nvCxnSpPr>
        <p:spPr>
          <a:xfrm rot="10800000" flipH="1">
            <a:off x="2819400" y="1600200"/>
            <a:ext cx="1828800" cy="1143000"/>
          </a:xfrm>
          <a:prstGeom prst="straightConnector1">
            <a:avLst/>
          </a:prstGeom>
          <a:noFill/>
          <a:ln w="19050" cap="flat" cmpd="sng">
            <a:solidFill>
              <a:srgbClr val="0066FF"/>
            </a:solidFill>
            <a:prstDash val="solid"/>
            <a:miter lim="800000"/>
            <a:headEnd type="none" w="med" len="med"/>
            <a:tailEnd type="stealth" w="med" len="med"/>
          </a:ln>
        </p:spPr>
      </p:cxnSp>
      <p:pic>
        <p:nvPicPr>
          <p:cNvPr id="296" name="Google Shape;296;p7"/>
          <p:cNvPicPr preferRelativeResize="0"/>
          <p:nvPr/>
        </p:nvPicPr>
        <p:blipFill rotWithShape="1">
          <a:blip r:embed="rId5">
            <a:alphaModFix/>
          </a:blip>
          <a:srcRect/>
          <a:stretch/>
        </p:blipFill>
        <p:spPr>
          <a:xfrm>
            <a:off x="4648200" y="1219200"/>
            <a:ext cx="2133600" cy="1087437"/>
          </a:xfrm>
          <a:prstGeom prst="rect">
            <a:avLst/>
          </a:prstGeom>
          <a:noFill/>
          <a:ln w="9525" cap="flat" cmpd="sng">
            <a:solidFill>
              <a:srgbClr val="0066FF"/>
            </a:solidFill>
            <a:prstDash val="solid"/>
            <a:miter lim="800000"/>
            <a:headEnd type="none" w="sm" len="sm"/>
            <a:tailEnd type="none" w="sm" len="sm"/>
          </a:ln>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8"/>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lvl="0" indent="0" algn="ctr" rtl="0">
              <a:lnSpc>
                <a:spcPct val="100000"/>
              </a:lnSpc>
              <a:spcBef>
                <a:spcPts val="0"/>
              </a:spcBef>
              <a:spcAft>
                <a:spcPts val="0"/>
              </a:spcAft>
              <a:buClr>
                <a:schemeClr val="lt2"/>
              </a:buClr>
              <a:buSzPts val="4400"/>
              <a:buFont typeface="Arial"/>
              <a:buNone/>
            </a:pPr>
            <a:r>
              <a:rPr lang="en-US" sz="4400" b="1" i="0" u="none">
                <a:solidFill>
                  <a:schemeClr val="lt2"/>
                </a:solidFill>
                <a:latin typeface="Arial"/>
                <a:ea typeface="Arial"/>
                <a:cs typeface="Arial"/>
                <a:sym typeface="Arial"/>
              </a:rPr>
              <a:t>Secure Hash Algorithm</a:t>
            </a:r>
            <a:endParaRPr/>
          </a:p>
        </p:txBody>
      </p:sp>
      <p:sp>
        <p:nvSpPr>
          <p:cNvPr id="303" name="Google Shape;303;p8"/>
          <p:cNvSpPr txBox="1">
            <a:spLocks noGrp="1"/>
          </p:cNvSpPr>
          <p:nvPr>
            <p:ph type="body" idx="1"/>
          </p:nvPr>
        </p:nvSpPr>
        <p:spPr>
          <a:xfrm>
            <a:off x="457200" y="1676400"/>
            <a:ext cx="8229600" cy="44545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SHA originally designed by NIST &amp; NSA in 1993</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Was revised in 1995 as SHA-1</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US standard for use with DSA signature scheme </a:t>
            </a:r>
            <a:endParaRPr lang="en-US" dirty="0"/>
          </a:p>
          <a:p>
            <a:pPr marL="742950" lvl="1" indent="-285750" algn="l" rtl="0">
              <a:lnSpc>
                <a:spcPct val="10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Standard is FIPS 180-1 1995, also internet RFC3174</a:t>
            </a:r>
            <a:endParaRPr lang="en-US" dirty="0"/>
          </a:p>
          <a:p>
            <a:pPr marL="742950" lvl="1" indent="-285750" algn="l" rtl="0">
              <a:lnSpc>
                <a:spcPct val="100000"/>
              </a:lnSpc>
              <a:spcBef>
                <a:spcPts val="480"/>
              </a:spcBef>
              <a:spcAft>
                <a:spcPts val="0"/>
              </a:spcAft>
              <a:buClr>
                <a:schemeClr val="lt2"/>
              </a:buClr>
              <a:buSzPts val="1200"/>
              <a:buFont typeface="Noto Sans Symbols"/>
              <a:buChar char="●"/>
            </a:pPr>
            <a:r>
              <a:rPr lang="en-US" sz="2400" b="0" i="0" u="none" dirty="0">
                <a:solidFill>
                  <a:schemeClr val="lt1"/>
                </a:solidFill>
                <a:latin typeface="Arial"/>
                <a:ea typeface="Arial"/>
                <a:cs typeface="Arial"/>
                <a:sym typeface="Arial"/>
              </a:rPr>
              <a:t>Nb. The algorithm is SHA, the standard is SHS </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Based on design of MD4 with key differences </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Produces 160-bit hash values </a:t>
            </a:r>
            <a:endParaRPr lang="en-US" dirty="0"/>
          </a:p>
          <a:p>
            <a:pPr marL="342900" lvl="0" indent="-342900" algn="l" rtl="0">
              <a:lnSpc>
                <a:spcPct val="100000"/>
              </a:lnSpc>
              <a:spcBef>
                <a:spcPts val="560"/>
              </a:spcBef>
              <a:spcAft>
                <a:spcPts val="0"/>
              </a:spcAft>
              <a:buClr>
                <a:schemeClr val="hlink"/>
              </a:buClr>
              <a:buSzPts val="2240"/>
              <a:buFont typeface="Noto Sans Symbols"/>
              <a:buChar char="⮚"/>
            </a:pPr>
            <a:r>
              <a:rPr lang="en-US" sz="2800" b="0" i="0" u="none" dirty="0">
                <a:solidFill>
                  <a:schemeClr val="lt1"/>
                </a:solidFill>
                <a:latin typeface="Arial"/>
                <a:ea typeface="Arial"/>
                <a:cs typeface="Arial"/>
                <a:sym typeface="Arial"/>
              </a:rPr>
              <a:t>Recent 2005 results on security of SHA-1 have raised concerns on its use in future applications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9"/>
          <p:cNvSpPr txBox="1"/>
          <p:nvPr/>
        </p:nvSpPr>
        <p:spPr>
          <a:xfrm>
            <a:off x="1331912" y="504825"/>
            <a:ext cx="7327900"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4000"/>
              <a:buFont typeface="Times New Roman"/>
              <a:buNone/>
            </a:pPr>
            <a:r>
              <a:rPr lang="en-US" sz="4000" b="1" i="1" u="none">
                <a:solidFill>
                  <a:schemeClr val="lt1"/>
                </a:solidFill>
                <a:latin typeface="Times New Roman"/>
                <a:ea typeface="Times New Roman"/>
                <a:cs typeface="Times New Roman"/>
                <a:sym typeface="Times New Roman"/>
              </a:rPr>
              <a:t>Message digest creation SHA-512</a:t>
            </a:r>
            <a:endParaRPr/>
          </a:p>
        </p:txBody>
      </p:sp>
      <p:pic>
        <p:nvPicPr>
          <p:cNvPr id="310" name="Google Shape;310;p9"/>
          <p:cNvPicPr preferRelativeResize="0"/>
          <p:nvPr/>
        </p:nvPicPr>
        <p:blipFill rotWithShape="1">
          <a:blip r:embed="rId3">
            <a:alphaModFix/>
          </a:blip>
          <a:srcRect/>
          <a:stretch/>
        </p:blipFill>
        <p:spPr>
          <a:xfrm>
            <a:off x="161925" y="1854200"/>
            <a:ext cx="8601075" cy="3479800"/>
          </a:xfrm>
          <a:prstGeom prst="rect">
            <a:avLst/>
          </a:prstGeom>
          <a:noFill/>
          <a:ln>
            <a:noFill/>
          </a:ln>
        </p:spPr>
      </p:pic>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3666</Words>
  <Application>Microsoft Office PowerPoint</Application>
  <PresentationFormat>On-screen Show (4:3)</PresentationFormat>
  <Paragraphs>242</Paragraphs>
  <Slides>28</Slides>
  <Notes>27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Noto Sans Symbols</vt:lpstr>
      <vt:lpstr>Times</vt:lpstr>
      <vt:lpstr>Times New Roman</vt:lpstr>
      <vt:lpstr>Helvetica Neue</vt:lpstr>
      <vt:lpstr>Garamond</vt:lpstr>
      <vt:lpstr>Adobe Devanagari</vt:lpstr>
      <vt:lpstr>Courier New</vt:lpstr>
      <vt:lpstr>Arial</vt:lpstr>
      <vt:lpstr>Calibri</vt:lpstr>
      <vt:lpstr>ch01</vt:lpstr>
      <vt:lpstr>1_ch01</vt:lpstr>
      <vt:lpstr>Message Digestion Algorithms</vt:lpstr>
      <vt:lpstr>Merkle-Damgard Scheme</vt:lpstr>
      <vt:lpstr>MD5 Message Digest</vt:lpstr>
      <vt:lpstr>MD5 Algorithm</vt:lpstr>
      <vt:lpstr>MD5 Overview</vt:lpstr>
      <vt:lpstr>  Hash Algorithm Design – MD5</vt:lpstr>
      <vt:lpstr>PowerPoint Presentation</vt:lpstr>
      <vt:lpstr>Secure Hash Algorithm</vt:lpstr>
      <vt:lpstr>PowerPoint Presentation</vt:lpstr>
      <vt:lpstr>Revised Secure Hash Standard</vt:lpstr>
      <vt:lpstr>SHA-512 Overview</vt:lpstr>
      <vt:lpstr>SHA-512 Compression Function</vt:lpstr>
      <vt:lpstr>SHA-512 Round Function</vt:lpstr>
      <vt:lpstr>SHA-512 Round Function</vt:lpstr>
      <vt:lpstr>Digital Signatures &amp; Authentication Protocols</vt:lpstr>
      <vt:lpstr>Digital Signatures</vt:lpstr>
      <vt:lpstr>Digital Signature Properties</vt:lpstr>
      <vt:lpstr>Direct Digital Signatures</vt:lpstr>
      <vt:lpstr>Arbitrated Digital Signatures</vt:lpstr>
      <vt:lpstr>Authentication Protocols</vt:lpstr>
      <vt:lpstr>One-Way Authentication</vt:lpstr>
      <vt:lpstr>Digital Signature Standard (DSS)</vt:lpstr>
      <vt:lpstr>Digital Signature Algorithm (DSA)</vt:lpstr>
      <vt:lpstr>Digital Signature Algorithm (DSA)</vt:lpstr>
      <vt:lpstr>DSA Key Generation</vt:lpstr>
      <vt:lpstr>DSA Signature Creation</vt:lpstr>
      <vt:lpstr>DSA Signature Verification </vt:lpstr>
      <vt:lpstr>Wrapping UP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Lawrie Brown</dc:creator>
  <cp:lastModifiedBy>keerthy santhosh</cp:lastModifiedBy>
  <cp:revision>3</cp:revision>
  <dcterms:created xsi:type="dcterms:W3CDTF">2002-03-28T02:06:54Z</dcterms:created>
  <dcterms:modified xsi:type="dcterms:W3CDTF">2024-09-22T18:08:53Z</dcterms:modified>
</cp:coreProperties>
</file>