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8" r:id="rId2"/>
    <p:sldId id="259" r:id="rId3"/>
    <p:sldId id="260" r:id="rId4"/>
    <p:sldId id="261" r:id="rId5"/>
    <p:sldId id="262" r:id="rId6"/>
    <p:sldId id="263" r:id="rId7"/>
    <p:sldId id="265" r:id="rId8"/>
    <p:sldId id="332" r:id="rId9"/>
    <p:sldId id="333"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5" r:id="rId28"/>
    <p:sldId id="283" r:id="rId29"/>
    <p:sldId id="284" r:id="rId30"/>
    <p:sldId id="286" r:id="rId31"/>
    <p:sldId id="287" r:id="rId32"/>
    <p:sldId id="288" r:id="rId33"/>
    <p:sldId id="289" r:id="rId34"/>
    <p:sldId id="290" r:id="rId35"/>
    <p:sldId id="291" r:id="rId36"/>
    <p:sldId id="292" r:id="rId37"/>
    <p:sldId id="334"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6" r:id="rId61"/>
    <p:sldId id="315" r:id="rId62"/>
    <p:sldId id="317" r:id="rId63"/>
    <p:sldId id="318" r:id="rId64"/>
    <p:sldId id="319" r:id="rId65"/>
    <p:sldId id="320" r:id="rId66"/>
    <p:sldId id="321" r:id="rId67"/>
    <p:sldId id="326" r:id="rId68"/>
    <p:sldId id="322" r:id="rId69"/>
    <p:sldId id="323" r:id="rId70"/>
    <p:sldId id="324" r:id="rId71"/>
    <p:sldId id="327" r:id="rId72"/>
    <p:sldId id="328" r:id="rId73"/>
    <p:sldId id="329" r:id="rId74"/>
    <p:sldId id="330" r:id="rId75"/>
    <p:sldId id="331"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B9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04" autoAdjust="0"/>
  </p:normalViewPr>
  <p:slideViewPr>
    <p:cSldViewPr snapToGrid="0">
      <p:cViewPr varScale="1">
        <p:scale>
          <a:sx n="82" d="100"/>
          <a:sy n="82" d="100"/>
        </p:scale>
        <p:origin x="864" y="96"/>
      </p:cViewPr>
      <p:guideLst/>
    </p:cSldViewPr>
  </p:slideViewPr>
  <p:notesTextViewPr>
    <p:cViewPr>
      <p:scale>
        <a:sx n="1" d="1"/>
        <a:sy n="1" d="1"/>
      </p:scale>
      <p:origin x="0" y="0"/>
    </p:cViewPr>
  </p:notesTextViewPr>
  <p:notesViewPr>
    <p:cSldViewPr snapToGrid="0">
      <p:cViewPr varScale="1">
        <p:scale>
          <a:sx n="56" d="100"/>
          <a:sy n="56" d="100"/>
        </p:scale>
        <p:origin x="2838"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1728DF-53B6-4351-90F6-DF186DC4B715}" type="datetimeFigureOut">
              <a:rPr lang="en-IN" smtClean="0"/>
              <a:t>10-06-2024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4AC35-3464-4735-A138-929648954F75}" type="slidenum">
              <a:rPr lang="en-IN" smtClean="0"/>
              <a:t>‹#›</a:t>
            </a:fld>
            <a:endParaRPr lang="en-IN"/>
          </a:p>
        </p:txBody>
      </p:sp>
    </p:spTree>
    <p:extLst>
      <p:ext uri="{BB962C8B-B14F-4D97-AF65-F5344CB8AC3E}">
        <p14:creationId xmlns:p14="http://schemas.microsoft.com/office/powerpoint/2010/main" val="3850673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hierarchical organization of data allows for more efficient and effective data analysis, as well as the ability to drill down to more specific levels of detail when needed. </a:t>
            </a:r>
          </a:p>
          <a:p>
            <a:r>
              <a:rPr lang="en-IN" dirty="0"/>
              <a:t>The concept of hierarchy is used to organize and classify data in a way that makes it more understandable and easier to </a:t>
            </a:r>
            <a:r>
              <a:rPr lang="en-IN" dirty="0" err="1"/>
              <a:t>analyze</a:t>
            </a:r>
            <a:r>
              <a:rPr lang="en-IN" dirty="0"/>
              <a:t>. </a:t>
            </a:r>
          </a:p>
          <a:p>
            <a:r>
              <a:rPr lang="en-IN" dirty="0"/>
              <a:t>The main idea behind the concept of hierarchy is that the same data can have different levels of granularity or levels of detail and that by organizing the data in a hierarchical fashion, it is easier to understand and perform analysis.  </a:t>
            </a:r>
          </a:p>
          <a:p>
            <a:endParaRPr lang="en-IN" dirty="0"/>
          </a:p>
        </p:txBody>
      </p:sp>
      <p:sp>
        <p:nvSpPr>
          <p:cNvPr id="4" name="Slide Number Placeholder 3"/>
          <p:cNvSpPr>
            <a:spLocks noGrp="1"/>
          </p:cNvSpPr>
          <p:nvPr>
            <p:ph type="sldNum" sz="quarter" idx="10"/>
          </p:nvPr>
        </p:nvSpPr>
        <p:spPr/>
        <p:txBody>
          <a:bodyPr/>
          <a:lstStyle/>
          <a:p>
            <a:fld id="{B244AC35-3464-4735-A138-929648954F75}" type="slidenum">
              <a:rPr lang="en-IN" smtClean="0"/>
              <a:t>3</a:t>
            </a:fld>
            <a:endParaRPr lang="en-IN"/>
          </a:p>
        </p:txBody>
      </p:sp>
    </p:spTree>
    <p:extLst>
      <p:ext uri="{BB962C8B-B14F-4D97-AF65-F5344CB8AC3E}">
        <p14:creationId xmlns:p14="http://schemas.microsoft.com/office/powerpoint/2010/main" val="3931657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a:solidFill>
                  <a:schemeClr val="tx1"/>
                </a:solidFill>
                <a:effectLst/>
                <a:latin typeface="+mn-lt"/>
                <a:ea typeface="+mn-ea"/>
                <a:cs typeface="+mn-cs"/>
              </a:rPr>
              <a:t>Disadvantages of KDD</a:t>
            </a:r>
            <a:endParaRPr lang="en-IN" sz="1200" kern="1200" dirty="0">
              <a:solidFill>
                <a:schemeClr val="tx1"/>
              </a:solidFill>
              <a:effectLst/>
              <a:latin typeface="+mn-lt"/>
              <a:ea typeface="+mn-ea"/>
              <a:cs typeface="+mn-cs"/>
            </a:endParaRPr>
          </a:p>
          <a:p>
            <a:pPr lvl="0"/>
            <a:r>
              <a:rPr lang="en-IN" sz="1200" b="1" kern="1200" dirty="0">
                <a:solidFill>
                  <a:schemeClr val="tx1"/>
                </a:solidFill>
                <a:effectLst/>
                <a:latin typeface="+mn-lt"/>
                <a:ea typeface="+mn-ea"/>
                <a:cs typeface="+mn-cs"/>
              </a:rPr>
              <a:t>Privacy concerns: </a:t>
            </a:r>
            <a:r>
              <a:rPr lang="en-IN" sz="1200" kern="1200" dirty="0">
                <a:solidFill>
                  <a:schemeClr val="tx1"/>
                </a:solidFill>
                <a:effectLst/>
                <a:latin typeface="+mn-lt"/>
                <a:ea typeface="+mn-ea"/>
                <a:cs typeface="+mn-cs"/>
              </a:rPr>
              <a:t>KDD can raise privacy concerns as it involves collecting and </a:t>
            </a:r>
            <a:r>
              <a:rPr lang="en-IN" sz="1200" kern="1200" dirty="0" err="1">
                <a:solidFill>
                  <a:schemeClr val="tx1"/>
                </a:solidFill>
                <a:effectLst/>
                <a:latin typeface="+mn-lt"/>
                <a:ea typeface="+mn-ea"/>
                <a:cs typeface="+mn-cs"/>
              </a:rPr>
              <a:t>analyzing</a:t>
            </a:r>
            <a:r>
              <a:rPr lang="en-IN" sz="1200" kern="1200" dirty="0">
                <a:solidFill>
                  <a:schemeClr val="tx1"/>
                </a:solidFill>
                <a:effectLst/>
                <a:latin typeface="+mn-lt"/>
                <a:ea typeface="+mn-ea"/>
                <a:cs typeface="+mn-cs"/>
              </a:rPr>
              <a:t> large amounts of data, which can include sensitive information about individuals.</a:t>
            </a:r>
          </a:p>
          <a:p>
            <a:pPr lvl="0"/>
            <a:r>
              <a:rPr lang="en-IN" sz="1200" b="1" kern="1200" dirty="0">
                <a:solidFill>
                  <a:schemeClr val="tx1"/>
                </a:solidFill>
                <a:effectLst/>
                <a:latin typeface="+mn-lt"/>
                <a:ea typeface="+mn-ea"/>
                <a:cs typeface="+mn-cs"/>
              </a:rPr>
              <a:t>Complexity: </a:t>
            </a:r>
            <a:r>
              <a:rPr lang="en-IN" sz="1200" kern="1200" dirty="0">
                <a:solidFill>
                  <a:schemeClr val="tx1"/>
                </a:solidFill>
                <a:effectLst/>
                <a:latin typeface="+mn-lt"/>
                <a:ea typeface="+mn-ea"/>
                <a:cs typeface="+mn-cs"/>
              </a:rPr>
              <a:t>KDD can be a complex process that requires specialized skills and knowledge to implement and interpret the results.</a:t>
            </a:r>
          </a:p>
          <a:p>
            <a:pPr lvl="0"/>
            <a:r>
              <a:rPr lang="en-IN" sz="1200" b="1" kern="1200" dirty="0">
                <a:solidFill>
                  <a:schemeClr val="tx1"/>
                </a:solidFill>
                <a:effectLst/>
                <a:latin typeface="+mn-lt"/>
                <a:ea typeface="+mn-ea"/>
                <a:cs typeface="+mn-cs"/>
              </a:rPr>
              <a:t>Unintended consequences:</a:t>
            </a:r>
            <a:r>
              <a:rPr lang="en-IN" sz="1200" kern="1200" dirty="0">
                <a:solidFill>
                  <a:schemeClr val="tx1"/>
                </a:solidFill>
                <a:effectLst/>
                <a:latin typeface="+mn-lt"/>
                <a:ea typeface="+mn-ea"/>
                <a:cs typeface="+mn-cs"/>
              </a:rPr>
              <a:t> KDD can lead to unintended consequences, such as bias or discrimination, if the data or models are not properly understood or used.</a:t>
            </a:r>
          </a:p>
          <a:p>
            <a:pPr lvl="0"/>
            <a:r>
              <a:rPr lang="en-IN" sz="1200" b="1" kern="1200" dirty="0">
                <a:solidFill>
                  <a:schemeClr val="tx1"/>
                </a:solidFill>
                <a:effectLst/>
                <a:latin typeface="+mn-lt"/>
                <a:ea typeface="+mn-ea"/>
                <a:cs typeface="+mn-cs"/>
              </a:rPr>
              <a:t>Data Quality:</a:t>
            </a:r>
            <a:r>
              <a:rPr lang="en-IN" sz="1200" kern="1200" dirty="0">
                <a:solidFill>
                  <a:schemeClr val="tx1"/>
                </a:solidFill>
                <a:effectLst/>
                <a:latin typeface="+mn-lt"/>
                <a:ea typeface="+mn-ea"/>
                <a:cs typeface="+mn-cs"/>
              </a:rPr>
              <a:t> KDD process heavily depends on the quality of data, if data is not accurate or consistent, the results can be misleading</a:t>
            </a:r>
          </a:p>
          <a:p>
            <a:pPr lvl="0"/>
            <a:r>
              <a:rPr lang="en-IN" sz="1200" b="1" kern="1200" dirty="0">
                <a:solidFill>
                  <a:schemeClr val="tx1"/>
                </a:solidFill>
                <a:effectLst/>
                <a:latin typeface="+mn-lt"/>
                <a:ea typeface="+mn-ea"/>
                <a:cs typeface="+mn-cs"/>
              </a:rPr>
              <a:t>High cost:</a:t>
            </a:r>
            <a:r>
              <a:rPr lang="en-IN" sz="1200" kern="1200" dirty="0">
                <a:solidFill>
                  <a:schemeClr val="tx1"/>
                </a:solidFill>
                <a:effectLst/>
                <a:latin typeface="+mn-lt"/>
                <a:ea typeface="+mn-ea"/>
                <a:cs typeface="+mn-cs"/>
              </a:rPr>
              <a:t> KDD can be an expensive process, requiring significant investments in hardware, software, and personnel.</a:t>
            </a:r>
          </a:p>
          <a:p>
            <a:pPr lvl="0"/>
            <a:r>
              <a:rPr lang="en-IN" sz="1200" b="1" kern="1200" dirty="0">
                <a:solidFill>
                  <a:schemeClr val="tx1"/>
                </a:solidFill>
                <a:effectLst/>
                <a:latin typeface="+mn-lt"/>
                <a:ea typeface="+mn-ea"/>
                <a:cs typeface="+mn-cs"/>
              </a:rPr>
              <a:t>Overfitting:</a:t>
            </a:r>
            <a:r>
              <a:rPr lang="en-IN" sz="1200" kern="1200" dirty="0">
                <a:solidFill>
                  <a:schemeClr val="tx1"/>
                </a:solidFill>
                <a:effectLst/>
                <a:latin typeface="+mn-lt"/>
                <a:ea typeface="+mn-ea"/>
                <a:cs typeface="+mn-cs"/>
              </a:rPr>
              <a:t> KDD process can lead to overfitting, which is a common problem in machine learning where a model learns the detail and noise in the training data to the extent that it negatively impacts the performance of the model on new unseen data. </a:t>
            </a:r>
          </a:p>
          <a:p>
            <a:endParaRPr lang="en-IN" dirty="0"/>
          </a:p>
        </p:txBody>
      </p:sp>
      <p:sp>
        <p:nvSpPr>
          <p:cNvPr id="4" name="Slide Number Placeholder 3"/>
          <p:cNvSpPr>
            <a:spLocks noGrp="1"/>
          </p:cNvSpPr>
          <p:nvPr>
            <p:ph type="sldNum" sz="quarter" idx="10"/>
          </p:nvPr>
        </p:nvSpPr>
        <p:spPr/>
        <p:txBody>
          <a:bodyPr/>
          <a:lstStyle/>
          <a:p>
            <a:fld id="{B244AC35-3464-4735-A138-929648954F75}" type="slidenum">
              <a:rPr lang="en-IN" smtClean="0"/>
              <a:t>25</a:t>
            </a:fld>
            <a:endParaRPr lang="en-IN"/>
          </a:p>
        </p:txBody>
      </p:sp>
    </p:spTree>
    <p:extLst>
      <p:ext uri="{BB962C8B-B14F-4D97-AF65-F5344CB8AC3E}">
        <p14:creationId xmlns:p14="http://schemas.microsoft.com/office/powerpoint/2010/main" val="215806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Data mining is the process of extracting knowledge or insights from large amounts of data using various statistical and computational techniques. </a:t>
            </a:r>
          </a:p>
          <a:p>
            <a:pPr fontAlgn="base"/>
            <a:r>
              <a:rPr lang="en-US" dirty="0"/>
              <a:t>The data can be structured, semi-structured or unstructured, and can be stored in various forms such as databases, data warehouses, and data lakes.</a:t>
            </a:r>
          </a:p>
          <a:p>
            <a:pPr fontAlgn="base"/>
            <a:r>
              <a:rPr lang="en-US" dirty="0"/>
              <a:t>The primary goal of data mining is to discover hidden patterns and relationships in the data that can be used to make informed decisions or predictions. This involves exploring the data using various techniques such as clustering, classification, regression analysis, association rule mining, and anomaly detection.</a:t>
            </a:r>
          </a:p>
          <a:p>
            <a:pPr fontAlgn="base"/>
            <a:r>
              <a:rPr lang="en-US" dirty="0"/>
              <a:t>Data mining has a wide range of applications across various industries, including marketing, finance, healthcare, and telecommunications. For example, in marketing, data mining can be used to identify customer segments and target marketing campaigns, while in healthcare, it can be used to identify risk factors for diseases and develop personalized treatment plans.</a:t>
            </a:r>
          </a:p>
          <a:p>
            <a:endParaRPr lang="en-IN" dirty="0"/>
          </a:p>
        </p:txBody>
      </p:sp>
      <p:sp>
        <p:nvSpPr>
          <p:cNvPr id="4" name="Slide Number Placeholder 3"/>
          <p:cNvSpPr>
            <a:spLocks noGrp="1"/>
          </p:cNvSpPr>
          <p:nvPr>
            <p:ph type="sldNum" sz="quarter" idx="10"/>
          </p:nvPr>
        </p:nvSpPr>
        <p:spPr/>
        <p:txBody>
          <a:bodyPr/>
          <a:lstStyle/>
          <a:p>
            <a:fld id="{B244AC35-3464-4735-A138-929648954F75}" type="slidenum">
              <a:rPr lang="en-IN" smtClean="0"/>
              <a:t>28</a:t>
            </a:fld>
            <a:endParaRPr lang="en-IN"/>
          </a:p>
        </p:txBody>
      </p:sp>
    </p:spTree>
    <p:extLst>
      <p:ext uri="{BB962C8B-B14F-4D97-AF65-F5344CB8AC3E}">
        <p14:creationId xmlns:p14="http://schemas.microsoft.com/office/powerpoint/2010/main" val="2627975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https://www.youtube.com/watch?v=pJWyrpeDOfg</a:t>
            </a:r>
          </a:p>
        </p:txBody>
      </p:sp>
      <p:sp>
        <p:nvSpPr>
          <p:cNvPr id="4" name="Slide Number Placeholder 3"/>
          <p:cNvSpPr>
            <a:spLocks noGrp="1"/>
          </p:cNvSpPr>
          <p:nvPr>
            <p:ph type="sldNum" sz="quarter" idx="10"/>
          </p:nvPr>
        </p:nvSpPr>
        <p:spPr/>
        <p:txBody>
          <a:bodyPr/>
          <a:lstStyle/>
          <a:p>
            <a:fld id="{B244AC35-3464-4735-A138-929648954F75}" type="slidenum">
              <a:rPr lang="en-IN" smtClean="0"/>
              <a:t>30</a:t>
            </a:fld>
            <a:endParaRPr lang="en-IN"/>
          </a:p>
        </p:txBody>
      </p:sp>
    </p:spTree>
    <p:extLst>
      <p:ext uri="{BB962C8B-B14F-4D97-AF65-F5344CB8AC3E}">
        <p14:creationId xmlns:p14="http://schemas.microsoft.com/office/powerpoint/2010/main" val="246794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Atomicity, Consistency, Isolation and Durability</a:t>
            </a:r>
            <a:endParaRPr lang="en-IN" dirty="0"/>
          </a:p>
        </p:txBody>
      </p:sp>
      <p:sp>
        <p:nvSpPr>
          <p:cNvPr id="4" name="Slide Number Placeholder 3"/>
          <p:cNvSpPr>
            <a:spLocks noGrp="1"/>
          </p:cNvSpPr>
          <p:nvPr>
            <p:ph type="sldNum" sz="quarter" idx="10"/>
          </p:nvPr>
        </p:nvSpPr>
        <p:spPr/>
        <p:txBody>
          <a:bodyPr/>
          <a:lstStyle/>
          <a:p>
            <a:fld id="{B244AC35-3464-4735-A138-929648954F75}" type="slidenum">
              <a:rPr lang="en-IN" smtClean="0"/>
              <a:t>34</a:t>
            </a:fld>
            <a:endParaRPr lang="en-IN"/>
          </a:p>
        </p:txBody>
      </p:sp>
    </p:spTree>
    <p:extLst>
      <p:ext uri="{BB962C8B-B14F-4D97-AF65-F5344CB8AC3E}">
        <p14:creationId xmlns:p14="http://schemas.microsoft.com/office/powerpoint/2010/main" val="4159449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Eg</a:t>
            </a:r>
            <a:r>
              <a:rPr lang="en-US" dirty="0"/>
              <a:t>: Fraud detection</a:t>
            </a:r>
            <a:endParaRPr lang="en-IN" dirty="0"/>
          </a:p>
        </p:txBody>
      </p:sp>
      <p:sp>
        <p:nvSpPr>
          <p:cNvPr id="4" name="Slide Number Placeholder 3"/>
          <p:cNvSpPr>
            <a:spLocks noGrp="1"/>
          </p:cNvSpPr>
          <p:nvPr>
            <p:ph type="sldNum" sz="quarter" idx="10"/>
          </p:nvPr>
        </p:nvSpPr>
        <p:spPr/>
        <p:txBody>
          <a:bodyPr/>
          <a:lstStyle/>
          <a:p>
            <a:fld id="{B244AC35-3464-4735-A138-929648954F75}" type="slidenum">
              <a:rPr lang="en-IN" smtClean="0"/>
              <a:t>62</a:t>
            </a:fld>
            <a:endParaRPr lang="en-IN"/>
          </a:p>
        </p:txBody>
      </p:sp>
    </p:spTree>
    <p:extLst>
      <p:ext uri="{BB962C8B-B14F-4D97-AF65-F5344CB8AC3E}">
        <p14:creationId xmlns:p14="http://schemas.microsoft.com/office/powerpoint/2010/main" val="193114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a clinical trial for a new medication, researchers might expect the medication group to show improvement in certain symptoms compared to the placebo group. Observing this expected pattern strengthens the evidence for the medication's effectiveness.</a:t>
            </a:r>
            <a:endParaRPr lang="en-IN" dirty="0"/>
          </a:p>
        </p:txBody>
      </p:sp>
      <p:sp>
        <p:nvSpPr>
          <p:cNvPr id="4" name="Slide Number Placeholder 3"/>
          <p:cNvSpPr>
            <a:spLocks noGrp="1"/>
          </p:cNvSpPr>
          <p:nvPr>
            <p:ph type="sldNum" sz="quarter" idx="10"/>
          </p:nvPr>
        </p:nvSpPr>
        <p:spPr/>
        <p:txBody>
          <a:bodyPr/>
          <a:lstStyle/>
          <a:p>
            <a:fld id="{B244AC35-3464-4735-A138-929648954F75}" type="slidenum">
              <a:rPr lang="en-IN" smtClean="0"/>
              <a:t>68</a:t>
            </a:fld>
            <a:endParaRPr lang="en-IN"/>
          </a:p>
        </p:txBody>
      </p:sp>
    </p:spTree>
    <p:extLst>
      <p:ext uri="{BB962C8B-B14F-4D97-AF65-F5344CB8AC3E}">
        <p14:creationId xmlns:p14="http://schemas.microsoft.com/office/powerpoint/2010/main" val="2049157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44AC35-3464-4735-A138-929648954F75}" type="slidenum">
              <a:rPr lang="en-IN" smtClean="0"/>
              <a:t>9</a:t>
            </a:fld>
            <a:endParaRPr lang="en-IN"/>
          </a:p>
        </p:txBody>
      </p:sp>
    </p:spTree>
    <p:extLst>
      <p:ext uri="{BB962C8B-B14F-4D97-AF65-F5344CB8AC3E}">
        <p14:creationId xmlns:p14="http://schemas.microsoft.com/office/powerpoint/2010/main" val="3967108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There are several reasons why a concept hierarchy is useful in data mining:</a:t>
            </a:r>
          </a:p>
          <a:p>
            <a:pPr lvl="0"/>
            <a:r>
              <a:rPr lang="en-IN" sz="1200" b="1" kern="1200" dirty="0">
                <a:solidFill>
                  <a:schemeClr val="tx1"/>
                </a:solidFill>
                <a:effectLst/>
                <a:latin typeface="+mn-lt"/>
                <a:ea typeface="+mn-ea"/>
                <a:cs typeface="+mn-cs"/>
              </a:rPr>
              <a:t>Improved Data Analysis</a:t>
            </a:r>
            <a:r>
              <a:rPr lang="en-IN" sz="1200" kern="1200" dirty="0">
                <a:solidFill>
                  <a:schemeClr val="tx1"/>
                </a:solidFill>
                <a:effectLst/>
                <a:latin typeface="+mn-lt"/>
                <a:ea typeface="+mn-ea"/>
                <a:cs typeface="+mn-cs"/>
              </a:rPr>
              <a:t>: A concept hierarchy can help to organize and simplify data, making it more manageable and easier to </a:t>
            </a:r>
            <a:r>
              <a:rPr lang="en-IN" sz="1200" kern="1200" dirty="0" err="1">
                <a:solidFill>
                  <a:schemeClr val="tx1"/>
                </a:solidFill>
                <a:effectLst/>
                <a:latin typeface="+mn-lt"/>
                <a:ea typeface="+mn-ea"/>
                <a:cs typeface="+mn-cs"/>
              </a:rPr>
              <a:t>analyze</a:t>
            </a:r>
            <a:r>
              <a:rPr lang="en-IN" sz="1200" kern="1200" dirty="0">
                <a:solidFill>
                  <a:schemeClr val="tx1"/>
                </a:solidFill>
                <a:effectLst/>
                <a:latin typeface="+mn-lt"/>
                <a:ea typeface="+mn-ea"/>
                <a:cs typeface="+mn-cs"/>
              </a:rPr>
              <a:t>. By grouping similar concepts together, a concept hierarchy can help to identify patterns and trends in the data that would otherwise be difficult to spot. This can be particularly useful in uncovering hidden or unexpected insights that can inform business decisions or inform the development of new products or services.</a:t>
            </a:r>
          </a:p>
          <a:p>
            <a:pPr lvl="0"/>
            <a:r>
              <a:rPr lang="en-IN" sz="1200" b="1" kern="1200" dirty="0">
                <a:solidFill>
                  <a:schemeClr val="tx1"/>
                </a:solidFill>
                <a:effectLst/>
                <a:latin typeface="+mn-lt"/>
                <a:ea typeface="+mn-ea"/>
                <a:cs typeface="+mn-cs"/>
              </a:rPr>
              <a:t>Improved Data Visualization and Exploration</a:t>
            </a:r>
            <a:r>
              <a:rPr lang="en-IN" sz="1200" kern="1200" dirty="0">
                <a:solidFill>
                  <a:schemeClr val="tx1"/>
                </a:solidFill>
                <a:effectLst/>
                <a:latin typeface="+mn-lt"/>
                <a:ea typeface="+mn-ea"/>
                <a:cs typeface="+mn-cs"/>
              </a:rPr>
              <a:t>: A concept hierarchy can help to improve data visualization and data exploration by organizing data into a tree-like structure, allowing users to easily navigate and understand large and complex data sets. This can be particularly useful in creating interactive dashboards and reports that allow users to easily drill down to more specific levels of detail when needed.</a:t>
            </a:r>
          </a:p>
          <a:p>
            <a:pPr lvl="0"/>
            <a:r>
              <a:rPr lang="en-IN" sz="1200" b="1" kern="1200" dirty="0">
                <a:solidFill>
                  <a:schemeClr val="tx1"/>
                </a:solidFill>
                <a:effectLst/>
                <a:latin typeface="+mn-lt"/>
                <a:ea typeface="+mn-ea"/>
                <a:cs typeface="+mn-cs"/>
              </a:rPr>
              <a:t>Improved Algorithm Performance</a:t>
            </a:r>
            <a:r>
              <a:rPr lang="en-IN" sz="1200" kern="1200" dirty="0">
                <a:solidFill>
                  <a:schemeClr val="tx1"/>
                </a:solidFill>
                <a:effectLst/>
                <a:latin typeface="+mn-lt"/>
                <a:ea typeface="+mn-ea"/>
                <a:cs typeface="+mn-cs"/>
              </a:rPr>
              <a:t>: The use of a concept hierarchy can also help to improve the performance of data mining algorithms. By organizing data into a hierarchical structure, algorithms can more easily process and </a:t>
            </a:r>
            <a:r>
              <a:rPr lang="en-IN" sz="1200" kern="1200" dirty="0" err="1">
                <a:solidFill>
                  <a:schemeClr val="tx1"/>
                </a:solidFill>
                <a:effectLst/>
                <a:latin typeface="+mn-lt"/>
                <a:ea typeface="+mn-ea"/>
                <a:cs typeface="+mn-cs"/>
              </a:rPr>
              <a:t>analyze</a:t>
            </a:r>
            <a:r>
              <a:rPr lang="en-IN" sz="1200" kern="1200" dirty="0">
                <a:solidFill>
                  <a:schemeClr val="tx1"/>
                </a:solidFill>
                <a:effectLst/>
                <a:latin typeface="+mn-lt"/>
                <a:ea typeface="+mn-ea"/>
                <a:cs typeface="+mn-cs"/>
              </a:rPr>
              <a:t> the data, resulting in faster and more accurate results.</a:t>
            </a:r>
          </a:p>
          <a:p>
            <a:pPr lvl="0"/>
            <a:r>
              <a:rPr lang="en-IN" sz="1200" b="1" kern="1200" dirty="0">
                <a:solidFill>
                  <a:schemeClr val="tx1"/>
                </a:solidFill>
                <a:effectLst/>
                <a:latin typeface="+mn-lt"/>
                <a:ea typeface="+mn-ea"/>
                <a:cs typeface="+mn-cs"/>
              </a:rPr>
              <a:t>Data Cleaning and Pre-processing</a:t>
            </a:r>
            <a:r>
              <a:rPr lang="en-IN" sz="1200" kern="1200" dirty="0">
                <a:solidFill>
                  <a:schemeClr val="tx1"/>
                </a:solidFill>
                <a:effectLst/>
                <a:latin typeface="+mn-lt"/>
                <a:ea typeface="+mn-ea"/>
                <a:cs typeface="+mn-cs"/>
              </a:rPr>
              <a:t>: A concept hierarchy can also be used in data cleaning and pre-processing, to identify and remove outliers and noise from the data.</a:t>
            </a:r>
          </a:p>
          <a:p>
            <a:r>
              <a:rPr lang="en-IN" sz="1200" b="1" kern="1200" dirty="0">
                <a:solidFill>
                  <a:schemeClr val="tx1"/>
                </a:solidFill>
                <a:effectLst/>
                <a:latin typeface="+mn-lt"/>
                <a:ea typeface="+mn-ea"/>
                <a:cs typeface="+mn-cs"/>
              </a:rPr>
              <a:t>Domain Knowledge</a:t>
            </a:r>
            <a:r>
              <a:rPr lang="en-IN" sz="1200" kern="1200" dirty="0">
                <a:solidFill>
                  <a:schemeClr val="tx1"/>
                </a:solidFill>
                <a:effectLst/>
                <a:latin typeface="+mn-lt"/>
                <a:ea typeface="+mn-ea"/>
                <a:cs typeface="+mn-cs"/>
              </a:rPr>
              <a:t>: A concept hierarchy can also be used to represent the domain knowledge in a more structured way, which can help in a better understanding of the data and the problem domain. </a:t>
            </a:r>
            <a:endParaRPr lang="en-IN" dirty="0"/>
          </a:p>
        </p:txBody>
      </p:sp>
      <p:sp>
        <p:nvSpPr>
          <p:cNvPr id="4" name="Slide Number Placeholder 3"/>
          <p:cNvSpPr>
            <a:spLocks noGrp="1"/>
          </p:cNvSpPr>
          <p:nvPr>
            <p:ph type="sldNum" sz="quarter" idx="10"/>
          </p:nvPr>
        </p:nvSpPr>
        <p:spPr/>
        <p:txBody>
          <a:bodyPr/>
          <a:lstStyle/>
          <a:p>
            <a:fld id="{B244AC35-3464-4735-A138-929648954F75}" type="slidenum">
              <a:rPr lang="en-IN" smtClean="0"/>
              <a:t>10</a:t>
            </a:fld>
            <a:endParaRPr lang="en-IN"/>
          </a:p>
        </p:txBody>
      </p:sp>
    </p:spTree>
    <p:extLst>
      <p:ext uri="{BB962C8B-B14F-4D97-AF65-F5344CB8AC3E}">
        <p14:creationId xmlns:p14="http://schemas.microsoft.com/office/powerpoint/2010/main" val="1650787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a:solidFill>
                  <a:schemeClr val="tx1"/>
                </a:solidFill>
                <a:effectLst/>
                <a:latin typeface="+mn-lt"/>
                <a:ea typeface="+mn-ea"/>
                <a:cs typeface="+mn-cs"/>
              </a:rPr>
              <a:t>Applications of Concept Hierarchy </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There are several applications of concept hierarchy in data mining, some examples are:</a:t>
            </a:r>
          </a:p>
          <a:p>
            <a:pPr lvl="0"/>
            <a:r>
              <a:rPr lang="en-IN" sz="1200" b="1" kern="1200" dirty="0">
                <a:solidFill>
                  <a:schemeClr val="tx1"/>
                </a:solidFill>
                <a:effectLst/>
                <a:latin typeface="+mn-lt"/>
                <a:ea typeface="+mn-ea"/>
                <a:cs typeface="+mn-cs"/>
              </a:rPr>
              <a:t>Data Warehousing</a:t>
            </a:r>
            <a:r>
              <a:rPr lang="en-IN" sz="1200" kern="1200" dirty="0">
                <a:solidFill>
                  <a:schemeClr val="tx1"/>
                </a:solidFill>
                <a:effectLst/>
                <a:latin typeface="+mn-lt"/>
                <a:ea typeface="+mn-ea"/>
                <a:cs typeface="+mn-cs"/>
              </a:rPr>
              <a:t>: Concept hierarchy can be used in data warehousing to organize data from multiple sources into a single, consistent and meaningful structure. This can help to improve the efficiency and effectiveness of data analysis and reporting.</a:t>
            </a:r>
          </a:p>
          <a:p>
            <a:pPr lvl="0"/>
            <a:r>
              <a:rPr lang="en-IN" sz="1200" b="1" kern="1200" dirty="0">
                <a:solidFill>
                  <a:schemeClr val="tx1"/>
                </a:solidFill>
                <a:effectLst/>
                <a:latin typeface="+mn-lt"/>
                <a:ea typeface="+mn-ea"/>
                <a:cs typeface="+mn-cs"/>
              </a:rPr>
              <a:t>Business Intelligence</a:t>
            </a:r>
            <a:r>
              <a:rPr lang="en-IN" sz="1200" kern="1200" dirty="0">
                <a:solidFill>
                  <a:schemeClr val="tx1"/>
                </a:solidFill>
                <a:effectLst/>
                <a:latin typeface="+mn-lt"/>
                <a:ea typeface="+mn-ea"/>
                <a:cs typeface="+mn-cs"/>
              </a:rPr>
              <a:t>: Concept hierarchy can be used in business intelligence to organize and </a:t>
            </a:r>
            <a:r>
              <a:rPr lang="en-IN" sz="1200" kern="1200" dirty="0" err="1">
                <a:solidFill>
                  <a:schemeClr val="tx1"/>
                </a:solidFill>
                <a:effectLst/>
                <a:latin typeface="+mn-lt"/>
                <a:ea typeface="+mn-ea"/>
                <a:cs typeface="+mn-cs"/>
              </a:rPr>
              <a:t>analyze</a:t>
            </a:r>
            <a:r>
              <a:rPr lang="en-IN" sz="1200" kern="1200" dirty="0">
                <a:solidFill>
                  <a:schemeClr val="tx1"/>
                </a:solidFill>
                <a:effectLst/>
                <a:latin typeface="+mn-lt"/>
                <a:ea typeface="+mn-ea"/>
                <a:cs typeface="+mn-cs"/>
              </a:rPr>
              <a:t> data in a way that can inform business decisions. For example, it can be used to </a:t>
            </a:r>
            <a:r>
              <a:rPr lang="en-IN" sz="1200" kern="1200" dirty="0" err="1">
                <a:solidFill>
                  <a:schemeClr val="tx1"/>
                </a:solidFill>
                <a:effectLst/>
                <a:latin typeface="+mn-lt"/>
                <a:ea typeface="+mn-ea"/>
                <a:cs typeface="+mn-cs"/>
              </a:rPr>
              <a:t>analyze</a:t>
            </a:r>
            <a:r>
              <a:rPr lang="en-IN" sz="1200" kern="1200" dirty="0">
                <a:solidFill>
                  <a:schemeClr val="tx1"/>
                </a:solidFill>
                <a:effectLst/>
                <a:latin typeface="+mn-lt"/>
                <a:ea typeface="+mn-ea"/>
                <a:cs typeface="+mn-cs"/>
              </a:rPr>
              <a:t> customer data to identify patterns and trends that can inform the development of new products or services.</a:t>
            </a:r>
          </a:p>
          <a:p>
            <a:pPr lvl="0"/>
            <a:r>
              <a:rPr lang="en-IN" sz="1200" b="1" kern="1200" dirty="0">
                <a:solidFill>
                  <a:schemeClr val="tx1"/>
                </a:solidFill>
                <a:effectLst/>
                <a:latin typeface="+mn-lt"/>
                <a:ea typeface="+mn-ea"/>
                <a:cs typeface="+mn-cs"/>
              </a:rPr>
              <a:t>Online Retail</a:t>
            </a:r>
            <a:r>
              <a:rPr lang="en-IN" sz="1200" kern="1200" dirty="0">
                <a:solidFill>
                  <a:schemeClr val="tx1"/>
                </a:solidFill>
                <a:effectLst/>
                <a:latin typeface="+mn-lt"/>
                <a:ea typeface="+mn-ea"/>
                <a:cs typeface="+mn-cs"/>
              </a:rPr>
              <a:t>: Concept hierarchy can be used in online retail to organize products into categories, subcategories and sub-subcategories, it can help customers to find the products they are looking for more quickly and easily.</a:t>
            </a:r>
          </a:p>
          <a:p>
            <a:pPr lvl="0"/>
            <a:r>
              <a:rPr lang="en-IN" sz="1200" b="1" kern="1200" dirty="0">
                <a:solidFill>
                  <a:schemeClr val="tx1"/>
                </a:solidFill>
                <a:effectLst/>
                <a:latin typeface="+mn-lt"/>
                <a:ea typeface="+mn-ea"/>
                <a:cs typeface="+mn-cs"/>
              </a:rPr>
              <a:t>Healthcare</a:t>
            </a:r>
            <a:r>
              <a:rPr lang="en-IN" sz="1200" kern="1200" dirty="0">
                <a:solidFill>
                  <a:schemeClr val="tx1"/>
                </a:solidFill>
                <a:effectLst/>
                <a:latin typeface="+mn-lt"/>
                <a:ea typeface="+mn-ea"/>
                <a:cs typeface="+mn-cs"/>
              </a:rPr>
              <a:t>: Concept hierarchy can be used in healthcare to organize patient data, for example, to group patients by diagnosis or treatment plan, it can help to identify patterns and trends that can inform the development of new treatments or improve the effectiveness of existing treatments.</a:t>
            </a:r>
          </a:p>
          <a:p>
            <a:pPr lvl="0"/>
            <a:r>
              <a:rPr lang="en-IN" sz="1200" b="1" kern="1200" dirty="0">
                <a:solidFill>
                  <a:schemeClr val="tx1"/>
                </a:solidFill>
                <a:effectLst/>
                <a:latin typeface="+mn-lt"/>
                <a:ea typeface="+mn-ea"/>
                <a:cs typeface="+mn-cs"/>
              </a:rPr>
              <a:t>Natural Language Processing</a:t>
            </a:r>
            <a:r>
              <a:rPr lang="en-IN" sz="1200" kern="1200" dirty="0">
                <a:solidFill>
                  <a:schemeClr val="tx1"/>
                </a:solidFill>
                <a:effectLst/>
                <a:latin typeface="+mn-lt"/>
                <a:ea typeface="+mn-ea"/>
                <a:cs typeface="+mn-cs"/>
              </a:rPr>
              <a:t>: Concept hierarchy can be used in natural language processing to organize and </a:t>
            </a:r>
            <a:r>
              <a:rPr lang="en-IN" sz="1200" kern="1200" dirty="0" err="1">
                <a:solidFill>
                  <a:schemeClr val="tx1"/>
                </a:solidFill>
                <a:effectLst/>
                <a:latin typeface="+mn-lt"/>
                <a:ea typeface="+mn-ea"/>
                <a:cs typeface="+mn-cs"/>
              </a:rPr>
              <a:t>analyze</a:t>
            </a:r>
            <a:r>
              <a:rPr lang="en-IN" sz="1200" kern="1200" dirty="0">
                <a:solidFill>
                  <a:schemeClr val="tx1"/>
                </a:solidFill>
                <a:effectLst/>
                <a:latin typeface="+mn-lt"/>
                <a:ea typeface="+mn-ea"/>
                <a:cs typeface="+mn-cs"/>
              </a:rPr>
              <a:t> text data, for example, to identify topics and themes in a text, it can help to extract useful information from unstructured data.</a:t>
            </a:r>
          </a:p>
          <a:p>
            <a:r>
              <a:rPr lang="en-IN" sz="1200" b="1" kern="1200" dirty="0">
                <a:solidFill>
                  <a:schemeClr val="tx1"/>
                </a:solidFill>
                <a:effectLst/>
                <a:latin typeface="+mn-lt"/>
                <a:ea typeface="+mn-ea"/>
                <a:cs typeface="+mn-cs"/>
              </a:rPr>
              <a:t>Fraud</a:t>
            </a:r>
            <a:r>
              <a:rPr lang="en-IN" sz="1200" kern="1200" dirty="0">
                <a:solidFill>
                  <a:schemeClr val="tx1"/>
                </a:solidFill>
                <a:effectLst/>
                <a:latin typeface="+mn-lt"/>
                <a:ea typeface="+mn-ea"/>
                <a:cs typeface="+mn-cs"/>
              </a:rPr>
              <a:t> </a:t>
            </a:r>
            <a:r>
              <a:rPr lang="en-IN" sz="1200" b="1" kern="1200" dirty="0">
                <a:solidFill>
                  <a:schemeClr val="tx1"/>
                </a:solidFill>
                <a:effectLst/>
                <a:latin typeface="+mn-lt"/>
                <a:ea typeface="+mn-ea"/>
                <a:cs typeface="+mn-cs"/>
              </a:rPr>
              <a:t>Detection</a:t>
            </a:r>
            <a:r>
              <a:rPr lang="en-IN" sz="1200" kern="1200" dirty="0">
                <a:solidFill>
                  <a:schemeClr val="tx1"/>
                </a:solidFill>
                <a:effectLst/>
                <a:latin typeface="+mn-lt"/>
                <a:ea typeface="+mn-ea"/>
                <a:cs typeface="+mn-cs"/>
              </a:rPr>
              <a:t>: Concept hierarchy can be used in fraud detection to organize and </a:t>
            </a:r>
            <a:r>
              <a:rPr lang="en-IN" sz="1200" kern="1200" dirty="0" err="1">
                <a:solidFill>
                  <a:schemeClr val="tx1"/>
                </a:solidFill>
                <a:effectLst/>
                <a:latin typeface="+mn-lt"/>
                <a:ea typeface="+mn-ea"/>
                <a:cs typeface="+mn-cs"/>
              </a:rPr>
              <a:t>analyze</a:t>
            </a:r>
            <a:r>
              <a:rPr lang="en-IN" sz="1200" kern="1200" dirty="0">
                <a:solidFill>
                  <a:schemeClr val="tx1"/>
                </a:solidFill>
                <a:effectLst/>
                <a:latin typeface="+mn-lt"/>
                <a:ea typeface="+mn-ea"/>
                <a:cs typeface="+mn-cs"/>
              </a:rPr>
              <a:t> financial data, for example, to identify patterns and trends that can indicate fraudulent activity</a:t>
            </a:r>
            <a:endParaRPr lang="en-IN" dirty="0"/>
          </a:p>
        </p:txBody>
      </p:sp>
      <p:sp>
        <p:nvSpPr>
          <p:cNvPr id="4" name="Slide Number Placeholder 3"/>
          <p:cNvSpPr>
            <a:spLocks noGrp="1"/>
          </p:cNvSpPr>
          <p:nvPr>
            <p:ph type="sldNum" sz="quarter" idx="10"/>
          </p:nvPr>
        </p:nvSpPr>
        <p:spPr/>
        <p:txBody>
          <a:bodyPr/>
          <a:lstStyle/>
          <a:p>
            <a:fld id="{B244AC35-3464-4735-A138-929648954F75}" type="slidenum">
              <a:rPr lang="en-IN" smtClean="0"/>
              <a:t>11</a:t>
            </a:fld>
            <a:endParaRPr lang="en-IN"/>
          </a:p>
        </p:txBody>
      </p:sp>
    </p:spTree>
    <p:extLst>
      <p:ext uri="{BB962C8B-B14F-4D97-AF65-F5344CB8AC3E}">
        <p14:creationId xmlns:p14="http://schemas.microsoft.com/office/powerpoint/2010/main" val="3766014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roll-up operation </a:t>
            </a:r>
            <a:r>
              <a:rPr lang="en-US" sz="1200" b="1" i="0" kern="1200" dirty="0">
                <a:solidFill>
                  <a:schemeClr val="tx1"/>
                </a:solidFill>
                <a:effectLst/>
                <a:latin typeface="+mn-lt"/>
                <a:ea typeface="+mn-ea"/>
                <a:cs typeface="+mn-cs"/>
              </a:rPr>
              <a:t>(also known as drill-up or aggregation operation) </a:t>
            </a:r>
            <a:r>
              <a:rPr lang="en-US" sz="1200" b="0" i="0" kern="1200" dirty="0">
                <a:solidFill>
                  <a:schemeClr val="tx1"/>
                </a:solidFill>
                <a:effectLst/>
                <a:latin typeface="+mn-lt"/>
                <a:ea typeface="+mn-ea"/>
                <a:cs typeface="+mn-cs"/>
              </a:rPr>
              <a:t>performs aggregation on a data cube, by climbing down concept hierarchies, i.e., dimension reduction. Roll-up is like </a:t>
            </a:r>
            <a:r>
              <a:rPr lang="en-US" sz="1200" b="1" i="0" kern="1200" dirty="0">
                <a:solidFill>
                  <a:schemeClr val="tx1"/>
                </a:solidFill>
                <a:effectLst/>
                <a:latin typeface="+mn-lt"/>
                <a:ea typeface="+mn-ea"/>
                <a:cs typeface="+mn-cs"/>
              </a:rPr>
              <a:t>zooming-out</a:t>
            </a:r>
            <a:r>
              <a:rPr lang="en-US" sz="1200" b="0" i="0" kern="1200" dirty="0">
                <a:solidFill>
                  <a:schemeClr val="tx1"/>
                </a:solidFill>
                <a:effectLst/>
                <a:latin typeface="+mn-lt"/>
                <a:ea typeface="+mn-ea"/>
                <a:cs typeface="+mn-cs"/>
              </a:rPr>
              <a:t> on the data cubes. Figure shows the result of roll-up operations performed on the dimension location. The hierarchy for the location is defined as the Order Street, city, province, or state, country. The roll-up operation aggregates the data by ascending the location hierarchy from the level of the city to the level of the country.</a:t>
            </a:r>
          </a:p>
          <a:p>
            <a:r>
              <a:rPr lang="en-US" sz="1200" b="0" i="0" kern="1200" dirty="0">
                <a:solidFill>
                  <a:schemeClr val="tx1"/>
                </a:solidFill>
                <a:effectLst/>
                <a:latin typeface="+mn-lt"/>
                <a:ea typeface="+mn-ea"/>
                <a:cs typeface="+mn-cs"/>
              </a:rPr>
              <a:t>When a roll-up is performed by dimensions reduction, one or more dimensions are removed from the cube. For example, consider a sales data cube having two dimensions, location and time. Roll-up may be performed by removing, the time dimensions, appearing in an aggregation of the total sales by location, relatively than by location and by time.</a:t>
            </a:r>
          </a:p>
          <a:p>
            <a:endParaRPr lang="en-IN" dirty="0"/>
          </a:p>
        </p:txBody>
      </p:sp>
      <p:sp>
        <p:nvSpPr>
          <p:cNvPr id="4" name="Slide Number Placeholder 3"/>
          <p:cNvSpPr>
            <a:spLocks noGrp="1"/>
          </p:cNvSpPr>
          <p:nvPr>
            <p:ph type="sldNum" sz="quarter" idx="10"/>
          </p:nvPr>
        </p:nvSpPr>
        <p:spPr/>
        <p:txBody>
          <a:bodyPr/>
          <a:lstStyle/>
          <a:p>
            <a:fld id="{B244AC35-3464-4735-A138-929648954F75}" type="slidenum">
              <a:rPr lang="en-IN" smtClean="0"/>
              <a:t>14</a:t>
            </a:fld>
            <a:endParaRPr lang="en-IN"/>
          </a:p>
        </p:txBody>
      </p:sp>
    </p:spTree>
    <p:extLst>
      <p:ext uri="{BB962C8B-B14F-4D97-AF65-F5344CB8AC3E}">
        <p14:creationId xmlns:p14="http://schemas.microsoft.com/office/powerpoint/2010/main" val="3020858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drill-down operation </a:t>
            </a:r>
            <a:r>
              <a:rPr lang="en-US" sz="1200" b="1" i="0" kern="1200" dirty="0">
                <a:solidFill>
                  <a:schemeClr val="tx1"/>
                </a:solidFill>
                <a:effectLst/>
                <a:latin typeface="+mn-lt"/>
                <a:ea typeface="+mn-ea"/>
                <a:cs typeface="+mn-cs"/>
              </a:rPr>
              <a:t>(also called roll-down)</a:t>
            </a:r>
            <a:r>
              <a:rPr lang="en-US" sz="1200" b="0" i="0" kern="1200" dirty="0">
                <a:solidFill>
                  <a:schemeClr val="tx1"/>
                </a:solidFill>
                <a:effectLst/>
                <a:latin typeface="+mn-lt"/>
                <a:ea typeface="+mn-ea"/>
                <a:cs typeface="+mn-cs"/>
              </a:rPr>
              <a:t> is the reverse operation of </a:t>
            </a:r>
            <a:r>
              <a:rPr lang="en-US" sz="1200" b="1" i="0" kern="1200" dirty="0">
                <a:solidFill>
                  <a:schemeClr val="tx1"/>
                </a:solidFill>
                <a:effectLst/>
                <a:latin typeface="+mn-lt"/>
                <a:ea typeface="+mn-ea"/>
                <a:cs typeface="+mn-cs"/>
              </a:rPr>
              <a:t>roll-up</a:t>
            </a:r>
            <a:r>
              <a:rPr lang="en-US" sz="1200" b="0" i="0" kern="1200" dirty="0">
                <a:solidFill>
                  <a:schemeClr val="tx1"/>
                </a:solidFill>
                <a:effectLst/>
                <a:latin typeface="+mn-lt"/>
                <a:ea typeface="+mn-ea"/>
                <a:cs typeface="+mn-cs"/>
              </a:rPr>
              <a:t>. Drill-down is like </a:t>
            </a:r>
            <a:r>
              <a:rPr lang="en-US" sz="1200" b="1" i="0" kern="1200" dirty="0">
                <a:solidFill>
                  <a:schemeClr val="tx1"/>
                </a:solidFill>
                <a:effectLst/>
                <a:latin typeface="+mn-lt"/>
                <a:ea typeface="+mn-ea"/>
                <a:cs typeface="+mn-cs"/>
              </a:rPr>
              <a:t>zooming-in</a:t>
            </a:r>
            <a:r>
              <a:rPr lang="en-US" sz="1200" b="0" i="0" kern="1200" dirty="0">
                <a:solidFill>
                  <a:schemeClr val="tx1"/>
                </a:solidFill>
                <a:effectLst/>
                <a:latin typeface="+mn-lt"/>
                <a:ea typeface="+mn-ea"/>
                <a:cs typeface="+mn-cs"/>
              </a:rPr>
              <a:t> on the data cube. It navigates from less detailed record to more detailed data. Drill-down can be performed by either </a:t>
            </a:r>
            <a:r>
              <a:rPr lang="en-US" sz="1200" b="1" i="0" kern="1200" dirty="0">
                <a:solidFill>
                  <a:schemeClr val="tx1"/>
                </a:solidFill>
                <a:effectLst/>
                <a:latin typeface="+mn-lt"/>
                <a:ea typeface="+mn-ea"/>
                <a:cs typeface="+mn-cs"/>
              </a:rPr>
              <a:t>stepping down</a:t>
            </a:r>
            <a:r>
              <a:rPr lang="en-US" sz="1200" b="0" i="0" kern="1200" dirty="0">
                <a:solidFill>
                  <a:schemeClr val="tx1"/>
                </a:solidFill>
                <a:effectLst/>
                <a:latin typeface="+mn-lt"/>
                <a:ea typeface="+mn-ea"/>
                <a:cs typeface="+mn-cs"/>
              </a:rPr>
              <a:t> a concept hierarchy for a dimension or adding additional dimensions.</a:t>
            </a:r>
          </a:p>
          <a:p>
            <a:r>
              <a:rPr lang="en-US" sz="1200" b="0" i="0" kern="1200" dirty="0">
                <a:solidFill>
                  <a:schemeClr val="tx1"/>
                </a:solidFill>
                <a:effectLst/>
                <a:latin typeface="+mn-lt"/>
                <a:ea typeface="+mn-ea"/>
                <a:cs typeface="+mn-cs"/>
              </a:rPr>
              <a:t>Figure shows a drill-down operation performed on the dimension time by stepping down a concept hierarchy which is defined as day, month, quarter, and year. Drill-down appears by descending the time hierarchy from the level of the quarter to a more detailed level of the month.</a:t>
            </a:r>
          </a:p>
          <a:p>
            <a:r>
              <a:rPr lang="en-US" sz="1200" b="0" i="0" kern="1200" dirty="0">
                <a:solidFill>
                  <a:schemeClr val="tx1"/>
                </a:solidFill>
                <a:effectLst/>
                <a:latin typeface="+mn-lt"/>
                <a:ea typeface="+mn-ea"/>
                <a:cs typeface="+mn-cs"/>
              </a:rPr>
              <a:t>Because a drill-down adds more details to the given data, it can also be performed by adding a new dimension to a cube. For example, a drill-down on the central cubes of the figure can occur by introducing an additional dimension, such as a customer group.</a:t>
            </a:r>
          </a:p>
          <a:p>
            <a:endParaRPr lang="en-IN" dirty="0"/>
          </a:p>
        </p:txBody>
      </p:sp>
      <p:sp>
        <p:nvSpPr>
          <p:cNvPr id="4" name="Slide Number Placeholder 3"/>
          <p:cNvSpPr>
            <a:spLocks noGrp="1"/>
          </p:cNvSpPr>
          <p:nvPr>
            <p:ph type="sldNum" sz="quarter" idx="10"/>
          </p:nvPr>
        </p:nvSpPr>
        <p:spPr/>
        <p:txBody>
          <a:bodyPr/>
          <a:lstStyle/>
          <a:p>
            <a:fld id="{B244AC35-3464-4735-A138-929648954F75}" type="slidenum">
              <a:rPr lang="en-IN" smtClean="0"/>
              <a:t>15</a:t>
            </a:fld>
            <a:endParaRPr lang="en-IN"/>
          </a:p>
        </p:txBody>
      </p:sp>
    </p:spTree>
    <p:extLst>
      <p:ext uri="{BB962C8B-B14F-4D97-AF65-F5344CB8AC3E}">
        <p14:creationId xmlns:p14="http://schemas.microsoft.com/office/powerpoint/2010/main" val="1242155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In the context of computer science, “Data Mining” can be referred to as knowledge mining from data, knowledge extraction, data/pattern analysis, data archaeology, and data dredging.</a:t>
            </a:r>
          </a:p>
          <a:p>
            <a:r>
              <a:rPr lang="en-IN" sz="1200" kern="1200" dirty="0">
                <a:solidFill>
                  <a:schemeClr val="tx1"/>
                </a:solidFill>
                <a:effectLst/>
                <a:latin typeface="+mn-lt"/>
                <a:ea typeface="+mn-ea"/>
                <a:cs typeface="+mn-cs"/>
              </a:rPr>
              <a:t>Data Mining also known as Knowledge Discovery in Databases, refers to the nontrivial extraction of implicit, previously unknown and potentially useful information from data stored in databases.</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The need of data mining is to extract useful information from large datasets and use it to make predictions or better decision-making. Nowadays, data mining is used in almost all places where a large amount of data is stored and processed.</a:t>
            </a:r>
          </a:p>
          <a:p>
            <a:r>
              <a:rPr lang="en-IN" sz="1200" kern="1200" dirty="0">
                <a:solidFill>
                  <a:schemeClr val="tx1"/>
                </a:solidFill>
                <a:effectLst/>
                <a:latin typeface="+mn-lt"/>
                <a:ea typeface="+mn-ea"/>
                <a:cs typeface="+mn-cs"/>
              </a:rPr>
              <a:t>For examples: Banking sector, Market Basket Analysis, Network Intrusion Detection. </a:t>
            </a:r>
          </a:p>
          <a:p>
            <a:r>
              <a:rPr lang="en-IN"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Market basket analysis is a data mining technique that analyzes patterns of co-occurrence and determines the strength of the link between products purchased together.</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B244AC35-3464-4735-A138-929648954F75}" type="slidenum">
              <a:rPr lang="en-IN" smtClean="0"/>
              <a:t>22</a:t>
            </a:fld>
            <a:endParaRPr lang="en-IN"/>
          </a:p>
        </p:txBody>
      </p:sp>
    </p:spTree>
    <p:extLst>
      <p:ext uri="{BB962C8B-B14F-4D97-AF65-F5344CB8AC3E}">
        <p14:creationId xmlns:p14="http://schemas.microsoft.com/office/powerpoint/2010/main" val="1969142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KDD (Knowledge Discovery in Databases) is a process that involves the extraction of useful, previously unknown, and potentially valuable information from large datasets. </a:t>
            </a:r>
          </a:p>
          <a:p>
            <a:r>
              <a:rPr lang="en-IN" sz="1200" kern="1200" dirty="0">
                <a:solidFill>
                  <a:schemeClr val="tx1"/>
                </a:solidFill>
                <a:effectLst/>
                <a:latin typeface="+mn-lt"/>
                <a:ea typeface="+mn-ea"/>
                <a:cs typeface="+mn-cs"/>
              </a:rPr>
              <a:t>The KDD process is an iterative process and it requires multiple iterations of the above steps to extract accurate knowledge from the data.</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The following steps are included in KDD process: </a:t>
            </a:r>
          </a:p>
          <a:p>
            <a:r>
              <a:rPr lang="en-IN" sz="1200" b="1" kern="1200" dirty="0">
                <a:solidFill>
                  <a:schemeClr val="tx1"/>
                </a:solidFill>
                <a:effectLst/>
                <a:latin typeface="+mn-lt"/>
                <a:ea typeface="+mn-ea"/>
                <a:cs typeface="+mn-cs"/>
              </a:rPr>
              <a:t>Data Cleaning</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Data cleaning is defined as removal of noisy and irrelevant data from collection. </a:t>
            </a:r>
          </a:p>
          <a:p>
            <a:pPr lvl="0"/>
            <a:r>
              <a:rPr lang="en-IN" sz="1200" kern="1200" dirty="0">
                <a:solidFill>
                  <a:schemeClr val="tx1"/>
                </a:solidFill>
                <a:effectLst/>
                <a:latin typeface="+mn-lt"/>
                <a:ea typeface="+mn-ea"/>
                <a:cs typeface="+mn-cs"/>
              </a:rPr>
              <a:t>Cleaning in case of </a:t>
            </a:r>
            <a:r>
              <a:rPr lang="en-IN" sz="1200" b="1" kern="1200" dirty="0">
                <a:solidFill>
                  <a:schemeClr val="tx1"/>
                </a:solidFill>
                <a:effectLst/>
                <a:latin typeface="+mn-lt"/>
                <a:ea typeface="+mn-ea"/>
                <a:cs typeface="+mn-cs"/>
              </a:rPr>
              <a:t>Missing values</a:t>
            </a:r>
            <a:r>
              <a:rPr lang="en-IN" sz="1200" kern="1200" dirty="0">
                <a:solidFill>
                  <a:schemeClr val="tx1"/>
                </a:solidFill>
                <a:effectLst/>
                <a:latin typeface="+mn-lt"/>
                <a:ea typeface="+mn-ea"/>
                <a:cs typeface="+mn-cs"/>
              </a:rPr>
              <a:t>.</a:t>
            </a:r>
          </a:p>
          <a:p>
            <a:pPr lvl="0"/>
            <a:r>
              <a:rPr lang="en-IN" sz="1200" kern="1200" dirty="0">
                <a:solidFill>
                  <a:schemeClr val="tx1"/>
                </a:solidFill>
                <a:effectLst/>
                <a:latin typeface="+mn-lt"/>
                <a:ea typeface="+mn-ea"/>
                <a:cs typeface="+mn-cs"/>
              </a:rPr>
              <a:t>Cleaning </a:t>
            </a:r>
            <a:r>
              <a:rPr lang="en-IN" sz="1200" b="1" kern="1200" dirty="0">
                <a:solidFill>
                  <a:schemeClr val="tx1"/>
                </a:solidFill>
                <a:effectLst/>
                <a:latin typeface="+mn-lt"/>
                <a:ea typeface="+mn-ea"/>
                <a:cs typeface="+mn-cs"/>
              </a:rPr>
              <a:t>noisy</a:t>
            </a:r>
            <a:r>
              <a:rPr lang="en-IN" sz="1200" kern="1200" dirty="0">
                <a:solidFill>
                  <a:schemeClr val="tx1"/>
                </a:solidFill>
                <a:effectLst/>
                <a:latin typeface="+mn-lt"/>
                <a:ea typeface="+mn-ea"/>
                <a:cs typeface="+mn-cs"/>
              </a:rPr>
              <a:t> data, where noise is a random or variance error.</a:t>
            </a:r>
          </a:p>
          <a:p>
            <a:pPr lvl="0"/>
            <a:r>
              <a:rPr lang="en-IN" sz="1200" kern="1200" dirty="0">
                <a:solidFill>
                  <a:schemeClr val="tx1"/>
                </a:solidFill>
                <a:effectLst/>
                <a:latin typeface="+mn-lt"/>
                <a:ea typeface="+mn-ea"/>
                <a:cs typeface="+mn-cs"/>
              </a:rPr>
              <a:t>Cleaning with </a:t>
            </a:r>
            <a:r>
              <a:rPr lang="en-IN" sz="1200" b="1" kern="1200" dirty="0">
                <a:solidFill>
                  <a:schemeClr val="tx1"/>
                </a:solidFill>
                <a:effectLst/>
                <a:latin typeface="+mn-lt"/>
                <a:ea typeface="+mn-ea"/>
                <a:cs typeface="+mn-cs"/>
              </a:rPr>
              <a:t>Data discrepancy detection</a:t>
            </a:r>
            <a:r>
              <a:rPr lang="en-IN" sz="1200" kern="1200" dirty="0">
                <a:solidFill>
                  <a:schemeClr val="tx1"/>
                </a:solidFill>
                <a:effectLst/>
                <a:latin typeface="+mn-lt"/>
                <a:ea typeface="+mn-ea"/>
                <a:cs typeface="+mn-cs"/>
              </a:rPr>
              <a:t> and </a:t>
            </a:r>
            <a:r>
              <a:rPr lang="en-IN" sz="1200" b="1" kern="1200" dirty="0">
                <a:solidFill>
                  <a:schemeClr val="tx1"/>
                </a:solidFill>
                <a:effectLst/>
                <a:latin typeface="+mn-lt"/>
                <a:ea typeface="+mn-ea"/>
                <a:cs typeface="+mn-cs"/>
              </a:rPr>
              <a:t>Data transformation tools</a:t>
            </a:r>
            <a:r>
              <a:rPr lang="en-IN" sz="1200" kern="1200" dirty="0">
                <a:solidFill>
                  <a:schemeClr val="tx1"/>
                </a:solidFill>
                <a:effectLst/>
                <a:latin typeface="+mn-lt"/>
                <a:ea typeface="+mn-ea"/>
                <a:cs typeface="+mn-cs"/>
              </a:rPr>
              <a:t>.</a:t>
            </a:r>
          </a:p>
          <a:p>
            <a:r>
              <a:rPr lang="en-IN" sz="1200" kern="1200" dirty="0">
                <a:solidFill>
                  <a:schemeClr val="tx1"/>
                </a:solidFill>
                <a:effectLst/>
                <a:latin typeface="+mn-lt"/>
                <a:ea typeface="+mn-ea"/>
                <a:cs typeface="+mn-cs"/>
              </a:rPr>
              <a:t> </a:t>
            </a:r>
          </a:p>
          <a:p>
            <a:r>
              <a:rPr lang="en-IN" sz="1200" b="1" kern="1200" dirty="0">
                <a:solidFill>
                  <a:schemeClr val="tx1"/>
                </a:solidFill>
                <a:effectLst/>
                <a:latin typeface="+mn-lt"/>
                <a:ea typeface="+mn-ea"/>
                <a:cs typeface="+mn-cs"/>
              </a:rPr>
              <a:t>Data Integration</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Data integration is defined as heterogeneous data from multiple sources combined in a common source(</a:t>
            </a:r>
            <a:r>
              <a:rPr lang="en-IN" sz="1200" kern="1200" dirty="0" err="1">
                <a:solidFill>
                  <a:schemeClr val="tx1"/>
                </a:solidFill>
                <a:effectLst/>
                <a:latin typeface="+mn-lt"/>
                <a:ea typeface="+mn-ea"/>
                <a:cs typeface="+mn-cs"/>
              </a:rPr>
              <a:t>DataWarehouse</a:t>
            </a:r>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Data integration using </a:t>
            </a:r>
            <a:r>
              <a:rPr lang="en-IN" sz="1200" b="1" kern="1200" dirty="0">
                <a:solidFill>
                  <a:schemeClr val="tx1"/>
                </a:solidFill>
                <a:effectLst/>
                <a:latin typeface="+mn-lt"/>
                <a:ea typeface="+mn-ea"/>
                <a:cs typeface="+mn-cs"/>
              </a:rPr>
              <a:t>Data Migration tools, Data Synchronization tools and ETL</a:t>
            </a:r>
            <a:r>
              <a:rPr lang="en-IN" sz="1200" kern="1200" dirty="0">
                <a:solidFill>
                  <a:schemeClr val="tx1"/>
                </a:solidFill>
                <a:effectLst/>
                <a:latin typeface="+mn-lt"/>
                <a:ea typeface="+mn-ea"/>
                <a:cs typeface="+mn-cs"/>
              </a:rPr>
              <a:t>(Extract-Transformation-Load) process.</a:t>
            </a:r>
          </a:p>
          <a:p>
            <a:r>
              <a:rPr lang="en-IN" sz="1200" kern="1200" dirty="0">
                <a:solidFill>
                  <a:schemeClr val="tx1"/>
                </a:solidFill>
                <a:effectLst/>
                <a:latin typeface="+mn-lt"/>
                <a:ea typeface="+mn-ea"/>
                <a:cs typeface="+mn-cs"/>
              </a:rPr>
              <a:t> </a:t>
            </a:r>
          </a:p>
          <a:p>
            <a:r>
              <a:rPr lang="en-IN" sz="1200" b="1" kern="1200" dirty="0">
                <a:solidFill>
                  <a:schemeClr val="tx1"/>
                </a:solidFill>
                <a:effectLst/>
                <a:latin typeface="+mn-lt"/>
                <a:ea typeface="+mn-ea"/>
                <a:cs typeface="+mn-cs"/>
              </a:rPr>
              <a:t>Data Selection</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Data selection is defined as the process where data relevant to the analysis is decided and retrieved from the data collection. For this we can use  </a:t>
            </a:r>
            <a:r>
              <a:rPr lang="en-IN" sz="1200" b="1" kern="1200" dirty="0">
                <a:solidFill>
                  <a:schemeClr val="tx1"/>
                </a:solidFill>
                <a:effectLst/>
                <a:latin typeface="+mn-lt"/>
                <a:ea typeface="+mn-ea"/>
                <a:cs typeface="+mn-cs"/>
              </a:rPr>
              <a:t>Neural network, Decision Trees, Naive </a:t>
            </a:r>
            <a:r>
              <a:rPr lang="en-IN" sz="1200" b="1" kern="1200" dirty="0" err="1">
                <a:solidFill>
                  <a:schemeClr val="tx1"/>
                </a:solidFill>
                <a:effectLst/>
                <a:latin typeface="+mn-lt"/>
                <a:ea typeface="+mn-ea"/>
                <a:cs typeface="+mn-cs"/>
              </a:rPr>
              <a:t>bayes</a:t>
            </a:r>
            <a:r>
              <a:rPr lang="en-IN" sz="1200" b="1" kern="1200" dirty="0">
                <a:solidFill>
                  <a:schemeClr val="tx1"/>
                </a:solidFill>
                <a:effectLst/>
                <a:latin typeface="+mn-lt"/>
                <a:ea typeface="+mn-ea"/>
                <a:cs typeface="+mn-cs"/>
              </a:rPr>
              <a:t>, Clustering</a:t>
            </a:r>
            <a:r>
              <a:rPr lang="en-IN" sz="1200" kern="1200" dirty="0">
                <a:solidFill>
                  <a:schemeClr val="tx1"/>
                </a:solidFill>
                <a:effectLst/>
                <a:latin typeface="+mn-lt"/>
                <a:ea typeface="+mn-ea"/>
                <a:cs typeface="+mn-cs"/>
              </a:rPr>
              <a:t>, and </a:t>
            </a:r>
            <a:r>
              <a:rPr lang="en-IN" sz="1200" b="1" kern="1200" dirty="0">
                <a:solidFill>
                  <a:schemeClr val="tx1"/>
                </a:solidFill>
                <a:effectLst/>
                <a:latin typeface="+mn-lt"/>
                <a:ea typeface="+mn-ea"/>
                <a:cs typeface="+mn-cs"/>
              </a:rPr>
              <a:t>Regression </a:t>
            </a:r>
            <a:r>
              <a:rPr lang="en-IN" sz="1200" kern="1200" dirty="0">
                <a:solidFill>
                  <a:schemeClr val="tx1"/>
                </a:solidFill>
                <a:effectLst/>
                <a:latin typeface="+mn-lt"/>
                <a:ea typeface="+mn-ea"/>
                <a:cs typeface="+mn-cs"/>
              </a:rPr>
              <a:t>methods. </a:t>
            </a:r>
          </a:p>
          <a:p>
            <a:r>
              <a:rPr lang="en-IN" sz="1200" kern="1200" dirty="0">
                <a:solidFill>
                  <a:schemeClr val="tx1"/>
                </a:solidFill>
                <a:effectLst/>
                <a:latin typeface="+mn-lt"/>
                <a:ea typeface="+mn-ea"/>
                <a:cs typeface="+mn-cs"/>
              </a:rPr>
              <a:t> </a:t>
            </a:r>
          </a:p>
          <a:p>
            <a:r>
              <a:rPr lang="en-IN" sz="1200" b="1" kern="1200" dirty="0">
                <a:solidFill>
                  <a:schemeClr val="tx1"/>
                </a:solidFill>
                <a:effectLst/>
                <a:latin typeface="+mn-lt"/>
                <a:ea typeface="+mn-ea"/>
                <a:cs typeface="+mn-cs"/>
              </a:rPr>
              <a:t>Data Transformation</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Data Transformation is defined as the process of transforming data into appropriate form required by mining procedure. </a:t>
            </a:r>
          </a:p>
          <a:p>
            <a:r>
              <a:rPr lang="en-IN" sz="1200" kern="1200" dirty="0">
                <a:solidFill>
                  <a:schemeClr val="tx1"/>
                </a:solidFill>
                <a:effectLst/>
                <a:latin typeface="+mn-lt"/>
                <a:ea typeface="+mn-ea"/>
                <a:cs typeface="+mn-cs"/>
              </a:rPr>
              <a:t>Data Transformation is a two step process: </a:t>
            </a:r>
          </a:p>
          <a:p>
            <a:pPr lvl="0"/>
            <a:r>
              <a:rPr lang="en-IN" sz="1200" b="1" kern="1200" dirty="0">
                <a:solidFill>
                  <a:schemeClr val="tx1"/>
                </a:solidFill>
                <a:effectLst/>
                <a:latin typeface="+mn-lt"/>
                <a:ea typeface="+mn-ea"/>
                <a:cs typeface="+mn-cs"/>
              </a:rPr>
              <a:t>Data Mapping</a:t>
            </a:r>
            <a:r>
              <a:rPr lang="en-IN" sz="1200" kern="1200" dirty="0">
                <a:solidFill>
                  <a:schemeClr val="tx1"/>
                </a:solidFill>
                <a:effectLst/>
                <a:latin typeface="+mn-lt"/>
                <a:ea typeface="+mn-ea"/>
                <a:cs typeface="+mn-cs"/>
              </a:rPr>
              <a:t>: Assigning elements from source base to destination to capture transformations.</a:t>
            </a:r>
          </a:p>
          <a:p>
            <a:pPr lvl="0"/>
            <a:r>
              <a:rPr lang="en-IN" sz="1200" b="1" kern="1200" dirty="0">
                <a:solidFill>
                  <a:schemeClr val="tx1"/>
                </a:solidFill>
                <a:effectLst/>
                <a:latin typeface="+mn-lt"/>
                <a:ea typeface="+mn-ea"/>
                <a:cs typeface="+mn-cs"/>
              </a:rPr>
              <a:t>Code generation</a:t>
            </a:r>
            <a:r>
              <a:rPr lang="en-IN" sz="1200" kern="1200" dirty="0">
                <a:solidFill>
                  <a:schemeClr val="tx1"/>
                </a:solidFill>
                <a:effectLst/>
                <a:latin typeface="+mn-lt"/>
                <a:ea typeface="+mn-ea"/>
                <a:cs typeface="+mn-cs"/>
              </a:rPr>
              <a:t>: Creation of the actual transformation program.</a:t>
            </a:r>
          </a:p>
          <a:p>
            <a:r>
              <a:rPr lang="en-IN" sz="1200" b="1"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Data Mining</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Data mining is defined as techniques that are applied to extract patterns potentially useful. </a:t>
            </a:r>
          </a:p>
          <a:p>
            <a:r>
              <a:rPr lang="en-IN" sz="1200" kern="1200" dirty="0">
                <a:solidFill>
                  <a:schemeClr val="tx1"/>
                </a:solidFill>
                <a:effectLst/>
                <a:latin typeface="+mn-lt"/>
                <a:ea typeface="+mn-ea"/>
                <a:cs typeface="+mn-cs"/>
              </a:rPr>
              <a:t>It transforms task relevant data into </a:t>
            </a:r>
            <a:r>
              <a:rPr lang="en-IN" sz="1200" b="1" kern="1200" dirty="0">
                <a:solidFill>
                  <a:schemeClr val="tx1"/>
                </a:solidFill>
                <a:effectLst/>
                <a:latin typeface="+mn-lt"/>
                <a:ea typeface="+mn-ea"/>
                <a:cs typeface="+mn-cs"/>
              </a:rPr>
              <a:t>patterns, and d</a:t>
            </a:r>
            <a:r>
              <a:rPr lang="en-IN" sz="1200" kern="1200" dirty="0">
                <a:solidFill>
                  <a:schemeClr val="tx1"/>
                </a:solidFill>
                <a:effectLst/>
                <a:latin typeface="+mn-lt"/>
                <a:ea typeface="+mn-ea"/>
                <a:cs typeface="+mn-cs"/>
              </a:rPr>
              <a:t>ecides purpose of model using </a:t>
            </a:r>
            <a:r>
              <a:rPr lang="en-IN" sz="1200" b="1" kern="1200" dirty="0">
                <a:solidFill>
                  <a:schemeClr val="tx1"/>
                </a:solidFill>
                <a:effectLst/>
                <a:latin typeface="+mn-lt"/>
                <a:ea typeface="+mn-ea"/>
                <a:cs typeface="+mn-cs"/>
              </a:rPr>
              <a:t>classification</a:t>
            </a:r>
            <a:r>
              <a:rPr lang="en-IN" sz="1200" kern="1200" dirty="0">
                <a:solidFill>
                  <a:schemeClr val="tx1"/>
                </a:solidFill>
                <a:effectLst/>
                <a:latin typeface="+mn-lt"/>
                <a:ea typeface="+mn-ea"/>
                <a:cs typeface="+mn-cs"/>
              </a:rPr>
              <a:t> or </a:t>
            </a:r>
            <a:r>
              <a:rPr lang="en-IN" sz="1200" b="1" kern="1200" dirty="0">
                <a:solidFill>
                  <a:schemeClr val="tx1"/>
                </a:solidFill>
                <a:effectLst/>
                <a:latin typeface="+mn-lt"/>
                <a:ea typeface="+mn-ea"/>
                <a:cs typeface="+mn-cs"/>
              </a:rPr>
              <a:t>characterization</a:t>
            </a:r>
            <a:r>
              <a:rPr lang="en-IN" sz="1200" kern="1200" dirty="0">
                <a:solidFill>
                  <a:schemeClr val="tx1"/>
                </a:solidFill>
                <a:effectLst/>
                <a:latin typeface="+mn-lt"/>
                <a:ea typeface="+mn-ea"/>
                <a:cs typeface="+mn-cs"/>
              </a:rPr>
              <a:t>.</a:t>
            </a:r>
          </a:p>
          <a:p>
            <a:r>
              <a:rPr lang="en-IN" sz="1200" b="1"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Pattern Evaluation</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Pattern Evaluation is defined as identifying strictly increasing patterns representing knowledge based on given measures. </a:t>
            </a:r>
          </a:p>
          <a:p>
            <a:r>
              <a:rPr lang="en-IN" sz="1200" kern="1200" dirty="0">
                <a:solidFill>
                  <a:schemeClr val="tx1"/>
                </a:solidFill>
                <a:effectLst/>
                <a:latin typeface="+mn-lt"/>
                <a:ea typeface="+mn-ea"/>
                <a:cs typeface="+mn-cs"/>
              </a:rPr>
              <a:t>It find </a:t>
            </a:r>
            <a:r>
              <a:rPr lang="en-IN" sz="1200" b="1" kern="1200" dirty="0">
                <a:solidFill>
                  <a:schemeClr val="tx1"/>
                </a:solidFill>
                <a:effectLst/>
                <a:latin typeface="+mn-lt"/>
                <a:ea typeface="+mn-ea"/>
                <a:cs typeface="+mn-cs"/>
              </a:rPr>
              <a:t>interestingness score</a:t>
            </a:r>
            <a:r>
              <a:rPr lang="en-IN" sz="1200" kern="1200" dirty="0">
                <a:solidFill>
                  <a:schemeClr val="tx1"/>
                </a:solidFill>
                <a:effectLst/>
                <a:latin typeface="+mn-lt"/>
                <a:ea typeface="+mn-ea"/>
                <a:cs typeface="+mn-cs"/>
              </a:rPr>
              <a:t> of each pattern, and uses </a:t>
            </a:r>
            <a:r>
              <a:rPr lang="en-IN" sz="1200" b="1" kern="1200" dirty="0">
                <a:solidFill>
                  <a:schemeClr val="tx1"/>
                </a:solidFill>
                <a:effectLst/>
                <a:latin typeface="+mn-lt"/>
                <a:ea typeface="+mn-ea"/>
                <a:cs typeface="+mn-cs"/>
              </a:rPr>
              <a:t>summarization</a:t>
            </a:r>
            <a:r>
              <a:rPr lang="en-IN" sz="1200" kern="1200" dirty="0">
                <a:solidFill>
                  <a:schemeClr val="tx1"/>
                </a:solidFill>
                <a:effectLst/>
                <a:latin typeface="+mn-lt"/>
                <a:ea typeface="+mn-ea"/>
                <a:cs typeface="+mn-cs"/>
              </a:rPr>
              <a:t> and </a:t>
            </a:r>
            <a:r>
              <a:rPr lang="en-IN" sz="1200" b="1" kern="1200" dirty="0">
                <a:solidFill>
                  <a:schemeClr val="tx1"/>
                </a:solidFill>
                <a:effectLst/>
                <a:latin typeface="+mn-lt"/>
                <a:ea typeface="+mn-ea"/>
                <a:cs typeface="+mn-cs"/>
              </a:rPr>
              <a:t>Visualization</a:t>
            </a:r>
            <a:r>
              <a:rPr lang="en-IN" sz="1200" kern="1200" dirty="0">
                <a:solidFill>
                  <a:schemeClr val="tx1"/>
                </a:solidFill>
                <a:effectLst/>
                <a:latin typeface="+mn-lt"/>
                <a:ea typeface="+mn-ea"/>
                <a:cs typeface="+mn-cs"/>
              </a:rPr>
              <a:t> to make data understandable by user.</a:t>
            </a:r>
          </a:p>
          <a:p>
            <a:r>
              <a:rPr lang="en-IN" sz="1200" b="1"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Knowledge Representation</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This involves presenting the results in a way that is meaningful and can be used to make decisions.</a:t>
            </a:r>
          </a:p>
          <a:p>
            <a:endParaRPr lang="en-IN" dirty="0"/>
          </a:p>
        </p:txBody>
      </p:sp>
      <p:sp>
        <p:nvSpPr>
          <p:cNvPr id="4" name="Slide Number Placeholder 3"/>
          <p:cNvSpPr>
            <a:spLocks noGrp="1"/>
          </p:cNvSpPr>
          <p:nvPr>
            <p:ph type="sldNum" sz="quarter" idx="5"/>
          </p:nvPr>
        </p:nvSpPr>
        <p:spPr/>
        <p:txBody>
          <a:bodyPr/>
          <a:lstStyle/>
          <a:p>
            <a:fld id="{B244AC35-3464-4735-A138-929648954F75}" type="slidenum">
              <a:rPr lang="en-IN" smtClean="0"/>
              <a:t>23</a:t>
            </a:fld>
            <a:endParaRPr lang="en-IN"/>
          </a:p>
        </p:txBody>
      </p:sp>
    </p:spTree>
    <p:extLst>
      <p:ext uri="{BB962C8B-B14F-4D97-AF65-F5344CB8AC3E}">
        <p14:creationId xmlns:p14="http://schemas.microsoft.com/office/powerpoint/2010/main" val="989891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a:solidFill>
                  <a:schemeClr val="tx1"/>
                </a:solidFill>
                <a:effectLst/>
                <a:latin typeface="+mn-lt"/>
                <a:ea typeface="+mn-ea"/>
                <a:cs typeface="+mn-cs"/>
              </a:rPr>
              <a:t>Advantages of KDD</a:t>
            </a:r>
            <a:endParaRPr lang="en-IN" sz="1200" kern="1200" dirty="0">
              <a:solidFill>
                <a:schemeClr val="tx1"/>
              </a:solidFill>
              <a:effectLst/>
              <a:latin typeface="+mn-lt"/>
              <a:ea typeface="+mn-ea"/>
              <a:cs typeface="+mn-cs"/>
            </a:endParaRPr>
          </a:p>
          <a:p>
            <a:pPr lvl="0"/>
            <a:r>
              <a:rPr lang="en-IN" sz="1200" b="1" kern="1200" dirty="0">
                <a:solidFill>
                  <a:schemeClr val="tx1"/>
                </a:solidFill>
                <a:effectLst/>
                <a:latin typeface="+mn-lt"/>
                <a:ea typeface="+mn-ea"/>
                <a:cs typeface="+mn-cs"/>
              </a:rPr>
              <a:t>Improves decision-making:</a:t>
            </a:r>
            <a:r>
              <a:rPr lang="en-IN" sz="1200" kern="1200" dirty="0">
                <a:solidFill>
                  <a:schemeClr val="tx1"/>
                </a:solidFill>
                <a:effectLst/>
                <a:latin typeface="+mn-lt"/>
                <a:ea typeface="+mn-ea"/>
                <a:cs typeface="+mn-cs"/>
              </a:rPr>
              <a:t> KDD provides valuable insights and knowledge that can help organizations make better decisions.</a:t>
            </a:r>
          </a:p>
          <a:p>
            <a:pPr lvl="0"/>
            <a:r>
              <a:rPr lang="en-IN" sz="1200" b="1" kern="1200" dirty="0">
                <a:solidFill>
                  <a:schemeClr val="tx1"/>
                </a:solidFill>
                <a:effectLst/>
                <a:latin typeface="+mn-lt"/>
                <a:ea typeface="+mn-ea"/>
                <a:cs typeface="+mn-cs"/>
              </a:rPr>
              <a:t>Increased efficiency:</a:t>
            </a:r>
            <a:r>
              <a:rPr lang="en-IN" sz="1200" kern="1200" dirty="0">
                <a:solidFill>
                  <a:schemeClr val="tx1"/>
                </a:solidFill>
                <a:effectLst/>
                <a:latin typeface="+mn-lt"/>
                <a:ea typeface="+mn-ea"/>
                <a:cs typeface="+mn-cs"/>
              </a:rPr>
              <a:t> KDD automates repetitive and time-consuming tasks and makes the data ready for analysis, which saves time and money.</a:t>
            </a:r>
          </a:p>
          <a:p>
            <a:pPr lvl="0"/>
            <a:r>
              <a:rPr lang="en-IN" sz="1200" b="1" kern="1200" dirty="0">
                <a:solidFill>
                  <a:schemeClr val="tx1"/>
                </a:solidFill>
                <a:effectLst/>
                <a:latin typeface="+mn-lt"/>
                <a:ea typeface="+mn-ea"/>
                <a:cs typeface="+mn-cs"/>
              </a:rPr>
              <a:t>Better customer service:</a:t>
            </a:r>
            <a:r>
              <a:rPr lang="en-IN" sz="1200" kern="1200" dirty="0">
                <a:solidFill>
                  <a:schemeClr val="tx1"/>
                </a:solidFill>
                <a:effectLst/>
                <a:latin typeface="+mn-lt"/>
                <a:ea typeface="+mn-ea"/>
                <a:cs typeface="+mn-cs"/>
              </a:rPr>
              <a:t> KDD helps organizations gain a better understanding of their customers’ needs and preferences, which can help them provide better customer service.</a:t>
            </a:r>
          </a:p>
          <a:p>
            <a:pPr lvl="0"/>
            <a:r>
              <a:rPr lang="en-IN" sz="1200" b="1" kern="1200" dirty="0">
                <a:solidFill>
                  <a:schemeClr val="tx1"/>
                </a:solidFill>
                <a:effectLst/>
                <a:latin typeface="+mn-lt"/>
                <a:ea typeface="+mn-ea"/>
                <a:cs typeface="+mn-cs"/>
              </a:rPr>
              <a:t>Fraud detection: </a:t>
            </a:r>
            <a:r>
              <a:rPr lang="en-IN" sz="1200" kern="1200" dirty="0">
                <a:solidFill>
                  <a:schemeClr val="tx1"/>
                </a:solidFill>
                <a:effectLst/>
                <a:latin typeface="+mn-lt"/>
                <a:ea typeface="+mn-ea"/>
                <a:cs typeface="+mn-cs"/>
              </a:rPr>
              <a:t>KDD can be used to detect fraudulent activities by identifying patterns and anomalies in the data that may indicate fraud.</a:t>
            </a:r>
          </a:p>
          <a:p>
            <a:pPr lvl="0"/>
            <a:r>
              <a:rPr lang="en-IN" sz="1200" b="1" kern="1200" dirty="0">
                <a:solidFill>
                  <a:schemeClr val="tx1"/>
                </a:solidFill>
                <a:effectLst/>
                <a:latin typeface="+mn-lt"/>
                <a:ea typeface="+mn-ea"/>
                <a:cs typeface="+mn-cs"/>
              </a:rPr>
              <a:t>Predictive </a:t>
            </a:r>
            <a:r>
              <a:rPr lang="en-IN" sz="1200" b="1" kern="1200" dirty="0" err="1">
                <a:solidFill>
                  <a:schemeClr val="tx1"/>
                </a:solidFill>
                <a:effectLst/>
                <a:latin typeface="+mn-lt"/>
                <a:ea typeface="+mn-ea"/>
                <a:cs typeface="+mn-cs"/>
              </a:rPr>
              <a:t>modeling</a:t>
            </a:r>
            <a:r>
              <a:rPr lang="en-IN" sz="1200" b="1" kern="1200" dirty="0">
                <a:solidFill>
                  <a:schemeClr val="tx1"/>
                </a:solidFill>
                <a:effectLst/>
                <a:latin typeface="+mn-lt"/>
                <a:ea typeface="+mn-ea"/>
                <a:cs typeface="+mn-cs"/>
              </a:rPr>
              <a:t>: </a:t>
            </a:r>
            <a:r>
              <a:rPr lang="en-IN" sz="1200" kern="1200" dirty="0">
                <a:solidFill>
                  <a:schemeClr val="tx1"/>
                </a:solidFill>
                <a:effectLst/>
                <a:latin typeface="+mn-lt"/>
                <a:ea typeface="+mn-ea"/>
                <a:cs typeface="+mn-cs"/>
              </a:rPr>
              <a:t>KDD can be used to build predictive models that can forecast future trends and patterns.</a:t>
            </a:r>
          </a:p>
          <a:p>
            <a:endParaRPr lang="en-IN" dirty="0"/>
          </a:p>
        </p:txBody>
      </p:sp>
      <p:sp>
        <p:nvSpPr>
          <p:cNvPr id="4" name="Slide Number Placeholder 3"/>
          <p:cNvSpPr>
            <a:spLocks noGrp="1"/>
          </p:cNvSpPr>
          <p:nvPr>
            <p:ph type="sldNum" sz="quarter" idx="10"/>
          </p:nvPr>
        </p:nvSpPr>
        <p:spPr/>
        <p:txBody>
          <a:bodyPr/>
          <a:lstStyle/>
          <a:p>
            <a:fld id="{B244AC35-3464-4735-A138-929648954F75}" type="slidenum">
              <a:rPr lang="en-IN" smtClean="0"/>
              <a:t>24</a:t>
            </a:fld>
            <a:endParaRPr lang="en-IN"/>
          </a:p>
        </p:txBody>
      </p:sp>
    </p:spTree>
    <p:extLst>
      <p:ext uri="{BB962C8B-B14F-4D97-AF65-F5344CB8AC3E}">
        <p14:creationId xmlns:p14="http://schemas.microsoft.com/office/powerpoint/2010/main" val="3766550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E3C72F6-68E0-46B3-9C28-8ADA21BEA3F3}"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54C4DF-4479-49C0-A080-5635F212CBDB}" type="slidenum">
              <a:rPr lang="en-IN" smtClean="0"/>
              <a:t>‹#›</a:t>
            </a:fld>
            <a:endParaRPr lang="en-IN"/>
          </a:p>
        </p:txBody>
      </p:sp>
    </p:spTree>
    <p:extLst>
      <p:ext uri="{BB962C8B-B14F-4D97-AF65-F5344CB8AC3E}">
        <p14:creationId xmlns:p14="http://schemas.microsoft.com/office/powerpoint/2010/main" val="2353665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3C72F6-68E0-46B3-9C28-8ADA21BEA3F3}"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54C4DF-4479-49C0-A080-5635F212CBDB}" type="slidenum">
              <a:rPr lang="en-IN" smtClean="0"/>
              <a:t>‹#›</a:t>
            </a:fld>
            <a:endParaRPr lang="en-IN"/>
          </a:p>
        </p:txBody>
      </p:sp>
    </p:spTree>
    <p:extLst>
      <p:ext uri="{BB962C8B-B14F-4D97-AF65-F5344CB8AC3E}">
        <p14:creationId xmlns:p14="http://schemas.microsoft.com/office/powerpoint/2010/main" val="2867623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3C72F6-68E0-46B3-9C28-8ADA21BEA3F3}"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54C4DF-4479-49C0-A080-5635F212CBDB}" type="slidenum">
              <a:rPr lang="en-IN" smtClean="0"/>
              <a:t>‹#›</a:t>
            </a:fld>
            <a:endParaRPr lang="en-IN"/>
          </a:p>
        </p:txBody>
      </p:sp>
    </p:spTree>
    <p:extLst>
      <p:ext uri="{BB962C8B-B14F-4D97-AF65-F5344CB8AC3E}">
        <p14:creationId xmlns:p14="http://schemas.microsoft.com/office/powerpoint/2010/main" val="2004045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3C72F6-68E0-46B3-9C28-8ADA21BEA3F3}"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54C4DF-4479-49C0-A080-5635F212CBDB}" type="slidenum">
              <a:rPr lang="en-IN" smtClean="0"/>
              <a:t>‹#›</a:t>
            </a:fld>
            <a:endParaRPr lang="en-IN"/>
          </a:p>
        </p:txBody>
      </p:sp>
    </p:spTree>
    <p:extLst>
      <p:ext uri="{BB962C8B-B14F-4D97-AF65-F5344CB8AC3E}">
        <p14:creationId xmlns:p14="http://schemas.microsoft.com/office/powerpoint/2010/main" val="2695089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3C72F6-68E0-46B3-9C28-8ADA21BEA3F3}"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54C4DF-4479-49C0-A080-5635F212CBDB}" type="slidenum">
              <a:rPr lang="en-IN" smtClean="0"/>
              <a:t>‹#›</a:t>
            </a:fld>
            <a:endParaRPr lang="en-IN"/>
          </a:p>
        </p:txBody>
      </p:sp>
    </p:spTree>
    <p:extLst>
      <p:ext uri="{BB962C8B-B14F-4D97-AF65-F5344CB8AC3E}">
        <p14:creationId xmlns:p14="http://schemas.microsoft.com/office/powerpoint/2010/main" val="1276267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E3C72F6-68E0-46B3-9C28-8ADA21BEA3F3}"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54C4DF-4479-49C0-A080-5635F212CBDB}" type="slidenum">
              <a:rPr lang="en-IN" smtClean="0"/>
              <a:t>‹#›</a:t>
            </a:fld>
            <a:endParaRPr lang="en-IN"/>
          </a:p>
        </p:txBody>
      </p:sp>
    </p:spTree>
    <p:extLst>
      <p:ext uri="{BB962C8B-B14F-4D97-AF65-F5344CB8AC3E}">
        <p14:creationId xmlns:p14="http://schemas.microsoft.com/office/powerpoint/2010/main" val="2674760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E3C72F6-68E0-46B3-9C28-8ADA21BEA3F3}" type="datetimeFigureOut">
              <a:rPr lang="en-IN" smtClean="0"/>
              <a:t>10-06-2024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54C4DF-4479-49C0-A080-5635F212CBDB}" type="slidenum">
              <a:rPr lang="en-IN" smtClean="0"/>
              <a:t>‹#›</a:t>
            </a:fld>
            <a:endParaRPr lang="en-IN"/>
          </a:p>
        </p:txBody>
      </p:sp>
    </p:spTree>
    <p:extLst>
      <p:ext uri="{BB962C8B-B14F-4D97-AF65-F5344CB8AC3E}">
        <p14:creationId xmlns:p14="http://schemas.microsoft.com/office/powerpoint/2010/main" val="3757858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E3C72F6-68E0-46B3-9C28-8ADA21BEA3F3}" type="datetimeFigureOut">
              <a:rPr lang="en-IN" smtClean="0"/>
              <a:t>10-06-2024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54C4DF-4479-49C0-A080-5635F212CBDB}" type="slidenum">
              <a:rPr lang="en-IN" smtClean="0"/>
              <a:t>‹#›</a:t>
            </a:fld>
            <a:endParaRPr lang="en-IN"/>
          </a:p>
        </p:txBody>
      </p:sp>
    </p:spTree>
    <p:extLst>
      <p:ext uri="{BB962C8B-B14F-4D97-AF65-F5344CB8AC3E}">
        <p14:creationId xmlns:p14="http://schemas.microsoft.com/office/powerpoint/2010/main" val="209522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C72F6-68E0-46B3-9C28-8ADA21BEA3F3}" type="datetimeFigureOut">
              <a:rPr lang="en-IN" smtClean="0"/>
              <a:t>10-06-2024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54C4DF-4479-49C0-A080-5635F212CBDB}" type="slidenum">
              <a:rPr lang="en-IN" smtClean="0"/>
              <a:t>‹#›</a:t>
            </a:fld>
            <a:endParaRPr lang="en-IN"/>
          </a:p>
        </p:txBody>
      </p:sp>
    </p:spTree>
    <p:extLst>
      <p:ext uri="{BB962C8B-B14F-4D97-AF65-F5344CB8AC3E}">
        <p14:creationId xmlns:p14="http://schemas.microsoft.com/office/powerpoint/2010/main" val="3563256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3C72F6-68E0-46B3-9C28-8ADA21BEA3F3}"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54C4DF-4479-49C0-A080-5635F212CBDB}" type="slidenum">
              <a:rPr lang="en-IN" smtClean="0"/>
              <a:t>‹#›</a:t>
            </a:fld>
            <a:endParaRPr lang="en-IN"/>
          </a:p>
        </p:txBody>
      </p:sp>
    </p:spTree>
    <p:extLst>
      <p:ext uri="{BB962C8B-B14F-4D97-AF65-F5344CB8AC3E}">
        <p14:creationId xmlns:p14="http://schemas.microsoft.com/office/powerpoint/2010/main" val="3685206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3C72F6-68E0-46B3-9C28-8ADA21BEA3F3}"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54C4DF-4479-49C0-A080-5635F212CBDB}" type="slidenum">
              <a:rPr lang="en-IN" smtClean="0"/>
              <a:t>‹#›</a:t>
            </a:fld>
            <a:endParaRPr lang="en-IN"/>
          </a:p>
        </p:txBody>
      </p:sp>
    </p:spTree>
    <p:extLst>
      <p:ext uri="{BB962C8B-B14F-4D97-AF65-F5344CB8AC3E}">
        <p14:creationId xmlns:p14="http://schemas.microsoft.com/office/powerpoint/2010/main" val="750863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C72F6-68E0-46B3-9C28-8ADA21BEA3F3}" type="datetimeFigureOut">
              <a:rPr lang="en-IN" smtClean="0"/>
              <a:t>10-06-2024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54C4DF-4479-49C0-A080-5635F212CBDB}" type="slidenum">
              <a:rPr lang="en-IN" smtClean="0"/>
              <a:t>‹#›</a:t>
            </a:fld>
            <a:endParaRPr lang="en-IN"/>
          </a:p>
        </p:txBody>
      </p:sp>
    </p:spTree>
    <p:extLst>
      <p:ext uri="{BB962C8B-B14F-4D97-AF65-F5344CB8AC3E}">
        <p14:creationId xmlns:p14="http://schemas.microsoft.com/office/powerpoint/2010/main" val="2202876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736896"/>
          </a:xfrm>
        </p:spPr>
        <p:txBody>
          <a:bodyPr/>
          <a:lstStyle/>
          <a:p>
            <a:r>
              <a:rPr lang="en-IN" b="1" dirty="0"/>
              <a:t>Concept Hierarchy</a:t>
            </a:r>
            <a:endParaRPr lang="en-IN" dirty="0"/>
          </a:p>
        </p:txBody>
      </p:sp>
      <p:sp>
        <p:nvSpPr>
          <p:cNvPr id="5" name="Content Placeholder 4"/>
          <p:cNvSpPr>
            <a:spLocks noGrp="1"/>
          </p:cNvSpPr>
          <p:nvPr>
            <p:ph idx="1"/>
          </p:nvPr>
        </p:nvSpPr>
        <p:spPr>
          <a:xfrm>
            <a:off x="838200" y="1102022"/>
            <a:ext cx="10515600" cy="5074941"/>
          </a:xfrm>
        </p:spPr>
        <p:txBody>
          <a:bodyPr>
            <a:normAutofit/>
          </a:bodyPr>
          <a:lstStyle/>
          <a:p>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concept hierarchy </a:t>
            </a:r>
            <a:r>
              <a:rPr lang="en-US" dirty="0">
                <a:latin typeface="Times New Roman" panose="02020603050405020304" pitchFamily="18" charset="0"/>
                <a:cs typeface="Times New Roman" panose="02020603050405020304" pitchFamily="18" charset="0"/>
              </a:rPr>
              <a:t>defines a sequence of mappings from a set of low-level concepts to higher-level, more general concepts. </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srcRect l="29037" t="28521" r="23690" b="22927"/>
          <a:stretch/>
        </p:blipFill>
        <p:spPr>
          <a:xfrm>
            <a:off x="1330036" y="1937472"/>
            <a:ext cx="8728364" cy="4798626"/>
          </a:xfrm>
          <a:prstGeom prst="rect">
            <a:avLst/>
          </a:prstGeom>
        </p:spPr>
      </p:pic>
    </p:spTree>
    <p:extLst>
      <p:ext uri="{BB962C8B-B14F-4D97-AF65-F5344CB8AC3E}">
        <p14:creationId xmlns:p14="http://schemas.microsoft.com/office/powerpoint/2010/main" val="3325909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IN" b="1" dirty="0"/>
              <a:t>Need of Concept Hierarchy in Data Mining</a:t>
            </a:r>
            <a:endParaRPr lang="en-IN" dirty="0"/>
          </a:p>
        </p:txBody>
      </p:sp>
      <p:sp>
        <p:nvSpPr>
          <p:cNvPr id="3" name="Content Placeholder 2"/>
          <p:cNvSpPr>
            <a:spLocks noGrp="1"/>
          </p:cNvSpPr>
          <p:nvPr>
            <p:ph idx="1"/>
          </p:nvPr>
        </p:nvSpPr>
        <p:spPr>
          <a:xfrm>
            <a:off x="838200" y="1177636"/>
            <a:ext cx="10515600" cy="4999327"/>
          </a:xfrm>
        </p:spPr>
        <p:txBody>
          <a:bodyPr>
            <a:normAutofit/>
          </a:bodyPr>
          <a:lstStyle/>
          <a:p>
            <a:r>
              <a:rPr lang="en-IN" dirty="0"/>
              <a:t>There are several reasons why a concept hierarchy is useful in data mining:</a:t>
            </a:r>
          </a:p>
          <a:p>
            <a:pPr marL="514350" lvl="0" indent="-514350">
              <a:buFont typeface="+mj-lt"/>
              <a:buAutoNum type="arabicPeriod"/>
            </a:pPr>
            <a:r>
              <a:rPr lang="en-IN" b="1" dirty="0"/>
              <a:t>Improved Data Analysis</a:t>
            </a:r>
          </a:p>
          <a:p>
            <a:pPr marL="514350" lvl="0" indent="-514350">
              <a:buFont typeface="+mj-lt"/>
              <a:buAutoNum type="arabicPeriod"/>
            </a:pPr>
            <a:r>
              <a:rPr lang="en-IN" b="1" dirty="0"/>
              <a:t>Improved Data Visualization and Exploration</a:t>
            </a:r>
          </a:p>
          <a:p>
            <a:pPr marL="514350" lvl="0" indent="-514350">
              <a:buFont typeface="+mj-lt"/>
              <a:buAutoNum type="arabicPeriod"/>
            </a:pPr>
            <a:r>
              <a:rPr lang="en-IN" b="1" dirty="0"/>
              <a:t>Improved Algorithm Performance</a:t>
            </a:r>
            <a:endParaRPr lang="en-IN" dirty="0"/>
          </a:p>
          <a:p>
            <a:pPr marL="514350" lvl="0" indent="-514350">
              <a:buFont typeface="+mj-lt"/>
              <a:buAutoNum type="arabicPeriod"/>
            </a:pPr>
            <a:r>
              <a:rPr lang="en-IN" b="1" dirty="0"/>
              <a:t>Data Cleaning and Pre-processing</a:t>
            </a:r>
          </a:p>
          <a:p>
            <a:pPr marL="514350" indent="-514350">
              <a:buFont typeface="+mj-lt"/>
              <a:buAutoNum type="arabicPeriod"/>
            </a:pPr>
            <a:r>
              <a:rPr lang="en-IN" b="1" dirty="0"/>
              <a:t>Domain Knowledge</a:t>
            </a:r>
            <a:r>
              <a:rPr lang="en-IN" dirty="0"/>
              <a:t> </a:t>
            </a:r>
          </a:p>
          <a:p>
            <a:pPr lvl="0"/>
            <a:endParaRPr lang="en-IN" dirty="0"/>
          </a:p>
        </p:txBody>
      </p:sp>
    </p:spTree>
    <p:extLst>
      <p:ext uri="{BB962C8B-B14F-4D97-AF65-F5344CB8AC3E}">
        <p14:creationId xmlns:p14="http://schemas.microsoft.com/office/powerpoint/2010/main" val="46094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IN" b="1" dirty="0"/>
              <a:t>Applications of Concept Hierarchy</a:t>
            </a:r>
            <a:endParaRPr lang="en-IN" dirty="0"/>
          </a:p>
        </p:txBody>
      </p:sp>
      <p:sp>
        <p:nvSpPr>
          <p:cNvPr id="3" name="Content Placeholder 2"/>
          <p:cNvSpPr>
            <a:spLocks noGrp="1"/>
          </p:cNvSpPr>
          <p:nvPr>
            <p:ph idx="1"/>
          </p:nvPr>
        </p:nvSpPr>
        <p:spPr/>
        <p:txBody>
          <a:bodyPr>
            <a:normAutofit/>
          </a:bodyPr>
          <a:lstStyle/>
          <a:p>
            <a:pPr marL="0" indent="0">
              <a:buNone/>
            </a:pPr>
            <a:r>
              <a:rPr lang="en-IN" dirty="0"/>
              <a:t>There are several applications of concept hierarchy in data mining, some examples are:</a:t>
            </a:r>
          </a:p>
          <a:p>
            <a:pPr lvl="0"/>
            <a:r>
              <a:rPr lang="en-IN" b="1" dirty="0"/>
              <a:t>Data Warehousing</a:t>
            </a:r>
          </a:p>
          <a:p>
            <a:pPr lvl="0"/>
            <a:r>
              <a:rPr lang="en-IN" b="1" dirty="0"/>
              <a:t>Business Intelligence</a:t>
            </a:r>
          </a:p>
          <a:p>
            <a:pPr lvl="0"/>
            <a:r>
              <a:rPr lang="en-IN" b="1" dirty="0"/>
              <a:t>Online Retail</a:t>
            </a:r>
          </a:p>
          <a:p>
            <a:pPr lvl="0"/>
            <a:r>
              <a:rPr lang="en-IN" b="1" dirty="0"/>
              <a:t>Healthcare</a:t>
            </a:r>
          </a:p>
          <a:p>
            <a:pPr lvl="0"/>
            <a:r>
              <a:rPr lang="en-IN" b="1" dirty="0"/>
              <a:t>Natural Language Processing</a:t>
            </a:r>
          </a:p>
          <a:p>
            <a:pPr lvl="0"/>
            <a:r>
              <a:rPr lang="en-IN" b="1" dirty="0"/>
              <a:t>Fraud</a:t>
            </a:r>
            <a:r>
              <a:rPr lang="en-IN" dirty="0"/>
              <a:t> </a:t>
            </a:r>
            <a:r>
              <a:rPr lang="en-IN" b="1" dirty="0"/>
              <a:t>Detection</a:t>
            </a:r>
            <a:endParaRPr lang="en-IN" dirty="0"/>
          </a:p>
        </p:txBody>
      </p:sp>
    </p:spTree>
    <p:extLst>
      <p:ext uri="{BB962C8B-B14F-4D97-AF65-F5344CB8AC3E}">
        <p14:creationId xmlns:p14="http://schemas.microsoft.com/office/powerpoint/2010/main" val="254510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OLAP Operations</a:t>
            </a:r>
            <a:endParaRPr lang="en-IN" dirty="0"/>
          </a:p>
        </p:txBody>
      </p:sp>
      <p:sp>
        <p:nvSpPr>
          <p:cNvPr id="3" name="Content Placeholder 2"/>
          <p:cNvSpPr>
            <a:spLocks noGrp="1"/>
          </p:cNvSpPr>
          <p:nvPr>
            <p:ph idx="1"/>
          </p:nvPr>
        </p:nvSpPr>
        <p:spPr/>
        <p:txBody>
          <a:bodyPr/>
          <a:lstStyle/>
          <a:p>
            <a:r>
              <a:rPr lang="en-IN" dirty="0"/>
              <a:t>OLAP ONLINE ANALYTICAL PROCESSING (OLAP) provides a user-friendly environment for Interactive data analysis.</a:t>
            </a:r>
          </a:p>
          <a:p>
            <a:r>
              <a:rPr lang="en-IN" dirty="0"/>
              <a:t> In the multidimensional model, data are organized into multiple dimensions, and each dimension contains multiple levels of abstraction defined by concept hierarchies.</a:t>
            </a:r>
          </a:p>
        </p:txBody>
      </p:sp>
    </p:spTree>
    <p:extLst>
      <p:ext uri="{BB962C8B-B14F-4D97-AF65-F5344CB8AC3E}">
        <p14:creationId xmlns:p14="http://schemas.microsoft.com/office/powerpoint/2010/main" val="1756609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OLAP operations</a:t>
            </a:r>
            <a:endParaRPr lang="en-IN" dirty="0"/>
          </a:p>
        </p:txBody>
      </p:sp>
      <p:sp>
        <p:nvSpPr>
          <p:cNvPr id="3" name="Content Placeholder 2"/>
          <p:cNvSpPr>
            <a:spLocks noGrp="1"/>
          </p:cNvSpPr>
          <p:nvPr>
            <p:ph idx="1"/>
          </p:nvPr>
        </p:nvSpPr>
        <p:spPr/>
        <p:txBody>
          <a:bodyPr/>
          <a:lstStyle/>
          <a:p>
            <a:r>
              <a:rPr lang="en-US" dirty="0"/>
              <a:t>ROLL-UP (aka DRILL UP):summarize data </a:t>
            </a:r>
          </a:p>
          <a:p>
            <a:r>
              <a:rPr lang="en-US" dirty="0"/>
              <a:t>ROLL DOWN or DRILL-DOWN : reverse of roll up</a:t>
            </a:r>
          </a:p>
          <a:p>
            <a:r>
              <a:rPr lang="en-US" dirty="0"/>
              <a:t>SLICING AND DICING : project and select</a:t>
            </a:r>
          </a:p>
          <a:p>
            <a:r>
              <a:rPr lang="en-US" dirty="0"/>
              <a:t>PIVOT (ROTATE): reorient the cube</a:t>
            </a:r>
          </a:p>
          <a:p>
            <a:endParaRPr lang="en-US" dirty="0"/>
          </a:p>
          <a:p>
            <a:r>
              <a:rPr lang="en-US" dirty="0"/>
              <a:t>Additional </a:t>
            </a:r>
          </a:p>
          <a:p>
            <a:pPr lvl="1"/>
            <a:r>
              <a:rPr lang="en-US" dirty="0"/>
              <a:t>Drill across</a:t>
            </a:r>
          </a:p>
          <a:p>
            <a:pPr lvl="1"/>
            <a:r>
              <a:rPr lang="en-US" dirty="0"/>
              <a:t>Drill through</a:t>
            </a:r>
          </a:p>
        </p:txBody>
      </p:sp>
    </p:spTree>
    <p:extLst>
      <p:ext uri="{BB962C8B-B14F-4D97-AF65-F5344CB8AC3E}">
        <p14:creationId xmlns:p14="http://schemas.microsoft.com/office/powerpoint/2010/main" val="4128888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0948"/>
          </a:xfrm>
        </p:spPr>
        <p:txBody>
          <a:bodyPr/>
          <a:lstStyle/>
          <a:p>
            <a:r>
              <a:rPr lang="en-US" dirty="0"/>
              <a:t>Roll Up/Drill Up/Aggregation </a:t>
            </a:r>
            <a:endParaRPr lang="en-IN" dirty="0"/>
          </a:p>
        </p:txBody>
      </p:sp>
      <p:sp>
        <p:nvSpPr>
          <p:cNvPr id="3" name="Content Placeholder 2"/>
          <p:cNvSpPr>
            <a:spLocks noGrp="1"/>
          </p:cNvSpPr>
          <p:nvPr>
            <p:ph idx="1"/>
          </p:nvPr>
        </p:nvSpPr>
        <p:spPr>
          <a:xfrm>
            <a:off x="838200" y="1136074"/>
            <a:ext cx="10515600" cy="5040889"/>
          </a:xfrm>
        </p:spPr>
        <p:txBody>
          <a:bodyPr/>
          <a:lstStyle/>
          <a:p>
            <a:r>
              <a:rPr lang="en-US" dirty="0">
                <a:latin typeface="Times New Roman" panose="02020603050405020304" pitchFamily="18" charset="0"/>
                <a:cs typeface="Times New Roman" panose="02020603050405020304" pitchFamily="18" charset="0"/>
              </a:rPr>
              <a:t>Performs aggregation on a data cube, either by </a:t>
            </a:r>
            <a:r>
              <a:rPr lang="en-US" i="1" dirty="0">
                <a:solidFill>
                  <a:srgbClr val="0070C0"/>
                </a:solidFill>
                <a:latin typeface="Times New Roman" panose="02020603050405020304" pitchFamily="18" charset="0"/>
                <a:cs typeface="Times New Roman" panose="02020603050405020304" pitchFamily="18" charset="0"/>
              </a:rPr>
              <a:t>climbing up a concept hierarchy</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a dimension or by </a:t>
            </a:r>
            <a:r>
              <a:rPr lang="en-US" i="1" dirty="0">
                <a:solidFill>
                  <a:srgbClr val="0070C0"/>
                </a:solidFill>
                <a:latin typeface="Times New Roman" panose="02020603050405020304" pitchFamily="18" charset="0"/>
                <a:cs typeface="Times New Roman" panose="02020603050405020304" pitchFamily="18" charset="0"/>
              </a:rPr>
              <a:t>dimension reduction</a:t>
            </a:r>
            <a:r>
              <a:rPr lang="en-US" dirty="0">
                <a:solidFill>
                  <a:srgbClr val="0070C0"/>
                </a:solidFill>
                <a:latin typeface="Times New Roman" panose="02020603050405020304" pitchFamily="18" charset="0"/>
                <a:cs typeface="Times New Roman" panose="02020603050405020304" pitchFamily="18" charset="0"/>
              </a:rPr>
              <a:t>.</a:t>
            </a:r>
            <a:endParaRPr lang="en-IN" dirty="0">
              <a:solidFill>
                <a:srgbClr val="0070C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141518" y="1907022"/>
            <a:ext cx="5715000" cy="4762500"/>
          </a:xfrm>
          <a:prstGeom prst="rect">
            <a:avLst/>
          </a:prstGeom>
        </p:spPr>
      </p:pic>
    </p:spTree>
    <p:extLst>
      <p:ext uri="{BB962C8B-B14F-4D97-AF65-F5344CB8AC3E}">
        <p14:creationId xmlns:p14="http://schemas.microsoft.com/office/powerpoint/2010/main" val="4110556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Roll Down/Drill-down</a:t>
            </a:r>
            <a:endParaRPr lang="en-IN" dirty="0"/>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Drill-down is the reverse of roll-up. </a:t>
            </a:r>
          </a:p>
          <a:p>
            <a:pPr algn="just"/>
            <a:r>
              <a:rPr lang="en-US" dirty="0">
                <a:latin typeface="Times New Roman" panose="02020603050405020304" pitchFamily="18" charset="0"/>
                <a:cs typeface="Times New Roman" panose="02020603050405020304" pitchFamily="18" charset="0"/>
              </a:rPr>
              <a:t>Drill-down is like </a:t>
            </a:r>
            <a:r>
              <a:rPr lang="en-US" b="1" dirty="0">
                <a:latin typeface="Times New Roman" panose="02020603050405020304" pitchFamily="18" charset="0"/>
                <a:cs typeface="Times New Roman" panose="02020603050405020304" pitchFamily="18" charset="0"/>
              </a:rPr>
              <a:t>zooming-in</a:t>
            </a:r>
            <a:r>
              <a:rPr lang="en-US" dirty="0">
                <a:latin typeface="Times New Roman" panose="02020603050405020304" pitchFamily="18" charset="0"/>
                <a:cs typeface="Times New Roman" panose="02020603050405020304" pitchFamily="18" charset="0"/>
              </a:rPr>
              <a:t> on the data cube.</a:t>
            </a:r>
          </a:p>
          <a:p>
            <a:pPr algn="just"/>
            <a:r>
              <a:rPr lang="en-US" dirty="0">
                <a:latin typeface="Times New Roman" panose="02020603050405020304" pitchFamily="18" charset="0"/>
                <a:cs typeface="Times New Roman" panose="02020603050405020304" pitchFamily="18" charset="0"/>
              </a:rPr>
              <a:t>It navigates from </a:t>
            </a:r>
            <a:r>
              <a:rPr lang="en-US" dirty="0">
                <a:solidFill>
                  <a:srgbClr val="0070C0"/>
                </a:solidFill>
                <a:latin typeface="Times New Roman" panose="02020603050405020304" pitchFamily="18" charset="0"/>
                <a:cs typeface="Times New Roman" panose="02020603050405020304" pitchFamily="18" charset="0"/>
              </a:rPr>
              <a:t>less detailed data to more detailed data. </a:t>
            </a:r>
          </a:p>
          <a:p>
            <a:pPr algn="just"/>
            <a:r>
              <a:rPr lang="en-US" dirty="0">
                <a:latin typeface="Times New Roman" panose="02020603050405020304" pitchFamily="18" charset="0"/>
                <a:cs typeface="Times New Roman" panose="02020603050405020304" pitchFamily="18" charset="0"/>
              </a:rPr>
              <a:t>Drill-down can be realized by either </a:t>
            </a:r>
            <a:r>
              <a:rPr lang="en-US" i="1" dirty="0">
                <a:solidFill>
                  <a:srgbClr val="0070C0"/>
                </a:solidFill>
                <a:latin typeface="Times New Roman" panose="02020603050405020304" pitchFamily="18" charset="0"/>
                <a:cs typeface="Times New Roman" panose="02020603050405020304" pitchFamily="18" charset="0"/>
              </a:rPr>
              <a:t>stepping down a concept </a:t>
            </a:r>
            <a:r>
              <a:rPr lang="en-IN" i="1" dirty="0">
                <a:solidFill>
                  <a:srgbClr val="0070C0"/>
                </a:solidFill>
                <a:latin typeface="Times New Roman" panose="02020603050405020304" pitchFamily="18" charset="0"/>
                <a:cs typeface="Times New Roman" panose="02020603050405020304" pitchFamily="18" charset="0"/>
              </a:rPr>
              <a:t>hierarchy </a:t>
            </a:r>
            <a:r>
              <a:rPr lang="en-IN" dirty="0">
                <a:latin typeface="Times New Roman" panose="02020603050405020304" pitchFamily="18" charset="0"/>
                <a:cs typeface="Times New Roman" panose="02020603050405020304" pitchFamily="18" charset="0"/>
              </a:rPr>
              <a:t>for a dimension or </a:t>
            </a:r>
            <a:r>
              <a:rPr lang="en-IN" i="1" dirty="0">
                <a:solidFill>
                  <a:srgbClr val="0070C0"/>
                </a:solidFill>
                <a:latin typeface="Times New Roman" panose="02020603050405020304" pitchFamily="18" charset="0"/>
                <a:cs typeface="Times New Roman" panose="02020603050405020304" pitchFamily="18" charset="0"/>
              </a:rPr>
              <a:t>introducing additional dimensions</a:t>
            </a:r>
            <a:r>
              <a:rPr lang="en-IN" dirty="0">
                <a:solidFill>
                  <a:srgbClr val="0070C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34223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196685" y="365125"/>
            <a:ext cx="8875569" cy="6339692"/>
          </a:xfrm>
          <a:prstGeom prst="rect">
            <a:avLst/>
          </a:prstGeom>
        </p:spPr>
      </p:pic>
    </p:spTree>
    <p:extLst>
      <p:ext uri="{BB962C8B-B14F-4D97-AF65-F5344CB8AC3E}">
        <p14:creationId xmlns:p14="http://schemas.microsoft.com/office/powerpoint/2010/main" val="1984075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Slice</a:t>
            </a:r>
            <a:endParaRPr lang="en-IN" b="1"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slice</a:t>
            </a:r>
            <a:r>
              <a:rPr lang="en-US" dirty="0">
                <a:latin typeface="Times New Roman" panose="02020603050405020304" pitchFamily="18" charset="0"/>
                <a:cs typeface="Times New Roman" panose="02020603050405020304" pitchFamily="18" charset="0"/>
              </a:rPr>
              <a:t> is a </a:t>
            </a:r>
            <a:r>
              <a:rPr lang="en-US" dirty="0">
                <a:solidFill>
                  <a:srgbClr val="0070C0"/>
                </a:solidFill>
                <a:latin typeface="Times New Roman" panose="02020603050405020304" pitchFamily="18" charset="0"/>
                <a:cs typeface="Times New Roman" panose="02020603050405020304" pitchFamily="18" charset="0"/>
              </a:rPr>
              <a:t>subset of the cubes </a:t>
            </a:r>
            <a:r>
              <a:rPr lang="en-US" dirty="0">
                <a:latin typeface="Times New Roman" panose="02020603050405020304" pitchFamily="18" charset="0"/>
                <a:cs typeface="Times New Roman" panose="02020603050405020304" pitchFamily="18" charset="0"/>
              </a:rPr>
              <a:t>corresponding to </a:t>
            </a:r>
            <a:r>
              <a:rPr lang="en-US" dirty="0">
                <a:solidFill>
                  <a:srgbClr val="0070C0"/>
                </a:solidFill>
                <a:latin typeface="Times New Roman" panose="02020603050405020304" pitchFamily="18" charset="0"/>
                <a:cs typeface="Times New Roman" panose="02020603050405020304" pitchFamily="18" charset="0"/>
              </a:rPr>
              <a:t>a single value for one or more members of the dimension. </a:t>
            </a:r>
          </a:p>
          <a:p>
            <a:pPr algn="just"/>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when the customer wants </a:t>
            </a:r>
            <a:r>
              <a:rPr lang="en-US" dirty="0">
                <a:solidFill>
                  <a:srgbClr val="0070C0"/>
                </a:solidFill>
                <a:latin typeface="Times New Roman" panose="02020603050405020304" pitchFamily="18" charset="0"/>
                <a:cs typeface="Times New Roman" panose="02020603050405020304" pitchFamily="18" charset="0"/>
              </a:rPr>
              <a:t>a selection on one dimension </a:t>
            </a:r>
            <a:r>
              <a:rPr lang="en-US" dirty="0">
                <a:latin typeface="Times New Roman" panose="02020603050405020304" pitchFamily="18" charset="0"/>
                <a:cs typeface="Times New Roman" panose="02020603050405020304" pitchFamily="18" charset="0"/>
              </a:rPr>
              <a:t>of a three-dimensional cube resulting in a two-dimensional site. </a:t>
            </a:r>
          </a:p>
          <a:p>
            <a:pPr algn="just"/>
            <a:r>
              <a:rPr lang="en-US" dirty="0">
                <a:latin typeface="Times New Roman" panose="02020603050405020304" pitchFamily="18" charset="0"/>
                <a:cs typeface="Times New Roman" panose="02020603050405020304" pitchFamily="18" charset="0"/>
              </a:rPr>
              <a:t>Slice operations perform a selection on one dimension of the given cube, thus resulting in a </a:t>
            </a:r>
            <a:r>
              <a:rPr lang="en-US" b="1" dirty="0" err="1">
                <a:solidFill>
                  <a:srgbClr val="0070C0"/>
                </a:solidFill>
                <a:latin typeface="Times New Roman" panose="02020603050405020304" pitchFamily="18" charset="0"/>
                <a:cs typeface="Times New Roman" panose="02020603050405020304" pitchFamily="18" charset="0"/>
              </a:rPr>
              <a:t>subcube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6752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3600" y="2064327"/>
            <a:ext cx="5410200" cy="4112636"/>
          </a:xfrm>
        </p:spPr>
        <p:txBody>
          <a:bodyPr/>
          <a:lstStyle/>
          <a:p>
            <a:r>
              <a:rPr lang="en-US" dirty="0">
                <a:latin typeface="Times New Roman" panose="02020603050405020304" pitchFamily="18" charset="0"/>
                <a:cs typeface="Times New Roman" panose="02020603050405020304" pitchFamily="18" charset="0"/>
              </a:rPr>
              <a:t>A slice operation where the sales data are selected from the central cube for the dimension </a:t>
            </a:r>
            <a:r>
              <a:rPr lang="en-US" i="1" dirty="0">
                <a:latin typeface="Times New Roman" panose="02020603050405020304" pitchFamily="18" charset="0"/>
                <a:cs typeface="Times New Roman" panose="02020603050405020304" pitchFamily="18" charset="0"/>
              </a:rPr>
              <a:t>time </a:t>
            </a:r>
            <a:r>
              <a:rPr lang="en-US" dirty="0">
                <a:latin typeface="Times New Roman" panose="02020603050405020304" pitchFamily="18" charset="0"/>
                <a:cs typeface="Times New Roman" panose="02020603050405020304" pitchFamily="18" charset="0"/>
              </a:rPr>
              <a:t>using the criterion </a:t>
            </a:r>
            <a:r>
              <a:rPr lang="en-IN" i="1" dirty="0">
                <a:latin typeface="Times New Roman" panose="02020603050405020304" pitchFamily="18" charset="0"/>
                <a:cs typeface="Times New Roman" panose="02020603050405020304" pitchFamily="18" charset="0"/>
              </a:rPr>
              <a:t>time =</a:t>
            </a:r>
            <a:r>
              <a:rPr lang="en-IN" dirty="0">
                <a:latin typeface="Times New Roman" panose="02020603050405020304" pitchFamily="18" charset="0"/>
                <a:cs typeface="Times New Roman" panose="02020603050405020304" pitchFamily="18" charset="0"/>
              </a:rPr>
              <a:t> “Q1.”</a:t>
            </a:r>
          </a:p>
        </p:txBody>
      </p:sp>
      <p:pic>
        <p:nvPicPr>
          <p:cNvPr id="4" name="Picture 3"/>
          <p:cNvPicPr>
            <a:picLocks noChangeAspect="1"/>
          </p:cNvPicPr>
          <p:nvPr/>
        </p:nvPicPr>
        <p:blipFill rotWithShape="1">
          <a:blip r:embed="rId2"/>
          <a:srcRect r="15972"/>
          <a:stretch/>
        </p:blipFill>
        <p:spPr>
          <a:xfrm>
            <a:off x="138546" y="0"/>
            <a:ext cx="5029200" cy="6733309"/>
          </a:xfrm>
          <a:prstGeom prst="rect">
            <a:avLst/>
          </a:prstGeom>
        </p:spPr>
      </p:pic>
    </p:spTree>
    <p:extLst>
      <p:ext uri="{BB962C8B-B14F-4D97-AF65-F5344CB8AC3E}">
        <p14:creationId xmlns:p14="http://schemas.microsoft.com/office/powerpoint/2010/main" val="3276249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Dice</a:t>
            </a:r>
            <a:endParaRPr lang="en-IN" b="1" dirty="0"/>
          </a:p>
        </p:txBody>
      </p:sp>
      <p:sp>
        <p:nvSpPr>
          <p:cNvPr id="3" name="Content Placeholder 2"/>
          <p:cNvSpPr>
            <a:spLocks noGrp="1"/>
          </p:cNvSpPr>
          <p:nvPr>
            <p:ph idx="1"/>
          </p:nvPr>
        </p:nvSpPr>
        <p:spPr>
          <a:xfrm>
            <a:off x="838200" y="1825625"/>
            <a:ext cx="5394960" cy="4351338"/>
          </a:xfrm>
        </p:spPr>
        <p:txBody>
          <a:bodyPr>
            <a:normAutofit/>
          </a:bodyPr>
          <a:lstStyle/>
          <a:p>
            <a:pPr algn="just"/>
            <a:r>
              <a:rPr lang="en-US" sz="2400" dirty="0">
                <a:latin typeface="Times New Roman" panose="02020603050405020304" pitchFamily="18" charset="0"/>
                <a:cs typeface="Times New Roman" panose="02020603050405020304" pitchFamily="18" charset="0"/>
              </a:rPr>
              <a:t>The </a:t>
            </a:r>
            <a:r>
              <a:rPr lang="en-US" sz="2400" i="1" dirty="0">
                <a:latin typeface="Times New Roman" panose="02020603050405020304" pitchFamily="18" charset="0"/>
                <a:cs typeface="Times New Roman" panose="02020603050405020304" pitchFamily="18" charset="0"/>
              </a:rPr>
              <a:t>dice </a:t>
            </a:r>
            <a:r>
              <a:rPr lang="en-US" sz="2400" dirty="0">
                <a:latin typeface="Times New Roman" panose="02020603050405020304" pitchFamily="18" charset="0"/>
                <a:cs typeface="Times New Roman" panose="02020603050405020304" pitchFamily="18" charset="0"/>
              </a:rPr>
              <a:t>operation</a:t>
            </a:r>
            <a:r>
              <a:rPr lang="en-US" sz="2400" dirty="0">
                <a:solidFill>
                  <a:srgbClr val="0070C0"/>
                </a:solidFill>
                <a:latin typeface="Times New Roman" panose="02020603050405020304" pitchFamily="18" charset="0"/>
                <a:cs typeface="Times New Roman" panose="02020603050405020304" pitchFamily="18" charset="0"/>
              </a:rPr>
              <a:t> defines a </a:t>
            </a:r>
            <a:r>
              <a:rPr lang="en-US" sz="2400" dirty="0" err="1">
                <a:solidFill>
                  <a:srgbClr val="0070C0"/>
                </a:solidFill>
                <a:latin typeface="Times New Roman" panose="02020603050405020304" pitchFamily="18" charset="0"/>
                <a:cs typeface="Times New Roman" panose="02020603050405020304" pitchFamily="18" charset="0"/>
              </a:rPr>
              <a:t>subcube</a:t>
            </a:r>
            <a:r>
              <a:rPr lang="en-US" sz="2400" dirty="0">
                <a:latin typeface="Times New Roman" panose="02020603050405020304" pitchFamily="18" charset="0"/>
                <a:cs typeface="Times New Roman" panose="02020603050405020304" pitchFamily="18" charset="0"/>
              </a:rPr>
              <a:t> by performing a </a:t>
            </a:r>
            <a:r>
              <a:rPr lang="en-US" sz="2400" dirty="0">
                <a:solidFill>
                  <a:srgbClr val="0070C0"/>
                </a:solidFill>
                <a:latin typeface="Times New Roman" panose="02020603050405020304" pitchFamily="18" charset="0"/>
                <a:cs typeface="Times New Roman" panose="02020603050405020304" pitchFamily="18" charset="0"/>
              </a:rPr>
              <a:t>selection on two or more dimensions</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A dice operation on the central cube based on the following selection criteria that involve three dimensions: </a:t>
            </a:r>
          </a:p>
          <a:p>
            <a:pPr marL="0" indent="0" algn="just">
              <a:buNone/>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location =</a:t>
            </a:r>
            <a:r>
              <a:rPr lang="en-US" sz="2400" dirty="0">
                <a:latin typeface="Times New Roman" panose="02020603050405020304" pitchFamily="18" charset="0"/>
                <a:cs typeface="Times New Roman" panose="02020603050405020304" pitchFamily="18" charset="0"/>
              </a:rPr>
              <a:t> “Toronto” or “Vancouver”) and (</a:t>
            </a:r>
            <a:r>
              <a:rPr lang="en-US" sz="2400" i="1" dirty="0">
                <a:latin typeface="Times New Roman" panose="02020603050405020304" pitchFamily="18" charset="0"/>
                <a:cs typeface="Times New Roman" panose="02020603050405020304" pitchFamily="18" charset="0"/>
              </a:rPr>
              <a:t>time =</a:t>
            </a:r>
            <a:r>
              <a:rPr lang="en-US" sz="2400" dirty="0">
                <a:latin typeface="Times New Roman" panose="02020603050405020304" pitchFamily="18" charset="0"/>
                <a:cs typeface="Times New Roman" panose="02020603050405020304" pitchFamily="18" charset="0"/>
              </a:rPr>
              <a:t> “Q1” or “Q2”) </a:t>
            </a:r>
          </a:p>
          <a:p>
            <a:pPr marL="0" indent="0" algn="just">
              <a:buNone/>
            </a:pPr>
            <a:r>
              <a:rPr lang="en-US" sz="2400" dirty="0">
                <a:latin typeface="Times New Roman" panose="02020603050405020304" pitchFamily="18" charset="0"/>
                <a:cs typeface="Times New Roman" panose="02020603050405020304" pitchFamily="18" charset="0"/>
              </a:rPr>
              <a:t>and (item = “mobile ” or </a:t>
            </a:r>
            <a:r>
              <a:rPr lang="en-IN" sz="2400" dirty="0">
                <a:latin typeface="Times New Roman" panose="02020603050405020304" pitchFamily="18" charset="0"/>
                <a:cs typeface="Times New Roman" panose="02020603050405020304" pitchFamily="18" charset="0"/>
              </a:rPr>
              <a:t>“modem”.</a:t>
            </a:r>
          </a:p>
        </p:txBody>
      </p:sp>
      <p:pic>
        <p:nvPicPr>
          <p:cNvPr id="4" name="Picture 3"/>
          <p:cNvPicPr>
            <a:picLocks noChangeAspect="1"/>
          </p:cNvPicPr>
          <p:nvPr/>
        </p:nvPicPr>
        <p:blipFill>
          <a:blip r:embed="rId2"/>
          <a:stretch>
            <a:fillRect/>
          </a:stretch>
        </p:blipFill>
        <p:spPr>
          <a:xfrm>
            <a:off x="6891252" y="517525"/>
            <a:ext cx="4991532" cy="6123709"/>
          </a:xfrm>
          <a:prstGeom prst="rect">
            <a:avLst/>
          </a:prstGeom>
        </p:spPr>
      </p:pic>
    </p:spTree>
    <p:extLst>
      <p:ext uri="{BB962C8B-B14F-4D97-AF65-F5344CB8AC3E}">
        <p14:creationId xmlns:p14="http://schemas.microsoft.com/office/powerpoint/2010/main" val="3749396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l="29358" t="47632" r="23583" b="8807"/>
          <a:stretch/>
        </p:blipFill>
        <p:spPr>
          <a:xfrm>
            <a:off x="838200" y="232352"/>
            <a:ext cx="10316266" cy="5392593"/>
          </a:xfrm>
          <a:prstGeom prst="rect">
            <a:avLst/>
          </a:prstGeom>
        </p:spPr>
      </p:pic>
    </p:spTree>
    <p:extLst>
      <p:ext uri="{BB962C8B-B14F-4D97-AF65-F5344CB8AC3E}">
        <p14:creationId xmlns:p14="http://schemas.microsoft.com/office/powerpoint/2010/main" val="165395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Pivot</a:t>
            </a:r>
            <a:br>
              <a:rPr lang="en-IN" dirty="0"/>
            </a:br>
            <a:endParaRPr lang="en-IN" dirty="0"/>
          </a:p>
        </p:txBody>
      </p:sp>
      <p:sp>
        <p:nvSpPr>
          <p:cNvPr id="3" name="Content Placeholder 2"/>
          <p:cNvSpPr>
            <a:spLocks noGrp="1"/>
          </p:cNvSpPr>
          <p:nvPr>
            <p:ph idx="1"/>
          </p:nvPr>
        </p:nvSpPr>
        <p:spPr>
          <a:xfrm>
            <a:off x="838200" y="1825625"/>
            <a:ext cx="5368636" cy="4351338"/>
          </a:xfrm>
        </p:spPr>
        <p:txBody>
          <a:bodyPr>
            <a:noAutofit/>
          </a:bodyPr>
          <a:lstStyle/>
          <a:p>
            <a:r>
              <a:rPr lang="en-IN" dirty="0">
                <a:latin typeface="Times New Roman" panose="02020603050405020304" pitchFamily="18" charset="0"/>
                <a:cs typeface="Times New Roman" panose="02020603050405020304" pitchFamily="18" charset="0"/>
              </a:rPr>
              <a:t>The pivot operation is also called a </a:t>
            </a:r>
            <a:r>
              <a:rPr lang="en-IN" dirty="0">
                <a:solidFill>
                  <a:srgbClr val="0070C0"/>
                </a:solidFill>
                <a:latin typeface="Times New Roman" panose="02020603050405020304" pitchFamily="18" charset="0"/>
                <a:cs typeface="Times New Roman" panose="02020603050405020304" pitchFamily="18" charset="0"/>
              </a:rPr>
              <a:t>rotation</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Pivot is a </a:t>
            </a:r>
            <a:r>
              <a:rPr lang="en-IN" dirty="0">
                <a:solidFill>
                  <a:srgbClr val="0070C0"/>
                </a:solidFill>
                <a:latin typeface="Times New Roman" panose="02020603050405020304" pitchFamily="18" charset="0"/>
                <a:cs typeface="Times New Roman" panose="02020603050405020304" pitchFamily="18" charset="0"/>
              </a:rPr>
              <a:t>visualization operation. </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Rotates the data axes in view to </a:t>
            </a:r>
            <a:r>
              <a:rPr lang="en-IN" dirty="0">
                <a:solidFill>
                  <a:srgbClr val="0070C0"/>
                </a:solidFill>
                <a:latin typeface="Times New Roman" panose="02020603050405020304" pitchFamily="18" charset="0"/>
                <a:cs typeface="Times New Roman" panose="02020603050405020304" pitchFamily="18" charset="0"/>
              </a:rPr>
              <a:t>provide an alternative presentation of the data</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May </a:t>
            </a:r>
            <a:r>
              <a:rPr lang="en-IN" dirty="0">
                <a:solidFill>
                  <a:srgbClr val="0070C0"/>
                </a:solidFill>
                <a:latin typeface="Times New Roman" panose="02020603050405020304" pitchFamily="18" charset="0"/>
                <a:cs typeface="Times New Roman" panose="02020603050405020304" pitchFamily="18" charset="0"/>
              </a:rPr>
              <a:t>swap the rows and columns </a:t>
            </a:r>
            <a:r>
              <a:rPr lang="en-IN" dirty="0">
                <a:latin typeface="Times New Roman" panose="02020603050405020304" pitchFamily="18" charset="0"/>
                <a:cs typeface="Times New Roman" panose="02020603050405020304" pitchFamily="18" charset="0"/>
              </a:rPr>
              <a:t>or </a:t>
            </a:r>
            <a:r>
              <a:rPr lang="en-IN" dirty="0">
                <a:solidFill>
                  <a:srgbClr val="0070C0"/>
                </a:solidFill>
                <a:latin typeface="Times New Roman" panose="02020603050405020304" pitchFamily="18" charset="0"/>
                <a:cs typeface="Times New Roman" panose="02020603050405020304" pitchFamily="18" charset="0"/>
              </a:rPr>
              <a:t>move one of the row-dimensions into the column dimensions</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385332" y="525138"/>
            <a:ext cx="5546376" cy="5807724"/>
          </a:xfrm>
          <a:prstGeom prst="rect">
            <a:avLst/>
          </a:prstGeom>
        </p:spPr>
      </p:pic>
    </p:spTree>
    <p:extLst>
      <p:ext uri="{BB962C8B-B14F-4D97-AF65-F5344CB8AC3E}">
        <p14:creationId xmlns:p14="http://schemas.microsoft.com/office/powerpoint/2010/main" val="1200344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OLAP Operations</a:t>
            </a:r>
            <a:endParaRPr lang="en-IN" dirty="0"/>
          </a:p>
        </p:txBody>
      </p:sp>
      <p:sp>
        <p:nvSpPr>
          <p:cNvPr id="3" name="Content Placeholder 2"/>
          <p:cNvSpPr>
            <a:spLocks noGrp="1"/>
          </p:cNvSpPr>
          <p:nvPr>
            <p:ph idx="1"/>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Drill-across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executes queries involving (i.e., across) </a:t>
            </a:r>
            <a:r>
              <a:rPr lang="en-US" dirty="0">
                <a:solidFill>
                  <a:srgbClr val="0070C0"/>
                </a:solidFill>
                <a:latin typeface="Times New Roman" panose="02020603050405020304" pitchFamily="18" charset="0"/>
                <a:cs typeface="Times New Roman" panose="02020603050405020304" pitchFamily="18" charset="0"/>
              </a:rPr>
              <a:t>more than one fact table. </a:t>
            </a:r>
          </a:p>
          <a:p>
            <a:r>
              <a:rPr lang="en-US" dirty="0">
                <a:latin typeface="Times New Roman" panose="02020603050405020304" pitchFamily="18" charset="0"/>
                <a:cs typeface="Times New Roman" panose="02020603050405020304" pitchFamily="18" charset="0"/>
              </a:rPr>
              <a:t>The </a:t>
            </a:r>
            <a:r>
              <a:rPr lang="en-US" b="1" dirty="0">
                <a:solidFill>
                  <a:srgbClr val="0070C0"/>
                </a:solidFill>
                <a:latin typeface="Times New Roman" panose="02020603050405020304" pitchFamily="18" charset="0"/>
                <a:cs typeface="Times New Roman" panose="02020603050405020304" pitchFamily="18" charset="0"/>
              </a:rPr>
              <a:t>drill-through</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operation </a:t>
            </a:r>
            <a:r>
              <a:rPr lang="en-US" dirty="0">
                <a:solidFill>
                  <a:srgbClr val="0070C0"/>
                </a:solidFill>
                <a:latin typeface="Times New Roman" panose="02020603050405020304" pitchFamily="18" charset="0"/>
                <a:cs typeface="Times New Roman" panose="02020603050405020304" pitchFamily="18" charset="0"/>
              </a:rPr>
              <a:t>uses relational SQL facilities to drill through</a:t>
            </a:r>
            <a:r>
              <a:rPr lang="en-US" dirty="0">
                <a:latin typeface="Times New Roman" panose="02020603050405020304" pitchFamily="18" charset="0"/>
                <a:cs typeface="Times New Roman" panose="02020603050405020304" pitchFamily="18" charset="0"/>
              </a:rPr>
              <a:t> the bottom level of a data cube down to its back-end relational tables.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9112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Introduction to KDD process</a:t>
            </a:r>
          </a:p>
        </p:txBody>
      </p:sp>
      <p:sp>
        <p:nvSpPr>
          <p:cNvPr id="5" name="Text Placeholder 4"/>
          <p:cNvSpPr>
            <a:spLocks noGrp="1"/>
          </p:cNvSpPr>
          <p:nvPr>
            <p:ph type="body" idx="1"/>
          </p:nvPr>
        </p:nvSpPr>
        <p:spPr/>
        <p:txBody>
          <a:bodyPr/>
          <a:lstStyle/>
          <a:p>
            <a:r>
              <a:rPr lang="en-US" dirty="0"/>
              <a:t>KDD- Knowledge Discovery in </a:t>
            </a:r>
            <a:r>
              <a:rPr lang="en-US" dirty="0" err="1"/>
              <a:t>Datases</a:t>
            </a:r>
            <a:endParaRPr lang="en-IN" dirty="0"/>
          </a:p>
        </p:txBody>
      </p:sp>
    </p:spTree>
    <p:extLst>
      <p:ext uri="{BB962C8B-B14F-4D97-AF65-F5344CB8AC3E}">
        <p14:creationId xmlns:p14="http://schemas.microsoft.com/office/powerpoint/2010/main" val="3701700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10836"/>
            <a:ext cx="4973782" cy="6594764"/>
          </a:xfrm>
        </p:spPr>
        <p:txBody>
          <a:bodyPr>
            <a:normAutofit fontScale="77500" lnSpcReduction="20000"/>
          </a:bodyPr>
          <a:lstStyle/>
          <a:p>
            <a:pPr marL="0" indent="0" algn="just">
              <a:buNone/>
            </a:pPr>
            <a:r>
              <a:rPr lang="en-US" b="1" dirty="0"/>
              <a:t>1. Data cleaning </a:t>
            </a:r>
            <a:r>
              <a:rPr lang="en-US" dirty="0"/>
              <a:t>(to remove noise and inconsistent data)</a:t>
            </a:r>
          </a:p>
          <a:p>
            <a:pPr marL="0" indent="0" algn="just">
              <a:buNone/>
            </a:pPr>
            <a:r>
              <a:rPr lang="en-US" b="1" dirty="0"/>
              <a:t>2. Data integration </a:t>
            </a:r>
            <a:r>
              <a:rPr lang="en-US" dirty="0"/>
              <a:t>(where multiple data sources may be combined)</a:t>
            </a:r>
          </a:p>
          <a:p>
            <a:pPr marL="0" indent="0" algn="just">
              <a:buNone/>
            </a:pPr>
            <a:r>
              <a:rPr lang="en-US" b="1" dirty="0"/>
              <a:t>3. Data selection </a:t>
            </a:r>
            <a:r>
              <a:rPr lang="en-US" dirty="0"/>
              <a:t>(where data relevant to the analysis task are retrieved from the </a:t>
            </a:r>
            <a:r>
              <a:rPr lang="en-IN" dirty="0"/>
              <a:t>database)</a:t>
            </a:r>
          </a:p>
          <a:p>
            <a:pPr marL="0" indent="0" algn="just">
              <a:buNone/>
            </a:pPr>
            <a:r>
              <a:rPr lang="en-US" b="1" dirty="0"/>
              <a:t>4. Data transformation </a:t>
            </a:r>
            <a:r>
              <a:rPr lang="en-US" dirty="0"/>
              <a:t>(where data are transformed and consolidated into forms appropriate for mining by performing summary or aggregation operations)</a:t>
            </a:r>
          </a:p>
          <a:p>
            <a:pPr marL="0" indent="0" algn="just">
              <a:buNone/>
            </a:pPr>
            <a:r>
              <a:rPr lang="en-US" b="1" dirty="0"/>
              <a:t>5. Data mining </a:t>
            </a:r>
            <a:r>
              <a:rPr lang="en-US" dirty="0"/>
              <a:t>(an essential process where intelligent methods are applied to extract </a:t>
            </a:r>
            <a:r>
              <a:rPr lang="en-IN" dirty="0"/>
              <a:t>data patterns)</a:t>
            </a:r>
          </a:p>
          <a:p>
            <a:pPr marL="0" indent="0" algn="just">
              <a:buNone/>
            </a:pPr>
            <a:r>
              <a:rPr lang="en-US" b="1" dirty="0"/>
              <a:t>6. Pattern evaluation </a:t>
            </a:r>
            <a:r>
              <a:rPr lang="en-US" dirty="0"/>
              <a:t>(to identify the truly interesting patterns representing knowledge based on </a:t>
            </a:r>
            <a:r>
              <a:rPr lang="en-US" i="1" dirty="0"/>
              <a:t>interestingness measures</a:t>
            </a:r>
            <a:r>
              <a:rPr lang="en-US" dirty="0"/>
              <a:t>)</a:t>
            </a:r>
          </a:p>
          <a:p>
            <a:pPr marL="0" indent="0" algn="just">
              <a:buNone/>
            </a:pPr>
            <a:r>
              <a:rPr lang="en-US" b="1" dirty="0"/>
              <a:t>7. Knowledge presentation </a:t>
            </a:r>
            <a:r>
              <a:rPr lang="en-US" dirty="0"/>
              <a:t>(where visualization and knowledge representation techniques are used to present mined knowledge to users)</a:t>
            </a:r>
            <a:endParaRPr lang="en-IN" dirty="0"/>
          </a:p>
        </p:txBody>
      </p:sp>
      <p:pic>
        <p:nvPicPr>
          <p:cNvPr id="4" name="Picture 3"/>
          <p:cNvPicPr>
            <a:picLocks noChangeAspect="1"/>
          </p:cNvPicPr>
          <p:nvPr/>
        </p:nvPicPr>
        <p:blipFill>
          <a:blip r:embed="rId3"/>
          <a:stretch>
            <a:fillRect/>
          </a:stretch>
        </p:blipFill>
        <p:spPr>
          <a:xfrm>
            <a:off x="5403273" y="365125"/>
            <a:ext cx="6564531" cy="6222337"/>
          </a:xfrm>
          <a:prstGeom prst="rect">
            <a:avLst/>
          </a:prstGeom>
        </p:spPr>
      </p:pic>
    </p:spTree>
    <p:extLst>
      <p:ext uri="{BB962C8B-B14F-4D97-AF65-F5344CB8AC3E}">
        <p14:creationId xmlns:p14="http://schemas.microsoft.com/office/powerpoint/2010/main" val="2493000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Advantages of KDD</a:t>
            </a:r>
            <a:endParaRPr lang="en-IN" dirty="0"/>
          </a:p>
        </p:txBody>
      </p:sp>
      <p:sp>
        <p:nvSpPr>
          <p:cNvPr id="3" name="Content Placeholder 2"/>
          <p:cNvSpPr>
            <a:spLocks noGrp="1"/>
          </p:cNvSpPr>
          <p:nvPr>
            <p:ph idx="1"/>
          </p:nvPr>
        </p:nvSpPr>
        <p:spPr/>
        <p:txBody>
          <a:bodyPr>
            <a:normAutofit/>
          </a:bodyPr>
          <a:lstStyle/>
          <a:p>
            <a:pPr lvl="0"/>
            <a:r>
              <a:rPr lang="en-IN" b="1" dirty="0"/>
              <a:t>Improves decision-making</a:t>
            </a:r>
          </a:p>
          <a:p>
            <a:pPr lvl="0"/>
            <a:r>
              <a:rPr lang="en-IN" b="1" dirty="0"/>
              <a:t>Increased efficiency</a:t>
            </a:r>
          </a:p>
          <a:p>
            <a:pPr lvl="0"/>
            <a:r>
              <a:rPr lang="en-IN" b="1" dirty="0"/>
              <a:t>Better customer service</a:t>
            </a:r>
          </a:p>
          <a:p>
            <a:pPr lvl="0"/>
            <a:r>
              <a:rPr lang="en-IN" b="1" dirty="0"/>
              <a:t>Fraud detection</a:t>
            </a:r>
          </a:p>
          <a:p>
            <a:pPr lvl="0"/>
            <a:r>
              <a:rPr lang="en-IN" b="1" dirty="0"/>
              <a:t>Predictive </a:t>
            </a:r>
            <a:r>
              <a:rPr lang="en-IN" b="1" dirty="0" err="1"/>
              <a:t>modeling</a:t>
            </a:r>
            <a:endParaRPr lang="en-IN" dirty="0"/>
          </a:p>
        </p:txBody>
      </p:sp>
    </p:spTree>
    <p:extLst>
      <p:ext uri="{BB962C8B-B14F-4D97-AF65-F5344CB8AC3E}">
        <p14:creationId xmlns:p14="http://schemas.microsoft.com/office/powerpoint/2010/main" val="1947996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Disadvantages of KDD</a:t>
            </a:r>
            <a:br>
              <a:rPr lang="en-IN" dirty="0"/>
            </a:br>
            <a:endParaRPr lang="en-IN" dirty="0"/>
          </a:p>
        </p:txBody>
      </p:sp>
      <p:sp>
        <p:nvSpPr>
          <p:cNvPr id="3" name="Content Placeholder 2"/>
          <p:cNvSpPr>
            <a:spLocks noGrp="1"/>
          </p:cNvSpPr>
          <p:nvPr>
            <p:ph idx="1"/>
          </p:nvPr>
        </p:nvSpPr>
        <p:spPr/>
        <p:txBody>
          <a:bodyPr>
            <a:normAutofit/>
          </a:bodyPr>
          <a:lstStyle/>
          <a:p>
            <a:pPr lvl="0"/>
            <a:r>
              <a:rPr lang="en-IN" b="1" dirty="0"/>
              <a:t>Privacy concerns</a:t>
            </a:r>
          </a:p>
          <a:p>
            <a:pPr lvl="0"/>
            <a:r>
              <a:rPr lang="en-IN" b="1" dirty="0"/>
              <a:t>Complexity</a:t>
            </a:r>
          </a:p>
          <a:p>
            <a:pPr lvl="0"/>
            <a:r>
              <a:rPr lang="en-IN" b="1" dirty="0"/>
              <a:t>Unintended consequences</a:t>
            </a:r>
            <a:endParaRPr lang="en-IN" dirty="0"/>
          </a:p>
          <a:p>
            <a:pPr lvl="0"/>
            <a:r>
              <a:rPr lang="en-IN" b="1" dirty="0"/>
              <a:t>Data Quality</a:t>
            </a:r>
          </a:p>
          <a:p>
            <a:pPr lvl="0"/>
            <a:r>
              <a:rPr lang="en-IN" b="1" dirty="0"/>
              <a:t>High cost</a:t>
            </a:r>
          </a:p>
          <a:p>
            <a:pPr lvl="0"/>
            <a:r>
              <a:rPr lang="en-IN" b="1" dirty="0"/>
              <a:t>Overfitting</a:t>
            </a:r>
            <a:endParaRPr lang="en-IN" dirty="0"/>
          </a:p>
        </p:txBody>
      </p:sp>
    </p:spTree>
    <p:extLst>
      <p:ext uri="{BB962C8B-B14F-4D97-AF65-F5344CB8AC3E}">
        <p14:creationId xmlns:p14="http://schemas.microsoft.com/office/powerpoint/2010/main" val="2781766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Mining</a:t>
            </a:r>
            <a:endParaRPr lang="en-IN" dirty="0"/>
          </a:p>
        </p:txBody>
      </p:sp>
      <p:sp>
        <p:nvSpPr>
          <p:cNvPr id="5" name="Text Placeholder 4"/>
          <p:cNvSpPr>
            <a:spLocks noGrp="1"/>
          </p:cNvSpPr>
          <p:nvPr>
            <p:ph type="body" idx="1"/>
          </p:nvPr>
        </p:nvSpPr>
        <p:spPr/>
        <p:txBody>
          <a:bodyPr/>
          <a:lstStyle/>
          <a:p>
            <a:endParaRPr lang="en-IN"/>
          </a:p>
        </p:txBody>
      </p:sp>
    </p:spTree>
    <p:extLst>
      <p:ext uri="{BB962C8B-B14F-4D97-AF65-F5344CB8AC3E}">
        <p14:creationId xmlns:p14="http://schemas.microsoft.com/office/powerpoint/2010/main" val="3553296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b="1" dirty="0">
                <a:solidFill>
                  <a:srgbClr val="C00000"/>
                </a:solidFill>
                <a:latin typeface="Times New Roman" panose="02020603050405020304" pitchFamily="18" charset="0"/>
                <a:cs typeface="Times New Roman" panose="02020603050405020304" pitchFamily="18" charset="0"/>
              </a:rPr>
              <a:t>Data mining </a:t>
            </a:r>
            <a:r>
              <a:rPr lang="en-US" dirty="0">
                <a:latin typeface="Times New Roman" panose="02020603050405020304" pitchFamily="18" charset="0"/>
                <a:cs typeface="Times New Roman" panose="02020603050405020304" pitchFamily="18" charset="0"/>
              </a:rPr>
              <a:t>is the </a:t>
            </a:r>
            <a:r>
              <a:rPr lang="en-US" i="1" dirty="0">
                <a:latin typeface="Times New Roman" panose="02020603050405020304" pitchFamily="18" charset="0"/>
                <a:cs typeface="Times New Roman" panose="02020603050405020304" pitchFamily="18" charset="0"/>
              </a:rPr>
              <a:t>process </a:t>
            </a:r>
            <a:r>
              <a:rPr lang="en-US" dirty="0">
                <a:latin typeface="Times New Roman" panose="02020603050405020304" pitchFamily="18" charset="0"/>
                <a:cs typeface="Times New Roman" panose="02020603050405020304" pitchFamily="18" charset="0"/>
              </a:rPr>
              <a:t>of discovering interesting patterns and knowledge from </a:t>
            </a:r>
            <a:r>
              <a:rPr lang="en-US" i="1" dirty="0">
                <a:latin typeface="Times New Roman" panose="02020603050405020304" pitchFamily="18" charset="0"/>
                <a:cs typeface="Times New Roman" panose="02020603050405020304" pitchFamily="18" charset="0"/>
              </a:rPr>
              <a:t>large </a:t>
            </a:r>
            <a:r>
              <a:rPr lang="en-US" dirty="0">
                <a:latin typeface="Times New Roman" panose="02020603050405020304" pitchFamily="18" charset="0"/>
                <a:cs typeface="Times New Roman" panose="02020603050405020304" pitchFamily="18" charset="0"/>
              </a:rPr>
              <a:t>amounts of data. </a:t>
            </a:r>
          </a:p>
          <a:p>
            <a:r>
              <a:rPr lang="en-US" dirty="0">
                <a:latin typeface="Times New Roman" panose="02020603050405020304" pitchFamily="18" charset="0"/>
                <a:cs typeface="Times New Roman" panose="02020603050405020304" pitchFamily="18" charset="0"/>
              </a:rPr>
              <a:t>The data sources can include databases, data warehouses, the Web, other information repositories, or data that are streamed into the </a:t>
            </a:r>
            <a:r>
              <a:rPr lang="en-IN" dirty="0">
                <a:latin typeface="Times New Roman" panose="02020603050405020304" pitchFamily="18" charset="0"/>
                <a:cs typeface="Times New Roman" panose="02020603050405020304" pitchFamily="18" charset="0"/>
              </a:rPr>
              <a:t>system dynamically.</a:t>
            </a:r>
          </a:p>
          <a:p>
            <a:pPr marL="0" indent="0">
              <a:buNone/>
            </a:pPr>
            <a:r>
              <a:rPr lang="en-US" dirty="0">
                <a:solidFill>
                  <a:srgbClr val="C00000"/>
                </a:solidFill>
                <a:latin typeface="Times New Roman" panose="02020603050405020304" pitchFamily="18" charset="0"/>
                <a:cs typeface="Times New Roman" panose="02020603050405020304" pitchFamily="18" charset="0"/>
              </a:rPr>
              <a:t>Key Outcomes of Data Mining</a:t>
            </a:r>
          </a:p>
          <a:p>
            <a:r>
              <a:rPr lang="en-US" dirty="0">
                <a:latin typeface="Times New Roman" panose="02020603050405020304" pitchFamily="18" charset="0"/>
                <a:cs typeface="Times New Roman" panose="02020603050405020304" pitchFamily="18" charset="0"/>
              </a:rPr>
              <a:t>Automatic discovery of patterns</a:t>
            </a:r>
          </a:p>
          <a:p>
            <a:r>
              <a:rPr lang="en-US" dirty="0">
                <a:latin typeface="Times New Roman" panose="02020603050405020304" pitchFamily="18" charset="0"/>
                <a:cs typeface="Times New Roman" panose="02020603050405020304" pitchFamily="18" charset="0"/>
              </a:rPr>
              <a:t>Prediction of likely outcomes</a:t>
            </a:r>
          </a:p>
          <a:p>
            <a:r>
              <a:rPr lang="en-US" dirty="0">
                <a:latin typeface="Times New Roman" panose="02020603050405020304" pitchFamily="18" charset="0"/>
                <a:cs typeface="Times New Roman" panose="02020603050405020304" pitchFamily="18" charset="0"/>
              </a:rPr>
              <a:t>Creation of actionable information</a:t>
            </a:r>
          </a:p>
          <a:p>
            <a:r>
              <a:rPr lang="en-US" dirty="0">
                <a:latin typeface="Times New Roman" panose="02020603050405020304" pitchFamily="18" charset="0"/>
                <a:cs typeface="Times New Roman" panose="02020603050405020304" pitchFamily="18" charset="0"/>
              </a:rPr>
              <a:t>Focus on large datasets and databases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3126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Mining?</a:t>
            </a:r>
            <a:endParaRPr lang="en-IN" dirty="0"/>
          </a:p>
        </p:txBody>
      </p:sp>
      <p:sp>
        <p:nvSpPr>
          <p:cNvPr id="3" name="Content Placeholder 2"/>
          <p:cNvSpPr>
            <a:spLocks noGrp="1"/>
          </p:cNvSpPr>
          <p:nvPr>
            <p:ph idx="1"/>
          </p:nvPr>
        </p:nvSpPr>
        <p:spPr>
          <a:xfrm>
            <a:off x="381000" y="1690688"/>
            <a:ext cx="8638309" cy="4713720"/>
          </a:xfrm>
        </p:spPr>
        <p:txBody>
          <a:bodyPr>
            <a:normAutofit fontScale="77500" lnSpcReduction="20000"/>
          </a:bodyPr>
          <a:lstStyle/>
          <a:p>
            <a:pPr algn="just" fontAlgn="base"/>
            <a:r>
              <a:rPr lang="en-US" dirty="0"/>
              <a:t>The process of extracting knowledge or insights from large amounts of data using various statistical and computational techniques. </a:t>
            </a:r>
          </a:p>
          <a:p>
            <a:pPr algn="just" fontAlgn="base"/>
            <a:r>
              <a:rPr lang="en-US" dirty="0"/>
              <a:t>The data can be structured, semi-structured or unstructured.</a:t>
            </a:r>
          </a:p>
          <a:p>
            <a:pPr algn="just" fontAlgn="base"/>
            <a:r>
              <a:rPr lang="en-US" dirty="0"/>
              <a:t>Data can be stored in various forms such as databases, data warehouses, and data lakes.</a:t>
            </a:r>
          </a:p>
          <a:p>
            <a:pPr algn="just" fontAlgn="base"/>
            <a:r>
              <a:rPr lang="en-US" dirty="0"/>
              <a:t>Primary goal - to discover hidden patterns and relationships in the data that can be used to make informed decisions or predictions. </a:t>
            </a:r>
          </a:p>
          <a:p>
            <a:pPr algn="just" fontAlgn="base"/>
            <a:r>
              <a:rPr lang="en-US" dirty="0"/>
              <a:t>How? – By exploring the data using various techniques such as clustering, classification, regression analysis, association rule mining, and anomaly detection.</a:t>
            </a:r>
          </a:p>
          <a:p>
            <a:pPr algn="just" fontAlgn="base"/>
            <a:r>
              <a:rPr lang="en-US" dirty="0"/>
              <a:t>Applications- marketing, finance, healthcare, and telecommunications. </a:t>
            </a:r>
          </a:p>
          <a:p>
            <a:pPr algn="just" fontAlgn="base"/>
            <a:r>
              <a:rPr lang="en-US" dirty="0" err="1"/>
              <a:t>Eg</a:t>
            </a:r>
            <a:r>
              <a:rPr lang="en-US" dirty="0"/>
              <a:t>:  in marketing, data mining can be used to identify customer segments and target marketing campaigns, while in healthcare, it can be used to identify risk factors for diseases and develop personalized treatment plans.</a:t>
            </a:r>
          </a:p>
          <a:p>
            <a:pPr algn="just"/>
            <a:endParaRPr lang="en-IN" dirty="0"/>
          </a:p>
        </p:txBody>
      </p:sp>
      <p:pic>
        <p:nvPicPr>
          <p:cNvPr id="4" name="Picture 3"/>
          <p:cNvPicPr>
            <a:picLocks noChangeAspect="1"/>
          </p:cNvPicPr>
          <p:nvPr/>
        </p:nvPicPr>
        <p:blipFill rotWithShape="1">
          <a:blip r:embed="rId3"/>
          <a:srcRect l="4349" t="7277" r="47762" b="7675"/>
          <a:stretch/>
        </p:blipFill>
        <p:spPr>
          <a:xfrm>
            <a:off x="9130146" y="0"/>
            <a:ext cx="2964872" cy="2964874"/>
          </a:xfrm>
          <a:prstGeom prst="rect">
            <a:avLst/>
          </a:prstGeom>
        </p:spPr>
      </p:pic>
    </p:spTree>
    <p:extLst>
      <p:ext uri="{BB962C8B-B14F-4D97-AF65-F5344CB8AC3E}">
        <p14:creationId xmlns:p14="http://schemas.microsoft.com/office/powerpoint/2010/main" val="4163720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Alternative names for Data Mining</a:t>
            </a:r>
            <a:endParaRPr lang="en-IN" dirty="0"/>
          </a:p>
        </p:txBody>
      </p:sp>
      <p:sp>
        <p:nvSpPr>
          <p:cNvPr id="3" name="Content Placeholder 2"/>
          <p:cNvSpPr>
            <a:spLocks noGrp="1"/>
          </p:cNvSpPr>
          <p:nvPr>
            <p:ph idx="1"/>
          </p:nvPr>
        </p:nvSpPr>
        <p:spPr/>
        <p:txBody>
          <a:bodyPr/>
          <a:lstStyle/>
          <a:p>
            <a:pPr marL="0" indent="0">
              <a:buNone/>
            </a:pPr>
            <a:r>
              <a:rPr lang="en-US" dirty="0"/>
              <a:t>1. Knowledge discovery (mining) in databases (KDD)</a:t>
            </a:r>
          </a:p>
          <a:p>
            <a:pPr marL="0" indent="0">
              <a:buNone/>
            </a:pPr>
            <a:r>
              <a:rPr lang="en-US" dirty="0"/>
              <a:t>2. Knowledge extraction</a:t>
            </a:r>
          </a:p>
          <a:p>
            <a:pPr marL="0" indent="0">
              <a:buNone/>
            </a:pPr>
            <a:r>
              <a:rPr lang="en-US" dirty="0"/>
              <a:t>3. Data/pattern analysis</a:t>
            </a:r>
          </a:p>
          <a:p>
            <a:pPr marL="0" indent="0">
              <a:buNone/>
            </a:pPr>
            <a:r>
              <a:rPr lang="en-US" dirty="0"/>
              <a:t>4. Data archaeology</a:t>
            </a:r>
          </a:p>
          <a:p>
            <a:pPr marL="0" indent="0">
              <a:buNone/>
            </a:pPr>
            <a:r>
              <a:rPr lang="en-US" dirty="0"/>
              <a:t>5. Data dredging</a:t>
            </a:r>
          </a:p>
          <a:p>
            <a:pPr marL="0" indent="0">
              <a:buNone/>
            </a:pPr>
            <a:r>
              <a:rPr lang="en-US" dirty="0"/>
              <a:t>6. Information harvesting</a:t>
            </a:r>
          </a:p>
          <a:p>
            <a:pPr marL="0" indent="0">
              <a:buNone/>
            </a:pPr>
            <a:r>
              <a:rPr lang="en-US" dirty="0"/>
              <a:t>7. Business intelligence</a:t>
            </a:r>
            <a:endParaRPr lang="en-IN" dirty="0"/>
          </a:p>
        </p:txBody>
      </p:sp>
    </p:spTree>
    <p:extLst>
      <p:ext uri="{BB962C8B-B14F-4D97-AF65-F5344CB8AC3E}">
        <p14:creationId xmlns:p14="http://schemas.microsoft.com/office/powerpoint/2010/main" val="3042231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9928"/>
            <a:ext cx="10515600" cy="5027036"/>
          </a:xfrm>
        </p:spPr>
        <p:txBody>
          <a:bodyPr>
            <a:normAutofit/>
          </a:bodyPr>
          <a:lstStyle/>
          <a:p>
            <a:r>
              <a:rPr lang="en-IN" sz="2400" dirty="0">
                <a:latin typeface="Times New Roman" panose="02020603050405020304" pitchFamily="18" charset="0"/>
                <a:cs typeface="Times New Roman" panose="02020603050405020304" pitchFamily="18" charset="0"/>
              </a:rPr>
              <a:t>Hierarchical organization -more efficient and effective data analysis.</a:t>
            </a:r>
          </a:p>
          <a:p>
            <a:r>
              <a:rPr lang="en-IN" sz="2400" dirty="0">
                <a:latin typeface="Times New Roman" panose="02020603050405020304" pitchFamily="18" charset="0"/>
                <a:cs typeface="Times New Roman" panose="02020603050405020304" pitchFamily="18" charset="0"/>
              </a:rPr>
              <a:t>Ability to drill down to more specific levels of detail when needed. </a:t>
            </a:r>
          </a:p>
          <a:p>
            <a:r>
              <a:rPr lang="en-IN" sz="2400" dirty="0">
                <a:latin typeface="Times New Roman" panose="02020603050405020304" pitchFamily="18" charset="0"/>
                <a:cs typeface="Times New Roman" panose="02020603050405020304" pitchFamily="18" charset="0"/>
              </a:rPr>
              <a:t>Use - to organize and classify data in a way that makes it more understandable and easier to </a:t>
            </a:r>
            <a:r>
              <a:rPr lang="en-IN" sz="2400" dirty="0" err="1">
                <a:latin typeface="Times New Roman" panose="02020603050405020304" pitchFamily="18" charset="0"/>
                <a:cs typeface="Times New Roman" panose="02020603050405020304" pitchFamily="18" charset="0"/>
              </a:rPr>
              <a:t>analyze</a:t>
            </a:r>
            <a:r>
              <a:rPr lang="en-IN" sz="2400" dirty="0">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Main idea behind – </a:t>
            </a:r>
          </a:p>
          <a:p>
            <a:pPr lvl="1"/>
            <a:r>
              <a:rPr lang="en-IN" i="1" dirty="0">
                <a:latin typeface="Times New Roman" panose="02020603050405020304" pitchFamily="18" charset="0"/>
                <a:cs typeface="Times New Roman" panose="02020603050405020304" pitchFamily="18" charset="0"/>
              </a:rPr>
              <a:t>the same data can have </a:t>
            </a:r>
            <a:r>
              <a:rPr lang="en-IN" i="1" dirty="0">
                <a:solidFill>
                  <a:srgbClr val="0070C0"/>
                </a:solidFill>
                <a:latin typeface="Times New Roman" panose="02020603050405020304" pitchFamily="18" charset="0"/>
                <a:cs typeface="Times New Roman" panose="02020603050405020304" pitchFamily="18" charset="0"/>
              </a:rPr>
              <a:t>different levels of granularity or levels of detail  </a:t>
            </a:r>
          </a:p>
          <a:p>
            <a:pPr lvl="1"/>
            <a:r>
              <a:rPr lang="en-IN" i="1" dirty="0">
                <a:latin typeface="Times New Roman" panose="02020603050405020304" pitchFamily="18" charset="0"/>
                <a:cs typeface="Times New Roman" panose="02020603050405020304" pitchFamily="18" charset="0"/>
              </a:rPr>
              <a:t>By organizing the data in a hierarchical fashion, it is </a:t>
            </a:r>
            <a:r>
              <a:rPr lang="en-IN" i="1" dirty="0">
                <a:solidFill>
                  <a:srgbClr val="0070C0"/>
                </a:solidFill>
                <a:latin typeface="Times New Roman" panose="02020603050405020304" pitchFamily="18" charset="0"/>
                <a:cs typeface="Times New Roman" panose="02020603050405020304" pitchFamily="18" charset="0"/>
              </a:rPr>
              <a:t>easier to understand and perform analysis.  </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9235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 on what kinds of data?</a:t>
            </a:r>
            <a:endParaRPr lang="en-IN" dirty="0"/>
          </a:p>
        </p:txBody>
      </p:sp>
      <p:sp>
        <p:nvSpPr>
          <p:cNvPr id="3" name="Content Placeholder 2"/>
          <p:cNvSpPr>
            <a:spLocks noGrp="1"/>
          </p:cNvSpPr>
          <p:nvPr>
            <p:ph idx="1"/>
          </p:nvPr>
        </p:nvSpPr>
        <p:spPr/>
        <p:txBody>
          <a:bodyPr/>
          <a:lstStyle/>
          <a:p>
            <a:r>
              <a:rPr lang="en-US" dirty="0"/>
              <a:t>Flat Files</a:t>
            </a:r>
          </a:p>
          <a:p>
            <a:r>
              <a:rPr lang="en-US" dirty="0"/>
              <a:t>Relational Databases</a:t>
            </a:r>
          </a:p>
          <a:p>
            <a:r>
              <a:rPr lang="en-US" dirty="0"/>
              <a:t>Data Warehouse</a:t>
            </a:r>
          </a:p>
          <a:p>
            <a:r>
              <a:rPr lang="en-US" dirty="0"/>
              <a:t>Transactional Database</a:t>
            </a:r>
          </a:p>
          <a:p>
            <a:r>
              <a:rPr lang="en-US" dirty="0"/>
              <a:t>Multimedia Database</a:t>
            </a:r>
          </a:p>
          <a:p>
            <a:r>
              <a:rPr lang="en-US" dirty="0"/>
              <a:t>Spatial Database</a:t>
            </a:r>
          </a:p>
          <a:p>
            <a:r>
              <a:rPr lang="en-US" dirty="0"/>
              <a:t>Time-series database</a:t>
            </a:r>
          </a:p>
          <a:p>
            <a:r>
              <a:rPr lang="en-US" dirty="0"/>
              <a:t>WWW</a:t>
            </a:r>
            <a:endParaRPr lang="en-IN" dirty="0"/>
          </a:p>
        </p:txBody>
      </p:sp>
    </p:spTree>
    <p:extLst>
      <p:ext uri="{BB962C8B-B14F-4D97-AF65-F5344CB8AC3E}">
        <p14:creationId xmlns:p14="http://schemas.microsoft.com/office/powerpoint/2010/main" val="2073593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l="6792" t="26124" r="35561" b="17533"/>
          <a:stretch/>
        </p:blipFill>
        <p:spPr>
          <a:xfrm>
            <a:off x="192839" y="0"/>
            <a:ext cx="11806322" cy="6176963"/>
          </a:xfrm>
          <a:prstGeom prst="rect">
            <a:avLst/>
          </a:prstGeom>
        </p:spPr>
      </p:pic>
    </p:spTree>
    <p:extLst>
      <p:ext uri="{BB962C8B-B14F-4D97-AF65-F5344CB8AC3E}">
        <p14:creationId xmlns:p14="http://schemas.microsoft.com/office/powerpoint/2010/main" val="1069478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l="7006" t="29921" r="34170" b="11937"/>
          <a:stretch/>
        </p:blipFill>
        <p:spPr>
          <a:xfrm>
            <a:off x="332510" y="216839"/>
            <a:ext cx="11264838" cy="5960124"/>
          </a:xfrm>
          <a:prstGeom prst="rect">
            <a:avLst/>
          </a:prstGeom>
        </p:spPr>
      </p:pic>
    </p:spTree>
    <p:extLst>
      <p:ext uri="{BB962C8B-B14F-4D97-AF65-F5344CB8AC3E}">
        <p14:creationId xmlns:p14="http://schemas.microsoft.com/office/powerpoint/2010/main" val="24136442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l="4545" t="27557" r="35134" b="18844"/>
          <a:stretch/>
        </p:blipFill>
        <p:spPr>
          <a:xfrm>
            <a:off x="96982" y="365125"/>
            <a:ext cx="11734750" cy="5888182"/>
          </a:xfrm>
          <a:prstGeom prst="rect">
            <a:avLst/>
          </a:prstGeom>
        </p:spPr>
      </p:pic>
    </p:spTree>
    <p:extLst>
      <p:ext uri="{BB962C8B-B14F-4D97-AF65-F5344CB8AC3E}">
        <p14:creationId xmlns:p14="http://schemas.microsoft.com/office/powerpoint/2010/main" val="983216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3"/>
          <a:srcRect l="7433" t="30320" r="38770" b="12338"/>
          <a:stretch/>
        </p:blipFill>
        <p:spPr>
          <a:xfrm>
            <a:off x="491836" y="249382"/>
            <a:ext cx="10861964" cy="6197584"/>
          </a:xfrm>
          <a:prstGeom prst="rect">
            <a:avLst/>
          </a:prstGeom>
        </p:spPr>
      </p:pic>
    </p:spTree>
    <p:extLst>
      <p:ext uri="{BB962C8B-B14F-4D97-AF65-F5344CB8AC3E}">
        <p14:creationId xmlns:p14="http://schemas.microsoft.com/office/powerpoint/2010/main" val="3899241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l="4973" t="28921" r="36203" b="12338"/>
          <a:stretch/>
        </p:blipFill>
        <p:spPr>
          <a:xfrm>
            <a:off x="0" y="124690"/>
            <a:ext cx="11555538" cy="6176963"/>
          </a:xfrm>
          <a:prstGeom prst="rect">
            <a:avLst/>
          </a:prstGeom>
        </p:spPr>
      </p:pic>
      <p:pic>
        <p:nvPicPr>
          <p:cNvPr id="5" name="Picture 4"/>
          <p:cNvPicPr>
            <a:picLocks noChangeAspect="1"/>
          </p:cNvPicPr>
          <p:nvPr/>
        </p:nvPicPr>
        <p:blipFill rotWithShape="1">
          <a:blip r:embed="rId3"/>
          <a:srcRect b="20064"/>
          <a:stretch/>
        </p:blipFill>
        <p:spPr>
          <a:xfrm>
            <a:off x="3754582" y="5173967"/>
            <a:ext cx="3504262" cy="1545488"/>
          </a:xfrm>
          <a:prstGeom prst="rect">
            <a:avLst/>
          </a:prstGeom>
        </p:spPr>
      </p:pic>
    </p:spTree>
    <p:extLst>
      <p:ext uri="{BB962C8B-B14F-4D97-AF65-F5344CB8AC3E}">
        <p14:creationId xmlns:p14="http://schemas.microsoft.com/office/powerpoint/2010/main" val="2910790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l="6685" t="30920" r="37059" b="14535"/>
          <a:stretch/>
        </p:blipFill>
        <p:spPr>
          <a:xfrm>
            <a:off x="290945" y="219001"/>
            <a:ext cx="11479438" cy="5957961"/>
          </a:xfrm>
          <a:prstGeom prst="rect">
            <a:avLst/>
          </a:prstGeom>
        </p:spPr>
      </p:pic>
    </p:spTree>
    <p:extLst>
      <p:ext uri="{BB962C8B-B14F-4D97-AF65-F5344CB8AC3E}">
        <p14:creationId xmlns:p14="http://schemas.microsoft.com/office/powerpoint/2010/main" val="26498466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B8235297-CD28-4195-BFC1-382DD89726B9}"/>
              </a:ext>
            </a:extLst>
          </p:cNvPr>
          <p:cNvGraphicFramePr>
            <a:graphicFrameLocks noGrp="1"/>
          </p:cNvGraphicFramePr>
          <p:nvPr>
            <p:ph idx="1"/>
            <p:extLst>
              <p:ext uri="{D42A27DB-BD31-4B8C-83A1-F6EECF244321}">
                <p14:modId xmlns:p14="http://schemas.microsoft.com/office/powerpoint/2010/main" val="2241029542"/>
              </p:ext>
            </p:extLst>
          </p:nvPr>
        </p:nvGraphicFramePr>
        <p:xfrm>
          <a:off x="913483" y="220397"/>
          <a:ext cx="10365033" cy="6417205"/>
        </p:xfrm>
        <a:graphic>
          <a:graphicData uri="http://schemas.openxmlformats.org/drawingml/2006/table">
            <a:tbl>
              <a:tblPr firstRow="1" firstCol="1" bandRow="1"/>
              <a:tblGrid>
                <a:gridCol w="2007712">
                  <a:extLst>
                    <a:ext uri="{9D8B030D-6E8A-4147-A177-3AD203B41FA5}">
                      <a16:colId xmlns:a16="http://schemas.microsoft.com/office/drawing/2014/main" val="2400561887"/>
                    </a:ext>
                  </a:extLst>
                </a:gridCol>
                <a:gridCol w="4245379">
                  <a:extLst>
                    <a:ext uri="{9D8B030D-6E8A-4147-A177-3AD203B41FA5}">
                      <a16:colId xmlns:a16="http://schemas.microsoft.com/office/drawing/2014/main" val="1518632252"/>
                    </a:ext>
                  </a:extLst>
                </a:gridCol>
                <a:gridCol w="4111942">
                  <a:extLst>
                    <a:ext uri="{9D8B030D-6E8A-4147-A177-3AD203B41FA5}">
                      <a16:colId xmlns:a16="http://schemas.microsoft.com/office/drawing/2014/main" val="3260372620"/>
                    </a:ext>
                  </a:extLst>
                </a:gridCol>
              </a:tblGrid>
              <a:tr h="460409">
                <a:tc>
                  <a:txBody>
                    <a:bodyPr/>
                    <a:lstStyle/>
                    <a:p>
                      <a:pPr algn="just">
                        <a:lnSpc>
                          <a:spcPct val="107000"/>
                        </a:lnSpc>
                        <a:spcAft>
                          <a:spcPts val="0"/>
                        </a:spcAft>
                      </a:pPr>
                      <a:r>
                        <a:rPr lang="en-IN" sz="1600" b="1" kern="0">
                          <a:effectLst/>
                          <a:latin typeface="Times New Roman" panose="02020603050405020304" pitchFamily="18" charset="0"/>
                          <a:ea typeface="Calibri" panose="020F0502020204030204" pitchFamily="34" charset="0"/>
                          <a:cs typeface="Times New Roman" panose="02020603050405020304" pitchFamily="18" charset="0"/>
                        </a:rPr>
                        <a:t>Parameter</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5777" marR="35777" marT="89443" marB="89443" anchor="b">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tcPr>
                </a:tc>
                <a:tc>
                  <a:txBody>
                    <a:bodyPr/>
                    <a:lstStyle/>
                    <a:p>
                      <a:pPr algn="just">
                        <a:lnSpc>
                          <a:spcPct val="107000"/>
                        </a:lnSpc>
                        <a:spcAft>
                          <a:spcPts val="0"/>
                        </a:spcAft>
                      </a:pPr>
                      <a:r>
                        <a:rPr lang="en-IN" sz="1600" b="1" kern="0">
                          <a:effectLst/>
                          <a:latin typeface="Times New Roman" panose="02020603050405020304" pitchFamily="18" charset="0"/>
                          <a:ea typeface="Calibri" panose="020F0502020204030204" pitchFamily="34" charset="0"/>
                          <a:cs typeface="Times New Roman" panose="02020603050405020304" pitchFamily="18" charset="0"/>
                        </a:rPr>
                        <a:t>KDD</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9443" marR="89443" marT="89443" marB="89443" anchor="b">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tcPr>
                </a:tc>
                <a:tc>
                  <a:txBody>
                    <a:bodyPr/>
                    <a:lstStyle/>
                    <a:p>
                      <a:pPr algn="just">
                        <a:lnSpc>
                          <a:spcPct val="107000"/>
                        </a:lnSpc>
                        <a:spcAft>
                          <a:spcPts val="0"/>
                        </a:spcAft>
                      </a:pPr>
                      <a:r>
                        <a:rPr lang="en-IN" sz="1600" b="1" kern="0">
                          <a:effectLst/>
                          <a:latin typeface="Times New Roman" panose="02020603050405020304" pitchFamily="18" charset="0"/>
                          <a:ea typeface="Calibri" panose="020F0502020204030204" pitchFamily="34" charset="0"/>
                          <a:cs typeface="Times New Roman" panose="02020603050405020304" pitchFamily="18" charset="0"/>
                        </a:rPr>
                        <a:t>Data Mining</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9443" marR="89443" marT="89443" marB="89443" anchor="b">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2051823764"/>
                  </a:ext>
                </a:extLst>
              </a:tr>
              <a:tr h="1037605">
                <a:tc>
                  <a:txBody>
                    <a:bodyPr/>
                    <a:lstStyle/>
                    <a:p>
                      <a:pPr algn="just">
                        <a:lnSpc>
                          <a:spcPct val="107000"/>
                        </a:lnSpc>
                        <a:spcAft>
                          <a:spcPts val="0"/>
                        </a:spcAft>
                      </a:pPr>
                      <a:r>
                        <a:rPr lang="en-IN" sz="1600" kern="0">
                          <a:effectLst/>
                          <a:latin typeface="Times New Roman" panose="02020603050405020304" pitchFamily="18" charset="0"/>
                          <a:ea typeface="Calibri" panose="020F0502020204030204" pitchFamily="34" charset="0"/>
                          <a:cs typeface="Times New Roman" panose="02020603050405020304" pitchFamily="18" charset="0"/>
                        </a:rPr>
                        <a:t>Definition</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9443" marR="89443" marT="125220" marB="125220" anchor="ctr">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tcPr>
                </a:tc>
                <a:tc>
                  <a:txBody>
                    <a:bodyPr/>
                    <a:lstStyle/>
                    <a:p>
                      <a:pPr algn="just">
                        <a:lnSpc>
                          <a:spcPct val="107000"/>
                        </a:lnSpc>
                        <a:spcAft>
                          <a:spcPts val="0"/>
                        </a:spcAft>
                      </a:pPr>
                      <a:r>
                        <a:rPr lang="en-IN" sz="1600" kern="0" dirty="0">
                          <a:effectLst/>
                          <a:latin typeface="Times New Roman" panose="02020603050405020304" pitchFamily="18" charset="0"/>
                          <a:ea typeface="Calibri" panose="020F0502020204030204" pitchFamily="34" charset="0"/>
                          <a:cs typeface="Times New Roman" panose="02020603050405020304" pitchFamily="18" charset="0"/>
                        </a:rPr>
                        <a:t>KDD refers to a  process of identifying valid, novel, potentially useful, and ultimately understandable patterns and relationships in data.</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9443" marR="89443" marT="125220" marB="125220" anchor="ctr">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tcPr>
                </a:tc>
                <a:tc>
                  <a:txBody>
                    <a:bodyPr/>
                    <a:lstStyle/>
                    <a:p>
                      <a:pPr algn="just">
                        <a:lnSpc>
                          <a:spcPct val="107000"/>
                        </a:lnSpc>
                        <a:spcAft>
                          <a:spcPts val="0"/>
                        </a:spcAft>
                      </a:pPr>
                      <a:r>
                        <a:rPr lang="en-IN" sz="1600" kern="0">
                          <a:effectLst/>
                          <a:latin typeface="Times New Roman" panose="02020603050405020304" pitchFamily="18" charset="0"/>
                          <a:ea typeface="Calibri" panose="020F0502020204030204" pitchFamily="34" charset="0"/>
                          <a:cs typeface="Times New Roman" panose="02020603050405020304" pitchFamily="18" charset="0"/>
                        </a:rPr>
                        <a:t>Data Mining refers to a  process of extracting useful and valuable information or patterns from large data sets.</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9443" marR="89443" marT="125220" marB="125220" anchor="ctr">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3736283249"/>
                  </a:ext>
                </a:extLst>
              </a:tr>
              <a:tr h="554466">
                <a:tc>
                  <a:txBody>
                    <a:bodyPr/>
                    <a:lstStyle/>
                    <a:p>
                      <a:pPr algn="just">
                        <a:lnSpc>
                          <a:spcPct val="107000"/>
                        </a:lnSpc>
                        <a:spcAft>
                          <a:spcPts val="0"/>
                        </a:spcAft>
                      </a:pPr>
                      <a:r>
                        <a:rPr lang="en-IN" sz="1600" kern="0">
                          <a:effectLst/>
                          <a:latin typeface="Times New Roman" panose="02020603050405020304" pitchFamily="18" charset="0"/>
                          <a:ea typeface="Calibri" panose="020F0502020204030204" pitchFamily="34" charset="0"/>
                          <a:cs typeface="Times New Roman" panose="02020603050405020304" pitchFamily="18" charset="0"/>
                        </a:rPr>
                        <a:t>Objective</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9443" marR="89443" marT="125220" marB="125220" anchor="ctr">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tcPr>
                </a:tc>
                <a:tc>
                  <a:txBody>
                    <a:bodyPr/>
                    <a:lstStyle/>
                    <a:p>
                      <a:pPr algn="just">
                        <a:lnSpc>
                          <a:spcPct val="107000"/>
                        </a:lnSpc>
                        <a:spcAft>
                          <a:spcPts val="0"/>
                        </a:spcAft>
                      </a:pPr>
                      <a:r>
                        <a:rPr lang="en-IN" sz="1600" kern="0">
                          <a:effectLst/>
                          <a:latin typeface="Times New Roman" panose="02020603050405020304" pitchFamily="18" charset="0"/>
                          <a:ea typeface="Calibri" panose="020F0502020204030204" pitchFamily="34" charset="0"/>
                          <a:cs typeface="Times New Roman" panose="02020603050405020304" pitchFamily="18" charset="0"/>
                        </a:rPr>
                        <a:t>To find useful knowledge from data.</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9443" marR="89443" marT="125220" marB="125220" anchor="ctr">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tcPr>
                </a:tc>
                <a:tc>
                  <a:txBody>
                    <a:bodyPr/>
                    <a:lstStyle/>
                    <a:p>
                      <a:pPr algn="just">
                        <a:lnSpc>
                          <a:spcPct val="107000"/>
                        </a:lnSpc>
                        <a:spcAft>
                          <a:spcPts val="0"/>
                        </a:spcAft>
                      </a:pPr>
                      <a:r>
                        <a:rPr lang="en-IN" sz="1600" kern="0">
                          <a:effectLst/>
                          <a:latin typeface="Times New Roman" panose="02020603050405020304" pitchFamily="18" charset="0"/>
                          <a:ea typeface="Calibri" panose="020F0502020204030204" pitchFamily="34" charset="0"/>
                          <a:cs typeface="Times New Roman" panose="02020603050405020304" pitchFamily="18" charset="0"/>
                        </a:rPr>
                        <a:t>To extract useful information from data.</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9443" marR="89443" marT="125220" marB="125220" anchor="ctr">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1156903497"/>
                  </a:ext>
                </a:extLst>
              </a:tr>
              <a:tr h="1037605">
                <a:tc>
                  <a:txBody>
                    <a:bodyPr/>
                    <a:lstStyle/>
                    <a:p>
                      <a:pPr algn="just">
                        <a:lnSpc>
                          <a:spcPct val="107000"/>
                        </a:lnSpc>
                        <a:spcAft>
                          <a:spcPts val="0"/>
                        </a:spcAft>
                      </a:pPr>
                      <a:r>
                        <a:rPr lang="en-IN" sz="1600" kern="0">
                          <a:effectLst/>
                          <a:latin typeface="Times New Roman" panose="02020603050405020304" pitchFamily="18" charset="0"/>
                          <a:ea typeface="Calibri" panose="020F0502020204030204" pitchFamily="34" charset="0"/>
                          <a:cs typeface="Times New Roman" panose="02020603050405020304" pitchFamily="18" charset="0"/>
                        </a:rPr>
                        <a:t>Techniques Used</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9443" marR="89443" marT="125220" marB="125220" anchor="ctr">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tcPr>
                </a:tc>
                <a:tc>
                  <a:txBody>
                    <a:bodyPr/>
                    <a:lstStyle/>
                    <a:p>
                      <a:pPr algn="just">
                        <a:lnSpc>
                          <a:spcPct val="107000"/>
                        </a:lnSpc>
                        <a:spcAft>
                          <a:spcPts val="0"/>
                        </a:spcAft>
                      </a:pPr>
                      <a:r>
                        <a:rPr lang="en-IN" sz="1600" kern="0">
                          <a:effectLst/>
                          <a:latin typeface="Times New Roman" panose="02020603050405020304" pitchFamily="18" charset="0"/>
                          <a:ea typeface="Calibri" panose="020F0502020204030204" pitchFamily="34" charset="0"/>
                          <a:cs typeface="Times New Roman" panose="02020603050405020304" pitchFamily="18" charset="0"/>
                        </a:rPr>
                        <a:t>Data cleaning, data integration, data selection, data transformation, data mining, pattern evaluation, and knowledge representation and visualization.</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9443" marR="89443" marT="125220" marB="125220" anchor="ctr">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tcPr>
                </a:tc>
                <a:tc>
                  <a:txBody>
                    <a:bodyPr/>
                    <a:lstStyle/>
                    <a:p>
                      <a:pPr algn="just">
                        <a:lnSpc>
                          <a:spcPct val="107000"/>
                        </a:lnSpc>
                        <a:spcAft>
                          <a:spcPts val="0"/>
                        </a:spcAft>
                      </a:pPr>
                      <a:r>
                        <a:rPr lang="en-IN" sz="1600" kern="0">
                          <a:effectLst/>
                          <a:latin typeface="Times New Roman" panose="02020603050405020304" pitchFamily="18" charset="0"/>
                          <a:ea typeface="Calibri" panose="020F0502020204030204" pitchFamily="34" charset="0"/>
                          <a:cs typeface="Times New Roman" panose="02020603050405020304" pitchFamily="18" charset="0"/>
                        </a:rPr>
                        <a:t>Association rules, classification, clustering, regression, decision trees, neural networks, and dimensionality reduction.</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9443" marR="89443" marT="125220" marB="125220" anchor="ctr">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215707667"/>
                  </a:ext>
                </a:extLst>
              </a:tr>
              <a:tr h="796036">
                <a:tc>
                  <a:txBody>
                    <a:bodyPr/>
                    <a:lstStyle/>
                    <a:p>
                      <a:pPr algn="just">
                        <a:lnSpc>
                          <a:spcPct val="107000"/>
                        </a:lnSpc>
                        <a:spcAft>
                          <a:spcPts val="0"/>
                        </a:spcAft>
                      </a:pPr>
                      <a:r>
                        <a:rPr lang="en-IN" sz="1600" kern="0">
                          <a:effectLst/>
                          <a:latin typeface="Times New Roman" panose="02020603050405020304" pitchFamily="18" charset="0"/>
                          <a:ea typeface="Calibri" panose="020F0502020204030204" pitchFamily="34" charset="0"/>
                          <a:cs typeface="Times New Roman" panose="02020603050405020304" pitchFamily="18" charset="0"/>
                        </a:rPr>
                        <a:t>Output</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9443" marR="89443" marT="125220" marB="125220" anchor="ctr">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tcPr>
                </a:tc>
                <a:tc>
                  <a:txBody>
                    <a:bodyPr/>
                    <a:lstStyle/>
                    <a:p>
                      <a:pPr algn="just">
                        <a:lnSpc>
                          <a:spcPct val="107000"/>
                        </a:lnSpc>
                        <a:spcAft>
                          <a:spcPts val="0"/>
                        </a:spcAft>
                      </a:pPr>
                      <a:r>
                        <a:rPr lang="en-IN" sz="1600" kern="0">
                          <a:effectLst/>
                          <a:latin typeface="Times New Roman" panose="02020603050405020304" pitchFamily="18" charset="0"/>
                          <a:ea typeface="Calibri" panose="020F0502020204030204" pitchFamily="34" charset="0"/>
                          <a:cs typeface="Times New Roman" panose="02020603050405020304" pitchFamily="18" charset="0"/>
                        </a:rPr>
                        <a:t>Structured information, such as rules and models, that can be used to make decisions or predictions.</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9443" marR="89443" marT="125220" marB="125220" anchor="ctr">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tcPr>
                </a:tc>
                <a:tc>
                  <a:txBody>
                    <a:bodyPr/>
                    <a:lstStyle/>
                    <a:p>
                      <a:pPr algn="just">
                        <a:lnSpc>
                          <a:spcPct val="107000"/>
                        </a:lnSpc>
                        <a:spcAft>
                          <a:spcPts val="0"/>
                        </a:spcAft>
                      </a:pPr>
                      <a:r>
                        <a:rPr lang="en-IN" sz="1600" kern="0">
                          <a:effectLst/>
                          <a:latin typeface="Times New Roman" panose="02020603050405020304" pitchFamily="18" charset="0"/>
                          <a:ea typeface="Calibri" panose="020F0502020204030204" pitchFamily="34" charset="0"/>
                          <a:cs typeface="Times New Roman" panose="02020603050405020304" pitchFamily="18" charset="0"/>
                        </a:rPr>
                        <a:t>Patterns, associations, or insights that can be used to improve decision-making or understanding.</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9443" marR="89443" marT="125220" marB="125220" anchor="ctr">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556771879"/>
                  </a:ext>
                </a:extLst>
              </a:tr>
              <a:tr h="796036">
                <a:tc>
                  <a:txBody>
                    <a:bodyPr/>
                    <a:lstStyle/>
                    <a:p>
                      <a:pPr algn="just">
                        <a:lnSpc>
                          <a:spcPct val="107000"/>
                        </a:lnSpc>
                        <a:spcAft>
                          <a:spcPts val="0"/>
                        </a:spcAft>
                      </a:pPr>
                      <a:r>
                        <a:rPr lang="en-IN" sz="1600" kern="0">
                          <a:effectLst/>
                          <a:latin typeface="Times New Roman" panose="02020603050405020304" pitchFamily="18" charset="0"/>
                          <a:ea typeface="Calibri" panose="020F0502020204030204" pitchFamily="34" charset="0"/>
                          <a:cs typeface="Times New Roman" panose="02020603050405020304" pitchFamily="18" charset="0"/>
                        </a:rPr>
                        <a:t>Focus</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9443" marR="89443" marT="125220" marB="125220" anchor="ctr">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tcPr>
                </a:tc>
                <a:tc>
                  <a:txBody>
                    <a:bodyPr/>
                    <a:lstStyle/>
                    <a:p>
                      <a:pPr algn="just">
                        <a:lnSpc>
                          <a:spcPct val="107000"/>
                        </a:lnSpc>
                        <a:spcAft>
                          <a:spcPts val="0"/>
                        </a:spcAft>
                      </a:pPr>
                      <a:r>
                        <a:rPr lang="en-IN" sz="1600" kern="0">
                          <a:effectLst/>
                          <a:latin typeface="Times New Roman" panose="02020603050405020304" pitchFamily="18" charset="0"/>
                          <a:ea typeface="Calibri" panose="020F0502020204030204" pitchFamily="34" charset="0"/>
                          <a:cs typeface="Times New Roman" panose="02020603050405020304" pitchFamily="18" charset="0"/>
                        </a:rPr>
                        <a:t>Focus is on the discovery of useful knowledge, rather than simply finding patterns in data.</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9443" marR="89443" marT="125220" marB="125220" anchor="ctr">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tcPr>
                </a:tc>
                <a:tc>
                  <a:txBody>
                    <a:bodyPr/>
                    <a:lstStyle/>
                    <a:p>
                      <a:pPr algn="just">
                        <a:lnSpc>
                          <a:spcPct val="107000"/>
                        </a:lnSpc>
                        <a:spcAft>
                          <a:spcPts val="0"/>
                        </a:spcAft>
                      </a:pPr>
                      <a:r>
                        <a:rPr lang="en-IN" sz="1600" kern="0">
                          <a:effectLst/>
                          <a:latin typeface="Times New Roman" panose="02020603050405020304" pitchFamily="18" charset="0"/>
                          <a:ea typeface="Calibri" panose="020F0502020204030204" pitchFamily="34" charset="0"/>
                          <a:cs typeface="Times New Roman" panose="02020603050405020304" pitchFamily="18" charset="0"/>
                        </a:rPr>
                        <a:t>Data mining focus is on the discovery of patterns or relationships in data.</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9443" marR="89443" marT="125220" marB="125220" anchor="ctr">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1102838232"/>
                  </a:ext>
                </a:extLst>
              </a:tr>
              <a:tr h="1037605">
                <a:tc>
                  <a:txBody>
                    <a:bodyPr/>
                    <a:lstStyle/>
                    <a:p>
                      <a:pPr algn="just">
                        <a:lnSpc>
                          <a:spcPct val="107000"/>
                        </a:lnSpc>
                        <a:spcAft>
                          <a:spcPts val="0"/>
                        </a:spcAft>
                      </a:pPr>
                      <a:r>
                        <a:rPr lang="en-IN" sz="1600" kern="0">
                          <a:effectLst/>
                          <a:latin typeface="Times New Roman" panose="02020603050405020304" pitchFamily="18" charset="0"/>
                          <a:ea typeface="Calibri" panose="020F0502020204030204" pitchFamily="34" charset="0"/>
                          <a:cs typeface="Times New Roman" panose="02020603050405020304" pitchFamily="18" charset="0"/>
                        </a:rPr>
                        <a:t>Role of domain expertise</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9443" marR="89443" marT="125220" marB="125220" anchor="ctr">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tcPr>
                </a:tc>
                <a:tc>
                  <a:txBody>
                    <a:bodyPr/>
                    <a:lstStyle/>
                    <a:p>
                      <a:pPr algn="just">
                        <a:lnSpc>
                          <a:spcPct val="107000"/>
                        </a:lnSpc>
                        <a:spcAft>
                          <a:spcPts val="0"/>
                        </a:spcAft>
                      </a:pPr>
                      <a:r>
                        <a:rPr lang="en-IN" sz="1600" kern="0" dirty="0">
                          <a:effectLst/>
                          <a:latin typeface="Times New Roman" panose="02020603050405020304" pitchFamily="18" charset="0"/>
                          <a:ea typeface="Calibri" panose="020F0502020204030204" pitchFamily="34" charset="0"/>
                          <a:cs typeface="Times New Roman" panose="02020603050405020304" pitchFamily="18" charset="0"/>
                        </a:rPr>
                        <a:t>Domain expertise is important in KDD, as it helps in defining the goals of the process, choosing appropriate data, and interpreting the results.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9443" marR="89443" marT="125220" marB="125220" anchor="ctr">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tcPr>
                </a:tc>
                <a:tc>
                  <a:txBody>
                    <a:bodyPr/>
                    <a:lstStyle/>
                    <a:p>
                      <a:pPr algn="just">
                        <a:lnSpc>
                          <a:spcPct val="107000"/>
                        </a:lnSpc>
                        <a:spcAft>
                          <a:spcPts val="0"/>
                        </a:spcAft>
                      </a:pPr>
                      <a:r>
                        <a:rPr lang="en-IN" sz="1600" kern="0" dirty="0">
                          <a:effectLst/>
                          <a:latin typeface="Times New Roman" panose="02020603050405020304" pitchFamily="18" charset="0"/>
                          <a:ea typeface="Calibri" panose="020F0502020204030204" pitchFamily="34" charset="0"/>
                          <a:cs typeface="Times New Roman" panose="02020603050405020304" pitchFamily="18" charset="0"/>
                        </a:rPr>
                        <a:t>Domain expertise is less critical in data mining, as the algorithms are designed to identify patterns without relying on prior knowledge.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9443" marR="89443" marT="125220" marB="125220" anchor="ctr">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1564158286"/>
                  </a:ext>
                </a:extLst>
              </a:tr>
            </a:tbl>
          </a:graphicData>
        </a:graphic>
      </p:graphicFrame>
    </p:spTree>
    <p:extLst>
      <p:ext uri="{BB962C8B-B14F-4D97-AF65-F5344CB8AC3E}">
        <p14:creationId xmlns:p14="http://schemas.microsoft.com/office/powerpoint/2010/main" val="2748161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 Functionalities</a:t>
            </a:r>
            <a:endParaRPr lang="en-IN" dirty="0"/>
          </a:p>
        </p:txBody>
      </p:sp>
      <p:sp>
        <p:nvSpPr>
          <p:cNvPr id="3" name="Content Placeholder 2"/>
          <p:cNvSpPr>
            <a:spLocks noGrp="1"/>
          </p:cNvSpPr>
          <p:nvPr>
            <p:ph idx="1"/>
          </p:nvPr>
        </p:nvSpPr>
        <p:spPr/>
        <p:txBody>
          <a:bodyPr/>
          <a:lstStyle/>
          <a:p>
            <a:r>
              <a:rPr lang="en-US" dirty="0"/>
              <a:t>Data mining functionalities specify the kind of patterns to be found in data mining tasks.</a:t>
            </a:r>
          </a:p>
          <a:p>
            <a:r>
              <a:rPr lang="en-US" dirty="0"/>
              <a:t>In general, data mining tasks can be classified into two categories: </a:t>
            </a:r>
            <a:r>
              <a:rPr lang="en-US" b="1" dirty="0">
                <a:solidFill>
                  <a:srgbClr val="C00000"/>
                </a:solidFill>
              </a:rPr>
              <a:t>descriptive</a:t>
            </a:r>
            <a:r>
              <a:rPr lang="en-US" dirty="0"/>
              <a:t> and </a:t>
            </a:r>
            <a:r>
              <a:rPr lang="en-US" b="1" dirty="0">
                <a:solidFill>
                  <a:srgbClr val="C00000"/>
                </a:solidFill>
              </a:rPr>
              <a:t>predictive</a:t>
            </a:r>
            <a:r>
              <a:rPr lang="en-US" dirty="0"/>
              <a:t>.</a:t>
            </a:r>
          </a:p>
          <a:p>
            <a:r>
              <a:rPr lang="en-US" b="1" dirty="0">
                <a:solidFill>
                  <a:srgbClr val="0070C0"/>
                </a:solidFill>
              </a:rPr>
              <a:t>Descriptive mining </a:t>
            </a:r>
            <a:r>
              <a:rPr lang="en-US" dirty="0"/>
              <a:t>tasks characterize the general properties of the data in the target data set.</a:t>
            </a:r>
          </a:p>
          <a:p>
            <a:r>
              <a:rPr lang="en-US" b="1" dirty="0">
                <a:solidFill>
                  <a:srgbClr val="0070C0"/>
                </a:solidFill>
              </a:rPr>
              <a:t>Predictive mining </a:t>
            </a:r>
            <a:r>
              <a:rPr lang="en-US" dirty="0"/>
              <a:t>tasks perform inference on the current data in order to make predictions.</a:t>
            </a:r>
            <a:endParaRPr lang="en-IN" dirty="0"/>
          </a:p>
        </p:txBody>
      </p:sp>
    </p:spTree>
    <p:extLst>
      <p:ext uri="{BB962C8B-B14F-4D97-AF65-F5344CB8AC3E}">
        <p14:creationId xmlns:p14="http://schemas.microsoft.com/office/powerpoint/2010/main" val="35161994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54011" y="1027906"/>
            <a:ext cx="12083977" cy="4320022"/>
          </a:xfrm>
          <a:prstGeom prst="rect">
            <a:avLst/>
          </a:prstGeom>
        </p:spPr>
      </p:pic>
    </p:spTree>
    <p:extLst>
      <p:ext uri="{BB962C8B-B14F-4D97-AF65-F5344CB8AC3E}">
        <p14:creationId xmlns:p14="http://schemas.microsoft.com/office/powerpoint/2010/main" val="2280612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Concept Hierarchies</a:t>
            </a:r>
            <a:endParaRPr lang="en-IN" dirty="0"/>
          </a:p>
        </p:txBody>
      </p:sp>
      <p:sp>
        <p:nvSpPr>
          <p:cNvPr id="3" name="Content Placeholder 2"/>
          <p:cNvSpPr>
            <a:spLocks noGrp="1"/>
          </p:cNvSpPr>
          <p:nvPr>
            <p:ph idx="1"/>
          </p:nvPr>
        </p:nvSpPr>
        <p:spPr>
          <a:xfrm>
            <a:off x="838200" y="1825625"/>
            <a:ext cx="5895109" cy="4351338"/>
          </a:xfrm>
        </p:spPr>
        <p:txBody>
          <a:bodyPr>
            <a:normAutofit fontScale="92500"/>
          </a:bodyPr>
          <a:lstStyle/>
          <a:p>
            <a:pPr marL="0" lvl="0" indent="0">
              <a:buNone/>
            </a:pPr>
            <a:r>
              <a:rPr lang="en-IN" sz="2400" b="1" dirty="0">
                <a:latin typeface="Times New Roman" panose="02020603050405020304" pitchFamily="18" charset="0"/>
                <a:cs typeface="Times New Roman" panose="02020603050405020304" pitchFamily="18" charset="0"/>
              </a:rPr>
              <a:t>Schema Hierarchy</a:t>
            </a:r>
            <a:endParaRPr lang="en-IN" sz="2400" dirty="0">
              <a:latin typeface="Times New Roman" panose="02020603050405020304" pitchFamily="18" charset="0"/>
              <a:cs typeface="Times New Roman" panose="02020603050405020304" pitchFamily="18" charset="0"/>
            </a:endParaRPr>
          </a:p>
          <a:p>
            <a:pPr lvl="0"/>
            <a:r>
              <a:rPr lang="en-IN" sz="2400" dirty="0">
                <a:latin typeface="Times New Roman" panose="02020603050405020304" pitchFamily="18" charset="0"/>
                <a:cs typeface="Times New Roman" panose="02020603050405020304" pitchFamily="18" charset="0"/>
              </a:rPr>
              <a:t>Used to </a:t>
            </a:r>
            <a:r>
              <a:rPr lang="en-IN" sz="2400" dirty="0">
                <a:solidFill>
                  <a:srgbClr val="0070C0"/>
                </a:solidFill>
                <a:latin typeface="Times New Roman" panose="02020603050405020304" pitchFamily="18" charset="0"/>
                <a:cs typeface="Times New Roman" panose="02020603050405020304" pitchFamily="18" charset="0"/>
              </a:rPr>
              <a:t>organize the schema of a database in a logical and meaningful way</a:t>
            </a:r>
            <a:r>
              <a:rPr lang="en-IN" sz="2400" dirty="0">
                <a:latin typeface="Times New Roman" panose="02020603050405020304" pitchFamily="18" charset="0"/>
                <a:cs typeface="Times New Roman" panose="02020603050405020304" pitchFamily="18" charset="0"/>
              </a:rPr>
              <a:t>, grouping similar objects together.</a:t>
            </a:r>
          </a:p>
          <a:p>
            <a:pPr lvl="0"/>
            <a:endParaRPr lang="en-IN" sz="2400" dirty="0">
              <a:latin typeface="Times New Roman" panose="02020603050405020304" pitchFamily="18" charset="0"/>
              <a:cs typeface="Times New Roman" panose="02020603050405020304" pitchFamily="18" charset="0"/>
            </a:endParaRPr>
          </a:p>
          <a:p>
            <a:pPr lvl="0"/>
            <a:r>
              <a:rPr lang="en-IN" sz="2400" dirty="0">
                <a:latin typeface="Times New Roman" panose="02020603050405020304" pitchFamily="18" charset="0"/>
                <a:cs typeface="Times New Roman" panose="02020603050405020304" pitchFamily="18" charset="0"/>
              </a:rPr>
              <a:t>Can be used to </a:t>
            </a:r>
            <a:r>
              <a:rPr lang="en-IN" sz="2400" dirty="0">
                <a:solidFill>
                  <a:srgbClr val="0070C0"/>
                </a:solidFill>
                <a:latin typeface="Times New Roman" panose="02020603050405020304" pitchFamily="18" charset="0"/>
                <a:cs typeface="Times New Roman" panose="02020603050405020304" pitchFamily="18" charset="0"/>
              </a:rPr>
              <a:t>organize different types of data,</a:t>
            </a:r>
            <a:r>
              <a:rPr lang="en-IN" sz="2400" dirty="0">
                <a:latin typeface="Times New Roman" panose="02020603050405020304" pitchFamily="18" charset="0"/>
                <a:cs typeface="Times New Roman" panose="02020603050405020304" pitchFamily="18" charset="0"/>
              </a:rPr>
              <a:t> such as tables, attributes, and relationships, in a logical and meaningful way. </a:t>
            </a:r>
          </a:p>
          <a:p>
            <a:pPr lvl="0"/>
            <a:endParaRPr lang="en-IN" sz="2400" dirty="0">
              <a:latin typeface="Times New Roman" panose="02020603050405020304" pitchFamily="18" charset="0"/>
              <a:cs typeface="Times New Roman" panose="02020603050405020304" pitchFamily="18" charset="0"/>
            </a:endParaRPr>
          </a:p>
          <a:p>
            <a:pPr lvl="0"/>
            <a:r>
              <a:rPr lang="en-IN" sz="2400" dirty="0">
                <a:solidFill>
                  <a:srgbClr val="0070C0"/>
                </a:solidFill>
                <a:latin typeface="Times New Roman" panose="02020603050405020304" pitchFamily="18" charset="0"/>
                <a:cs typeface="Times New Roman" panose="02020603050405020304" pitchFamily="18" charset="0"/>
              </a:rPr>
              <a:t>Useful in data warehousing</a:t>
            </a:r>
            <a:r>
              <a:rPr lang="en-IN" sz="2400" dirty="0">
                <a:latin typeface="Times New Roman" panose="02020603050405020304" pitchFamily="18" charset="0"/>
                <a:cs typeface="Times New Roman" panose="02020603050405020304" pitchFamily="18" charset="0"/>
              </a:rPr>
              <a:t>, where data from multiple sources needs to be integrated into a single database.   </a:t>
            </a:r>
          </a:p>
          <a:p>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771E7DC-D69E-4113-887E-0F8A32828E5A}"/>
              </a:ext>
            </a:extLst>
          </p:cNvPr>
          <p:cNvPicPr>
            <a:picLocks noChangeAspect="1"/>
          </p:cNvPicPr>
          <p:nvPr/>
        </p:nvPicPr>
        <p:blipFill>
          <a:blip r:embed="rId2"/>
          <a:stretch>
            <a:fillRect/>
          </a:stretch>
        </p:blipFill>
        <p:spPr>
          <a:xfrm>
            <a:off x="6954982" y="1409699"/>
            <a:ext cx="4971184" cy="4562299"/>
          </a:xfrm>
          <a:prstGeom prst="rect">
            <a:avLst/>
          </a:prstGeom>
        </p:spPr>
      </p:pic>
    </p:spTree>
    <p:extLst>
      <p:ext uri="{BB962C8B-B14F-4D97-AF65-F5344CB8AC3E}">
        <p14:creationId xmlns:p14="http://schemas.microsoft.com/office/powerpoint/2010/main" val="26665188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2511"/>
          </a:xfrm>
        </p:spPr>
        <p:txBody>
          <a:bodyPr/>
          <a:lstStyle/>
          <a:p>
            <a:r>
              <a:rPr lang="en-US" b="1" dirty="0"/>
              <a:t>Concept/Class Description</a:t>
            </a:r>
            <a:endParaRPr lang="en-IN" dirty="0"/>
          </a:p>
        </p:txBody>
      </p:sp>
      <p:sp>
        <p:nvSpPr>
          <p:cNvPr id="3" name="Content Placeholder 2"/>
          <p:cNvSpPr>
            <a:spLocks noGrp="1"/>
          </p:cNvSpPr>
          <p:nvPr>
            <p:ph idx="1"/>
          </p:nvPr>
        </p:nvSpPr>
        <p:spPr>
          <a:xfrm>
            <a:off x="838200" y="1177636"/>
            <a:ext cx="10515600" cy="5276851"/>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Data can be associated with classes or concepts.</a:t>
            </a:r>
          </a:p>
          <a:p>
            <a:pPr marL="0" indent="0">
              <a:buNone/>
            </a:pPr>
            <a:r>
              <a:rPr lang="en-US" sz="2400" b="1" i="1" dirty="0">
                <a:solidFill>
                  <a:srgbClr val="0070C0"/>
                </a:solidFill>
                <a:latin typeface="Times New Roman" panose="02020603050405020304" pitchFamily="18" charset="0"/>
                <a:cs typeface="Times New Roman" panose="02020603050405020304" pitchFamily="18" charset="0"/>
              </a:rPr>
              <a:t>Class : </a:t>
            </a:r>
            <a:r>
              <a:rPr lang="en-US" sz="2400" dirty="0">
                <a:latin typeface="Times New Roman" panose="02020603050405020304" pitchFamily="18" charset="0"/>
                <a:cs typeface="Times New Roman" panose="02020603050405020304" pitchFamily="18" charset="0"/>
              </a:rPr>
              <a:t>A collection of things sharing a common attribute</a:t>
            </a:r>
          </a:p>
          <a:p>
            <a:pPr marL="0" indent="0">
              <a:buNone/>
            </a:pPr>
            <a:r>
              <a:rPr lang="en-US" sz="2400" dirty="0">
                <a:latin typeface="Times New Roman" panose="02020603050405020304" pitchFamily="18" charset="0"/>
                <a:cs typeface="Times New Roman" panose="02020603050405020304" pitchFamily="18" charset="0"/>
              </a:rPr>
              <a:t>	Classes of items for sale include </a:t>
            </a:r>
            <a:r>
              <a:rPr lang="en-US" sz="2400" i="1" dirty="0">
                <a:solidFill>
                  <a:srgbClr val="0070C0"/>
                </a:solidFill>
                <a:latin typeface="Times New Roman" panose="02020603050405020304" pitchFamily="18" charset="0"/>
                <a:cs typeface="Times New Roman" panose="02020603050405020304" pitchFamily="18" charset="0"/>
              </a:rPr>
              <a:t>computers and printers</a:t>
            </a:r>
          </a:p>
          <a:p>
            <a:pPr marL="0" indent="0">
              <a:buNone/>
            </a:pPr>
            <a:r>
              <a:rPr lang="en-US" sz="2400" b="1" i="1" dirty="0">
                <a:solidFill>
                  <a:srgbClr val="0070C0"/>
                </a:solidFill>
                <a:latin typeface="Times New Roman" panose="02020603050405020304" pitchFamily="18" charset="0"/>
                <a:cs typeface="Times New Roman" panose="02020603050405020304" pitchFamily="18" charset="0"/>
              </a:rPr>
              <a:t>Concept: </a:t>
            </a:r>
            <a:r>
              <a:rPr lang="en-US" sz="2400" dirty="0">
                <a:latin typeface="Times New Roman" panose="02020603050405020304" pitchFamily="18" charset="0"/>
                <a:cs typeface="Times New Roman" panose="02020603050405020304" pitchFamily="18" charset="0"/>
              </a:rPr>
              <a:t>An abstract or general idea inferred or derived from specific instances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Concepts of customers include </a:t>
            </a:r>
            <a:r>
              <a:rPr lang="en-US" sz="2400" i="1" dirty="0" err="1">
                <a:solidFill>
                  <a:srgbClr val="0070C0"/>
                </a:solidFill>
                <a:latin typeface="Times New Roman" panose="02020603050405020304" pitchFamily="18" charset="0"/>
                <a:cs typeface="Times New Roman" panose="02020603050405020304" pitchFamily="18" charset="0"/>
              </a:rPr>
              <a:t>bigSpenders</a:t>
            </a:r>
            <a:r>
              <a:rPr lang="en-US" sz="2400" i="1" dirty="0">
                <a:solidFill>
                  <a:srgbClr val="0070C0"/>
                </a:solidFill>
                <a:latin typeface="Times New Roman" panose="02020603050405020304" pitchFamily="18" charset="0"/>
                <a:cs typeface="Times New Roman" panose="02020603050405020304" pitchFamily="18" charset="0"/>
              </a:rPr>
              <a:t> and </a:t>
            </a:r>
            <a:r>
              <a:rPr lang="en-US" sz="2400" i="1" dirty="0" err="1">
                <a:solidFill>
                  <a:srgbClr val="0070C0"/>
                </a:solidFill>
                <a:latin typeface="Times New Roman" panose="02020603050405020304" pitchFamily="18" charset="0"/>
                <a:cs typeface="Times New Roman" panose="02020603050405020304" pitchFamily="18" charset="0"/>
              </a:rPr>
              <a:t>budgetSpenders</a:t>
            </a:r>
            <a:r>
              <a:rPr lang="en-US" sz="2400" i="1" dirty="0">
                <a:solidFill>
                  <a:srgbClr val="0070C0"/>
                </a:solidFill>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Summarized, concise and precise descriptions of individual </a:t>
            </a:r>
            <a:r>
              <a:rPr lang="en-US" sz="2400" dirty="0">
                <a:solidFill>
                  <a:srgbClr val="0070C0"/>
                </a:solidFill>
                <a:latin typeface="Times New Roman" panose="02020603050405020304" pitchFamily="18" charset="0"/>
                <a:cs typeface="Times New Roman" panose="02020603050405020304" pitchFamily="18" charset="0"/>
              </a:rPr>
              <a:t>classes</a:t>
            </a:r>
            <a:r>
              <a:rPr lang="en-US" sz="2400" dirty="0">
                <a:latin typeface="Times New Roman" panose="02020603050405020304" pitchFamily="18" charset="0"/>
                <a:cs typeface="Times New Roman" panose="02020603050405020304" pitchFamily="18" charset="0"/>
              </a:rPr>
              <a:t> and </a:t>
            </a:r>
            <a:r>
              <a:rPr lang="en-US" sz="2400" dirty="0">
                <a:solidFill>
                  <a:srgbClr val="0070C0"/>
                </a:solidFill>
                <a:latin typeface="Times New Roman" panose="02020603050405020304" pitchFamily="18" charset="0"/>
                <a:cs typeface="Times New Roman" panose="02020603050405020304" pitchFamily="18" charset="0"/>
              </a:rPr>
              <a:t>concepts</a:t>
            </a:r>
            <a:r>
              <a:rPr lang="en-US" sz="2400" dirty="0">
                <a:latin typeface="Times New Roman" panose="02020603050405020304" pitchFamily="18" charset="0"/>
                <a:cs typeface="Times New Roman" panose="02020603050405020304" pitchFamily="18" charset="0"/>
              </a:rPr>
              <a:t> are called </a:t>
            </a:r>
            <a:r>
              <a:rPr lang="en-US" sz="2400" b="1" i="1" dirty="0">
                <a:solidFill>
                  <a:srgbClr val="0070C0"/>
                </a:solidFill>
                <a:latin typeface="Times New Roman" panose="02020603050405020304" pitchFamily="18" charset="0"/>
                <a:cs typeface="Times New Roman" panose="02020603050405020304" pitchFamily="18" charset="0"/>
              </a:rPr>
              <a:t>class/concept descriptions.</a:t>
            </a:r>
          </a:p>
          <a:p>
            <a:pPr marL="0" indent="0">
              <a:buNone/>
            </a:pPr>
            <a:r>
              <a:rPr lang="en-US" sz="2400" dirty="0">
                <a:latin typeface="Times New Roman" panose="02020603050405020304" pitchFamily="18" charset="0"/>
                <a:cs typeface="Times New Roman" panose="02020603050405020304" pitchFamily="18" charset="0"/>
              </a:rPr>
              <a:t>These descriptions can be derived using </a:t>
            </a:r>
          </a:p>
          <a:p>
            <a:pPr marL="457200" lvl="1" indent="0">
              <a:buNone/>
            </a:pPr>
            <a:r>
              <a:rPr lang="en-US" dirty="0">
                <a:latin typeface="Times New Roman" panose="02020603050405020304" pitchFamily="18" charset="0"/>
                <a:cs typeface="Times New Roman" panose="02020603050405020304" pitchFamily="18" charset="0"/>
              </a:rPr>
              <a:t>(1) </a:t>
            </a:r>
            <a:r>
              <a:rPr lang="en-US" i="1" dirty="0">
                <a:solidFill>
                  <a:srgbClr val="0070C0"/>
                </a:solidFill>
                <a:latin typeface="Times New Roman" panose="02020603050405020304" pitchFamily="18" charset="0"/>
                <a:cs typeface="Times New Roman" panose="02020603050405020304" pitchFamily="18" charset="0"/>
              </a:rPr>
              <a:t>data characterization</a:t>
            </a:r>
            <a:r>
              <a:rPr lang="en-US" dirty="0">
                <a:latin typeface="Times New Roman" panose="02020603050405020304" pitchFamily="18" charset="0"/>
                <a:cs typeface="Times New Roman" panose="02020603050405020304" pitchFamily="18" charset="0"/>
              </a:rPr>
              <a:t>, by summarizing the data of the class under study (often called the </a:t>
            </a:r>
            <a:r>
              <a:rPr lang="en-US" b="1" dirty="0">
                <a:latin typeface="Times New Roman" panose="02020603050405020304" pitchFamily="18" charset="0"/>
                <a:cs typeface="Times New Roman" panose="02020603050405020304" pitchFamily="18" charset="0"/>
              </a:rPr>
              <a:t>target class</a:t>
            </a:r>
            <a:r>
              <a:rPr lang="en-US" dirty="0">
                <a:latin typeface="Times New Roman" panose="02020603050405020304" pitchFamily="18" charset="0"/>
                <a:cs typeface="Times New Roman" panose="02020603050405020304" pitchFamily="18" charset="0"/>
              </a:rPr>
              <a:t>) in general terms</a:t>
            </a:r>
          </a:p>
          <a:p>
            <a:pPr marL="457200" lvl="1" indent="0">
              <a:buNone/>
            </a:pPr>
            <a:r>
              <a:rPr lang="en-US" dirty="0">
                <a:latin typeface="Times New Roman" panose="02020603050405020304" pitchFamily="18" charset="0"/>
                <a:cs typeface="Times New Roman" panose="02020603050405020304" pitchFamily="18" charset="0"/>
              </a:rPr>
              <a:t>(2) </a:t>
            </a:r>
            <a:r>
              <a:rPr lang="en-US" i="1" dirty="0">
                <a:solidFill>
                  <a:srgbClr val="0070C0"/>
                </a:solidFill>
                <a:latin typeface="Times New Roman" panose="02020603050405020304" pitchFamily="18" charset="0"/>
                <a:cs typeface="Times New Roman" panose="02020603050405020304" pitchFamily="18" charset="0"/>
              </a:rPr>
              <a:t>data discrimination</a:t>
            </a:r>
            <a:r>
              <a:rPr lang="en-US" dirty="0">
                <a:latin typeface="Times New Roman" panose="02020603050405020304" pitchFamily="18" charset="0"/>
                <a:cs typeface="Times New Roman" panose="02020603050405020304" pitchFamily="18" charset="0"/>
              </a:rPr>
              <a:t>, by comparison of the target class with one or a set of comparative classes (often called the </a:t>
            </a:r>
            <a:r>
              <a:rPr lang="en-US" b="1" dirty="0">
                <a:latin typeface="Times New Roman" panose="02020603050405020304" pitchFamily="18" charset="0"/>
                <a:cs typeface="Times New Roman" panose="02020603050405020304" pitchFamily="18" charset="0"/>
              </a:rPr>
              <a:t>contrasting classes</a:t>
            </a:r>
            <a:r>
              <a:rPr lang="en-US" dirty="0">
                <a:latin typeface="Times New Roman" panose="02020603050405020304" pitchFamily="18" charset="0"/>
                <a:cs typeface="Times New Roman" panose="02020603050405020304" pitchFamily="18" charset="0"/>
              </a:rPr>
              <a:t>), or </a:t>
            </a:r>
          </a:p>
          <a:p>
            <a:pPr marL="457200" lvl="1" indent="0">
              <a:buNone/>
            </a:pPr>
            <a:r>
              <a:rPr lang="en-US" dirty="0">
                <a:latin typeface="Times New Roman" panose="02020603050405020304" pitchFamily="18" charset="0"/>
                <a:cs typeface="Times New Roman" panose="02020603050405020304" pitchFamily="18" charset="0"/>
              </a:rPr>
              <a:t>(3) both data characterization and discrimination.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1729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lstStyle/>
          <a:p>
            <a:r>
              <a:rPr lang="en-US" b="1" dirty="0"/>
              <a:t>Data characterization</a:t>
            </a:r>
            <a:endParaRPr lang="en-IN" dirty="0"/>
          </a:p>
        </p:txBody>
      </p:sp>
      <p:sp>
        <p:nvSpPr>
          <p:cNvPr id="3" name="Content Placeholder 2"/>
          <p:cNvSpPr>
            <a:spLocks noGrp="1"/>
          </p:cNvSpPr>
          <p:nvPr>
            <p:ph idx="1"/>
          </p:nvPr>
        </p:nvSpPr>
        <p:spPr>
          <a:xfrm>
            <a:off x="838200" y="1302327"/>
            <a:ext cx="10515600" cy="4874636"/>
          </a:xfrm>
        </p:spPr>
        <p:txBody>
          <a:bodyPr>
            <a:noAutofit/>
          </a:bodyPr>
          <a:lstStyle/>
          <a:p>
            <a:r>
              <a:rPr lang="en-US" sz="2400" b="1" dirty="0">
                <a:latin typeface="Times New Roman" panose="02020603050405020304" pitchFamily="18" charset="0"/>
                <a:cs typeface="Times New Roman" panose="02020603050405020304" pitchFamily="18" charset="0"/>
              </a:rPr>
              <a:t>Data characterization </a:t>
            </a:r>
            <a:r>
              <a:rPr lang="en-US" sz="2400" dirty="0">
                <a:latin typeface="Times New Roman" panose="02020603050405020304" pitchFamily="18" charset="0"/>
                <a:cs typeface="Times New Roman" panose="02020603050405020304" pitchFamily="18" charset="0"/>
              </a:rPr>
              <a:t>is a </a:t>
            </a:r>
            <a:r>
              <a:rPr lang="en-US" sz="2400" dirty="0">
                <a:solidFill>
                  <a:srgbClr val="0070C0"/>
                </a:solidFill>
                <a:latin typeface="Times New Roman" panose="02020603050405020304" pitchFamily="18" charset="0"/>
                <a:cs typeface="Times New Roman" panose="02020603050405020304" pitchFamily="18" charset="0"/>
              </a:rPr>
              <a:t>summarization of the general characteristics</a:t>
            </a:r>
            <a:r>
              <a:rPr lang="en-US" sz="2400" dirty="0">
                <a:latin typeface="Times New Roman" panose="02020603050405020304" pitchFamily="18" charset="0"/>
                <a:cs typeface="Times New Roman" panose="02020603050405020304" pitchFamily="18" charset="0"/>
              </a:rPr>
              <a:t> or features of a target class of data. </a:t>
            </a:r>
          </a:p>
          <a:p>
            <a:r>
              <a:rPr lang="en-US" sz="2400" dirty="0">
                <a:latin typeface="Times New Roman" panose="02020603050405020304" pitchFamily="18" charset="0"/>
                <a:cs typeface="Times New Roman" panose="02020603050405020304" pitchFamily="18" charset="0"/>
              </a:rPr>
              <a:t>The </a:t>
            </a:r>
            <a:r>
              <a:rPr lang="en-US" sz="2400" dirty="0">
                <a:solidFill>
                  <a:srgbClr val="0070C0"/>
                </a:solidFill>
                <a:latin typeface="Times New Roman" panose="02020603050405020304" pitchFamily="18" charset="0"/>
                <a:cs typeface="Times New Roman" panose="02020603050405020304" pitchFamily="18" charset="0"/>
              </a:rPr>
              <a:t>data </a:t>
            </a:r>
            <a:r>
              <a:rPr lang="en-US" sz="2400" dirty="0">
                <a:latin typeface="Times New Roman" panose="02020603050405020304" pitchFamily="18" charset="0"/>
                <a:cs typeface="Times New Roman" panose="02020603050405020304" pitchFamily="18" charset="0"/>
              </a:rPr>
              <a:t>corresponding to the user-specified class are </a:t>
            </a:r>
            <a:r>
              <a:rPr lang="en-US" sz="2400" dirty="0">
                <a:solidFill>
                  <a:srgbClr val="0070C0"/>
                </a:solidFill>
                <a:latin typeface="Times New Roman" panose="02020603050405020304" pitchFamily="18" charset="0"/>
                <a:cs typeface="Times New Roman" panose="02020603050405020304" pitchFamily="18" charset="0"/>
              </a:rPr>
              <a:t>typically collected by a query. </a:t>
            </a:r>
          </a:p>
          <a:p>
            <a:endParaRPr lang="en-US" sz="2400" dirty="0">
              <a:latin typeface="Times New Roman" panose="02020603050405020304" pitchFamily="18" charset="0"/>
              <a:cs typeface="Times New Roman" panose="02020603050405020304" pitchFamily="18" charset="0"/>
            </a:endParaRPr>
          </a:p>
          <a:p>
            <a:pPr marL="457200" lvl="1" indent="0">
              <a:buNone/>
            </a:pPr>
            <a:r>
              <a:rPr lang="en-US" sz="2200" dirty="0">
                <a:latin typeface="Times New Roman" panose="02020603050405020304" pitchFamily="18" charset="0"/>
                <a:cs typeface="Times New Roman" panose="02020603050405020304" pitchFamily="18" charset="0"/>
              </a:rPr>
              <a:t>For example, to study the characteristics of </a:t>
            </a:r>
            <a:r>
              <a:rPr lang="en-US" sz="2200" b="1" dirty="0">
                <a:solidFill>
                  <a:srgbClr val="C00000"/>
                </a:solidFill>
                <a:latin typeface="Times New Roman" panose="02020603050405020304" pitchFamily="18" charset="0"/>
                <a:cs typeface="Times New Roman" panose="02020603050405020304" pitchFamily="18" charset="0"/>
              </a:rPr>
              <a:t>software products with sales that increased by 10% in the previous year</a:t>
            </a:r>
            <a:r>
              <a:rPr lang="en-US" sz="2200" dirty="0">
                <a:latin typeface="Times New Roman" panose="02020603050405020304" pitchFamily="18" charset="0"/>
                <a:cs typeface="Times New Roman" panose="02020603050405020304" pitchFamily="18" charset="0"/>
              </a:rPr>
              <a:t>, the data related to such products can be collected by executing an SQL query on the sales database.</a:t>
            </a:r>
            <a:endParaRPr lang="en-IN" sz="22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Simple data summaries can be done based on </a:t>
            </a:r>
            <a:r>
              <a:rPr lang="en-US" sz="2400" dirty="0">
                <a:solidFill>
                  <a:srgbClr val="C00000"/>
                </a:solidFill>
                <a:latin typeface="Times New Roman" panose="02020603050405020304" pitchFamily="18" charset="0"/>
                <a:cs typeface="Times New Roman" panose="02020603050405020304" pitchFamily="18" charset="0"/>
              </a:rPr>
              <a:t>statistical measures and plots.</a:t>
            </a:r>
          </a:p>
          <a:p>
            <a:r>
              <a:rPr lang="en-US" sz="2400" dirty="0">
                <a:latin typeface="Times New Roman" panose="02020603050405020304" pitchFamily="18" charset="0"/>
                <a:cs typeface="Times New Roman" panose="02020603050405020304" pitchFamily="18" charset="0"/>
              </a:rPr>
              <a:t>The </a:t>
            </a:r>
            <a:r>
              <a:rPr lang="en-US" sz="2400" dirty="0">
                <a:solidFill>
                  <a:srgbClr val="C00000"/>
                </a:solidFill>
                <a:latin typeface="Times New Roman" panose="02020603050405020304" pitchFamily="18" charset="0"/>
                <a:cs typeface="Times New Roman" panose="02020603050405020304" pitchFamily="18" charset="0"/>
              </a:rPr>
              <a:t>data cube–based OLAP roll-up operation </a:t>
            </a:r>
            <a:r>
              <a:rPr lang="en-US" sz="2400" dirty="0">
                <a:latin typeface="Times New Roman" panose="02020603050405020304" pitchFamily="18" charset="0"/>
                <a:cs typeface="Times New Roman" panose="02020603050405020304" pitchFamily="18" charset="0"/>
              </a:rPr>
              <a:t>can be used to perform data summarization along a specified dimension.</a:t>
            </a:r>
          </a:p>
          <a:p>
            <a:r>
              <a:rPr lang="en-IN" sz="2400" dirty="0">
                <a:latin typeface="Times New Roman" panose="02020603050405020304" pitchFamily="18" charset="0"/>
                <a:cs typeface="Times New Roman" panose="02020603050405020304" pitchFamily="18" charset="0"/>
              </a:rPr>
              <a:t>An </a:t>
            </a:r>
            <a:r>
              <a:rPr lang="en-US" sz="2400" i="1" dirty="0">
                <a:solidFill>
                  <a:srgbClr val="C00000"/>
                </a:solidFill>
                <a:latin typeface="Times New Roman" panose="02020603050405020304" pitchFamily="18" charset="0"/>
                <a:cs typeface="Times New Roman" panose="02020603050405020304" pitchFamily="18" charset="0"/>
              </a:rPr>
              <a:t>attribute-oriented induction </a:t>
            </a:r>
            <a:r>
              <a:rPr lang="en-US" sz="2400" dirty="0">
                <a:solidFill>
                  <a:srgbClr val="C00000"/>
                </a:solidFill>
                <a:latin typeface="Times New Roman" panose="02020603050405020304" pitchFamily="18" charset="0"/>
                <a:cs typeface="Times New Roman" panose="02020603050405020304" pitchFamily="18" charset="0"/>
              </a:rPr>
              <a:t>technique </a:t>
            </a:r>
            <a:r>
              <a:rPr lang="en-US" sz="2400" dirty="0">
                <a:latin typeface="Times New Roman" panose="02020603050405020304" pitchFamily="18" charset="0"/>
                <a:cs typeface="Times New Roman" panose="02020603050405020304" pitchFamily="18" charset="0"/>
              </a:rPr>
              <a:t>can be used to perform data generalization and characterization without step-by-step user interaction</a:t>
            </a:r>
          </a:p>
        </p:txBody>
      </p:sp>
    </p:spTree>
    <p:extLst>
      <p:ext uri="{BB962C8B-B14F-4D97-AF65-F5344CB8AC3E}">
        <p14:creationId xmlns:p14="http://schemas.microsoft.com/office/powerpoint/2010/main" val="17431361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characterization</a:t>
            </a:r>
            <a:endParaRPr lang="en-IN" dirty="0"/>
          </a:p>
        </p:txBody>
      </p:sp>
      <p:sp>
        <p:nvSpPr>
          <p:cNvPr id="3" name="Content Placeholder 2"/>
          <p:cNvSpPr>
            <a:spLocks noGrp="1"/>
          </p:cNvSpPr>
          <p:nvPr>
            <p:ph idx="1"/>
          </p:nvPr>
        </p:nvSpPr>
        <p:spPr>
          <a:xfrm>
            <a:off x="838200" y="1454727"/>
            <a:ext cx="10515600" cy="5070764"/>
          </a:xfrm>
        </p:spPr>
        <p:txBody>
          <a:bodyPr>
            <a:normAutofit fontScale="92500" lnSpcReduction="10000"/>
          </a:bodyPr>
          <a:lstStyle/>
          <a:p>
            <a:pPr algn="just"/>
            <a:r>
              <a:rPr lang="en-US" sz="2400" dirty="0">
                <a:latin typeface="Times New Roman" panose="02020603050405020304" pitchFamily="18" charset="0"/>
                <a:cs typeface="Times New Roman" panose="02020603050405020304" pitchFamily="18" charset="0"/>
              </a:rPr>
              <a:t>The output of data characterization can be presented in various forms. </a:t>
            </a:r>
          </a:p>
          <a:p>
            <a:pPr algn="just"/>
            <a:r>
              <a:rPr lang="en-IN" sz="2400" b="1" dirty="0" err="1">
                <a:latin typeface="Times New Roman" panose="02020603050405020304" pitchFamily="18" charset="0"/>
                <a:cs typeface="Times New Roman" panose="02020603050405020304" pitchFamily="18" charset="0"/>
              </a:rPr>
              <a:t>Eg</a:t>
            </a:r>
            <a:r>
              <a:rPr lang="en-IN" sz="2400" b="1" dirty="0">
                <a:latin typeface="Times New Roman" panose="02020603050405020304" pitchFamily="18" charset="0"/>
                <a:cs typeface="Times New Roman" panose="02020603050405020304" pitchFamily="18" charset="0"/>
              </a:rPr>
              <a:t>: pie charts</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bar charts</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curves</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multidimensional data cubes</a:t>
            </a:r>
            <a:r>
              <a:rPr lang="en-IN" sz="2400" dirty="0">
                <a:latin typeface="Times New Roman" panose="02020603050405020304" pitchFamily="18" charset="0"/>
                <a:cs typeface="Times New Roman" panose="02020603050405020304" pitchFamily="18" charset="0"/>
              </a:rPr>
              <a:t>, and </a:t>
            </a:r>
            <a:r>
              <a:rPr lang="en-IN" sz="2400" b="1" dirty="0">
                <a:latin typeface="Times New Roman" panose="02020603050405020304" pitchFamily="18" charset="0"/>
                <a:cs typeface="Times New Roman" panose="02020603050405020304" pitchFamily="18" charset="0"/>
              </a:rPr>
              <a:t>multidimensional </a:t>
            </a:r>
            <a:r>
              <a:rPr lang="en-US" sz="2400" b="1" dirty="0">
                <a:latin typeface="Times New Roman" panose="02020603050405020304" pitchFamily="18" charset="0"/>
                <a:cs typeface="Times New Roman" panose="02020603050405020304" pitchFamily="18" charset="0"/>
              </a:rPr>
              <a:t>tables</a:t>
            </a:r>
            <a:r>
              <a:rPr lang="en-US" sz="2400" dirty="0">
                <a:latin typeface="Times New Roman" panose="02020603050405020304" pitchFamily="18" charset="0"/>
                <a:cs typeface="Times New Roman" panose="02020603050405020304" pitchFamily="18" charset="0"/>
              </a:rPr>
              <a:t>, including crosstabs. </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resulting descriptions can also be presented as </a:t>
            </a:r>
            <a:r>
              <a:rPr lang="en-US" sz="2400" b="1" dirty="0">
                <a:solidFill>
                  <a:srgbClr val="C00000"/>
                </a:solidFill>
                <a:latin typeface="Times New Roman" panose="02020603050405020304" pitchFamily="18" charset="0"/>
                <a:cs typeface="Times New Roman" panose="02020603050405020304" pitchFamily="18" charset="0"/>
              </a:rPr>
              <a:t>generalized relations </a:t>
            </a:r>
            <a:r>
              <a:rPr lang="en-US" sz="2400" dirty="0">
                <a:latin typeface="Times New Roman" panose="02020603050405020304" pitchFamily="18" charset="0"/>
                <a:cs typeface="Times New Roman" panose="02020603050405020304" pitchFamily="18" charset="0"/>
              </a:rPr>
              <a:t>or in rule form (called </a:t>
            </a:r>
            <a:r>
              <a:rPr lang="en-US" sz="2400" b="1" dirty="0">
                <a:latin typeface="Times New Roman" panose="02020603050405020304" pitchFamily="18" charset="0"/>
                <a:cs typeface="Times New Roman" panose="02020603050405020304" pitchFamily="18" charset="0"/>
              </a:rPr>
              <a:t>characteristic rules</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255818" y="2561880"/>
            <a:ext cx="5167745" cy="3152244"/>
          </a:xfrm>
          <a:prstGeom prst="rect">
            <a:avLst/>
          </a:prstGeom>
        </p:spPr>
      </p:pic>
    </p:spTree>
    <p:extLst>
      <p:ext uri="{BB962C8B-B14F-4D97-AF65-F5344CB8AC3E}">
        <p14:creationId xmlns:p14="http://schemas.microsoft.com/office/powerpoint/2010/main" val="9706488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Eg</a:t>
            </a:r>
            <a:r>
              <a:rPr lang="en-US" dirty="0"/>
              <a:t>:</a:t>
            </a:r>
            <a:r>
              <a:rPr lang="en-US" b="1" dirty="0"/>
              <a:t> Data characterization </a:t>
            </a:r>
            <a:endParaRPr lang="en-IN" dirty="0"/>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 customer relationship manager at </a:t>
            </a:r>
            <a:r>
              <a:rPr lang="en-US" sz="2400" i="1" dirty="0" err="1">
                <a:latin typeface="Times New Roman" panose="02020603050405020304" pitchFamily="18" charset="0"/>
                <a:cs typeface="Times New Roman" panose="02020603050405020304" pitchFamily="18" charset="0"/>
              </a:rPr>
              <a:t>AllElectronics</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may order the following data mining task: </a:t>
            </a:r>
          </a:p>
          <a:p>
            <a:pPr marL="0" indent="0">
              <a:buNone/>
            </a:pPr>
            <a:r>
              <a:rPr lang="en-US" sz="2400" i="1" dirty="0">
                <a:solidFill>
                  <a:srgbClr val="C00000"/>
                </a:solidFill>
                <a:latin typeface="Times New Roman" panose="02020603050405020304" pitchFamily="18" charset="0"/>
                <a:cs typeface="Times New Roman" panose="02020603050405020304" pitchFamily="18" charset="0"/>
              </a:rPr>
              <a:t>“Summarize the characteristics of customers who spend more than $5000 a year at </a:t>
            </a:r>
            <a:r>
              <a:rPr lang="en-US" sz="2400" i="1" dirty="0" err="1">
                <a:solidFill>
                  <a:srgbClr val="C00000"/>
                </a:solidFill>
                <a:latin typeface="Times New Roman" panose="02020603050405020304" pitchFamily="18" charset="0"/>
                <a:cs typeface="Times New Roman" panose="02020603050405020304" pitchFamily="18" charset="0"/>
              </a:rPr>
              <a:t>AllElectronics</a:t>
            </a:r>
            <a:r>
              <a:rPr lang="en-US" sz="2400" dirty="0">
                <a:solidFill>
                  <a:srgbClr val="C00000"/>
                </a:solidFill>
                <a:latin typeface="Times New Roman" panose="02020603050405020304" pitchFamily="18" charset="0"/>
                <a:cs typeface="Times New Roman" panose="02020603050405020304" pitchFamily="18" charset="0"/>
              </a:rPr>
              <a:t>.”</a:t>
            </a:r>
          </a:p>
          <a:p>
            <a:pPr marL="0" indent="0">
              <a:buNone/>
            </a:pPr>
            <a:endParaRPr lang="en-US" sz="2400" dirty="0">
              <a:solidFill>
                <a:srgbClr val="C00000"/>
              </a:solidFill>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The result is a general profile of these customers, such as that they are 40 to 50 years old, employed, and have excellent credit ratings.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data mining system should allow the customer relationship manager to drill down on any dimension, such as on </a:t>
            </a:r>
            <a:r>
              <a:rPr lang="en-US" sz="2400" i="1" dirty="0">
                <a:latin typeface="Times New Roman" panose="02020603050405020304" pitchFamily="18" charset="0"/>
                <a:cs typeface="Times New Roman" panose="02020603050405020304" pitchFamily="18" charset="0"/>
              </a:rPr>
              <a:t>occupation </a:t>
            </a:r>
            <a:r>
              <a:rPr lang="en-US" sz="2400" dirty="0">
                <a:latin typeface="Times New Roman" panose="02020603050405020304" pitchFamily="18" charset="0"/>
                <a:cs typeface="Times New Roman" panose="02020603050405020304" pitchFamily="18" charset="0"/>
              </a:rPr>
              <a:t>to view these customers according to their type of </a:t>
            </a:r>
            <a:r>
              <a:rPr lang="en-IN" sz="2400" dirty="0">
                <a:latin typeface="Times New Roman" panose="02020603050405020304" pitchFamily="18" charset="0"/>
                <a:cs typeface="Times New Roman" panose="02020603050405020304" pitchFamily="18" charset="0"/>
              </a:rPr>
              <a:t>employment.</a:t>
            </a:r>
          </a:p>
        </p:txBody>
      </p:sp>
    </p:spTree>
    <p:extLst>
      <p:ext uri="{BB962C8B-B14F-4D97-AF65-F5344CB8AC3E}">
        <p14:creationId xmlns:p14="http://schemas.microsoft.com/office/powerpoint/2010/main" val="24656233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discrimination</a:t>
            </a:r>
            <a:endParaRPr lang="en-IN" dirty="0"/>
          </a:p>
        </p:txBody>
      </p:sp>
      <p:sp>
        <p:nvSpPr>
          <p:cNvPr id="3" name="Content Placeholder 2"/>
          <p:cNvSpPr>
            <a:spLocks noGrp="1"/>
          </p:cNvSpPr>
          <p:nvPr>
            <p:ph idx="1"/>
          </p:nvPr>
        </p:nvSpPr>
        <p:spPr>
          <a:xfrm>
            <a:off x="838200" y="1825624"/>
            <a:ext cx="10515600" cy="4686011"/>
          </a:xfrm>
        </p:spPr>
        <p:txBody>
          <a:bodyPr>
            <a:normAutofit/>
          </a:bodyPr>
          <a:lstStyle/>
          <a:p>
            <a:pPr algn="just"/>
            <a:r>
              <a:rPr lang="en-US" sz="2400" b="1" dirty="0">
                <a:latin typeface="Times New Roman" panose="02020603050405020304" pitchFamily="18" charset="0"/>
                <a:cs typeface="Times New Roman" panose="02020603050405020304" pitchFamily="18" charset="0"/>
              </a:rPr>
              <a:t>Data discrimination </a:t>
            </a:r>
            <a:r>
              <a:rPr lang="en-US" sz="2400" dirty="0">
                <a:latin typeface="Times New Roman" panose="02020603050405020304" pitchFamily="18" charset="0"/>
                <a:cs typeface="Times New Roman" panose="02020603050405020304" pitchFamily="18" charset="0"/>
              </a:rPr>
              <a:t>is a comparison of the general features of the target class data objects against the general features of objects from one or multiple contrasting classes.</a:t>
            </a:r>
          </a:p>
          <a:p>
            <a:pPr algn="just"/>
            <a:r>
              <a:rPr lang="en-US" sz="2400" dirty="0">
                <a:latin typeface="Times New Roman" panose="02020603050405020304" pitchFamily="18" charset="0"/>
                <a:cs typeface="Times New Roman" panose="02020603050405020304" pitchFamily="18" charset="0"/>
              </a:rPr>
              <a:t>The target and contrasting classes can be specified by a user, and the corresponding data objects can be retrieved through database queries.</a:t>
            </a:r>
          </a:p>
          <a:p>
            <a:pPr lvl="1" algn="just"/>
            <a:r>
              <a:rPr lang="en-US" sz="2000" i="1" dirty="0">
                <a:solidFill>
                  <a:srgbClr val="C00000"/>
                </a:solidFill>
                <a:latin typeface="Times New Roman" panose="02020603050405020304" pitchFamily="18" charset="0"/>
                <a:cs typeface="Times New Roman" panose="02020603050405020304" pitchFamily="18" charset="0"/>
              </a:rPr>
              <a:t>For example, a user may want to compare the general features of software products with sales that increased by 10% last year against those with sales that decreased by at least 30% during the same period. </a:t>
            </a:r>
          </a:p>
          <a:p>
            <a:pPr algn="just"/>
            <a:r>
              <a:rPr lang="en-US" sz="2400" dirty="0">
                <a:latin typeface="Times New Roman" panose="02020603050405020304" pitchFamily="18" charset="0"/>
                <a:cs typeface="Times New Roman" panose="02020603050405020304" pitchFamily="18" charset="0"/>
              </a:rPr>
              <a:t>The methods used for data discrimination are similar to those used for data characterization.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13437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discrimination</a:t>
            </a:r>
            <a:endParaRPr lang="en-IN" dirty="0"/>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forms of output presentation are similar to those for characteristic descriptions, although discrimination descriptions should include comparative measures that help to distinguish between the target and contrasting classes. </a:t>
            </a:r>
          </a:p>
          <a:p>
            <a:r>
              <a:rPr lang="en-US" sz="2400" dirty="0">
                <a:latin typeface="Times New Roman" panose="02020603050405020304" pitchFamily="18" charset="0"/>
                <a:cs typeface="Times New Roman" panose="02020603050405020304" pitchFamily="18" charset="0"/>
              </a:rPr>
              <a:t>Discrimination descriptions expressed in the form of rules are referred to as </a:t>
            </a:r>
            <a:r>
              <a:rPr lang="en-US" sz="2400" b="1" dirty="0">
                <a:latin typeface="Times New Roman" panose="02020603050405020304" pitchFamily="18" charset="0"/>
                <a:cs typeface="Times New Roman" panose="02020603050405020304" pitchFamily="18" charset="0"/>
              </a:rPr>
              <a:t>discriminant rules</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48400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Eg</a:t>
            </a:r>
            <a:r>
              <a:rPr lang="en-US" dirty="0"/>
              <a:t>:</a:t>
            </a:r>
            <a:r>
              <a:rPr lang="en-IN" b="1" dirty="0"/>
              <a:t>Data discrimination</a:t>
            </a:r>
            <a:endParaRPr lang="en-IN" dirty="0"/>
          </a:p>
        </p:txBody>
      </p:sp>
      <p:sp>
        <p:nvSpPr>
          <p:cNvPr id="3" name="Content Placeholder 2"/>
          <p:cNvSpPr>
            <a:spLocks noGrp="1"/>
          </p:cNvSpPr>
          <p:nvPr>
            <p:ph idx="1"/>
          </p:nvPr>
        </p:nvSpPr>
        <p:spPr/>
        <p:txBody>
          <a:bodyPr>
            <a:normAutofit fontScale="92500"/>
          </a:bodyPr>
          <a:lstStyle/>
          <a:p>
            <a:pPr marL="0" indent="0" algn="just">
              <a:buNone/>
            </a:pPr>
            <a:r>
              <a:rPr lang="en-US" sz="2400" i="1" dirty="0">
                <a:solidFill>
                  <a:srgbClr val="C00000"/>
                </a:solidFill>
                <a:latin typeface="Times New Roman" panose="02020603050405020304" pitchFamily="18" charset="0"/>
                <a:cs typeface="Times New Roman" panose="02020603050405020304" pitchFamily="18" charset="0"/>
              </a:rPr>
              <a:t>A customer relationship manager at </a:t>
            </a:r>
            <a:r>
              <a:rPr lang="en-US" sz="2400" i="1" dirty="0" err="1">
                <a:solidFill>
                  <a:srgbClr val="C00000"/>
                </a:solidFill>
                <a:latin typeface="Times New Roman" panose="02020603050405020304" pitchFamily="18" charset="0"/>
                <a:cs typeface="Times New Roman" panose="02020603050405020304" pitchFamily="18" charset="0"/>
              </a:rPr>
              <a:t>AllElectronics</a:t>
            </a:r>
            <a:r>
              <a:rPr lang="en-US" sz="2400" i="1" dirty="0">
                <a:solidFill>
                  <a:srgbClr val="C00000"/>
                </a:solidFill>
                <a:latin typeface="Times New Roman" panose="02020603050405020304" pitchFamily="18" charset="0"/>
                <a:cs typeface="Times New Roman" panose="02020603050405020304" pitchFamily="18" charset="0"/>
              </a:rPr>
              <a:t> may want to compare two groups of customers—those who shop for computer products regularly (e.g., more than twice a month) and those who rarely shop for such products (e.g., less than three times a year). </a:t>
            </a:r>
          </a:p>
          <a:p>
            <a:pPr marL="0" indent="0" algn="just">
              <a:buNone/>
            </a:pPr>
            <a:r>
              <a:rPr lang="en-US" sz="2400" dirty="0">
                <a:latin typeface="Times New Roman" panose="02020603050405020304" pitchFamily="18" charset="0"/>
                <a:cs typeface="Times New Roman" panose="02020603050405020304" pitchFamily="18" charset="0"/>
              </a:rPr>
              <a:t>The resulting description provides a general comparative profile of these customers, such as that </a:t>
            </a:r>
          </a:p>
          <a:p>
            <a:pPr algn="just"/>
            <a:r>
              <a:rPr lang="en-US" sz="2400" i="1" dirty="0">
                <a:solidFill>
                  <a:srgbClr val="0070C0"/>
                </a:solidFill>
                <a:latin typeface="Times New Roman" panose="02020603050405020304" pitchFamily="18" charset="0"/>
                <a:cs typeface="Times New Roman" panose="02020603050405020304" pitchFamily="18" charset="0"/>
              </a:rPr>
              <a:t>80% of the customers who frequently purchase computer products are between 20 and 40 years old and have a university education, </a:t>
            </a:r>
          </a:p>
          <a:p>
            <a:pPr algn="just"/>
            <a:r>
              <a:rPr lang="en-US" sz="2400" i="1" dirty="0">
                <a:solidFill>
                  <a:srgbClr val="0070C0"/>
                </a:solidFill>
                <a:latin typeface="Times New Roman" panose="02020603050405020304" pitchFamily="18" charset="0"/>
                <a:cs typeface="Times New Roman" panose="02020603050405020304" pitchFamily="18" charset="0"/>
              </a:rPr>
              <a:t>whereas 60% of the customers who infrequently buy such products are either seniors or youths, and have no university degree. </a:t>
            </a:r>
          </a:p>
          <a:p>
            <a:pPr marL="0" indent="0" algn="just">
              <a:buNone/>
            </a:pPr>
            <a:r>
              <a:rPr lang="en-US" sz="2400" dirty="0">
                <a:latin typeface="Times New Roman" panose="02020603050405020304" pitchFamily="18" charset="0"/>
                <a:cs typeface="Times New Roman" panose="02020603050405020304" pitchFamily="18" charset="0"/>
              </a:rPr>
              <a:t>Drilling down on a dimension like </a:t>
            </a:r>
            <a:r>
              <a:rPr lang="en-US" sz="2400" dirty="0" err="1">
                <a:latin typeface="Times New Roman" panose="02020603050405020304" pitchFamily="18" charset="0"/>
                <a:cs typeface="Times New Roman" panose="02020603050405020304" pitchFamily="18" charset="0"/>
              </a:rPr>
              <a:t>occupation,or</a:t>
            </a:r>
            <a:r>
              <a:rPr lang="en-US" sz="2400" dirty="0">
                <a:latin typeface="Times New Roman" panose="02020603050405020304" pitchFamily="18" charset="0"/>
                <a:cs typeface="Times New Roman" panose="02020603050405020304" pitchFamily="18" charset="0"/>
              </a:rPr>
              <a:t> adding a new dimension like income level, may help to find even more discriminative features between the two classes.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68497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Mining Frequent Patterns</a:t>
            </a:r>
            <a:endParaRPr lang="en-IN" dirty="0"/>
          </a:p>
        </p:txBody>
      </p:sp>
      <p:sp>
        <p:nvSpPr>
          <p:cNvPr id="3" name="Content Placeholder 2"/>
          <p:cNvSpPr>
            <a:spLocks noGrp="1"/>
          </p:cNvSpPr>
          <p:nvPr>
            <p:ph idx="1"/>
          </p:nvPr>
        </p:nvSpPr>
        <p:spPr>
          <a:xfrm>
            <a:off x="838200" y="1482436"/>
            <a:ext cx="10515600" cy="5167746"/>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Frequent patterns </a:t>
            </a:r>
            <a:r>
              <a:rPr lang="en-US" sz="2000" dirty="0">
                <a:latin typeface="Times New Roman" panose="02020603050405020304" pitchFamily="18" charset="0"/>
                <a:cs typeface="Times New Roman" panose="02020603050405020304" pitchFamily="18" charset="0"/>
              </a:rPr>
              <a:t>are patterns that occur frequently in data.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i="1" dirty="0">
                <a:solidFill>
                  <a:srgbClr val="C00000"/>
                </a:solidFill>
                <a:latin typeface="Times New Roman" panose="02020603050405020304" pitchFamily="18" charset="0"/>
                <a:cs typeface="Times New Roman" panose="02020603050405020304" pitchFamily="18" charset="0"/>
              </a:rPr>
              <a:t>Frequent </a:t>
            </a:r>
            <a:r>
              <a:rPr lang="en-US" sz="2000" i="1" dirty="0" err="1">
                <a:solidFill>
                  <a:srgbClr val="C00000"/>
                </a:solidFill>
                <a:latin typeface="Times New Roman" panose="02020603050405020304" pitchFamily="18" charset="0"/>
                <a:cs typeface="Times New Roman" panose="02020603050405020304" pitchFamily="18" charset="0"/>
              </a:rPr>
              <a:t>itemset</a:t>
            </a:r>
            <a:r>
              <a:rPr lang="en-US" sz="2000" i="1"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refers to a set of items that often appear together in a transactional data set;</a:t>
            </a:r>
          </a:p>
          <a:p>
            <a:pPr marL="0" indent="0">
              <a:buNone/>
            </a:pPr>
            <a:r>
              <a:rPr lang="en-US" sz="2000" i="1" dirty="0" err="1">
                <a:solidFill>
                  <a:srgbClr val="0070C0"/>
                </a:solidFill>
                <a:latin typeface="Times New Roman" panose="02020603050405020304" pitchFamily="18" charset="0"/>
                <a:cs typeface="Times New Roman" panose="02020603050405020304" pitchFamily="18" charset="0"/>
              </a:rPr>
              <a:t>Eg</a:t>
            </a:r>
            <a:r>
              <a:rPr lang="en-US" sz="2000" i="1" dirty="0">
                <a:solidFill>
                  <a:srgbClr val="0070C0"/>
                </a:solidFill>
                <a:latin typeface="Times New Roman" panose="02020603050405020304" pitchFamily="18" charset="0"/>
                <a:cs typeface="Times New Roman" panose="02020603050405020304" pitchFamily="18" charset="0"/>
              </a:rPr>
              <a:t>: milk and bread, which are frequently bought together in grocery stores by many customers. </a:t>
            </a:r>
          </a:p>
          <a:p>
            <a:pPr marL="0" indent="0">
              <a:buNone/>
            </a:pPr>
            <a:r>
              <a:rPr lang="en-US" sz="2000" i="1" dirty="0">
                <a:solidFill>
                  <a:srgbClr val="C00000"/>
                </a:solidFill>
                <a:latin typeface="Times New Roman" panose="02020603050405020304" pitchFamily="18" charset="0"/>
                <a:cs typeface="Times New Roman" panose="02020603050405020304" pitchFamily="18" charset="0"/>
              </a:rPr>
              <a:t>Sequential pattern </a:t>
            </a:r>
            <a:r>
              <a:rPr lang="en-US" sz="2000" dirty="0">
                <a:latin typeface="Times New Roman" panose="02020603050405020304" pitchFamily="18" charset="0"/>
                <a:cs typeface="Times New Roman" panose="02020603050405020304" pitchFamily="18" charset="0"/>
              </a:rPr>
              <a:t>A frequently occurring subsequence.</a:t>
            </a:r>
          </a:p>
          <a:p>
            <a:pPr marL="0" indent="0">
              <a:buNone/>
            </a:pPr>
            <a:r>
              <a:rPr lang="en-US" sz="2000" i="1" dirty="0" err="1">
                <a:solidFill>
                  <a:srgbClr val="0070C0"/>
                </a:solidFill>
                <a:latin typeface="Times New Roman" panose="02020603050405020304" pitchFamily="18" charset="0"/>
                <a:cs typeface="Times New Roman" panose="02020603050405020304" pitchFamily="18" charset="0"/>
              </a:rPr>
              <a:t>Eg:customers</a:t>
            </a:r>
            <a:r>
              <a:rPr lang="en-US" sz="2000" i="1" dirty="0">
                <a:solidFill>
                  <a:srgbClr val="0070C0"/>
                </a:solidFill>
                <a:latin typeface="Times New Roman" panose="02020603050405020304" pitchFamily="18" charset="0"/>
                <a:cs typeface="Times New Roman" panose="02020603050405020304" pitchFamily="18" charset="0"/>
              </a:rPr>
              <a:t>, tend to purchase first a laptop, followed by a digital camera, and then a memory card</a:t>
            </a:r>
          </a:p>
          <a:p>
            <a:pPr marL="0" indent="0">
              <a:buNone/>
            </a:pPr>
            <a:r>
              <a:rPr lang="en-US" sz="2000" i="1" dirty="0">
                <a:solidFill>
                  <a:srgbClr val="C00000"/>
                </a:solidFill>
                <a:latin typeface="Times New Roman" panose="02020603050405020304" pitchFamily="18" charset="0"/>
                <a:cs typeface="Times New Roman" panose="02020603050405020304" pitchFamily="18" charset="0"/>
              </a:rPr>
              <a:t>Frequent substructure</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refer to different structural forms (e.g., graphs, trees, or lattices) that may be combined with </a:t>
            </a:r>
            <a:r>
              <a:rPr lang="en-US" sz="2000" dirty="0" err="1">
                <a:latin typeface="Times New Roman" panose="02020603050405020304" pitchFamily="18" charset="0"/>
                <a:cs typeface="Times New Roman" panose="02020603050405020304" pitchFamily="18" charset="0"/>
              </a:rPr>
              <a:t>itemsets</a:t>
            </a:r>
            <a:r>
              <a:rPr lang="en-US" sz="2000" dirty="0">
                <a:latin typeface="Times New Roman" panose="02020603050405020304" pitchFamily="18" charset="0"/>
                <a:cs typeface="Times New Roman" panose="02020603050405020304" pitchFamily="18" charset="0"/>
              </a:rPr>
              <a:t> or subsequences. If a substructure occurs frequently, it is called a (</a:t>
            </a:r>
            <a:r>
              <a:rPr lang="en-US" sz="2000" i="1" dirty="0">
                <a:latin typeface="Times New Roman" panose="02020603050405020304" pitchFamily="18" charset="0"/>
                <a:cs typeface="Times New Roman" panose="02020603050405020304" pitchFamily="18" charset="0"/>
              </a:rPr>
              <a:t>frequent</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structured pattern</a:t>
            </a:r>
            <a:r>
              <a:rPr lang="en-US" sz="2000" dirty="0">
                <a:latin typeface="Times New Roman" panose="02020603050405020304" pitchFamily="18" charset="0"/>
                <a:cs typeface="Times New Roman" panose="02020603050405020304" pitchFamily="18" charset="0"/>
              </a:rPr>
              <a:t>.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Mining frequent patterns leads to the discovery of interesting associations and </a:t>
            </a:r>
            <a:r>
              <a:rPr lang="en-IN" sz="2000" dirty="0">
                <a:latin typeface="Times New Roman" panose="02020603050405020304" pitchFamily="18" charset="0"/>
                <a:cs typeface="Times New Roman" panose="02020603050405020304" pitchFamily="18" charset="0"/>
              </a:rPr>
              <a:t>correlations within data.</a:t>
            </a:r>
          </a:p>
          <a:p>
            <a:pPr marL="0" indent="0">
              <a:buNone/>
            </a:pPr>
            <a:r>
              <a:rPr lang="en-US" sz="2000" i="1" dirty="0">
                <a:solidFill>
                  <a:srgbClr val="0070C0"/>
                </a:solidFill>
                <a:latin typeface="Times New Roman" panose="02020603050405020304" pitchFamily="18" charset="0"/>
                <a:cs typeface="Times New Roman" panose="02020603050405020304" pitchFamily="18" charset="0"/>
              </a:rPr>
              <a:t>Frequent </a:t>
            </a:r>
            <a:r>
              <a:rPr lang="en-US" sz="2000" i="1" dirty="0" err="1">
                <a:solidFill>
                  <a:srgbClr val="0070C0"/>
                </a:solidFill>
                <a:latin typeface="Times New Roman" panose="02020603050405020304" pitchFamily="18" charset="0"/>
                <a:cs typeface="Times New Roman" panose="02020603050405020304" pitchFamily="18" charset="0"/>
              </a:rPr>
              <a:t>itemset</a:t>
            </a:r>
            <a:r>
              <a:rPr lang="en-US" sz="2000" i="1" dirty="0">
                <a:solidFill>
                  <a:srgbClr val="0070C0"/>
                </a:solidFill>
                <a:latin typeface="Times New Roman" panose="02020603050405020304" pitchFamily="18" charset="0"/>
                <a:cs typeface="Times New Roman" panose="02020603050405020304" pitchFamily="18" charset="0"/>
              </a:rPr>
              <a:t> mining </a:t>
            </a:r>
            <a:r>
              <a:rPr lang="en-US" sz="2000" dirty="0">
                <a:latin typeface="Times New Roman" panose="02020603050405020304" pitchFamily="18" charset="0"/>
                <a:cs typeface="Times New Roman" panose="02020603050405020304" pitchFamily="18" charset="0"/>
              </a:rPr>
              <a:t>is a fundamental form of frequent pattern mining.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16018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US" b="1" dirty="0"/>
              <a:t>Association analysis.</a:t>
            </a:r>
            <a:endParaRPr lang="en-IN" dirty="0"/>
          </a:p>
        </p:txBody>
      </p:sp>
      <p:sp>
        <p:nvSpPr>
          <p:cNvPr id="3" name="Content Placeholder 2"/>
          <p:cNvSpPr>
            <a:spLocks noGrp="1"/>
          </p:cNvSpPr>
          <p:nvPr>
            <p:ph idx="1"/>
          </p:nvPr>
        </p:nvSpPr>
        <p:spPr>
          <a:xfrm>
            <a:off x="838200" y="1343891"/>
            <a:ext cx="10515600" cy="4833072"/>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Suppose that, as a marketing manager at </a:t>
            </a:r>
            <a:r>
              <a:rPr lang="en-US" sz="2400" i="1" dirty="0" err="1">
                <a:latin typeface="Times New Roman" panose="02020603050405020304" pitchFamily="18" charset="0"/>
                <a:cs typeface="Times New Roman" panose="02020603050405020304" pitchFamily="18" charset="0"/>
              </a:rPr>
              <a:t>AllElectronics</a:t>
            </a:r>
            <a:r>
              <a:rPr lang="en-US" sz="2400" dirty="0">
                <a:latin typeface="Times New Roman" panose="02020603050405020304" pitchFamily="18" charset="0"/>
                <a:cs typeface="Times New Roman" panose="02020603050405020304" pitchFamily="18" charset="0"/>
              </a:rPr>
              <a:t>, you want to know which items are frequently purchased together (i.e., within the same transaction).</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An example of such a rule, mined from the </a:t>
            </a:r>
            <a:r>
              <a:rPr lang="en-US" sz="2400" i="1" dirty="0" err="1">
                <a:latin typeface="Times New Roman" panose="02020603050405020304" pitchFamily="18" charset="0"/>
                <a:cs typeface="Times New Roman" panose="02020603050405020304" pitchFamily="18" charset="0"/>
              </a:rPr>
              <a:t>AllElectronics</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transactional database, is: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where </a:t>
            </a:r>
            <a:r>
              <a:rPr lang="en-US" sz="2400" i="1" dirty="0">
                <a:solidFill>
                  <a:srgbClr val="C00000"/>
                </a:solidFill>
                <a:latin typeface="Times New Roman" panose="02020603050405020304" pitchFamily="18" charset="0"/>
                <a:cs typeface="Times New Roman" panose="02020603050405020304" pitchFamily="18" charset="0"/>
              </a:rPr>
              <a:t>X </a:t>
            </a:r>
            <a:r>
              <a:rPr lang="en-US" sz="2400" dirty="0">
                <a:latin typeface="Times New Roman" panose="02020603050405020304" pitchFamily="18" charset="0"/>
                <a:cs typeface="Times New Roman" panose="02020603050405020304" pitchFamily="18" charset="0"/>
              </a:rPr>
              <a:t>is a variable representing a customer. </a:t>
            </a:r>
          </a:p>
          <a:p>
            <a:pPr marL="0" indent="0" algn="just">
              <a:buNone/>
            </a:pPr>
            <a:r>
              <a:rPr lang="en-US" sz="2400" dirty="0">
                <a:latin typeface="Times New Roman" panose="02020603050405020304" pitchFamily="18" charset="0"/>
                <a:cs typeface="Times New Roman" panose="02020603050405020304" pitchFamily="18" charset="0"/>
              </a:rPr>
              <a:t>A </a:t>
            </a:r>
            <a:r>
              <a:rPr lang="en-US" sz="2400" b="1" dirty="0">
                <a:solidFill>
                  <a:srgbClr val="C00000"/>
                </a:solidFill>
                <a:latin typeface="Times New Roman" panose="02020603050405020304" pitchFamily="18" charset="0"/>
                <a:cs typeface="Times New Roman" panose="02020603050405020304" pitchFamily="18" charset="0"/>
              </a:rPr>
              <a:t>confidence</a:t>
            </a:r>
            <a:r>
              <a:rPr lang="en-US" sz="2400" dirty="0">
                <a:latin typeface="Times New Roman" panose="02020603050405020304" pitchFamily="18" charset="0"/>
                <a:cs typeface="Times New Roman" panose="02020603050405020304" pitchFamily="18" charset="0"/>
              </a:rPr>
              <a:t>, or certainty, of 50% means that if a customer buys a computer, there is a 50% chance that she will buy software as well. </a:t>
            </a:r>
          </a:p>
          <a:p>
            <a:pPr marL="0" indent="0" algn="just">
              <a:buNone/>
            </a:pPr>
            <a:r>
              <a:rPr lang="en-US" sz="2400" dirty="0">
                <a:latin typeface="Times New Roman" panose="02020603050405020304" pitchFamily="18" charset="0"/>
                <a:cs typeface="Times New Roman" panose="02020603050405020304" pitchFamily="18" charset="0"/>
              </a:rPr>
              <a:t>A 1% </a:t>
            </a:r>
            <a:r>
              <a:rPr lang="en-US" sz="2400" b="1" dirty="0">
                <a:solidFill>
                  <a:srgbClr val="C00000"/>
                </a:solidFill>
                <a:latin typeface="Times New Roman" panose="02020603050405020304" pitchFamily="18" charset="0"/>
                <a:cs typeface="Times New Roman" panose="02020603050405020304" pitchFamily="18" charset="0"/>
              </a:rPr>
              <a:t>support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means that 1% of all the transactions under analysis show that computer and software are purchased together. </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38200" y="3002105"/>
            <a:ext cx="10278831" cy="766331"/>
          </a:xfrm>
          <a:prstGeom prst="rect">
            <a:avLst/>
          </a:prstGeom>
        </p:spPr>
      </p:pic>
    </p:spTree>
    <p:extLst>
      <p:ext uri="{BB962C8B-B14F-4D97-AF65-F5344CB8AC3E}">
        <p14:creationId xmlns:p14="http://schemas.microsoft.com/office/powerpoint/2010/main" val="37315479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Association analysis.</a:t>
            </a:r>
            <a:endParaRPr lang="en-IN" dirty="0"/>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 association rule involves a single attribute or predicate (i.e., </a:t>
            </a:r>
            <a:r>
              <a:rPr lang="en-US" sz="2400" i="1" dirty="0">
                <a:latin typeface="Times New Roman" panose="02020603050405020304" pitchFamily="18" charset="0"/>
                <a:cs typeface="Times New Roman" panose="02020603050405020304" pitchFamily="18" charset="0"/>
              </a:rPr>
              <a:t>buys</a:t>
            </a:r>
            <a:r>
              <a:rPr lang="en-US" sz="2400" dirty="0">
                <a:latin typeface="Times New Roman" panose="02020603050405020304" pitchFamily="18" charset="0"/>
                <a:cs typeface="Times New Roman" panose="02020603050405020304" pitchFamily="18" charset="0"/>
              </a:rPr>
              <a:t>) that repeats. </a:t>
            </a:r>
          </a:p>
          <a:p>
            <a:pPr algn="just"/>
            <a:r>
              <a:rPr lang="en-US" sz="2400" dirty="0">
                <a:latin typeface="Times New Roman" panose="02020603050405020304" pitchFamily="18" charset="0"/>
                <a:cs typeface="Times New Roman" panose="02020603050405020304" pitchFamily="18" charset="0"/>
              </a:rPr>
              <a:t>Association rules that contain a single predicate are referred to as </a:t>
            </a:r>
            <a:r>
              <a:rPr lang="en-US" sz="2400" b="1" dirty="0">
                <a:solidFill>
                  <a:srgbClr val="C00000"/>
                </a:solidFill>
                <a:latin typeface="Times New Roman" panose="02020603050405020304" pitchFamily="18" charset="0"/>
                <a:cs typeface="Times New Roman" panose="02020603050405020304" pitchFamily="18" charset="0"/>
              </a:rPr>
              <a:t>single-dimensional association rules</a:t>
            </a:r>
            <a:r>
              <a:rPr lang="en-US" sz="2400" dirty="0">
                <a:solidFill>
                  <a:srgbClr val="C00000"/>
                </a:solidFill>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Dropping the predicate notation, the rule can be written simply as</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l="4201" t="11343" r="5398" b="8310"/>
          <a:stretch/>
        </p:blipFill>
        <p:spPr>
          <a:xfrm>
            <a:off x="3006435" y="3643745"/>
            <a:ext cx="4918365" cy="401782"/>
          </a:xfrm>
          <a:prstGeom prst="rect">
            <a:avLst/>
          </a:prstGeom>
        </p:spPr>
      </p:pic>
    </p:spTree>
    <p:extLst>
      <p:ext uri="{BB962C8B-B14F-4D97-AF65-F5344CB8AC3E}">
        <p14:creationId xmlns:p14="http://schemas.microsoft.com/office/powerpoint/2010/main" val="1413836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108" y="56645"/>
            <a:ext cx="10515600" cy="1325563"/>
          </a:xfrm>
        </p:spPr>
        <p:txBody>
          <a:bodyPr/>
          <a:lstStyle/>
          <a:p>
            <a:r>
              <a:rPr lang="en-IN" b="1" dirty="0"/>
              <a:t>Types of Concept Hierarchies</a:t>
            </a:r>
            <a:endParaRPr lang="en-IN" dirty="0"/>
          </a:p>
        </p:txBody>
      </p:sp>
      <p:sp>
        <p:nvSpPr>
          <p:cNvPr id="3" name="Content Placeholder 2"/>
          <p:cNvSpPr>
            <a:spLocks noGrp="1"/>
          </p:cNvSpPr>
          <p:nvPr>
            <p:ph idx="1"/>
          </p:nvPr>
        </p:nvSpPr>
        <p:spPr>
          <a:xfrm>
            <a:off x="838200" y="1382208"/>
            <a:ext cx="4412672" cy="4351338"/>
          </a:xfrm>
        </p:spPr>
        <p:txBody>
          <a:bodyPr>
            <a:normAutofit fontScale="85000" lnSpcReduction="10000"/>
          </a:bodyPr>
          <a:lstStyle/>
          <a:p>
            <a:pPr marL="0" lvl="0" indent="0">
              <a:buNone/>
            </a:pPr>
            <a:r>
              <a:rPr lang="en-IN" sz="2400" b="1" dirty="0">
                <a:latin typeface="Times New Roman" panose="02020603050405020304" pitchFamily="18" charset="0"/>
                <a:cs typeface="Times New Roman" panose="02020603050405020304" pitchFamily="18" charset="0"/>
              </a:rPr>
              <a:t>Set-Grouping Hierarchy</a:t>
            </a:r>
            <a:endParaRPr lang="en-IN" sz="2400" dirty="0">
              <a:latin typeface="Times New Roman" panose="02020603050405020304" pitchFamily="18" charset="0"/>
              <a:cs typeface="Times New Roman" panose="02020603050405020304" pitchFamily="18" charset="0"/>
            </a:endParaRPr>
          </a:p>
          <a:p>
            <a:pPr lvl="0"/>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Based on </a:t>
            </a:r>
            <a:r>
              <a:rPr lang="en-IN" sz="2400" dirty="0">
                <a:solidFill>
                  <a:srgbClr val="0070C0"/>
                </a:solidFill>
                <a:latin typeface="Times New Roman" panose="02020603050405020304" pitchFamily="18" charset="0"/>
                <a:cs typeface="Times New Roman" panose="02020603050405020304" pitchFamily="18" charset="0"/>
              </a:rPr>
              <a:t>set theory</a:t>
            </a:r>
          </a:p>
          <a:p>
            <a:pPr lvl="0"/>
            <a:r>
              <a:rPr lang="en-IN" sz="2400" dirty="0">
                <a:solidFill>
                  <a:srgbClr val="0070C0"/>
                </a:solidFill>
                <a:latin typeface="Times New Roman" panose="02020603050405020304" pitchFamily="18" charset="0"/>
                <a:cs typeface="Times New Roman" panose="02020603050405020304" pitchFamily="18" charset="0"/>
              </a:rPr>
              <a:t>Each set </a:t>
            </a:r>
            <a:r>
              <a:rPr lang="en-IN" sz="2400" dirty="0">
                <a:latin typeface="Times New Roman" panose="02020603050405020304" pitchFamily="18" charset="0"/>
                <a:cs typeface="Times New Roman" panose="02020603050405020304" pitchFamily="18" charset="0"/>
              </a:rPr>
              <a:t>in the hierarchy is </a:t>
            </a:r>
            <a:r>
              <a:rPr lang="en-IN" sz="2400" dirty="0">
                <a:solidFill>
                  <a:srgbClr val="0070C0"/>
                </a:solidFill>
                <a:latin typeface="Times New Roman" panose="02020603050405020304" pitchFamily="18" charset="0"/>
                <a:cs typeface="Times New Roman" panose="02020603050405020304" pitchFamily="18" charset="0"/>
              </a:rPr>
              <a:t>defined in terms of its membership in other sets. </a:t>
            </a:r>
          </a:p>
          <a:p>
            <a:pPr lvl="0"/>
            <a:r>
              <a:rPr lang="en-IN" sz="2400" dirty="0">
                <a:latin typeface="Times New Roman" panose="02020603050405020304" pitchFamily="18" charset="0"/>
                <a:cs typeface="Times New Roman" panose="02020603050405020304" pitchFamily="18" charset="0"/>
              </a:rPr>
              <a:t>Can be used for </a:t>
            </a:r>
            <a:r>
              <a:rPr lang="en-IN" sz="2400" dirty="0">
                <a:solidFill>
                  <a:srgbClr val="0070C0"/>
                </a:solidFill>
                <a:latin typeface="Times New Roman" panose="02020603050405020304" pitchFamily="18" charset="0"/>
                <a:cs typeface="Times New Roman" panose="02020603050405020304" pitchFamily="18" charset="0"/>
              </a:rPr>
              <a:t>data cleaning, data pre-processing and data integration.</a:t>
            </a:r>
          </a:p>
          <a:p>
            <a:pPr lvl="0"/>
            <a:r>
              <a:rPr lang="en-IN" sz="2400" dirty="0">
                <a:latin typeface="Times New Roman" panose="02020603050405020304" pitchFamily="18" charset="0"/>
                <a:cs typeface="Times New Roman" panose="02020603050405020304" pitchFamily="18" charset="0"/>
              </a:rPr>
              <a:t>Can be used to </a:t>
            </a:r>
          </a:p>
          <a:p>
            <a:pPr lvl="1"/>
            <a:r>
              <a:rPr lang="en-IN" dirty="0">
                <a:latin typeface="Times New Roman" panose="02020603050405020304" pitchFamily="18" charset="0"/>
                <a:cs typeface="Times New Roman" panose="02020603050405020304" pitchFamily="18" charset="0"/>
              </a:rPr>
              <a:t>identify and remove outliers, noise, or inconsistencies from the data.</a:t>
            </a:r>
          </a:p>
          <a:p>
            <a:pPr lvl="1"/>
            <a:r>
              <a:rPr lang="en-IN" dirty="0">
                <a:latin typeface="Times New Roman" panose="02020603050405020304" pitchFamily="18" charset="0"/>
                <a:cs typeface="Times New Roman" panose="02020603050405020304" pitchFamily="18" charset="0"/>
              </a:rPr>
              <a:t>to integrate data from multiple sources.  </a:t>
            </a:r>
          </a:p>
          <a:p>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7CE62EA-4984-4E83-82F1-BDD32A7DD0AA}"/>
              </a:ext>
            </a:extLst>
          </p:cNvPr>
          <p:cNvPicPr>
            <a:picLocks noChangeAspect="1"/>
          </p:cNvPicPr>
          <p:nvPr/>
        </p:nvPicPr>
        <p:blipFill rotWithShape="1">
          <a:blip r:embed="rId2"/>
          <a:srcRect l="17169" r="7339" b="14176"/>
          <a:stretch/>
        </p:blipFill>
        <p:spPr>
          <a:xfrm>
            <a:off x="5444835" y="1221871"/>
            <a:ext cx="6747165" cy="3253149"/>
          </a:xfrm>
          <a:prstGeom prst="rect">
            <a:avLst/>
          </a:prstGeom>
        </p:spPr>
      </p:pic>
    </p:spTree>
    <p:extLst>
      <p:ext uri="{BB962C8B-B14F-4D97-AF65-F5344CB8AC3E}">
        <p14:creationId xmlns:p14="http://schemas.microsoft.com/office/powerpoint/2010/main" val="41433869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Multi dimensional Association rules</a:t>
            </a:r>
            <a:endParaRPr lang="en-IN" dirty="0"/>
          </a:p>
        </p:txBody>
      </p:sp>
      <p:sp>
        <p:nvSpPr>
          <p:cNvPr id="3" name="Content Placeholder 2"/>
          <p:cNvSpPr>
            <a:spLocks noGrp="1"/>
          </p:cNvSpPr>
          <p:nvPr>
            <p:ph idx="1"/>
          </p:nvPr>
        </p:nvSpPr>
        <p:spPr/>
        <p:txBody>
          <a:bodyPr/>
          <a:lstStyle/>
          <a:p>
            <a:pPr marL="0" indent="0">
              <a:buNone/>
            </a:pPr>
            <a:r>
              <a:rPr lang="en-US" i="1" dirty="0" err="1"/>
              <a:t>AllElectronics</a:t>
            </a:r>
            <a:r>
              <a:rPr lang="en-US" i="1" dirty="0"/>
              <a:t> </a:t>
            </a:r>
            <a:r>
              <a:rPr lang="en-US" dirty="0"/>
              <a:t>relational database related to purchases, a data mining system may find association rules like</a:t>
            </a:r>
            <a:endParaRPr lang="en-IN" dirty="0"/>
          </a:p>
        </p:txBody>
      </p:sp>
      <p:pic>
        <p:nvPicPr>
          <p:cNvPr id="4" name="Picture 3"/>
          <p:cNvPicPr>
            <a:picLocks noChangeAspect="1"/>
          </p:cNvPicPr>
          <p:nvPr/>
        </p:nvPicPr>
        <p:blipFill>
          <a:blip r:embed="rId2"/>
          <a:stretch>
            <a:fillRect/>
          </a:stretch>
        </p:blipFill>
        <p:spPr>
          <a:xfrm>
            <a:off x="1081953" y="2879147"/>
            <a:ext cx="9100406" cy="1194089"/>
          </a:xfrm>
          <a:prstGeom prst="rect">
            <a:avLst/>
          </a:prstGeom>
        </p:spPr>
      </p:pic>
    </p:spTree>
    <p:extLst>
      <p:ext uri="{BB962C8B-B14F-4D97-AF65-F5344CB8AC3E}">
        <p14:creationId xmlns:p14="http://schemas.microsoft.com/office/powerpoint/2010/main" val="25437362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Multi dimensional Association rules</a:t>
            </a:r>
            <a:endParaRPr lang="en-IN" dirty="0"/>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Of the </a:t>
            </a:r>
            <a:r>
              <a:rPr lang="en-US" sz="2400" i="1" dirty="0" err="1">
                <a:latin typeface="Times New Roman" panose="02020603050405020304" pitchFamily="18" charset="0"/>
                <a:cs typeface="Times New Roman" panose="02020603050405020304" pitchFamily="18" charset="0"/>
              </a:rPr>
              <a:t>AllElectronics</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customers under study</a:t>
            </a:r>
          </a:p>
          <a:p>
            <a:r>
              <a:rPr lang="en-US" sz="2400" i="1" dirty="0">
                <a:solidFill>
                  <a:srgbClr val="0070C0"/>
                </a:solidFill>
                <a:latin typeface="Times New Roman" panose="02020603050405020304" pitchFamily="18" charset="0"/>
                <a:cs typeface="Times New Roman" panose="02020603050405020304" pitchFamily="18" charset="0"/>
              </a:rPr>
              <a:t>2% are 20 to 29 years old with an income of $40,000 to $49,000 and have purchased a laptop (computer) at </a:t>
            </a:r>
            <a:r>
              <a:rPr lang="en-US" sz="2400" i="1" dirty="0" err="1">
                <a:solidFill>
                  <a:srgbClr val="0070C0"/>
                </a:solidFill>
                <a:latin typeface="Times New Roman" panose="02020603050405020304" pitchFamily="18" charset="0"/>
                <a:cs typeface="Times New Roman" panose="02020603050405020304" pitchFamily="18" charset="0"/>
              </a:rPr>
              <a:t>AllElectronics</a:t>
            </a:r>
            <a:r>
              <a:rPr lang="en-US" sz="2400" i="1" dirty="0">
                <a:solidFill>
                  <a:srgbClr val="0070C0"/>
                </a:solidFill>
                <a:latin typeface="Times New Roman" panose="02020603050405020304" pitchFamily="18" charset="0"/>
                <a:cs typeface="Times New Roman" panose="02020603050405020304" pitchFamily="18" charset="0"/>
              </a:rPr>
              <a:t>. </a:t>
            </a:r>
          </a:p>
          <a:p>
            <a:r>
              <a:rPr lang="en-US" sz="2400" i="1" dirty="0">
                <a:solidFill>
                  <a:srgbClr val="0070C0"/>
                </a:solidFill>
                <a:latin typeface="Times New Roman" panose="02020603050405020304" pitchFamily="18" charset="0"/>
                <a:cs typeface="Times New Roman" panose="02020603050405020304" pitchFamily="18" charset="0"/>
              </a:rPr>
              <a:t>There is a 60% probability that a customer in this age and income group will purchase a laptop. </a:t>
            </a:r>
          </a:p>
          <a:p>
            <a:endParaRPr lang="en-US" sz="2400" i="1" dirty="0">
              <a:solidFill>
                <a:srgbClr val="0070C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 association involving more than one attribute or predicate (i.e., </a:t>
            </a:r>
            <a:r>
              <a:rPr lang="en-US" sz="2400" i="1" dirty="0">
                <a:latin typeface="Times New Roman" panose="02020603050405020304" pitchFamily="18" charset="0"/>
                <a:cs typeface="Times New Roman" panose="02020603050405020304" pitchFamily="18" charset="0"/>
              </a:rPr>
              <a:t>age, income</a:t>
            </a:r>
            <a:r>
              <a:rPr lang="en-US" sz="2400" dirty="0">
                <a:latin typeface="Times New Roman" panose="02020603050405020304" pitchFamily="18" charset="0"/>
                <a:cs typeface="Times New Roman" panose="02020603050405020304" pitchFamily="18" charset="0"/>
              </a:rPr>
              <a:t>, and </a:t>
            </a:r>
            <a:r>
              <a:rPr lang="en-US" sz="2400" i="1" dirty="0">
                <a:latin typeface="Times New Roman" panose="02020603050405020304" pitchFamily="18" charset="0"/>
                <a:cs typeface="Times New Roman" panose="02020603050405020304" pitchFamily="18" charset="0"/>
              </a:rPr>
              <a:t>buys</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Each attribute is referred to as a dimension-&gt; referred to as a </a:t>
            </a:r>
            <a:r>
              <a:rPr lang="en-US" sz="2400" b="1" i="1" dirty="0">
                <a:solidFill>
                  <a:srgbClr val="C00000"/>
                </a:solidFill>
                <a:latin typeface="Times New Roman" panose="02020603050405020304" pitchFamily="18" charset="0"/>
                <a:cs typeface="Times New Roman" panose="02020603050405020304" pitchFamily="18" charset="0"/>
              </a:rPr>
              <a:t>multidimensional association rule.</a:t>
            </a:r>
            <a:endParaRPr lang="en-IN" sz="2400" b="1" i="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2778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0220"/>
          </a:xfrm>
        </p:spPr>
        <p:txBody>
          <a:bodyPr>
            <a:normAutofit/>
          </a:bodyPr>
          <a:lstStyle/>
          <a:p>
            <a:r>
              <a:rPr lang="en-US" sz="3600" b="1" dirty="0"/>
              <a:t>Classification</a:t>
            </a:r>
            <a:r>
              <a:rPr lang="en-US" sz="4000" b="1" dirty="0"/>
              <a:t> and Regression for Predictive Analysis</a:t>
            </a:r>
            <a:endParaRPr lang="en-IN" sz="4000" dirty="0"/>
          </a:p>
        </p:txBody>
      </p:sp>
      <p:sp>
        <p:nvSpPr>
          <p:cNvPr id="3" name="Content Placeholder 2"/>
          <p:cNvSpPr>
            <a:spLocks noGrp="1"/>
          </p:cNvSpPr>
          <p:nvPr>
            <p:ph idx="1"/>
          </p:nvPr>
        </p:nvSpPr>
        <p:spPr>
          <a:xfrm>
            <a:off x="838200" y="1479260"/>
            <a:ext cx="10515600" cy="4686011"/>
          </a:xfrm>
        </p:spPr>
        <p:txBody>
          <a:bodyPr>
            <a:normAutofit fontScale="92500" lnSpcReduction="10000"/>
          </a:bodyPr>
          <a:lstStyle/>
          <a:p>
            <a:pPr marL="0" indent="0">
              <a:buNone/>
            </a:pPr>
            <a:r>
              <a:rPr lang="en-US" sz="3000" dirty="0">
                <a:latin typeface="Times New Roman" panose="02020603050405020304" pitchFamily="18" charset="0"/>
                <a:cs typeface="Times New Roman" panose="02020603050405020304" pitchFamily="18" charset="0"/>
              </a:rPr>
              <a:t>Classification</a:t>
            </a:r>
          </a:p>
          <a:p>
            <a:pPr marL="0" indent="0">
              <a:buNone/>
            </a:pPr>
            <a:endParaRPr lang="en-US" sz="3000" dirty="0">
              <a:latin typeface="Times New Roman" panose="02020603050405020304" pitchFamily="18" charset="0"/>
              <a:cs typeface="Times New Roman" panose="02020603050405020304" pitchFamily="18" charset="0"/>
            </a:endParaRPr>
          </a:p>
          <a:p>
            <a:r>
              <a:rPr lang="en-US" sz="2400" b="1" i="1" dirty="0">
                <a:solidFill>
                  <a:srgbClr val="C00000"/>
                </a:solidFill>
                <a:latin typeface="Times New Roman" panose="02020603050405020304" pitchFamily="18" charset="0"/>
                <a:cs typeface="Times New Roman" panose="02020603050405020304" pitchFamily="18" charset="0"/>
              </a:rPr>
              <a:t>Classification</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the process of finding a </a:t>
            </a:r>
            <a:r>
              <a:rPr lang="en-US" sz="2400" b="1" i="1" dirty="0">
                <a:solidFill>
                  <a:srgbClr val="C00000"/>
                </a:solidFill>
                <a:latin typeface="Times New Roman" panose="02020603050405020304" pitchFamily="18" charset="0"/>
                <a:cs typeface="Times New Roman" panose="02020603050405020304" pitchFamily="18" charset="0"/>
              </a:rPr>
              <a:t>model</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(or function) that describes and distinguishes data classes or concepts. </a:t>
            </a:r>
          </a:p>
          <a:p>
            <a:r>
              <a:rPr lang="en-US" sz="2400" dirty="0">
                <a:latin typeface="Times New Roman" panose="02020603050405020304" pitchFamily="18" charset="0"/>
                <a:cs typeface="Times New Roman" panose="02020603050405020304" pitchFamily="18" charset="0"/>
              </a:rPr>
              <a:t>The model are derived based on the analysis of a set of </a:t>
            </a:r>
            <a:r>
              <a:rPr lang="en-US" sz="2400" b="1" i="1" dirty="0">
                <a:solidFill>
                  <a:srgbClr val="C00000"/>
                </a:solidFill>
                <a:latin typeface="Times New Roman" panose="02020603050405020304" pitchFamily="18" charset="0"/>
                <a:cs typeface="Times New Roman" panose="02020603050405020304" pitchFamily="18" charset="0"/>
              </a:rPr>
              <a:t>training data </a:t>
            </a:r>
            <a:r>
              <a:rPr lang="en-US" sz="2400" dirty="0">
                <a:latin typeface="Times New Roman" panose="02020603050405020304" pitchFamily="18" charset="0"/>
                <a:cs typeface="Times New Roman" panose="02020603050405020304" pitchFamily="18" charset="0"/>
              </a:rPr>
              <a:t>(i.e., data objects for which the class labels are known). </a:t>
            </a:r>
          </a:p>
          <a:p>
            <a:r>
              <a:rPr lang="en-US" sz="2400" dirty="0">
                <a:latin typeface="Times New Roman" panose="02020603050405020304" pitchFamily="18" charset="0"/>
                <a:cs typeface="Times New Roman" panose="02020603050405020304" pitchFamily="18" charset="0"/>
              </a:rPr>
              <a:t>The model is </a:t>
            </a:r>
            <a:r>
              <a:rPr lang="en-US" sz="2400" i="1" dirty="0">
                <a:solidFill>
                  <a:srgbClr val="C00000"/>
                </a:solidFill>
                <a:latin typeface="Times New Roman" panose="02020603050405020304" pitchFamily="18" charset="0"/>
                <a:cs typeface="Times New Roman" panose="02020603050405020304" pitchFamily="18" charset="0"/>
              </a:rPr>
              <a:t>used to predict the class label of objects </a:t>
            </a:r>
            <a:r>
              <a:rPr lang="en-US" sz="2400" dirty="0">
                <a:latin typeface="Times New Roman" panose="02020603050405020304" pitchFamily="18" charset="0"/>
                <a:cs typeface="Times New Roman" panose="02020603050405020304" pitchFamily="18" charset="0"/>
              </a:rPr>
              <a:t>for which the </a:t>
            </a:r>
            <a:r>
              <a:rPr lang="en-US" sz="2400" dirty="0" err="1">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class label is unknown.</a:t>
            </a:r>
          </a:p>
          <a:p>
            <a:r>
              <a:rPr lang="en-US" sz="2400" dirty="0">
                <a:latin typeface="Times New Roman" panose="02020603050405020304" pitchFamily="18" charset="0"/>
                <a:cs typeface="Times New Roman" panose="02020603050405020304" pitchFamily="18" charset="0"/>
              </a:rPr>
              <a:t>How is the derived model presented?</a:t>
            </a:r>
          </a:p>
          <a:p>
            <a:pPr lvl="1"/>
            <a:r>
              <a:rPr lang="en-US" i="1" dirty="0">
                <a:solidFill>
                  <a:srgbClr val="0070C0"/>
                </a:solidFill>
                <a:latin typeface="Times New Roman" panose="02020603050405020304" pitchFamily="18" charset="0"/>
                <a:cs typeface="Times New Roman" panose="02020603050405020304" pitchFamily="18" charset="0"/>
              </a:rPr>
              <a:t>classification rules </a:t>
            </a:r>
            <a:r>
              <a:rPr lang="en-US" dirty="0">
                <a:solidFill>
                  <a:srgbClr val="0070C0"/>
                </a:solidFill>
                <a:latin typeface="Times New Roman" panose="02020603050405020304" pitchFamily="18" charset="0"/>
                <a:cs typeface="Times New Roman" panose="02020603050405020304" pitchFamily="18" charset="0"/>
              </a:rPr>
              <a:t>(i.e., </a:t>
            </a:r>
            <a:r>
              <a:rPr lang="en-US" i="1" dirty="0">
                <a:solidFill>
                  <a:srgbClr val="0070C0"/>
                </a:solidFill>
                <a:latin typeface="Times New Roman" panose="02020603050405020304" pitchFamily="18" charset="0"/>
                <a:cs typeface="Times New Roman" panose="02020603050405020304" pitchFamily="18" charset="0"/>
              </a:rPr>
              <a:t>IF-THEN rules</a:t>
            </a:r>
            <a:r>
              <a:rPr lang="en-US" dirty="0">
                <a:solidFill>
                  <a:srgbClr val="0070C0"/>
                </a:solidFill>
                <a:latin typeface="Times New Roman" panose="02020603050405020304" pitchFamily="18" charset="0"/>
                <a:cs typeface="Times New Roman" panose="02020603050405020304" pitchFamily="18" charset="0"/>
              </a:rPr>
              <a:t>)</a:t>
            </a:r>
          </a:p>
          <a:p>
            <a:pPr lvl="1"/>
            <a:r>
              <a:rPr lang="en-US" i="1" dirty="0">
                <a:solidFill>
                  <a:srgbClr val="0070C0"/>
                </a:solidFill>
                <a:latin typeface="Times New Roman" panose="02020603050405020304" pitchFamily="18" charset="0"/>
                <a:cs typeface="Times New Roman" panose="02020603050405020304" pitchFamily="18" charset="0"/>
              </a:rPr>
              <a:t>Decision trees</a:t>
            </a:r>
            <a:endParaRPr lang="en-US" dirty="0">
              <a:solidFill>
                <a:srgbClr val="0070C0"/>
              </a:solidFill>
              <a:latin typeface="Times New Roman" panose="02020603050405020304" pitchFamily="18" charset="0"/>
              <a:cs typeface="Times New Roman" panose="02020603050405020304" pitchFamily="18" charset="0"/>
            </a:endParaRPr>
          </a:p>
          <a:p>
            <a:pPr lvl="1"/>
            <a:r>
              <a:rPr lang="en-US" i="1" dirty="0">
                <a:solidFill>
                  <a:srgbClr val="0070C0"/>
                </a:solidFill>
                <a:latin typeface="Times New Roman" panose="02020603050405020304" pitchFamily="18" charset="0"/>
                <a:cs typeface="Times New Roman" panose="02020603050405020304" pitchFamily="18" charset="0"/>
              </a:rPr>
              <a:t>Mathematical </a:t>
            </a:r>
            <a:r>
              <a:rPr lang="en-IN" i="1" dirty="0">
                <a:solidFill>
                  <a:srgbClr val="0070C0"/>
                </a:solidFill>
                <a:latin typeface="Times New Roman" panose="02020603050405020304" pitchFamily="18" charset="0"/>
                <a:cs typeface="Times New Roman" panose="02020603050405020304" pitchFamily="18" charset="0"/>
              </a:rPr>
              <a:t>formulae</a:t>
            </a:r>
            <a:endParaRPr lang="en-IN" dirty="0">
              <a:solidFill>
                <a:srgbClr val="0070C0"/>
              </a:solidFill>
              <a:latin typeface="Times New Roman" panose="02020603050405020304" pitchFamily="18" charset="0"/>
              <a:cs typeface="Times New Roman" panose="02020603050405020304" pitchFamily="18" charset="0"/>
            </a:endParaRPr>
          </a:p>
          <a:p>
            <a:pPr lvl="1"/>
            <a:r>
              <a:rPr lang="en-IN" i="1" dirty="0">
                <a:solidFill>
                  <a:srgbClr val="0070C0"/>
                </a:solidFill>
                <a:latin typeface="Times New Roman" panose="02020603050405020304" pitchFamily="18" charset="0"/>
                <a:cs typeface="Times New Roman" panose="02020603050405020304" pitchFamily="18" charset="0"/>
              </a:rPr>
              <a:t>neural networks</a:t>
            </a:r>
            <a:endParaRPr lang="en-IN"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1256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2618"/>
            <a:ext cx="10515600" cy="5664345"/>
          </a:xfrm>
        </p:spPr>
        <p:txBody>
          <a:bodyPr>
            <a:normAutofit fontScale="77500" lnSpcReduction="20000"/>
          </a:bodyPr>
          <a:lstStyle/>
          <a:p>
            <a:pPr marL="0" indent="0">
              <a:buNone/>
            </a:pPr>
            <a:r>
              <a:rPr lang="en-US" b="1" dirty="0">
                <a:latin typeface="Times New Roman" panose="02020603050405020304" pitchFamily="18" charset="0"/>
                <a:cs typeface="Times New Roman" panose="02020603050405020304" pitchFamily="18" charset="0"/>
              </a:rPr>
              <a:t>Decision tree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flowchart-like tree structure</a:t>
            </a:r>
          </a:p>
          <a:p>
            <a:r>
              <a:rPr lang="en-US" dirty="0">
                <a:latin typeface="Times New Roman" panose="02020603050405020304" pitchFamily="18" charset="0"/>
                <a:cs typeface="Times New Roman" panose="02020603050405020304" pitchFamily="18" charset="0"/>
              </a:rPr>
              <a:t>Each node denotes a test on an attribute value</a:t>
            </a:r>
          </a:p>
          <a:p>
            <a:r>
              <a:rPr lang="en-US" dirty="0">
                <a:latin typeface="Times New Roman" panose="02020603050405020304" pitchFamily="18" charset="0"/>
                <a:cs typeface="Times New Roman" panose="02020603050405020304" pitchFamily="18" charset="0"/>
              </a:rPr>
              <a:t>Each branch represents an outcome of the test</a:t>
            </a:r>
          </a:p>
          <a:p>
            <a:r>
              <a:rPr lang="en-US" dirty="0">
                <a:latin typeface="Times New Roman" panose="02020603050405020304" pitchFamily="18" charset="0"/>
                <a:cs typeface="Times New Roman" panose="02020603050405020304" pitchFamily="18" charset="0"/>
              </a:rPr>
              <a:t>Tree leaves represent classes or class distributions.</a:t>
            </a:r>
          </a:p>
          <a:p>
            <a:r>
              <a:rPr lang="en-US" dirty="0">
                <a:latin typeface="Times New Roman" panose="02020603050405020304" pitchFamily="18" charset="0"/>
                <a:cs typeface="Times New Roman" panose="02020603050405020304" pitchFamily="18" charset="0"/>
              </a:rPr>
              <a:t>Decision trees can easily be converted to classification rules.</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N</a:t>
            </a:r>
            <a:r>
              <a:rPr lang="en-US" b="1" dirty="0">
                <a:latin typeface="Times New Roman" panose="02020603050405020304" pitchFamily="18" charset="0"/>
                <a:cs typeface="Times New Roman" panose="02020603050405020304" pitchFamily="18" charset="0"/>
              </a:rPr>
              <a:t>eural network</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used for classification</a:t>
            </a:r>
          </a:p>
          <a:p>
            <a:r>
              <a:rPr lang="en-US" dirty="0">
                <a:latin typeface="Times New Roman" panose="02020603050405020304" pitchFamily="18" charset="0"/>
                <a:cs typeface="Times New Roman" panose="02020603050405020304" pitchFamily="18" charset="0"/>
              </a:rPr>
              <a:t>A collection of </a:t>
            </a:r>
            <a:r>
              <a:rPr lang="en-US" dirty="0">
                <a:solidFill>
                  <a:srgbClr val="0070C0"/>
                </a:solidFill>
                <a:latin typeface="Times New Roman" panose="02020603050405020304" pitchFamily="18" charset="0"/>
                <a:cs typeface="Times New Roman" panose="02020603050405020304" pitchFamily="18" charset="0"/>
              </a:rPr>
              <a:t>neuron-like</a:t>
            </a:r>
            <a:r>
              <a:rPr lang="en-US" dirty="0">
                <a:latin typeface="Times New Roman" panose="02020603050405020304" pitchFamily="18" charset="0"/>
                <a:cs typeface="Times New Roman" panose="02020603050405020304" pitchFamily="18" charset="0"/>
              </a:rPr>
              <a:t> processing </a:t>
            </a:r>
            <a:r>
              <a:rPr lang="en-US" dirty="0">
                <a:solidFill>
                  <a:srgbClr val="0070C0"/>
                </a:solidFill>
                <a:latin typeface="Times New Roman" panose="02020603050405020304" pitchFamily="18" charset="0"/>
                <a:cs typeface="Times New Roman" panose="02020603050405020304" pitchFamily="18" charset="0"/>
              </a:rPr>
              <a:t>units</a:t>
            </a:r>
            <a:r>
              <a:rPr lang="en-US" dirty="0">
                <a:latin typeface="Times New Roman" panose="02020603050405020304" pitchFamily="18" charset="0"/>
                <a:cs typeface="Times New Roman" panose="02020603050405020304" pitchFamily="18" charset="0"/>
              </a:rPr>
              <a:t> </a:t>
            </a:r>
            <a:r>
              <a:rPr lang="en-US" dirty="0">
                <a:solidFill>
                  <a:srgbClr val="0070C0"/>
                </a:solidFill>
                <a:latin typeface="Times New Roman" panose="02020603050405020304" pitchFamily="18" charset="0"/>
                <a:cs typeface="Times New Roman" panose="02020603050405020304" pitchFamily="18" charset="0"/>
              </a:rPr>
              <a:t>with weighted connections </a:t>
            </a:r>
            <a:r>
              <a:rPr lang="en-US" dirty="0">
                <a:latin typeface="Times New Roman" panose="02020603050405020304" pitchFamily="18" charset="0"/>
                <a:cs typeface="Times New Roman" panose="02020603050405020304" pitchFamily="18" charset="0"/>
              </a:rPr>
              <a:t>between the units. </a:t>
            </a:r>
          </a:p>
          <a:p>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Other Classification Models:</a:t>
            </a:r>
          </a:p>
          <a:p>
            <a:pPr marL="0" indent="0">
              <a:buNone/>
            </a:pPr>
            <a:r>
              <a:rPr lang="en-US" dirty="0">
                <a:latin typeface="Times New Roman" panose="02020603050405020304" pitchFamily="18" charset="0"/>
                <a:cs typeface="Times New Roman" panose="02020603050405020304" pitchFamily="18" charset="0"/>
              </a:rPr>
              <a:t>Naïve Bayesian classification</a:t>
            </a:r>
          </a:p>
          <a:p>
            <a:pPr marL="0" indent="0">
              <a:buNone/>
            </a:pPr>
            <a:r>
              <a:rPr lang="en-US" dirty="0">
                <a:latin typeface="Times New Roman" panose="02020603050405020304" pitchFamily="18" charset="0"/>
                <a:cs typeface="Times New Roman" panose="02020603050405020304" pitchFamily="18" charset="0"/>
              </a:rPr>
              <a:t>Support Vector Machines</a:t>
            </a:r>
          </a:p>
          <a:p>
            <a:pPr marL="0" indent="0">
              <a:buNone/>
            </a:pPr>
            <a:r>
              <a:rPr lang="en-US" i="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-nearest-neighbor classification.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7465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979776" y="365125"/>
            <a:ext cx="10270115" cy="6549621"/>
          </a:xfrm>
          <a:prstGeom prst="rect">
            <a:avLst/>
          </a:prstGeom>
        </p:spPr>
      </p:pic>
    </p:spTree>
    <p:extLst>
      <p:ext uri="{BB962C8B-B14F-4D97-AF65-F5344CB8AC3E}">
        <p14:creationId xmlns:p14="http://schemas.microsoft.com/office/powerpoint/2010/main" val="21133590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Regression</a:t>
            </a:r>
            <a:br>
              <a:rPr lang="en-IN" b="1" dirty="0"/>
            </a:br>
            <a:endParaRPr lang="en-IN" dirty="0"/>
          </a:p>
        </p:txBody>
      </p:sp>
      <p:sp>
        <p:nvSpPr>
          <p:cNvPr id="3" name="Content Placeholder 2"/>
          <p:cNvSpPr>
            <a:spLocks noGrp="1"/>
          </p:cNvSpPr>
          <p:nvPr>
            <p:ph idx="1"/>
          </p:nvPr>
        </p:nvSpPr>
        <p:spPr/>
        <p:txBody>
          <a:bodyPr>
            <a:normAutofit/>
          </a:bodyPr>
          <a:lstStyle/>
          <a:p>
            <a:r>
              <a:rPr lang="en-IN" sz="2400" b="1" dirty="0">
                <a:latin typeface="Times New Roman" panose="02020603050405020304" pitchFamily="18" charset="0"/>
                <a:cs typeface="Times New Roman" panose="02020603050405020304" pitchFamily="18" charset="0"/>
              </a:rPr>
              <a:t>Regression </a:t>
            </a:r>
            <a:r>
              <a:rPr lang="en-US" sz="2400" dirty="0">
                <a:latin typeface="Times New Roman" panose="02020603050405020304" pitchFamily="18" charset="0"/>
                <a:cs typeface="Times New Roman" panose="02020603050405020304" pitchFamily="18" charset="0"/>
              </a:rPr>
              <a:t>models </a:t>
            </a:r>
            <a:r>
              <a:rPr lang="en-US" sz="2400" dirty="0">
                <a:solidFill>
                  <a:srgbClr val="C00000"/>
                </a:solidFill>
                <a:latin typeface="Times New Roman" panose="02020603050405020304" pitchFamily="18" charset="0"/>
                <a:cs typeface="Times New Roman" panose="02020603050405020304" pitchFamily="18" charset="0"/>
              </a:rPr>
              <a:t>continuous-valued functions. </a:t>
            </a:r>
          </a:p>
          <a:p>
            <a:r>
              <a:rPr lang="en-US" sz="2400" dirty="0">
                <a:latin typeface="Times New Roman" panose="02020603050405020304" pitchFamily="18" charset="0"/>
                <a:cs typeface="Times New Roman" panose="02020603050405020304" pitchFamily="18" charset="0"/>
              </a:rPr>
              <a:t>Used to </a:t>
            </a:r>
            <a:r>
              <a:rPr lang="en-US" sz="2400" dirty="0">
                <a:solidFill>
                  <a:srgbClr val="C00000"/>
                </a:solidFill>
                <a:latin typeface="Times New Roman" panose="02020603050405020304" pitchFamily="18" charset="0"/>
                <a:cs typeface="Times New Roman" panose="02020603050405020304" pitchFamily="18" charset="0"/>
              </a:rPr>
              <a:t>predict missing or unavailable </a:t>
            </a:r>
            <a:r>
              <a:rPr lang="en-US" sz="2400" i="1" dirty="0">
                <a:solidFill>
                  <a:srgbClr val="C00000"/>
                </a:solidFill>
                <a:latin typeface="Times New Roman" panose="02020603050405020304" pitchFamily="18" charset="0"/>
                <a:cs typeface="Times New Roman" panose="02020603050405020304" pitchFamily="18" charset="0"/>
              </a:rPr>
              <a:t>numerical data values </a:t>
            </a:r>
            <a:r>
              <a:rPr lang="en-US" sz="2400" dirty="0">
                <a:latin typeface="Times New Roman" panose="02020603050405020304" pitchFamily="18" charset="0"/>
                <a:cs typeface="Times New Roman" panose="02020603050405020304" pitchFamily="18" charset="0"/>
              </a:rPr>
              <a:t>rather than (discrete) class labels. </a:t>
            </a:r>
          </a:p>
          <a:p>
            <a:r>
              <a:rPr lang="en-US" sz="2400" i="1" dirty="0">
                <a:latin typeface="Times New Roman" panose="02020603050405020304" pitchFamily="18" charset="0"/>
                <a:cs typeface="Times New Roman" panose="02020603050405020304" pitchFamily="18" charset="0"/>
              </a:rPr>
              <a:t>Prediction </a:t>
            </a:r>
            <a:r>
              <a:rPr lang="en-US" sz="2400" dirty="0">
                <a:latin typeface="Times New Roman" panose="02020603050405020304" pitchFamily="18" charset="0"/>
                <a:cs typeface="Times New Roman" panose="02020603050405020304" pitchFamily="18" charset="0"/>
              </a:rPr>
              <a:t>-&gt; both numeric prediction and class label prediction. </a:t>
            </a:r>
          </a:p>
          <a:p>
            <a:r>
              <a:rPr lang="en-US" sz="2400" b="1" i="1" dirty="0">
                <a:solidFill>
                  <a:srgbClr val="0070C0"/>
                </a:solidFill>
                <a:latin typeface="Times New Roman" panose="02020603050405020304" pitchFamily="18" charset="0"/>
                <a:cs typeface="Times New Roman" panose="02020603050405020304" pitchFamily="18" charset="0"/>
              </a:rPr>
              <a:t>Regression analysis </a:t>
            </a:r>
            <a:r>
              <a:rPr lang="en-US" sz="2400" dirty="0">
                <a:latin typeface="Times New Roman" panose="02020603050405020304" pitchFamily="18" charset="0"/>
                <a:cs typeface="Times New Roman" panose="02020603050405020304" pitchFamily="18" charset="0"/>
              </a:rPr>
              <a:t>-  a statistical methodology that is most often used for numeric prediction.</a:t>
            </a:r>
          </a:p>
          <a:p>
            <a:r>
              <a:rPr lang="en-US" sz="2400" dirty="0">
                <a:latin typeface="Times New Roman" panose="02020603050405020304" pitchFamily="18" charset="0"/>
                <a:cs typeface="Times New Roman" panose="02020603050405020304" pitchFamily="18" charset="0"/>
              </a:rPr>
              <a:t>Regression also encompasses the </a:t>
            </a:r>
            <a:r>
              <a:rPr lang="en-US" sz="2400" dirty="0">
                <a:solidFill>
                  <a:srgbClr val="C00000"/>
                </a:solidFill>
                <a:latin typeface="Times New Roman" panose="02020603050405020304" pitchFamily="18" charset="0"/>
                <a:cs typeface="Times New Roman" panose="02020603050405020304" pitchFamily="18" charset="0"/>
              </a:rPr>
              <a:t>identification of distribution </a:t>
            </a:r>
            <a:r>
              <a:rPr lang="en-US" sz="2400" i="1" dirty="0">
                <a:solidFill>
                  <a:srgbClr val="C00000"/>
                </a:solidFill>
                <a:latin typeface="Times New Roman" panose="02020603050405020304" pitchFamily="18" charset="0"/>
                <a:cs typeface="Times New Roman" panose="02020603050405020304" pitchFamily="18" charset="0"/>
              </a:rPr>
              <a:t>trends </a:t>
            </a:r>
            <a:r>
              <a:rPr lang="en-US" sz="2400" dirty="0">
                <a:solidFill>
                  <a:srgbClr val="C00000"/>
                </a:solidFill>
                <a:latin typeface="Times New Roman" panose="02020603050405020304" pitchFamily="18" charset="0"/>
                <a:cs typeface="Times New Roman" panose="02020603050405020304" pitchFamily="18" charset="0"/>
              </a:rPr>
              <a:t>based on the available data.</a:t>
            </a:r>
          </a:p>
        </p:txBody>
      </p:sp>
    </p:spTree>
    <p:extLst>
      <p:ext uri="{BB962C8B-B14F-4D97-AF65-F5344CB8AC3E}">
        <p14:creationId xmlns:p14="http://schemas.microsoft.com/office/powerpoint/2010/main" val="35923892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Classification and Regression for Predictive Analysis</a:t>
            </a:r>
            <a:endParaRPr lang="en-IN" sz="3600" dirty="0"/>
          </a:p>
        </p:txBody>
      </p:sp>
      <p:sp>
        <p:nvSpPr>
          <p:cNvPr id="3" name="Content Placeholder 2"/>
          <p:cNvSpPr>
            <a:spLocks noGrp="1"/>
          </p:cNvSpPr>
          <p:nvPr>
            <p:ph idx="1"/>
          </p:nvPr>
        </p:nvSpPr>
        <p:spPr>
          <a:xfrm>
            <a:off x="962891" y="2227407"/>
            <a:ext cx="10515600" cy="3619211"/>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Relevance analysis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Classification and regression may need to be </a:t>
            </a:r>
            <a:r>
              <a:rPr lang="en-US" sz="2400" dirty="0">
                <a:solidFill>
                  <a:srgbClr val="C00000"/>
                </a:solidFill>
                <a:latin typeface="Times New Roman" panose="02020603050405020304" pitchFamily="18" charset="0"/>
                <a:cs typeface="Times New Roman" panose="02020603050405020304" pitchFamily="18" charset="0"/>
              </a:rPr>
              <a:t>preceded by </a:t>
            </a:r>
            <a:r>
              <a:rPr lang="en-US" sz="2400" b="1" dirty="0">
                <a:solidFill>
                  <a:srgbClr val="0070C0"/>
                </a:solidFill>
                <a:latin typeface="Times New Roman" panose="02020603050405020304" pitchFamily="18" charset="0"/>
                <a:cs typeface="Times New Roman" panose="02020603050405020304" pitchFamily="18" charset="0"/>
              </a:rPr>
              <a:t>relevance analysis.</a:t>
            </a:r>
            <a:endParaRPr lang="en-US" sz="2400" dirty="0">
              <a:solidFill>
                <a:srgbClr val="0070C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Attempts to </a:t>
            </a:r>
            <a:r>
              <a:rPr lang="en-US" sz="2400" dirty="0">
                <a:solidFill>
                  <a:srgbClr val="0070C0"/>
                </a:solidFill>
                <a:latin typeface="Times New Roman" panose="02020603050405020304" pitchFamily="18" charset="0"/>
                <a:cs typeface="Times New Roman" panose="02020603050405020304" pitchFamily="18" charset="0"/>
              </a:rPr>
              <a:t>identify attributes that are significantly relevant </a:t>
            </a:r>
            <a:r>
              <a:rPr lang="en-US" sz="2400" dirty="0">
                <a:latin typeface="Times New Roman" panose="02020603050405020304" pitchFamily="18" charset="0"/>
                <a:cs typeface="Times New Roman" panose="02020603050405020304" pitchFamily="18" charset="0"/>
              </a:rPr>
              <a:t>to the classification and regression process. </a:t>
            </a:r>
          </a:p>
          <a:p>
            <a:r>
              <a:rPr lang="en-US" sz="2400" dirty="0">
                <a:latin typeface="Times New Roman" panose="02020603050405020304" pitchFamily="18" charset="0"/>
                <a:cs typeface="Times New Roman" panose="02020603050405020304" pitchFamily="18" charset="0"/>
              </a:rPr>
              <a:t>Other attributes, which are </a:t>
            </a:r>
            <a:r>
              <a:rPr lang="en-US" sz="2400" dirty="0">
                <a:solidFill>
                  <a:srgbClr val="0070C0"/>
                </a:solidFill>
                <a:latin typeface="Times New Roman" panose="02020603050405020304" pitchFamily="18" charset="0"/>
                <a:cs typeface="Times New Roman" panose="02020603050405020304" pitchFamily="18" charset="0"/>
              </a:rPr>
              <a:t>irrelevant</a:t>
            </a:r>
            <a:r>
              <a:rPr lang="en-US" sz="2400" dirty="0">
                <a:latin typeface="Times New Roman" panose="02020603050405020304" pitchFamily="18" charset="0"/>
                <a:cs typeface="Times New Roman" panose="02020603050405020304" pitchFamily="18" charset="0"/>
              </a:rPr>
              <a:t>, can then be </a:t>
            </a:r>
            <a:r>
              <a:rPr lang="en-US" sz="2400" dirty="0">
                <a:solidFill>
                  <a:srgbClr val="0070C0"/>
                </a:solidFill>
                <a:latin typeface="Times New Roman" panose="02020603050405020304" pitchFamily="18" charset="0"/>
                <a:cs typeface="Times New Roman" panose="02020603050405020304" pitchFamily="18" charset="0"/>
              </a:rPr>
              <a:t>excluded</a:t>
            </a:r>
            <a:r>
              <a:rPr lang="en-US" sz="2400" dirty="0">
                <a:latin typeface="Times New Roman" panose="02020603050405020304" pitchFamily="18" charset="0"/>
                <a:cs typeface="Times New Roman" panose="02020603050405020304" pitchFamily="18" charset="0"/>
              </a:rPr>
              <a:t> from consideration.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29670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Eg</a:t>
            </a:r>
            <a:r>
              <a:rPr lang="en-US" dirty="0"/>
              <a:t>: Classification</a:t>
            </a:r>
            <a:endParaRPr lang="en-IN" dirty="0"/>
          </a:p>
        </p:txBody>
      </p:sp>
      <p:sp>
        <p:nvSpPr>
          <p:cNvPr id="3" name="Content Placeholder 2"/>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Suppose as a sales manager of </a:t>
            </a:r>
            <a:r>
              <a:rPr lang="en-US" sz="2400" i="1" dirty="0" err="1">
                <a:latin typeface="Times New Roman" panose="02020603050405020304" pitchFamily="18" charset="0"/>
                <a:cs typeface="Times New Roman" panose="02020603050405020304" pitchFamily="18" charset="0"/>
              </a:rPr>
              <a:t>AllElectronics</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you want to classify a large set of items in the store, based on three kinds of responses to a sales </a:t>
            </a:r>
            <a:r>
              <a:rPr lang="en-US" sz="2400" dirty="0" err="1">
                <a:latin typeface="Times New Roman" panose="02020603050405020304" pitchFamily="18" charset="0"/>
                <a:cs typeface="Times New Roman" panose="02020603050405020304" pitchFamily="18" charset="0"/>
              </a:rPr>
              <a:t>campaign:</a:t>
            </a:r>
            <a:r>
              <a:rPr lang="en-US" sz="2400" i="1" dirty="0" err="1">
                <a:latin typeface="Times New Roman" panose="02020603050405020304" pitchFamily="18" charset="0"/>
                <a:cs typeface="Times New Roman" panose="02020603050405020304" pitchFamily="18" charset="0"/>
              </a:rPr>
              <a:t>good</a:t>
            </a:r>
            <a:r>
              <a:rPr lang="en-US" sz="2400" i="1" dirty="0">
                <a:latin typeface="Times New Roman" panose="02020603050405020304" pitchFamily="18" charset="0"/>
                <a:cs typeface="Times New Roman" panose="02020603050405020304" pitchFamily="18" charset="0"/>
              </a:rPr>
              <a:t> response</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mild response </a:t>
            </a:r>
            <a:r>
              <a:rPr lang="en-US" sz="2400" dirty="0">
                <a:latin typeface="Times New Roman" panose="02020603050405020304" pitchFamily="18" charset="0"/>
                <a:cs typeface="Times New Roman" panose="02020603050405020304" pitchFamily="18" charset="0"/>
              </a:rPr>
              <a:t>and </a:t>
            </a:r>
            <a:r>
              <a:rPr lang="en-US" sz="2400" i="1" dirty="0">
                <a:latin typeface="Times New Roman" panose="02020603050405020304" pitchFamily="18" charset="0"/>
                <a:cs typeface="Times New Roman" panose="02020603050405020304" pitchFamily="18" charset="0"/>
              </a:rPr>
              <a:t>no response</a:t>
            </a:r>
            <a:r>
              <a:rPr lang="en-US" sz="2400" dirty="0">
                <a:latin typeface="Times New Roman" panose="02020603050405020304" pitchFamily="18" charset="0"/>
                <a:cs typeface="Times New Roman" panose="02020603050405020304" pitchFamily="18" charset="0"/>
              </a:rPr>
              <a:t>. </a:t>
            </a:r>
          </a:p>
          <a:p>
            <a:pPr marL="0" indent="0" algn="just">
              <a:buNone/>
            </a:pPr>
            <a:r>
              <a:rPr lang="en-US" sz="2400" dirty="0">
                <a:latin typeface="Times New Roman" panose="02020603050405020304" pitchFamily="18" charset="0"/>
                <a:cs typeface="Times New Roman" panose="02020603050405020304" pitchFamily="18" charset="0"/>
              </a:rPr>
              <a:t>Derive a model for each of these three classes based on the descriptive features of the items, such as </a:t>
            </a:r>
            <a:r>
              <a:rPr lang="en-US" sz="2400" i="1" dirty="0">
                <a:latin typeface="Times New Roman" panose="02020603050405020304" pitchFamily="18" charset="0"/>
                <a:cs typeface="Times New Roman" panose="02020603050405020304" pitchFamily="18" charset="0"/>
              </a:rPr>
              <a:t>price</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brand, place made, type</a:t>
            </a:r>
            <a:r>
              <a:rPr lang="en-US" sz="2400" dirty="0">
                <a:latin typeface="Times New Roman" panose="02020603050405020304" pitchFamily="18" charset="0"/>
                <a:cs typeface="Times New Roman" panose="02020603050405020304" pitchFamily="18" charset="0"/>
              </a:rPr>
              <a:t>, and </a:t>
            </a:r>
            <a:r>
              <a:rPr lang="en-US" sz="2400" i="1" dirty="0">
                <a:latin typeface="Times New Roman" panose="02020603050405020304" pitchFamily="18" charset="0"/>
                <a:cs typeface="Times New Roman" panose="02020603050405020304" pitchFamily="18" charset="0"/>
              </a:rPr>
              <a:t>category</a:t>
            </a:r>
            <a:r>
              <a:rPr lang="en-US" sz="2400" dirty="0">
                <a:latin typeface="Times New Roman" panose="02020603050405020304" pitchFamily="18" charset="0"/>
                <a:cs typeface="Times New Roman" panose="02020603050405020304" pitchFamily="18" charset="0"/>
              </a:rPr>
              <a:t>. </a:t>
            </a:r>
          </a:p>
          <a:p>
            <a:pPr marL="0" indent="0" algn="just">
              <a:buNone/>
            </a:pPr>
            <a:r>
              <a:rPr lang="en-US" sz="2400" dirty="0">
                <a:latin typeface="Times New Roman" panose="02020603050405020304" pitchFamily="18" charset="0"/>
                <a:cs typeface="Times New Roman" panose="02020603050405020304" pitchFamily="18" charset="0"/>
              </a:rPr>
              <a:t>The resulting classification should maximally distinguish each class from the others, presenting an organized picture of the data set.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96958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Eg</a:t>
            </a:r>
            <a:r>
              <a:rPr lang="en-US" dirty="0"/>
              <a:t>: Regression</a:t>
            </a:r>
            <a:endParaRPr lang="en-IN" dirty="0"/>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Predict the amount of revenue that each item will generate during an upcoming sale at </a:t>
            </a:r>
            <a:r>
              <a:rPr lang="en-US" sz="2400" i="1" dirty="0" err="1">
                <a:latin typeface="Times New Roman" panose="02020603050405020304" pitchFamily="18" charset="0"/>
                <a:cs typeface="Times New Roman" panose="02020603050405020304" pitchFamily="18" charset="0"/>
              </a:rPr>
              <a:t>AllElectronics</a:t>
            </a:r>
            <a:r>
              <a:rPr lang="en-US" sz="2400" dirty="0">
                <a:latin typeface="Times New Roman" panose="02020603050405020304" pitchFamily="18" charset="0"/>
                <a:cs typeface="Times New Roman" panose="02020603050405020304" pitchFamily="18" charset="0"/>
              </a:rPr>
              <a:t>, based on the previous sales data.</a:t>
            </a:r>
          </a:p>
          <a:p>
            <a:r>
              <a:rPr lang="en-IN" sz="2400" dirty="0">
                <a:latin typeface="Times New Roman" panose="02020603050405020304" pitchFamily="18" charset="0"/>
                <a:cs typeface="Times New Roman" panose="02020603050405020304" pitchFamily="18" charset="0"/>
              </a:rPr>
              <a:t>An </a:t>
            </a:r>
            <a:r>
              <a:rPr lang="en-US" sz="2400" dirty="0">
                <a:latin typeface="Times New Roman" panose="02020603050405020304" pitchFamily="18" charset="0"/>
                <a:cs typeface="Times New Roman" panose="02020603050405020304" pitchFamily="18" charset="0"/>
              </a:rPr>
              <a:t>example of regression analysis because the regression model constructed will predict a continuous function (or ordered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6321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6366"/>
          </a:xfrm>
        </p:spPr>
        <p:txBody>
          <a:bodyPr/>
          <a:lstStyle/>
          <a:p>
            <a:r>
              <a:rPr lang="en-US" dirty="0"/>
              <a:t>Cluster Analysis</a:t>
            </a:r>
            <a:endParaRPr lang="en-IN" dirty="0"/>
          </a:p>
        </p:txBody>
      </p:sp>
      <p:sp>
        <p:nvSpPr>
          <p:cNvPr id="3" name="Content Placeholder 2"/>
          <p:cNvSpPr>
            <a:spLocks noGrp="1"/>
          </p:cNvSpPr>
          <p:nvPr>
            <p:ph idx="1"/>
          </p:nvPr>
        </p:nvSpPr>
        <p:spPr>
          <a:xfrm>
            <a:off x="838200" y="1565564"/>
            <a:ext cx="10515600" cy="4611399"/>
          </a:xfrm>
        </p:spPr>
        <p:txBody>
          <a:bodyPr>
            <a:normAutofit/>
          </a:bodyPr>
          <a:lstStyle/>
          <a:p>
            <a:pPr algn="just"/>
            <a:r>
              <a:rPr lang="en-US" sz="2400" b="1" dirty="0">
                <a:solidFill>
                  <a:srgbClr val="0070C0"/>
                </a:solidFill>
                <a:latin typeface="Times New Roman" panose="02020603050405020304" pitchFamily="18" charset="0"/>
                <a:cs typeface="Times New Roman" panose="02020603050405020304" pitchFamily="18" charset="0"/>
              </a:rPr>
              <a:t>Clustering</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analyzes data objects </a:t>
            </a:r>
            <a:r>
              <a:rPr lang="en-US" sz="2400" dirty="0">
                <a:solidFill>
                  <a:srgbClr val="C00000"/>
                </a:solidFill>
                <a:latin typeface="Times New Roman" panose="02020603050405020304" pitchFamily="18" charset="0"/>
                <a:cs typeface="Times New Roman" panose="02020603050405020304" pitchFamily="18" charset="0"/>
              </a:rPr>
              <a:t>without consulting class labels</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Clustering </a:t>
            </a:r>
            <a:r>
              <a:rPr lang="en-US" sz="2400" dirty="0">
                <a:solidFill>
                  <a:srgbClr val="C00000"/>
                </a:solidFill>
                <a:latin typeface="Times New Roman" panose="02020603050405020304" pitchFamily="18" charset="0"/>
                <a:cs typeface="Times New Roman" panose="02020603050405020304" pitchFamily="18" charset="0"/>
              </a:rPr>
              <a:t>can be used to generate class labels </a:t>
            </a:r>
            <a:r>
              <a:rPr lang="en-US" sz="2400" dirty="0">
                <a:latin typeface="Times New Roman" panose="02020603050405020304" pitchFamily="18" charset="0"/>
                <a:cs typeface="Times New Roman" panose="02020603050405020304" pitchFamily="18" charset="0"/>
              </a:rPr>
              <a:t>for a group of data. </a:t>
            </a:r>
          </a:p>
          <a:p>
            <a:pPr algn="just"/>
            <a:r>
              <a:rPr lang="en-US" sz="2400" dirty="0">
                <a:latin typeface="Times New Roman" panose="02020603050405020304" pitchFamily="18" charset="0"/>
                <a:cs typeface="Times New Roman" panose="02020603050405020304" pitchFamily="18" charset="0"/>
              </a:rPr>
              <a:t>The objects are clustered or grouped based on </a:t>
            </a:r>
            <a:r>
              <a:rPr lang="en-US" sz="2400" dirty="0">
                <a:solidFill>
                  <a:srgbClr val="0070C0"/>
                </a:solidFill>
                <a:latin typeface="Times New Roman" panose="02020603050405020304" pitchFamily="18" charset="0"/>
                <a:cs typeface="Times New Roman" panose="02020603050405020304" pitchFamily="18" charset="0"/>
              </a:rPr>
              <a:t>the principle of </a:t>
            </a:r>
            <a:r>
              <a:rPr lang="en-US" sz="2400" i="1" dirty="0">
                <a:solidFill>
                  <a:srgbClr val="0070C0"/>
                </a:solidFill>
                <a:latin typeface="Times New Roman" panose="02020603050405020304" pitchFamily="18" charset="0"/>
                <a:cs typeface="Times New Roman" panose="02020603050405020304" pitchFamily="18" charset="0"/>
              </a:rPr>
              <a:t>maximizing the </a:t>
            </a:r>
            <a:r>
              <a:rPr lang="en-US" sz="2400" i="1" dirty="0" err="1">
                <a:solidFill>
                  <a:srgbClr val="0070C0"/>
                </a:solidFill>
                <a:latin typeface="Times New Roman" panose="02020603050405020304" pitchFamily="18" charset="0"/>
                <a:cs typeface="Times New Roman" panose="02020603050405020304" pitchFamily="18" charset="0"/>
              </a:rPr>
              <a:t>intraclass</a:t>
            </a:r>
            <a:r>
              <a:rPr lang="en-US" sz="2400" i="1" dirty="0">
                <a:solidFill>
                  <a:srgbClr val="0070C0"/>
                </a:solidFill>
                <a:latin typeface="Times New Roman" panose="02020603050405020304" pitchFamily="18" charset="0"/>
                <a:cs typeface="Times New Roman" panose="02020603050405020304" pitchFamily="18" charset="0"/>
              </a:rPr>
              <a:t> similarity and minimizing the interclass similarity</a:t>
            </a:r>
            <a:r>
              <a:rPr lang="en-US" sz="2400" dirty="0">
                <a:solidFill>
                  <a:srgbClr val="0070C0"/>
                </a:solidFill>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Objects within a cluster have high similarity in comparison to one another, but are rather dissimilar to objects in other clusters. </a:t>
            </a:r>
          </a:p>
          <a:p>
            <a:pPr algn="just"/>
            <a:r>
              <a:rPr lang="en-US" sz="2400" dirty="0">
                <a:latin typeface="Times New Roman" panose="02020603050405020304" pitchFamily="18" charset="0"/>
                <a:cs typeface="Times New Roman" panose="02020603050405020304" pitchFamily="18" charset="0"/>
              </a:rPr>
              <a:t>Each cluster so formed can be viewed as </a:t>
            </a:r>
            <a:r>
              <a:rPr lang="en-US" sz="2400" dirty="0">
                <a:solidFill>
                  <a:srgbClr val="0070C0"/>
                </a:solidFill>
                <a:latin typeface="Times New Roman" panose="02020603050405020304" pitchFamily="18" charset="0"/>
                <a:cs typeface="Times New Roman" panose="02020603050405020304" pitchFamily="18" charset="0"/>
              </a:rPr>
              <a:t>a class of objects</a:t>
            </a:r>
            <a:r>
              <a:rPr lang="en-US" sz="2400" dirty="0">
                <a:latin typeface="Times New Roman" panose="02020603050405020304" pitchFamily="18" charset="0"/>
                <a:cs typeface="Times New Roman" panose="02020603050405020304" pitchFamily="18" charset="0"/>
              </a:rPr>
              <a:t>, from which </a:t>
            </a:r>
            <a:r>
              <a:rPr lang="en-US" sz="2400" dirty="0">
                <a:solidFill>
                  <a:srgbClr val="0070C0"/>
                </a:solidFill>
                <a:latin typeface="Times New Roman" panose="02020603050405020304" pitchFamily="18" charset="0"/>
                <a:cs typeface="Times New Roman" panose="02020603050405020304" pitchFamily="18" charset="0"/>
              </a:rPr>
              <a:t>rules can be derived. </a:t>
            </a:r>
          </a:p>
          <a:p>
            <a:pPr algn="just"/>
            <a:r>
              <a:rPr lang="en-US" sz="2400" dirty="0">
                <a:latin typeface="Times New Roman" panose="02020603050405020304" pitchFamily="18" charset="0"/>
                <a:cs typeface="Times New Roman" panose="02020603050405020304" pitchFamily="18" charset="0"/>
              </a:rPr>
              <a:t>Clustering facilitate </a:t>
            </a:r>
            <a:r>
              <a:rPr lang="en-US" sz="2400" b="1" dirty="0">
                <a:solidFill>
                  <a:srgbClr val="0070C0"/>
                </a:solidFill>
                <a:latin typeface="Times New Roman" panose="02020603050405020304" pitchFamily="18" charset="0"/>
                <a:cs typeface="Times New Roman" panose="02020603050405020304" pitchFamily="18" charset="0"/>
              </a:rPr>
              <a:t>taxonomy formation -&gt; </a:t>
            </a:r>
            <a:r>
              <a:rPr lang="en-US" sz="2400" dirty="0">
                <a:latin typeface="Times New Roman" panose="02020603050405020304" pitchFamily="18" charset="0"/>
                <a:cs typeface="Times New Roman" panose="02020603050405020304" pitchFamily="18" charset="0"/>
              </a:rPr>
              <a:t>the organization of observations into a hierarchy of classes that group similar events together.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5653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Concept Hierarchies</a:t>
            </a:r>
            <a:endParaRPr lang="en-IN" dirty="0"/>
          </a:p>
        </p:txBody>
      </p:sp>
      <p:sp>
        <p:nvSpPr>
          <p:cNvPr id="3" name="Content Placeholder 2"/>
          <p:cNvSpPr>
            <a:spLocks noGrp="1"/>
          </p:cNvSpPr>
          <p:nvPr>
            <p:ph idx="1"/>
          </p:nvPr>
        </p:nvSpPr>
        <p:spPr>
          <a:xfrm>
            <a:off x="990600" y="1382279"/>
            <a:ext cx="9552709" cy="4351338"/>
          </a:xfrm>
        </p:spPr>
        <p:txBody>
          <a:bodyPr>
            <a:normAutofit fontScale="92500"/>
          </a:bodyPr>
          <a:lstStyle/>
          <a:p>
            <a:pPr marL="0" lvl="0" indent="0" algn="just">
              <a:buNone/>
            </a:pPr>
            <a:r>
              <a:rPr lang="en-IN" sz="2400" b="1" dirty="0">
                <a:latin typeface="Times New Roman" panose="02020603050405020304" pitchFamily="18" charset="0"/>
                <a:cs typeface="Times New Roman" panose="02020603050405020304" pitchFamily="18" charset="0"/>
              </a:rPr>
              <a:t>Operation-Derived Hierarchy</a:t>
            </a:r>
            <a:endParaRPr lang="en-IN" sz="2400" dirty="0">
              <a:latin typeface="Times New Roman" panose="02020603050405020304" pitchFamily="18" charset="0"/>
              <a:cs typeface="Times New Roman" panose="02020603050405020304" pitchFamily="18" charset="0"/>
            </a:endParaRPr>
          </a:p>
          <a:p>
            <a:pPr lvl="0" algn="just"/>
            <a:r>
              <a:rPr lang="en-IN" sz="2400" dirty="0">
                <a:latin typeface="Times New Roman" panose="02020603050405020304" pitchFamily="18" charset="0"/>
                <a:cs typeface="Times New Roman" panose="02020603050405020304" pitchFamily="18" charset="0"/>
              </a:rPr>
              <a:t>Organize data by </a:t>
            </a:r>
            <a:r>
              <a:rPr lang="en-IN" sz="2400" dirty="0">
                <a:solidFill>
                  <a:srgbClr val="0070C0"/>
                </a:solidFill>
                <a:latin typeface="Times New Roman" panose="02020603050405020304" pitchFamily="18" charset="0"/>
                <a:cs typeface="Times New Roman" panose="02020603050405020304" pitchFamily="18" charset="0"/>
              </a:rPr>
              <a:t>applying a series of operations or transformations</a:t>
            </a:r>
            <a:r>
              <a:rPr lang="en-IN" sz="2400" dirty="0">
                <a:latin typeface="Times New Roman" panose="02020603050405020304" pitchFamily="18" charset="0"/>
                <a:cs typeface="Times New Roman" panose="02020603050405020304" pitchFamily="18" charset="0"/>
              </a:rPr>
              <a:t> to the data. </a:t>
            </a:r>
          </a:p>
          <a:p>
            <a:pPr lvl="0" algn="just"/>
            <a:r>
              <a:rPr lang="en-IN" sz="2400" dirty="0">
                <a:latin typeface="Times New Roman" panose="02020603050405020304" pitchFamily="18" charset="0"/>
                <a:cs typeface="Times New Roman" panose="02020603050405020304" pitchFamily="18" charset="0"/>
              </a:rPr>
              <a:t>The operations are applied in a </a:t>
            </a:r>
            <a:r>
              <a:rPr lang="en-IN" sz="2400" dirty="0">
                <a:solidFill>
                  <a:srgbClr val="0070C0"/>
                </a:solidFill>
                <a:latin typeface="Times New Roman" panose="02020603050405020304" pitchFamily="18" charset="0"/>
                <a:cs typeface="Times New Roman" panose="02020603050405020304" pitchFamily="18" charset="0"/>
              </a:rPr>
              <a:t>top-down fashion.</a:t>
            </a:r>
          </a:p>
          <a:p>
            <a:pPr lvl="0" algn="just"/>
            <a:r>
              <a:rPr lang="en-IN" sz="2400" dirty="0">
                <a:solidFill>
                  <a:srgbClr val="0070C0"/>
                </a:solidFill>
                <a:latin typeface="Times New Roman" panose="02020603050405020304" pitchFamily="18" charset="0"/>
                <a:cs typeface="Times New Roman" panose="02020603050405020304" pitchFamily="18" charset="0"/>
              </a:rPr>
              <a:t>Each level of the hierarchy representing a more general or abstract view </a:t>
            </a:r>
            <a:r>
              <a:rPr lang="en-IN" sz="2400" dirty="0">
                <a:latin typeface="Times New Roman" panose="02020603050405020304" pitchFamily="18" charset="0"/>
                <a:cs typeface="Times New Roman" panose="02020603050405020304" pitchFamily="18" charset="0"/>
              </a:rPr>
              <a:t>of the data than the level below it. </a:t>
            </a:r>
          </a:p>
          <a:p>
            <a:pPr lvl="0" algn="just"/>
            <a:r>
              <a:rPr lang="en-IN" sz="2400" dirty="0">
                <a:latin typeface="Times New Roman" panose="02020603050405020304" pitchFamily="18" charset="0"/>
                <a:cs typeface="Times New Roman" panose="02020603050405020304" pitchFamily="18" charset="0"/>
              </a:rPr>
              <a:t>Typically used in data mining tasks such as </a:t>
            </a:r>
            <a:r>
              <a:rPr lang="en-IN" sz="2400" dirty="0">
                <a:solidFill>
                  <a:srgbClr val="0070C0"/>
                </a:solidFill>
                <a:latin typeface="Times New Roman" panose="02020603050405020304" pitchFamily="18" charset="0"/>
                <a:cs typeface="Times New Roman" panose="02020603050405020304" pitchFamily="18" charset="0"/>
              </a:rPr>
              <a:t>clustering </a:t>
            </a:r>
            <a:r>
              <a:rPr lang="en-IN" sz="2400" dirty="0">
                <a:latin typeface="Times New Roman" panose="02020603050405020304" pitchFamily="18" charset="0"/>
                <a:cs typeface="Times New Roman" panose="02020603050405020304" pitchFamily="18" charset="0"/>
              </a:rPr>
              <a:t>and</a:t>
            </a:r>
            <a:r>
              <a:rPr lang="en-IN" sz="2400" dirty="0">
                <a:solidFill>
                  <a:srgbClr val="0070C0"/>
                </a:solidFill>
                <a:latin typeface="Times New Roman" panose="02020603050405020304" pitchFamily="18" charset="0"/>
                <a:cs typeface="Times New Roman" panose="02020603050405020304" pitchFamily="18" charset="0"/>
              </a:rPr>
              <a:t> dimensionality reduction. </a:t>
            </a:r>
          </a:p>
          <a:p>
            <a:pPr lvl="0" algn="just"/>
            <a:r>
              <a:rPr lang="en-IN" sz="2400" dirty="0">
                <a:latin typeface="Times New Roman" panose="02020603050405020304" pitchFamily="18" charset="0"/>
                <a:cs typeface="Times New Roman" panose="02020603050405020304" pitchFamily="18" charset="0"/>
              </a:rPr>
              <a:t>The operations applied can be </a:t>
            </a:r>
            <a:r>
              <a:rPr lang="en-IN" sz="2400" dirty="0">
                <a:solidFill>
                  <a:srgbClr val="0070C0"/>
                </a:solidFill>
                <a:latin typeface="Times New Roman" panose="02020603050405020304" pitchFamily="18" charset="0"/>
                <a:cs typeface="Times New Roman" panose="02020603050405020304" pitchFamily="18" charset="0"/>
              </a:rPr>
              <a:t>mathematical or statistical operations </a:t>
            </a:r>
            <a:r>
              <a:rPr lang="en-IN" sz="2400" dirty="0">
                <a:latin typeface="Times New Roman" panose="02020603050405020304" pitchFamily="18" charset="0"/>
                <a:cs typeface="Times New Roman" panose="02020603050405020304" pitchFamily="18" charset="0"/>
              </a:rPr>
              <a:t>such as </a:t>
            </a:r>
            <a:r>
              <a:rPr lang="en-IN" sz="2400" dirty="0">
                <a:solidFill>
                  <a:srgbClr val="0070C0"/>
                </a:solidFill>
                <a:latin typeface="Times New Roman" panose="02020603050405020304" pitchFamily="18" charset="0"/>
                <a:cs typeface="Times New Roman" panose="02020603050405020304" pitchFamily="18" charset="0"/>
              </a:rPr>
              <a:t>aggregation, normalization </a:t>
            </a:r>
          </a:p>
          <a:p>
            <a:pPr lvl="0" algn="just"/>
            <a:r>
              <a:rPr lang="en-US" sz="2400" dirty="0" err="1">
                <a:solidFill>
                  <a:srgbClr val="0070C0"/>
                </a:solidFill>
                <a:latin typeface="Times New Roman" panose="02020603050405020304" pitchFamily="18" charset="0"/>
                <a:cs typeface="Times New Roman" panose="02020603050405020304" pitchFamily="18" charset="0"/>
              </a:rPr>
              <a:t>Eg</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a:solidFill>
                  <a:srgbClr val="07B971"/>
                </a:solidFill>
                <a:latin typeface="Times New Roman" panose="02020603050405020304" pitchFamily="18" charset="0"/>
                <a:cs typeface="Times New Roman" panose="02020603050405020304" pitchFamily="18" charset="0"/>
              </a:rPr>
              <a:t>email address: login name&lt; department&lt; university&lt; Country</a:t>
            </a:r>
          </a:p>
          <a:p>
            <a:pPr lvl="0" algn="just"/>
            <a:r>
              <a:rPr lang="en-US" sz="2400" dirty="0">
                <a:solidFill>
                  <a:srgbClr val="07B971"/>
                </a:solidFill>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abc@cs.ktu.in</a:t>
            </a:r>
            <a:endParaRPr lang="en-IN" sz="2400" dirty="0">
              <a:solidFill>
                <a:srgbClr val="C00000"/>
              </a:solidFill>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3781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Cluster analysis can be performed on </a:t>
            </a:r>
            <a:r>
              <a:rPr lang="en-US" sz="2400" i="1" dirty="0" err="1">
                <a:latin typeface="Times New Roman" panose="02020603050405020304" pitchFamily="18" charset="0"/>
                <a:cs typeface="Times New Roman" panose="02020603050405020304" pitchFamily="18" charset="0"/>
              </a:rPr>
              <a:t>AllElectronics</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customer data to identify homogeneous subpopulations of customers. </a:t>
            </a:r>
          </a:p>
          <a:p>
            <a:r>
              <a:rPr lang="en-US" sz="2400" dirty="0">
                <a:latin typeface="Times New Roman" panose="02020603050405020304" pitchFamily="18" charset="0"/>
                <a:cs typeface="Times New Roman" panose="02020603050405020304" pitchFamily="18" charset="0"/>
              </a:rPr>
              <a:t>These clusters may represent individual target groups for marketing. </a:t>
            </a:r>
          </a:p>
          <a:p>
            <a:r>
              <a:rPr lang="en-US" sz="2400" dirty="0">
                <a:latin typeface="Times New Roman" panose="02020603050405020304" pitchFamily="18" charset="0"/>
                <a:cs typeface="Times New Roman" panose="02020603050405020304" pitchFamily="18" charset="0"/>
              </a:rPr>
              <a:t>Three clusters of data points are evident.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20447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1395455" y="365125"/>
            <a:ext cx="9200774" cy="5811838"/>
          </a:xfrm>
          <a:prstGeom prst="rect">
            <a:avLst/>
          </a:prstGeom>
        </p:spPr>
      </p:pic>
    </p:spTree>
    <p:extLst>
      <p:ext uri="{BB962C8B-B14F-4D97-AF65-F5344CB8AC3E}">
        <p14:creationId xmlns:p14="http://schemas.microsoft.com/office/powerpoint/2010/main" val="31840250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Outlier Analysis</a:t>
            </a:r>
            <a:endParaRPr lang="en-IN" dirty="0"/>
          </a:p>
        </p:txBody>
      </p:sp>
      <p:sp>
        <p:nvSpPr>
          <p:cNvPr id="3" name="Content Placeholder 2"/>
          <p:cNvSpPr>
            <a:spLocks noGrp="1"/>
          </p:cNvSpPr>
          <p:nvPr>
            <p:ph idx="1"/>
          </p:nvPr>
        </p:nvSpPr>
        <p:spPr>
          <a:xfrm>
            <a:off x="838200" y="1454727"/>
            <a:ext cx="10515600" cy="4722236"/>
          </a:xfrm>
        </p:spPr>
        <p:txBody>
          <a:bodyPr>
            <a:normAutofit/>
          </a:bodyPr>
          <a:lstStyle/>
          <a:p>
            <a:pPr algn="just"/>
            <a:r>
              <a:rPr lang="en-US" sz="2200" dirty="0">
                <a:latin typeface="Times New Roman" panose="02020603050405020304" pitchFamily="18" charset="0"/>
                <a:cs typeface="Times New Roman" panose="02020603050405020304" pitchFamily="18" charset="0"/>
              </a:rPr>
              <a:t>A data set may contain </a:t>
            </a:r>
            <a:r>
              <a:rPr lang="en-US" sz="2200" dirty="0">
                <a:solidFill>
                  <a:srgbClr val="0070C0"/>
                </a:solidFill>
                <a:latin typeface="Times New Roman" panose="02020603050405020304" pitchFamily="18" charset="0"/>
                <a:cs typeface="Times New Roman" panose="02020603050405020304" pitchFamily="18" charset="0"/>
              </a:rPr>
              <a:t>objects that do not comply with the general behavior </a:t>
            </a:r>
            <a:r>
              <a:rPr lang="en-US" sz="2200" dirty="0">
                <a:latin typeface="Times New Roman" panose="02020603050405020304" pitchFamily="18" charset="0"/>
                <a:cs typeface="Times New Roman" panose="02020603050405020304" pitchFamily="18" charset="0"/>
              </a:rPr>
              <a:t>or model of the data- </a:t>
            </a:r>
            <a:r>
              <a:rPr lang="en-US" sz="2200" b="1" i="1" dirty="0">
                <a:solidFill>
                  <a:srgbClr val="C00000"/>
                </a:solidFill>
                <a:latin typeface="Times New Roman" panose="02020603050405020304" pitchFamily="18" charset="0"/>
                <a:cs typeface="Times New Roman" panose="02020603050405020304" pitchFamily="18" charset="0"/>
              </a:rPr>
              <a:t>Outliers. </a:t>
            </a:r>
          </a:p>
          <a:p>
            <a:pPr algn="just"/>
            <a:r>
              <a:rPr lang="en-US" sz="2200" dirty="0">
                <a:latin typeface="Times New Roman" panose="02020603050405020304" pitchFamily="18" charset="0"/>
                <a:cs typeface="Times New Roman" panose="02020603050405020304" pitchFamily="18" charset="0"/>
              </a:rPr>
              <a:t>Many data mining methods discard outliers as </a:t>
            </a:r>
            <a:r>
              <a:rPr lang="en-US" sz="2200" dirty="0">
                <a:solidFill>
                  <a:srgbClr val="0070C0"/>
                </a:solidFill>
                <a:latin typeface="Times New Roman" panose="02020603050405020304" pitchFamily="18" charset="0"/>
                <a:cs typeface="Times New Roman" panose="02020603050405020304" pitchFamily="18" charset="0"/>
              </a:rPr>
              <a:t>noise or exceptions</a:t>
            </a:r>
            <a:r>
              <a:rPr lang="en-US" sz="2200" dirty="0">
                <a:latin typeface="Times New Roman" panose="02020603050405020304" pitchFamily="18" charset="0"/>
                <a:cs typeface="Times New Roman" panose="02020603050405020304" pitchFamily="18" charset="0"/>
              </a:rPr>
              <a:t>. </a:t>
            </a:r>
          </a:p>
          <a:p>
            <a:pPr algn="just"/>
            <a:r>
              <a:rPr lang="en-US" sz="2200" dirty="0">
                <a:latin typeface="Times New Roman" panose="02020603050405020304" pitchFamily="18" charset="0"/>
                <a:cs typeface="Times New Roman" panose="02020603050405020304" pitchFamily="18" charset="0"/>
              </a:rPr>
              <a:t>In some applications the rare events can be more interesting than the more regularly occurring ones. </a:t>
            </a:r>
          </a:p>
          <a:p>
            <a:pPr algn="just"/>
            <a:r>
              <a:rPr lang="en-US" sz="2200" dirty="0">
                <a:latin typeface="Times New Roman" panose="02020603050405020304" pitchFamily="18" charset="0"/>
                <a:cs typeface="Times New Roman" panose="02020603050405020304" pitchFamily="18" charset="0"/>
              </a:rPr>
              <a:t>The analysis of outlier data is referred to as </a:t>
            </a:r>
            <a:r>
              <a:rPr lang="en-US" sz="2200" b="1" dirty="0">
                <a:solidFill>
                  <a:srgbClr val="C00000"/>
                </a:solidFill>
                <a:latin typeface="Times New Roman" panose="02020603050405020304" pitchFamily="18" charset="0"/>
                <a:cs typeface="Times New Roman" panose="02020603050405020304" pitchFamily="18" charset="0"/>
              </a:rPr>
              <a:t>outlier analysis </a:t>
            </a:r>
            <a:r>
              <a:rPr lang="en-US" sz="2200" dirty="0">
                <a:latin typeface="Times New Roman" panose="02020603050405020304" pitchFamily="18" charset="0"/>
                <a:cs typeface="Times New Roman" panose="02020603050405020304" pitchFamily="18" charset="0"/>
              </a:rPr>
              <a:t>or </a:t>
            </a:r>
            <a:r>
              <a:rPr lang="en-US" sz="2200" b="1" dirty="0">
                <a:solidFill>
                  <a:srgbClr val="C00000"/>
                </a:solidFill>
                <a:latin typeface="Times New Roman" panose="02020603050405020304" pitchFamily="18" charset="0"/>
                <a:cs typeface="Times New Roman" panose="02020603050405020304" pitchFamily="18" charset="0"/>
              </a:rPr>
              <a:t>anomaly mining</a:t>
            </a:r>
            <a:r>
              <a:rPr lang="en-US" sz="2200" dirty="0">
                <a:solidFill>
                  <a:srgbClr val="C00000"/>
                </a:solidFill>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Detected using:</a:t>
            </a:r>
          </a:p>
          <a:p>
            <a:pPr lvl="1" algn="just"/>
            <a:r>
              <a:rPr lang="en-US" sz="2200" dirty="0">
                <a:solidFill>
                  <a:srgbClr val="0070C0"/>
                </a:solidFill>
                <a:latin typeface="Times New Roman" panose="02020603050405020304" pitchFamily="18" charset="0"/>
                <a:cs typeface="Times New Roman" panose="02020603050405020304" pitchFamily="18" charset="0"/>
              </a:rPr>
              <a:t>statistical tests </a:t>
            </a:r>
            <a:r>
              <a:rPr lang="en-US" sz="2200" dirty="0">
                <a:latin typeface="Times New Roman" panose="02020603050405020304" pitchFamily="18" charset="0"/>
                <a:cs typeface="Times New Roman" panose="02020603050405020304" pitchFamily="18" charset="0"/>
              </a:rPr>
              <a:t>that assume a distribution or probability model for the data</a:t>
            </a:r>
          </a:p>
          <a:p>
            <a:pPr lvl="1" algn="just"/>
            <a:r>
              <a:rPr lang="en-US" sz="2200" dirty="0">
                <a:solidFill>
                  <a:srgbClr val="0070C0"/>
                </a:solidFill>
                <a:latin typeface="Times New Roman" panose="02020603050405020304" pitchFamily="18" charset="0"/>
                <a:cs typeface="Times New Roman" panose="02020603050405020304" pitchFamily="18" charset="0"/>
              </a:rPr>
              <a:t>distance measures </a:t>
            </a:r>
            <a:r>
              <a:rPr lang="en-US" sz="2200" dirty="0">
                <a:latin typeface="Times New Roman" panose="02020603050405020304" pitchFamily="18" charset="0"/>
                <a:cs typeface="Times New Roman" panose="02020603050405020304" pitchFamily="18" charset="0"/>
              </a:rPr>
              <a:t>where objects that are remote from any other cluster are considered outliers. </a:t>
            </a:r>
          </a:p>
          <a:p>
            <a:pPr lvl="1" algn="just"/>
            <a:r>
              <a:rPr lang="en-US" sz="2200" dirty="0">
                <a:solidFill>
                  <a:srgbClr val="0070C0"/>
                </a:solidFill>
                <a:latin typeface="Times New Roman" panose="02020603050405020304" pitchFamily="18" charset="0"/>
                <a:cs typeface="Times New Roman" panose="02020603050405020304" pitchFamily="18" charset="0"/>
              </a:rPr>
              <a:t>Density-based methods </a:t>
            </a:r>
            <a:r>
              <a:rPr lang="en-US" sz="2200" dirty="0">
                <a:latin typeface="Times New Roman" panose="02020603050405020304" pitchFamily="18" charset="0"/>
                <a:cs typeface="Times New Roman" panose="02020603050405020304" pitchFamily="18" charset="0"/>
              </a:rPr>
              <a:t>may identify outliers in a local region, although they look normal from a global statistical distribution view.</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69392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-Outlier analysis</a:t>
            </a:r>
            <a:endParaRPr lang="en-IN" dirty="0"/>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Outlier analysis may </a:t>
            </a:r>
            <a:r>
              <a:rPr lang="en-US" sz="2400" dirty="0">
                <a:solidFill>
                  <a:srgbClr val="0070C0"/>
                </a:solidFill>
                <a:latin typeface="Times New Roman" panose="02020603050405020304" pitchFamily="18" charset="0"/>
                <a:cs typeface="Times New Roman" panose="02020603050405020304" pitchFamily="18" charset="0"/>
              </a:rPr>
              <a:t>uncover fraudulent usage of credit cards </a:t>
            </a:r>
            <a:r>
              <a:rPr lang="en-US" sz="2400" dirty="0">
                <a:latin typeface="Times New Roman" panose="02020603050405020304" pitchFamily="18" charset="0"/>
                <a:cs typeface="Times New Roman" panose="02020603050405020304" pitchFamily="18" charset="0"/>
              </a:rPr>
              <a:t>by detecting purchases of unusually large amounts for a given account number in comparison to regular charges incurred by the same account. </a:t>
            </a:r>
          </a:p>
          <a:p>
            <a:pPr algn="just"/>
            <a:r>
              <a:rPr lang="en-US" sz="2400" dirty="0">
                <a:latin typeface="Times New Roman" panose="02020603050405020304" pitchFamily="18" charset="0"/>
                <a:cs typeface="Times New Roman" panose="02020603050405020304" pitchFamily="18" charset="0"/>
              </a:rPr>
              <a:t>Outlier values may also be detected with respect to the locations and types of purchase, or the purchase frequency.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2478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Are All Patterns Interesting?</a:t>
            </a:r>
            <a:endParaRPr lang="en-IN" dirty="0"/>
          </a:p>
        </p:txBody>
      </p:sp>
      <p:sp>
        <p:nvSpPr>
          <p:cNvPr id="3" name="Content Placeholder 2"/>
          <p:cNvSpPr>
            <a:spLocks noGrp="1"/>
          </p:cNvSpPr>
          <p:nvPr>
            <p:ph idx="1"/>
          </p:nvPr>
        </p:nvSpPr>
        <p:spPr/>
        <p:txBody>
          <a:bodyPr/>
          <a:lstStyle/>
          <a:p>
            <a:r>
              <a:rPr lang="en-IN" i="1" dirty="0"/>
              <a:t>N</a:t>
            </a:r>
            <a:r>
              <a:rPr lang="en-IN" dirty="0"/>
              <a:t>o—only a small fraction of the patterns potentially generated would actually be of interest to a given user.</a:t>
            </a:r>
          </a:p>
          <a:p>
            <a:endParaRPr lang="en-IN" dirty="0"/>
          </a:p>
          <a:p>
            <a:pPr marL="0" indent="0">
              <a:buNone/>
            </a:pPr>
            <a:r>
              <a:rPr lang="en-IN" i="1" dirty="0">
                <a:solidFill>
                  <a:srgbClr val="0070C0"/>
                </a:solidFill>
              </a:rPr>
              <a:t>“What makes a pattern interesting? </a:t>
            </a:r>
            <a:endParaRPr lang="en-IN" dirty="0">
              <a:solidFill>
                <a:srgbClr val="0070C0"/>
              </a:solidFill>
            </a:endParaRPr>
          </a:p>
          <a:p>
            <a:pPr marL="0" indent="0">
              <a:buNone/>
            </a:pPr>
            <a:r>
              <a:rPr lang="en-IN" i="1" dirty="0">
                <a:solidFill>
                  <a:srgbClr val="0070C0"/>
                </a:solidFill>
              </a:rPr>
              <a:t>Can a data mining system generate all of the interesting patterns? </a:t>
            </a:r>
            <a:endParaRPr lang="en-IN" dirty="0">
              <a:solidFill>
                <a:srgbClr val="0070C0"/>
              </a:solidFill>
            </a:endParaRPr>
          </a:p>
          <a:p>
            <a:pPr marL="0" indent="0">
              <a:buNone/>
            </a:pPr>
            <a:r>
              <a:rPr lang="en-IN" i="1" dirty="0">
                <a:solidFill>
                  <a:srgbClr val="0070C0"/>
                </a:solidFill>
              </a:rPr>
              <a:t>Can the system generate only the interesting ones?”</a:t>
            </a:r>
            <a:endParaRPr lang="en-IN" dirty="0">
              <a:solidFill>
                <a:srgbClr val="0070C0"/>
              </a:solidFill>
            </a:endParaRPr>
          </a:p>
          <a:p>
            <a:pPr marL="0" indent="0">
              <a:buNone/>
            </a:pPr>
            <a:endParaRPr lang="en-IN" dirty="0"/>
          </a:p>
        </p:txBody>
      </p:sp>
    </p:spTree>
    <p:extLst>
      <p:ext uri="{BB962C8B-B14F-4D97-AF65-F5344CB8AC3E}">
        <p14:creationId xmlns:p14="http://schemas.microsoft.com/office/powerpoint/2010/main" val="35284814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i="1" dirty="0">
                <a:solidFill>
                  <a:srgbClr val="0070C0"/>
                </a:solidFill>
              </a:rPr>
              <a:t>“What makes a pattern interesting? </a:t>
            </a:r>
            <a:br>
              <a:rPr lang="en-IN" dirty="0">
                <a:solidFill>
                  <a:srgbClr val="0070C0"/>
                </a:solidFill>
              </a:rPr>
            </a:b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t>A pattern is </a:t>
            </a:r>
            <a:r>
              <a:rPr lang="en-IN" b="1" dirty="0"/>
              <a:t>interesting </a:t>
            </a:r>
            <a:r>
              <a:rPr lang="en-IN" dirty="0"/>
              <a:t>if it is </a:t>
            </a:r>
          </a:p>
          <a:p>
            <a:pPr marL="0" indent="0">
              <a:buNone/>
            </a:pPr>
            <a:r>
              <a:rPr lang="en-IN" dirty="0"/>
              <a:t>(1) </a:t>
            </a:r>
            <a:r>
              <a:rPr lang="en-IN" i="1" dirty="0"/>
              <a:t>easily understood </a:t>
            </a:r>
            <a:r>
              <a:rPr lang="en-IN" dirty="0"/>
              <a:t>by humans</a:t>
            </a:r>
          </a:p>
          <a:p>
            <a:pPr marL="0" indent="0">
              <a:buNone/>
            </a:pPr>
            <a:r>
              <a:rPr lang="en-IN" dirty="0"/>
              <a:t>(2) </a:t>
            </a:r>
            <a:r>
              <a:rPr lang="en-IN" i="1" dirty="0"/>
              <a:t>valid </a:t>
            </a:r>
            <a:r>
              <a:rPr lang="en-IN" dirty="0"/>
              <a:t>on new or test data with some degree of </a:t>
            </a:r>
            <a:r>
              <a:rPr lang="en-IN" i="1" dirty="0"/>
              <a:t>certainty</a:t>
            </a:r>
            <a:endParaRPr lang="en-IN" dirty="0"/>
          </a:p>
          <a:p>
            <a:pPr marL="0" indent="0">
              <a:buNone/>
            </a:pPr>
            <a:r>
              <a:rPr lang="en-IN" dirty="0"/>
              <a:t>(3) potentially </a:t>
            </a:r>
            <a:r>
              <a:rPr lang="en-IN" i="1" dirty="0"/>
              <a:t>useful</a:t>
            </a:r>
            <a:endParaRPr lang="en-IN" dirty="0"/>
          </a:p>
          <a:p>
            <a:pPr marL="0" indent="0">
              <a:buNone/>
            </a:pPr>
            <a:r>
              <a:rPr lang="en-IN" dirty="0"/>
              <a:t>(4) </a:t>
            </a:r>
            <a:r>
              <a:rPr lang="en-IN" i="1" dirty="0"/>
              <a:t>novel</a:t>
            </a:r>
            <a:r>
              <a:rPr lang="en-IN" dirty="0"/>
              <a:t>. </a:t>
            </a:r>
          </a:p>
          <a:p>
            <a:pPr marL="0" indent="0">
              <a:buNone/>
            </a:pPr>
            <a:endParaRPr lang="en-IN" dirty="0"/>
          </a:p>
          <a:p>
            <a:pPr marL="0" indent="0">
              <a:buNone/>
            </a:pPr>
            <a:r>
              <a:rPr lang="en-IN" dirty="0"/>
              <a:t>A pattern is also interesting if it validates a hypothesis that the user </a:t>
            </a:r>
            <a:r>
              <a:rPr lang="en-IN" i="1" dirty="0"/>
              <a:t>sought to confirm</a:t>
            </a:r>
            <a:r>
              <a:rPr lang="en-IN" dirty="0"/>
              <a:t>. </a:t>
            </a:r>
          </a:p>
          <a:p>
            <a:pPr marL="0" indent="0">
              <a:buNone/>
            </a:pPr>
            <a:r>
              <a:rPr lang="en-IN" dirty="0"/>
              <a:t>An interesting pattern represents </a:t>
            </a:r>
            <a:r>
              <a:rPr lang="en-IN" b="1" dirty="0"/>
              <a:t>knowledge</a:t>
            </a:r>
            <a:r>
              <a:rPr lang="en-IN" dirty="0"/>
              <a:t>.</a:t>
            </a:r>
          </a:p>
          <a:p>
            <a:endParaRPr lang="en-IN" dirty="0"/>
          </a:p>
        </p:txBody>
      </p:sp>
    </p:spTree>
    <p:extLst>
      <p:ext uri="{BB962C8B-B14F-4D97-AF65-F5344CB8AC3E}">
        <p14:creationId xmlns:p14="http://schemas.microsoft.com/office/powerpoint/2010/main" val="35237637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 measures of pattern interestingness</a:t>
            </a:r>
            <a:br>
              <a:rPr lang="en-US" b="1" dirty="0"/>
            </a:br>
            <a:endParaRPr lang="en-IN" dirty="0"/>
          </a:p>
        </p:txBody>
      </p:sp>
      <p:sp>
        <p:nvSpPr>
          <p:cNvPr id="3" name="Content Placeholder 2"/>
          <p:cNvSpPr>
            <a:spLocks noGrp="1"/>
          </p:cNvSpPr>
          <p:nvPr>
            <p:ph idx="1"/>
          </p:nvPr>
        </p:nvSpPr>
        <p:spPr>
          <a:xfrm>
            <a:off x="838200" y="1027906"/>
            <a:ext cx="10515600" cy="4791508"/>
          </a:xfrm>
        </p:spPr>
        <p:txBody>
          <a:bodyPr>
            <a:normAutofit/>
          </a:bodyPr>
          <a:lstStyle/>
          <a:p>
            <a:r>
              <a:rPr lang="en-IN" sz="2200" dirty="0">
                <a:latin typeface="Times New Roman" panose="02020603050405020304" pitchFamily="18" charset="0"/>
                <a:cs typeface="Times New Roman" panose="02020603050405020304" pitchFamily="18" charset="0"/>
              </a:rPr>
              <a:t>Based on </a:t>
            </a:r>
            <a:r>
              <a:rPr lang="en-US" sz="2200" dirty="0">
                <a:latin typeface="Times New Roman" panose="02020603050405020304" pitchFamily="18" charset="0"/>
                <a:cs typeface="Times New Roman" panose="02020603050405020304" pitchFamily="18" charset="0"/>
              </a:rPr>
              <a:t>the structure of discovered patterns and the statistics underlying them.</a:t>
            </a:r>
          </a:p>
          <a:p>
            <a:pPr marL="0" indent="0">
              <a:buNone/>
            </a:pPr>
            <a:endParaRPr lang="en-US"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An objective </a:t>
            </a:r>
            <a:r>
              <a:rPr lang="en-US" sz="2200" dirty="0">
                <a:latin typeface="Times New Roman" panose="02020603050405020304" pitchFamily="18" charset="0"/>
                <a:cs typeface="Times New Roman" panose="02020603050405020304" pitchFamily="18" charset="0"/>
              </a:rPr>
              <a:t>measure for association rules of the form </a:t>
            </a:r>
            <a:r>
              <a:rPr lang="en-US" sz="2200" i="1" dirty="0">
                <a:latin typeface="Times New Roman" panose="02020603050405020304" pitchFamily="18" charset="0"/>
                <a:cs typeface="Times New Roman" panose="02020603050405020304" pitchFamily="18" charset="0"/>
              </a:rPr>
              <a:t>X </a:t>
            </a:r>
            <a:r>
              <a:rPr lang="en-US" sz="2200" dirty="0">
                <a:latin typeface="Times New Roman" panose="02020603050405020304" pitchFamily="18" charset="0"/>
                <a:cs typeface="Times New Roman" panose="02020603050405020304" pitchFamily="18" charset="0"/>
              </a:rPr>
              <a:t>=&gt;</a:t>
            </a:r>
            <a:r>
              <a:rPr lang="en-US" sz="2200" i="1" dirty="0">
                <a:latin typeface="Times New Roman" panose="02020603050405020304" pitchFamily="18" charset="0"/>
                <a:cs typeface="Times New Roman" panose="02020603050405020304" pitchFamily="18" charset="0"/>
              </a:rPr>
              <a:t>Y </a:t>
            </a:r>
            <a:r>
              <a:rPr lang="en-US" sz="2200" dirty="0">
                <a:latin typeface="Times New Roman" panose="02020603050405020304" pitchFamily="18" charset="0"/>
                <a:cs typeface="Times New Roman" panose="02020603050405020304" pitchFamily="18" charset="0"/>
              </a:rPr>
              <a:t>is rule </a:t>
            </a:r>
            <a:r>
              <a:rPr lang="en-US" sz="2200" b="1" dirty="0">
                <a:solidFill>
                  <a:srgbClr val="C00000"/>
                </a:solidFill>
                <a:latin typeface="Times New Roman" panose="02020603050405020304" pitchFamily="18" charset="0"/>
                <a:cs typeface="Times New Roman" panose="02020603050405020304" pitchFamily="18" charset="0"/>
              </a:rPr>
              <a:t>Support</a:t>
            </a:r>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Represent the percentage of transactions from a transaction database that the given rule satisfies.</a:t>
            </a:r>
          </a:p>
          <a:p>
            <a:r>
              <a:rPr lang="en-IN" sz="2200" dirty="0">
                <a:latin typeface="Times New Roman" panose="02020603050405020304" pitchFamily="18" charset="0"/>
                <a:cs typeface="Times New Roman" panose="02020603050405020304" pitchFamily="18" charset="0"/>
              </a:rPr>
              <a:t>This is </a:t>
            </a:r>
            <a:r>
              <a:rPr lang="en-US" sz="2200" dirty="0">
                <a:latin typeface="Times New Roman" panose="02020603050405020304" pitchFamily="18" charset="0"/>
                <a:cs typeface="Times New Roman" panose="02020603050405020304" pitchFamily="18" charset="0"/>
              </a:rPr>
              <a:t>taken to be </a:t>
            </a:r>
            <a:r>
              <a:rPr lang="en-US" sz="2200" dirty="0">
                <a:solidFill>
                  <a:srgbClr val="0070C0"/>
                </a:solidFill>
                <a:latin typeface="Times New Roman" panose="02020603050405020304" pitchFamily="18" charset="0"/>
                <a:cs typeface="Times New Roman" panose="02020603050405020304" pitchFamily="18" charset="0"/>
              </a:rPr>
              <a:t>the probability </a:t>
            </a:r>
            <a:r>
              <a:rPr lang="en-US" sz="2200" i="1" dirty="0">
                <a:solidFill>
                  <a:srgbClr val="0070C0"/>
                </a:solidFill>
                <a:latin typeface="Times New Roman" panose="02020603050405020304" pitchFamily="18" charset="0"/>
                <a:cs typeface="Times New Roman" panose="02020603050405020304" pitchFamily="18" charset="0"/>
              </a:rPr>
              <a:t>P</a:t>
            </a:r>
            <a:r>
              <a:rPr lang="en-US" sz="2200" dirty="0">
                <a:solidFill>
                  <a:srgbClr val="0070C0"/>
                </a:solidFill>
                <a:latin typeface="Times New Roman" panose="02020603050405020304" pitchFamily="18" charset="0"/>
                <a:cs typeface="Times New Roman" panose="02020603050405020304" pitchFamily="18" charset="0"/>
              </a:rPr>
              <a:t>(</a:t>
            </a:r>
            <a:r>
              <a:rPr lang="en-US" sz="2200" i="1" dirty="0">
                <a:solidFill>
                  <a:srgbClr val="0070C0"/>
                </a:solidFill>
                <a:latin typeface="Times New Roman" panose="02020603050405020304" pitchFamily="18" charset="0"/>
                <a:cs typeface="Times New Roman" panose="02020603050405020304" pitchFamily="18" charset="0"/>
              </a:rPr>
              <a:t>X U Y)</a:t>
            </a:r>
            <a:r>
              <a:rPr lang="en-US" sz="2200" dirty="0">
                <a:latin typeface="Times New Roman" panose="02020603050405020304" pitchFamily="18" charset="0"/>
                <a:cs typeface="Times New Roman" panose="02020603050405020304" pitchFamily="18" charset="0"/>
              </a:rPr>
              <a:t>, where </a:t>
            </a:r>
            <a:r>
              <a:rPr lang="en-US" sz="2200" i="1" dirty="0">
                <a:latin typeface="Times New Roman" panose="02020603050405020304" pitchFamily="18" charset="0"/>
                <a:cs typeface="Times New Roman" panose="02020603050405020304" pitchFamily="18" charset="0"/>
              </a:rPr>
              <a:t>X </a:t>
            </a:r>
            <a:r>
              <a:rPr lang="en-US" sz="2200" dirty="0">
                <a:latin typeface="Times New Roman" panose="02020603050405020304" pitchFamily="18" charset="0"/>
                <a:cs typeface="Times New Roman" panose="02020603050405020304" pitchFamily="18" charset="0"/>
              </a:rPr>
              <a:t>U </a:t>
            </a:r>
            <a:r>
              <a:rPr lang="en-US" sz="2200" i="1" dirty="0">
                <a:latin typeface="Times New Roman" panose="02020603050405020304" pitchFamily="18" charset="0"/>
                <a:cs typeface="Times New Roman" panose="02020603050405020304" pitchFamily="18" charset="0"/>
              </a:rPr>
              <a:t>Y </a:t>
            </a:r>
            <a:r>
              <a:rPr lang="en-US" sz="2200" dirty="0">
                <a:latin typeface="Times New Roman" panose="02020603050405020304" pitchFamily="18" charset="0"/>
                <a:cs typeface="Times New Roman" panose="02020603050405020304" pitchFamily="18" charset="0"/>
              </a:rPr>
              <a:t>indicates that </a:t>
            </a:r>
            <a:r>
              <a:rPr lang="en-US" sz="2200" dirty="0">
                <a:solidFill>
                  <a:srgbClr val="0070C0"/>
                </a:solidFill>
                <a:latin typeface="Times New Roman" panose="02020603050405020304" pitchFamily="18" charset="0"/>
                <a:cs typeface="Times New Roman" panose="02020603050405020304" pitchFamily="18" charset="0"/>
              </a:rPr>
              <a:t>a transaction contains both </a:t>
            </a:r>
            <a:r>
              <a:rPr lang="en-US" sz="2200" i="1" dirty="0">
                <a:solidFill>
                  <a:srgbClr val="0070C0"/>
                </a:solidFill>
                <a:latin typeface="Times New Roman" panose="02020603050405020304" pitchFamily="18" charset="0"/>
                <a:cs typeface="Times New Roman" panose="02020603050405020304" pitchFamily="18" charset="0"/>
              </a:rPr>
              <a:t>X </a:t>
            </a:r>
            <a:r>
              <a:rPr lang="en-US" sz="2200" dirty="0">
                <a:solidFill>
                  <a:srgbClr val="0070C0"/>
                </a:solidFill>
                <a:latin typeface="Times New Roman" panose="02020603050405020304" pitchFamily="18" charset="0"/>
                <a:cs typeface="Times New Roman" panose="02020603050405020304" pitchFamily="18" charset="0"/>
              </a:rPr>
              <a:t>and </a:t>
            </a:r>
            <a:r>
              <a:rPr lang="en-US" sz="2200" i="1" dirty="0">
                <a:solidFill>
                  <a:srgbClr val="0070C0"/>
                </a:solidFill>
                <a:latin typeface="Times New Roman" panose="02020603050405020304" pitchFamily="18" charset="0"/>
                <a:cs typeface="Times New Roman" panose="02020603050405020304" pitchFamily="18" charset="0"/>
              </a:rPr>
              <a:t>Y</a:t>
            </a:r>
            <a:r>
              <a:rPr lang="en-US" sz="2200" dirty="0">
                <a:latin typeface="Times New Roman" panose="02020603050405020304" pitchFamily="18" charset="0"/>
                <a:cs typeface="Times New Roman" panose="02020603050405020304" pitchFamily="18" charset="0"/>
              </a:rPr>
              <a:t>, that is, the union of </a:t>
            </a:r>
            <a:r>
              <a:rPr lang="en-US" sz="2200" dirty="0" err="1">
                <a:latin typeface="Times New Roman" panose="02020603050405020304" pitchFamily="18" charset="0"/>
                <a:cs typeface="Times New Roman" panose="02020603050405020304" pitchFamily="18" charset="0"/>
              </a:rPr>
              <a:t>itemsets</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X </a:t>
            </a:r>
            <a:r>
              <a:rPr lang="en-US" sz="2200" dirty="0">
                <a:latin typeface="Times New Roman" panose="02020603050405020304" pitchFamily="18" charset="0"/>
                <a:cs typeface="Times New Roman" panose="02020603050405020304" pitchFamily="18" charset="0"/>
              </a:rPr>
              <a:t>and </a:t>
            </a:r>
            <a:r>
              <a:rPr lang="en-US" sz="2200" i="1" dirty="0">
                <a:latin typeface="Times New Roman" panose="02020603050405020304" pitchFamily="18" charset="0"/>
                <a:cs typeface="Times New Roman" panose="02020603050405020304" pitchFamily="18" charset="0"/>
              </a:rPr>
              <a:t>Y</a:t>
            </a:r>
            <a:r>
              <a:rPr lang="en-US" sz="2200" dirty="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b="1" dirty="0">
                <a:solidFill>
                  <a:srgbClr val="C00000"/>
                </a:solidFill>
                <a:latin typeface="Times New Roman" panose="02020603050405020304" pitchFamily="18" charset="0"/>
                <a:cs typeface="Times New Roman" panose="02020603050405020304" pitchFamily="18" charset="0"/>
              </a:rPr>
              <a:t>Confidence</a:t>
            </a:r>
            <a:r>
              <a:rPr lang="en-US" sz="2200" dirty="0">
                <a:latin typeface="Times New Roman" panose="02020603050405020304" pitchFamily="18" charset="0"/>
                <a:cs typeface="Times New Roman" panose="02020603050405020304" pitchFamily="18" charset="0"/>
              </a:rPr>
              <a:t>, which assesses the degree of certainty of the detected </a:t>
            </a:r>
            <a:r>
              <a:rPr lang="en-IN" sz="2200" dirty="0">
                <a:latin typeface="Times New Roman" panose="02020603050405020304" pitchFamily="18" charset="0"/>
                <a:cs typeface="Times New Roman" panose="02020603050405020304" pitchFamily="18" charset="0"/>
              </a:rPr>
              <a:t>association.</a:t>
            </a:r>
          </a:p>
          <a:p>
            <a:r>
              <a:rPr lang="en-US" sz="2200" dirty="0">
                <a:latin typeface="Times New Roman" panose="02020603050405020304" pitchFamily="18" charset="0"/>
                <a:cs typeface="Times New Roman" panose="02020603050405020304" pitchFamily="18" charset="0"/>
              </a:rPr>
              <a:t>This is taken to be the </a:t>
            </a:r>
            <a:r>
              <a:rPr lang="en-US" sz="2200" dirty="0">
                <a:solidFill>
                  <a:srgbClr val="0070C0"/>
                </a:solidFill>
                <a:latin typeface="Times New Roman" panose="02020603050405020304" pitchFamily="18" charset="0"/>
                <a:cs typeface="Times New Roman" panose="02020603050405020304" pitchFamily="18" charset="0"/>
              </a:rPr>
              <a:t>conditional probability </a:t>
            </a:r>
            <a:r>
              <a:rPr lang="en-US" sz="2200" i="1" dirty="0">
                <a:solidFill>
                  <a:srgbClr val="0070C0"/>
                </a:solidFill>
                <a:latin typeface="Times New Roman" panose="02020603050405020304" pitchFamily="18" charset="0"/>
                <a:cs typeface="Times New Roman" panose="02020603050405020304" pitchFamily="18" charset="0"/>
              </a:rPr>
              <a:t>P</a:t>
            </a:r>
            <a:r>
              <a:rPr lang="en-US" sz="2200" dirty="0">
                <a:solidFill>
                  <a:srgbClr val="0070C0"/>
                </a:solidFill>
                <a:latin typeface="Times New Roman" panose="02020603050405020304" pitchFamily="18" charset="0"/>
                <a:cs typeface="Times New Roman" panose="02020603050405020304" pitchFamily="18" charset="0"/>
              </a:rPr>
              <a:t>(</a:t>
            </a:r>
            <a:r>
              <a:rPr lang="en-US" sz="2200" i="1" dirty="0">
                <a:solidFill>
                  <a:srgbClr val="0070C0"/>
                </a:solidFill>
                <a:latin typeface="Times New Roman" panose="02020603050405020304" pitchFamily="18" charset="0"/>
                <a:cs typeface="Times New Roman" panose="02020603050405020304" pitchFamily="18" charset="0"/>
              </a:rPr>
              <a:t>Y</a:t>
            </a:r>
            <a:r>
              <a:rPr lang="en-US" sz="2200" dirty="0">
                <a:solidFill>
                  <a:srgbClr val="0070C0"/>
                </a:solidFill>
                <a:latin typeface="Times New Roman" panose="02020603050405020304" pitchFamily="18" charset="0"/>
                <a:cs typeface="Times New Roman" panose="02020603050405020304" pitchFamily="18" charset="0"/>
              </a:rPr>
              <a:t>|</a:t>
            </a:r>
            <a:r>
              <a:rPr lang="en-US" sz="2200" i="1" dirty="0">
                <a:solidFill>
                  <a:srgbClr val="0070C0"/>
                </a:solidFill>
                <a:latin typeface="Times New Roman" panose="02020603050405020304" pitchFamily="18" charset="0"/>
                <a:cs typeface="Times New Roman" panose="02020603050405020304" pitchFamily="18" charset="0"/>
              </a:rPr>
              <a:t>X</a:t>
            </a:r>
            <a:r>
              <a:rPr lang="en-US" sz="2200" dirty="0">
                <a:solidFill>
                  <a:srgbClr val="0070C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that is, the probability that a </a:t>
            </a:r>
            <a:r>
              <a:rPr lang="en-US" sz="2200" dirty="0">
                <a:solidFill>
                  <a:srgbClr val="0070C0"/>
                </a:solidFill>
                <a:latin typeface="Times New Roman" panose="02020603050405020304" pitchFamily="18" charset="0"/>
                <a:cs typeface="Times New Roman" panose="02020603050405020304" pitchFamily="18" charset="0"/>
              </a:rPr>
              <a:t>transaction containing </a:t>
            </a:r>
            <a:r>
              <a:rPr lang="en-US" sz="2200" i="1" dirty="0">
                <a:solidFill>
                  <a:srgbClr val="0070C0"/>
                </a:solidFill>
                <a:latin typeface="Times New Roman" panose="02020603050405020304" pitchFamily="18" charset="0"/>
                <a:cs typeface="Times New Roman" panose="02020603050405020304" pitchFamily="18" charset="0"/>
              </a:rPr>
              <a:t>X </a:t>
            </a:r>
            <a:r>
              <a:rPr lang="en-US" sz="2200" dirty="0">
                <a:solidFill>
                  <a:srgbClr val="0070C0"/>
                </a:solidFill>
                <a:latin typeface="Times New Roman" panose="02020603050405020304" pitchFamily="18" charset="0"/>
                <a:cs typeface="Times New Roman" panose="02020603050405020304" pitchFamily="18" charset="0"/>
              </a:rPr>
              <a:t>also contains </a:t>
            </a:r>
            <a:r>
              <a:rPr lang="en-US" sz="2200" i="1" dirty="0">
                <a:solidFill>
                  <a:srgbClr val="0070C0"/>
                </a:solidFill>
                <a:latin typeface="Times New Roman" panose="02020603050405020304" pitchFamily="18" charset="0"/>
                <a:cs typeface="Times New Roman" panose="02020603050405020304" pitchFamily="18" charset="0"/>
              </a:rPr>
              <a:t>Y</a:t>
            </a:r>
            <a:r>
              <a:rPr lang="en-US" sz="2200" dirty="0">
                <a:solidFill>
                  <a:srgbClr val="0070C0"/>
                </a:solidFill>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More formally, support and confidence are defined as</a:t>
            </a:r>
          </a:p>
          <a:p>
            <a:endParaRPr lang="en-US" sz="2200" dirty="0">
              <a:solidFill>
                <a:srgbClr val="0070C0"/>
              </a:solidFill>
              <a:latin typeface="Times New Roman" panose="02020603050405020304" pitchFamily="18" charset="0"/>
              <a:cs typeface="Times New Roman" panose="02020603050405020304" pitchFamily="18" charset="0"/>
            </a:endParaRPr>
          </a:p>
          <a:p>
            <a:endParaRPr lang="en-IN" sz="2200" dirty="0">
              <a:solidFill>
                <a:srgbClr val="0070C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535504" y="5658283"/>
            <a:ext cx="4139913" cy="1000707"/>
          </a:xfrm>
          <a:prstGeom prst="rect">
            <a:avLst/>
          </a:prstGeom>
        </p:spPr>
      </p:pic>
    </p:spTree>
    <p:extLst>
      <p:ext uri="{BB962C8B-B14F-4D97-AF65-F5344CB8AC3E}">
        <p14:creationId xmlns:p14="http://schemas.microsoft.com/office/powerpoint/2010/main" val="11634541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Objective measures of pattern interestingness</a:t>
            </a:r>
            <a:br>
              <a:rPr lang="en-US" b="1" dirty="0"/>
            </a:br>
            <a:endParaRPr lang="en-IN" dirty="0"/>
          </a:p>
        </p:txBody>
      </p:sp>
      <p:sp>
        <p:nvSpPr>
          <p:cNvPr id="6" name="Content Placeholder 5"/>
          <p:cNvSpPr>
            <a:spLocks noGrp="1"/>
          </p:cNvSpPr>
          <p:nvPr>
            <p:ph idx="1"/>
          </p:nvPr>
        </p:nvSpPr>
        <p:spPr>
          <a:xfrm>
            <a:off x="838200" y="1468582"/>
            <a:ext cx="10515600" cy="5153891"/>
          </a:xfrm>
        </p:spPr>
        <p:txBody>
          <a:bodyPr>
            <a:normAutofit/>
          </a:bodyPr>
          <a:lstStyle/>
          <a:p>
            <a:r>
              <a:rPr lang="en-US" sz="2400" b="1" dirty="0">
                <a:solidFill>
                  <a:srgbClr val="C00000"/>
                </a:solidFill>
                <a:latin typeface="Times New Roman" panose="02020603050405020304" pitchFamily="18" charset="0"/>
                <a:cs typeface="Times New Roman" panose="02020603050405020304" pitchFamily="18" charset="0"/>
              </a:rPr>
              <a:t>Accuracy</a:t>
            </a:r>
            <a:r>
              <a:rPr lang="en-US" sz="2400" dirty="0">
                <a:latin typeface="Times New Roman" panose="02020603050405020304" pitchFamily="18" charset="0"/>
                <a:cs typeface="Times New Roman" panose="02020603050405020304" pitchFamily="18" charset="0"/>
              </a:rPr>
              <a:t> -the percentage of data that are correctly classified by a rule. </a:t>
            </a:r>
          </a:p>
          <a:p>
            <a:r>
              <a:rPr lang="en-US" sz="2400" b="1" dirty="0">
                <a:solidFill>
                  <a:srgbClr val="C00000"/>
                </a:solidFill>
                <a:latin typeface="Times New Roman" panose="02020603050405020304" pitchFamily="18" charset="0"/>
                <a:cs typeface="Times New Roman" panose="02020603050405020304" pitchFamily="18" charset="0"/>
              </a:rPr>
              <a:t>Coverage</a:t>
            </a:r>
            <a:r>
              <a:rPr lang="en-US" sz="2400" dirty="0">
                <a:latin typeface="Times New Roman" panose="02020603050405020304" pitchFamily="18" charset="0"/>
                <a:cs typeface="Times New Roman" panose="02020603050405020304" pitchFamily="18" charset="0"/>
              </a:rPr>
              <a:t> is similar to support- the percentage of data to which a rule applies.</a:t>
            </a:r>
          </a:p>
          <a:p>
            <a:r>
              <a:rPr lang="en-US" sz="2400" dirty="0">
                <a:latin typeface="Times New Roman" panose="02020603050405020304" pitchFamily="18" charset="0"/>
                <a:cs typeface="Times New Roman" panose="02020603050405020304" pitchFamily="18" charset="0"/>
              </a:rPr>
              <a:t>Although objective measures help identify interesting patterns, they are often insufficient unless combined with subjective measures that reflect a particular user’s needs and </a:t>
            </a:r>
            <a:r>
              <a:rPr lang="en-IN" sz="2400" dirty="0">
                <a:latin typeface="Times New Roman" panose="02020603050405020304" pitchFamily="18" charset="0"/>
                <a:cs typeface="Times New Roman" panose="02020603050405020304" pitchFamily="18" charset="0"/>
              </a:rPr>
              <a:t>interests.</a:t>
            </a:r>
          </a:p>
          <a:p>
            <a:r>
              <a:rPr lang="en-US" sz="2400" dirty="0">
                <a:latin typeface="Times New Roman" panose="02020603050405020304" pitchFamily="18" charset="0"/>
                <a:cs typeface="Times New Roman" panose="02020603050405020304" pitchFamily="18" charset="0"/>
              </a:rPr>
              <a:t>For example, </a:t>
            </a:r>
            <a:r>
              <a:rPr lang="en-US" sz="2400" i="1" dirty="0">
                <a:solidFill>
                  <a:srgbClr val="0070C0"/>
                </a:solidFill>
                <a:latin typeface="Times New Roman" panose="02020603050405020304" pitchFamily="18" charset="0"/>
                <a:cs typeface="Times New Roman" panose="02020603050405020304" pitchFamily="18" charset="0"/>
              </a:rPr>
              <a:t>patterns describing the characteristics of customers who shop frequently at </a:t>
            </a:r>
            <a:r>
              <a:rPr lang="en-US" sz="2400" i="1" dirty="0" err="1">
                <a:solidFill>
                  <a:srgbClr val="0070C0"/>
                </a:solidFill>
                <a:latin typeface="Times New Roman" panose="02020603050405020304" pitchFamily="18" charset="0"/>
                <a:cs typeface="Times New Roman" panose="02020603050405020304" pitchFamily="18" charset="0"/>
              </a:rPr>
              <a:t>AllElectronics</a:t>
            </a:r>
            <a:r>
              <a:rPr lang="en-US" sz="2400" i="1" dirty="0">
                <a:solidFill>
                  <a:srgbClr val="0070C0"/>
                </a:solidFill>
                <a:latin typeface="Times New Roman" panose="02020603050405020304" pitchFamily="18" charset="0"/>
                <a:cs typeface="Times New Roman" panose="02020603050405020304" pitchFamily="18" charset="0"/>
              </a:rPr>
              <a:t> should be interesting to the marketing manager, but may be of little interest to other analysts studying the same database for patterns on employee performance. </a:t>
            </a:r>
          </a:p>
          <a:p>
            <a:r>
              <a:rPr lang="en-US" sz="2400" dirty="0">
                <a:latin typeface="Times New Roman" panose="02020603050405020304" pitchFamily="18" charset="0"/>
                <a:cs typeface="Times New Roman" panose="02020603050405020304" pitchFamily="18" charset="0"/>
              </a:rPr>
              <a:t>Many patterns that are interesting by objective standards may represent common sense and, therefore, are actually uninteresting.</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1190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Subjective interestingness measures</a:t>
            </a:r>
            <a:endParaRPr lang="en-IN" dirty="0"/>
          </a:p>
        </p:txBody>
      </p:sp>
      <p:sp>
        <p:nvSpPr>
          <p:cNvPr id="3" name="Content Placeholder 2"/>
          <p:cNvSpPr>
            <a:spLocks noGrp="1"/>
          </p:cNvSpPr>
          <p:nvPr>
            <p:ph idx="1"/>
          </p:nvPr>
        </p:nvSpPr>
        <p:spPr/>
        <p:txBody>
          <a:bodyPr>
            <a:normAutofit/>
          </a:bodyPr>
          <a:lstStyle/>
          <a:p>
            <a:pPr algn="just"/>
            <a:r>
              <a:rPr lang="en-US" sz="2200" dirty="0">
                <a:latin typeface="Times New Roman" panose="02020603050405020304" pitchFamily="18" charset="0"/>
                <a:cs typeface="Times New Roman" panose="02020603050405020304" pitchFamily="18" charset="0"/>
              </a:rPr>
              <a:t>Based on user beliefs in the data. </a:t>
            </a:r>
          </a:p>
          <a:p>
            <a:pPr algn="just"/>
            <a:r>
              <a:rPr lang="en-US" sz="2200" dirty="0">
                <a:latin typeface="Times New Roman" panose="02020603050405020304" pitchFamily="18" charset="0"/>
                <a:cs typeface="Times New Roman" panose="02020603050405020304" pitchFamily="18" charset="0"/>
              </a:rPr>
              <a:t>These measures find patterns interesting if the patterns are </a:t>
            </a:r>
            <a:r>
              <a:rPr lang="en-US" sz="2200" b="1" dirty="0">
                <a:latin typeface="Times New Roman" panose="02020603050405020304" pitchFamily="18" charset="0"/>
                <a:cs typeface="Times New Roman" panose="02020603050405020304" pitchFamily="18" charset="0"/>
              </a:rPr>
              <a:t>unexpected </a:t>
            </a:r>
            <a:r>
              <a:rPr lang="en-US" sz="2200" dirty="0">
                <a:latin typeface="Times New Roman" panose="02020603050405020304" pitchFamily="18" charset="0"/>
                <a:cs typeface="Times New Roman" panose="02020603050405020304" pitchFamily="18" charset="0"/>
              </a:rPr>
              <a:t>(contradicting a user’s belief) or offer strategic information on which the user can act(</a:t>
            </a:r>
            <a:r>
              <a:rPr lang="en-US" sz="2200" b="1" dirty="0">
                <a:latin typeface="Times New Roman" panose="02020603050405020304" pitchFamily="18" charset="0"/>
                <a:cs typeface="Times New Roman" panose="02020603050405020304" pitchFamily="18" charset="0"/>
              </a:rPr>
              <a:t>actionable patterns)</a:t>
            </a:r>
            <a:r>
              <a:rPr lang="en-US" sz="2200" dirty="0">
                <a:latin typeface="Times New Roman" panose="02020603050405020304" pitchFamily="18" charset="0"/>
                <a:cs typeface="Times New Roman" panose="02020603050405020304" pitchFamily="18" charset="0"/>
              </a:rPr>
              <a:t>. </a:t>
            </a:r>
          </a:p>
          <a:p>
            <a:pPr algn="just"/>
            <a:r>
              <a:rPr lang="en-US" sz="2200" dirty="0">
                <a:latin typeface="Times New Roman" panose="02020603050405020304" pitchFamily="18" charset="0"/>
                <a:cs typeface="Times New Roman" panose="02020603050405020304" pitchFamily="18" charset="0"/>
              </a:rPr>
              <a:t>For example, patterns like </a:t>
            </a:r>
            <a:r>
              <a:rPr lang="en-US" sz="2200" dirty="0">
                <a:solidFill>
                  <a:srgbClr val="0070C0"/>
                </a:solidFill>
                <a:latin typeface="Times New Roman" panose="02020603050405020304" pitchFamily="18" charset="0"/>
                <a:cs typeface="Times New Roman" panose="02020603050405020304" pitchFamily="18" charset="0"/>
              </a:rPr>
              <a:t>“a large earthquake often follows a cluster of small quakes” </a:t>
            </a:r>
            <a:r>
              <a:rPr lang="en-US" sz="2200" dirty="0">
                <a:latin typeface="Times New Roman" panose="02020603050405020304" pitchFamily="18" charset="0"/>
                <a:cs typeface="Times New Roman" panose="02020603050405020304" pitchFamily="18" charset="0"/>
              </a:rPr>
              <a:t>may be highly actionable if users can act on the information to save lives. </a:t>
            </a:r>
          </a:p>
          <a:p>
            <a:pPr algn="just"/>
            <a:r>
              <a:rPr lang="en-US" sz="2200" dirty="0">
                <a:latin typeface="Times New Roman" panose="02020603050405020304" pitchFamily="18" charset="0"/>
                <a:cs typeface="Times New Roman" panose="02020603050405020304" pitchFamily="18" charset="0"/>
              </a:rPr>
              <a:t>Patterns that are </a:t>
            </a:r>
            <a:r>
              <a:rPr lang="en-US" sz="2200" b="1" dirty="0">
                <a:latin typeface="Times New Roman" panose="02020603050405020304" pitchFamily="18" charset="0"/>
                <a:cs typeface="Times New Roman" panose="02020603050405020304" pitchFamily="18" charset="0"/>
              </a:rPr>
              <a:t>expected </a:t>
            </a:r>
            <a:r>
              <a:rPr lang="en-US" sz="2200" dirty="0">
                <a:latin typeface="Times New Roman" panose="02020603050405020304" pitchFamily="18" charset="0"/>
                <a:cs typeface="Times New Roman" panose="02020603050405020304" pitchFamily="18" charset="0"/>
              </a:rPr>
              <a:t>can be interesting if they confirm a hypothesis that the user wishes to validate or they resemble a user’s hunch.</a:t>
            </a:r>
          </a:p>
          <a:p>
            <a:pPr algn="just"/>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During a clinical trial for a new medication, researchers might expect the medication group to show improvement in certain symptoms compared to the placebo group. Observing this expected pattern strengthens the evidence for the medication's effectiveness.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22869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i="1" dirty="0">
                <a:solidFill>
                  <a:srgbClr val="0070C0"/>
                </a:solidFill>
              </a:rPr>
              <a:t>Can a data mining system generate all of the interesting patterns? </a:t>
            </a:r>
            <a:br>
              <a:rPr lang="en-IN" dirty="0">
                <a:solidFill>
                  <a:srgbClr val="0070C0"/>
                </a:solidFill>
              </a:rPr>
            </a:br>
            <a:endParaRPr lang="en-IN" dirty="0"/>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Refers to the </a:t>
            </a:r>
            <a:r>
              <a:rPr lang="en-US" sz="2400" b="1" dirty="0">
                <a:latin typeface="Times New Roman" panose="02020603050405020304" pitchFamily="18" charset="0"/>
                <a:cs typeface="Times New Roman" panose="02020603050405020304" pitchFamily="18" charset="0"/>
              </a:rPr>
              <a:t>completeness </a:t>
            </a:r>
            <a:r>
              <a:rPr lang="en-US" sz="2400" dirty="0">
                <a:latin typeface="Times New Roman" panose="02020603050405020304" pitchFamily="18" charset="0"/>
                <a:cs typeface="Times New Roman" panose="02020603050405020304" pitchFamily="18" charset="0"/>
              </a:rPr>
              <a:t>of a data mining algorithm. </a:t>
            </a:r>
          </a:p>
          <a:p>
            <a:pPr algn="just"/>
            <a:r>
              <a:rPr lang="en-US" sz="2400" dirty="0">
                <a:latin typeface="Times New Roman" panose="02020603050405020304" pitchFamily="18" charset="0"/>
                <a:cs typeface="Times New Roman" panose="02020603050405020304" pitchFamily="18" charset="0"/>
              </a:rPr>
              <a:t>It is often unrealistic and inefficient for data mining systems to generate all possible patterns. </a:t>
            </a:r>
          </a:p>
          <a:p>
            <a:pPr algn="just"/>
            <a:r>
              <a:rPr lang="en-US" sz="2400" dirty="0">
                <a:latin typeface="Times New Roman" panose="02020603050405020304" pitchFamily="18" charset="0"/>
                <a:cs typeface="Times New Roman" panose="02020603050405020304" pitchFamily="18" charset="0"/>
              </a:rPr>
              <a:t>Instead, user provided constraints and interestingness measures should be used to focus the search.</a:t>
            </a:r>
          </a:p>
          <a:p>
            <a:pPr algn="just"/>
            <a:r>
              <a:rPr lang="en-US" sz="2400" dirty="0">
                <a:latin typeface="Times New Roman" panose="02020603050405020304" pitchFamily="18" charset="0"/>
                <a:cs typeface="Times New Roman" panose="02020603050405020304" pitchFamily="18" charset="0"/>
              </a:rPr>
              <a:t>For some mining tasks, such as association, this is often sufficient to ensure the completeness of the algorithm. </a:t>
            </a:r>
          </a:p>
          <a:p>
            <a:pPr algn="just"/>
            <a:r>
              <a:rPr lang="en-US" sz="2400" dirty="0">
                <a:latin typeface="Times New Roman" panose="02020603050405020304" pitchFamily="18" charset="0"/>
                <a:cs typeface="Times New Roman" panose="02020603050405020304" pitchFamily="18" charset="0"/>
              </a:rPr>
              <a:t>Association rule mining is an example where the use of constraints and interestingness measures can ensure the completeness of mining.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1533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Concept Hierarchies</a:t>
            </a:r>
            <a:endParaRPr lang="en-IN" dirty="0"/>
          </a:p>
        </p:txBody>
      </p:sp>
      <p:sp>
        <p:nvSpPr>
          <p:cNvPr id="3" name="Content Placeholder 2"/>
          <p:cNvSpPr>
            <a:spLocks noGrp="1"/>
          </p:cNvSpPr>
          <p:nvPr>
            <p:ph idx="1"/>
          </p:nvPr>
        </p:nvSpPr>
        <p:spPr/>
        <p:txBody>
          <a:bodyPr>
            <a:normAutofit/>
          </a:bodyPr>
          <a:lstStyle/>
          <a:p>
            <a:pPr marL="0" lvl="0" indent="0">
              <a:buNone/>
            </a:pPr>
            <a:r>
              <a:rPr lang="en-IN" sz="2400" b="1" dirty="0">
                <a:latin typeface="Times New Roman" panose="02020603050405020304" pitchFamily="18" charset="0"/>
                <a:cs typeface="Times New Roman" panose="02020603050405020304" pitchFamily="18" charset="0"/>
              </a:rPr>
              <a:t>Rule-based Hierarchy</a:t>
            </a:r>
          </a:p>
          <a:p>
            <a:r>
              <a:rPr lang="en-IN" sz="2400" dirty="0">
                <a:latin typeface="Times New Roman" panose="02020603050405020304" pitchFamily="18" charset="0"/>
                <a:cs typeface="Times New Roman" panose="02020603050405020304" pitchFamily="18" charset="0"/>
              </a:rPr>
              <a:t>Used to organize data by </a:t>
            </a:r>
            <a:r>
              <a:rPr lang="en-IN" sz="2400" dirty="0">
                <a:solidFill>
                  <a:srgbClr val="0070C0"/>
                </a:solidFill>
                <a:latin typeface="Times New Roman" panose="02020603050405020304" pitchFamily="18" charset="0"/>
                <a:cs typeface="Times New Roman" panose="02020603050405020304" pitchFamily="18" charset="0"/>
              </a:rPr>
              <a:t>applying a set of rules or conditions </a:t>
            </a:r>
            <a:r>
              <a:rPr lang="en-IN" sz="2400" dirty="0">
                <a:latin typeface="Times New Roman" panose="02020603050405020304" pitchFamily="18" charset="0"/>
                <a:cs typeface="Times New Roman" panose="02020603050405020304" pitchFamily="18" charset="0"/>
              </a:rPr>
              <a:t>to the data. </a:t>
            </a:r>
          </a:p>
          <a:p>
            <a:r>
              <a:rPr lang="en-IN" sz="2400" dirty="0">
                <a:latin typeface="Times New Roman" panose="02020603050405020304" pitchFamily="18" charset="0"/>
                <a:cs typeface="Times New Roman" panose="02020603050405020304" pitchFamily="18" charset="0"/>
              </a:rPr>
              <a:t>Useful in data mining tasks such as </a:t>
            </a:r>
            <a:r>
              <a:rPr lang="en-IN" sz="2400" dirty="0">
                <a:solidFill>
                  <a:srgbClr val="0070C0"/>
                </a:solidFill>
                <a:latin typeface="Times New Roman" panose="02020603050405020304" pitchFamily="18" charset="0"/>
                <a:cs typeface="Times New Roman" panose="02020603050405020304" pitchFamily="18" charset="0"/>
              </a:rPr>
              <a:t>classification, decision-making, and data exploration. </a:t>
            </a:r>
          </a:p>
          <a:p>
            <a:r>
              <a:rPr lang="en-IN" sz="2400" dirty="0">
                <a:latin typeface="Times New Roman" panose="02020603050405020304" pitchFamily="18" charset="0"/>
                <a:cs typeface="Times New Roman" panose="02020603050405020304" pitchFamily="18" charset="0"/>
              </a:rPr>
              <a:t>It allows to the </a:t>
            </a:r>
            <a:r>
              <a:rPr lang="en-IN" sz="2400" dirty="0">
                <a:solidFill>
                  <a:srgbClr val="0070C0"/>
                </a:solidFill>
                <a:latin typeface="Times New Roman" panose="02020603050405020304" pitchFamily="18" charset="0"/>
                <a:cs typeface="Times New Roman" panose="02020603050405020304" pitchFamily="18" charset="0"/>
              </a:rPr>
              <a:t>assignment of a class label or decision</a:t>
            </a:r>
            <a:r>
              <a:rPr lang="en-IN" sz="2400" dirty="0">
                <a:latin typeface="Times New Roman" panose="02020603050405020304" pitchFamily="18" charset="0"/>
                <a:cs typeface="Times New Roman" panose="02020603050405020304" pitchFamily="18" charset="0"/>
              </a:rPr>
              <a:t> to each data point </a:t>
            </a:r>
            <a:r>
              <a:rPr lang="en-IN" sz="2400" dirty="0">
                <a:solidFill>
                  <a:srgbClr val="0070C0"/>
                </a:solidFill>
                <a:latin typeface="Times New Roman" panose="02020603050405020304" pitchFamily="18" charset="0"/>
                <a:cs typeface="Times New Roman" panose="02020603050405020304" pitchFamily="18" charset="0"/>
              </a:rPr>
              <a:t>based on its characteristics </a:t>
            </a:r>
          </a:p>
          <a:p>
            <a:r>
              <a:rPr lang="en-IN" sz="2400" dirty="0">
                <a:solidFill>
                  <a:srgbClr val="0070C0"/>
                </a:solidFill>
                <a:latin typeface="Times New Roman" panose="02020603050405020304" pitchFamily="18" charset="0"/>
                <a:cs typeface="Times New Roman" panose="02020603050405020304" pitchFamily="18" charset="0"/>
              </a:rPr>
              <a:t>Identifies patterns and relationships </a:t>
            </a:r>
            <a:r>
              <a:rPr lang="en-IN" sz="2400" dirty="0">
                <a:latin typeface="Times New Roman" panose="02020603050405020304" pitchFamily="18" charset="0"/>
                <a:cs typeface="Times New Roman" panose="02020603050405020304" pitchFamily="18" charset="0"/>
              </a:rPr>
              <a:t>between different attributes of the data. </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9436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Can a data mining system generate only interesting patterns?</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US" dirty="0"/>
              <a:t>An optimization problem in data mining.</a:t>
            </a:r>
          </a:p>
          <a:p>
            <a:pPr algn="just"/>
            <a:r>
              <a:rPr lang="en-US" dirty="0"/>
              <a:t>It is highly desirable for data mining systems to generate only interesting patterns. </a:t>
            </a:r>
          </a:p>
          <a:p>
            <a:pPr algn="just"/>
            <a:r>
              <a:rPr lang="en-US" dirty="0"/>
              <a:t>Users and data mining systems would have to search through the patterns generated to identify the truly interesting ones. </a:t>
            </a:r>
          </a:p>
          <a:p>
            <a:pPr algn="just"/>
            <a:r>
              <a:rPr lang="en-US" dirty="0"/>
              <a:t>Progress made but optimization remains a challenging issue in data mining.</a:t>
            </a:r>
          </a:p>
          <a:p>
            <a:pPr algn="just"/>
            <a:r>
              <a:rPr lang="en-US" dirty="0">
                <a:solidFill>
                  <a:srgbClr val="0070C0"/>
                </a:solidFill>
              </a:rPr>
              <a:t>Measures of pattern interestingness </a:t>
            </a:r>
            <a:r>
              <a:rPr lang="en-US" dirty="0"/>
              <a:t>are essential for the efficient discovery of patterns by target users. </a:t>
            </a:r>
          </a:p>
          <a:p>
            <a:pPr algn="just"/>
            <a:r>
              <a:rPr lang="en-US" dirty="0"/>
              <a:t>Such measures can be used after the data mining step to </a:t>
            </a:r>
            <a:r>
              <a:rPr lang="en-US" dirty="0">
                <a:solidFill>
                  <a:srgbClr val="0070C0"/>
                </a:solidFill>
              </a:rPr>
              <a:t>rank the discovered patterns according to their interestingness</a:t>
            </a:r>
            <a:r>
              <a:rPr lang="en-US" dirty="0"/>
              <a:t>, filtering out the uninteresting ones.</a:t>
            </a:r>
          </a:p>
          <a:p>
            <a:pPr algn="just"/>
            <a:r>
              <a:rPr lang="en-US" dirty="0"/>
              <a:t>Can be used to guide and constrain the discovery process, </a:t>
            </a:r>
            <a:r>
              <a:rPr lang="en-US" dirty="0">
                <a:solidFill>
                  <a:srgbClr val="0070C0"/>
                </a:solidFill>
              </a:rPr>
              <a:t>improving the search efficiency by pruning away subsets of the pattern space </a:t>
            </a:r>
            <a:r>
              <a:rPr lang="en-US" dirty="0"/>
              <a:t>that do not satisfy pre-specified interestingness constraints.</a:t>
            </a:r>
            <a:endParaRPr lang="en-IN" dirty="0"/>
          </a:p>
        </p:txBody>
      </p:sp>
    </p:spTree>
    <p:extLst>
      <p:ext uri="{BB962C8B-B14F-4D97-AF65-F5344CB8AC3E}">
        <p14:creationId xmlns:p14="http://schemas.microsoft.com/office/powerpoint/2010/main" val="14067001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Mining System Classification</a:t>
            </a:r>
            <a:br>
              <a:rPr lang="en-IN" dirty="0"/>
            </a:br>
            <a:endParaRPr lang="en-IN" dirty="0"/>
          </a:p>
        </p:txBody>
      </p:sp>
      <p:sp>
        <p:nvSpPr>
          <p:cNvPr id="3" name="Content Placeholder 2"/>
          <p:cNvSpPr>
            <a:spLocks noGrp="1"/>
          </p:cNvSpPr>
          <p:nvPr>
            <p:ph idx="1"/>
          </p:nvPr>
        </p:nvSpPr>
        <p:spPr>
          <a:xfrm>
            <a:off x="838200" y="1039091"/>
            <a:ext cx="10855036" cy="4752110"/>
          </a:xfrm>
        </p:spPr>
        <p:txBody>
          <a:bodyPr>
            <a:noAutofit/>
          </a:bodyPr>
          <a:lstStyle/>
          <a:p>
            <a:r>
              <a:rPr lang="en-US" sz="2000" dirty="0">
                <a:latin typeface="Times New Roman" panose="02020603050405020304" pitchFamily="18" charset="0"/>
                <a:cs typeface="Times New Roman" panose="02020603050405020304" pitchFamily="18" charset="0"/>
              </a:rPr>
              <a:t>A data mining system can be classified according to the following criteria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Database Technology</a:t>
            </a:r>
          </a:p>
          <a:p>
            <a:r>
              <a:rPr lang="en-US" sz="2000" dirty="0">
                <a:latin typeface="Times New Roman" panose="02020603050405020304" pitchFamily="18" charset="0"/>
                <a:cs typeface="Times New Roman" panose="02020603050405020304" pitchFamily="18" charset="0"/>
              </a:rPr>
              <a:t>Statistics</a:t>
            </a:r>
          </a:p>
          <a:p>
            <a:r>
              <a:rPr lang="en-US" sz="2000" dirty="0">
                <a:latin typeface="Times New Roman" panose="02020603050405020304" pitchFamily="18" charset="0"/>
                <a:cs typeface="Times New Roman" panose="02020603050405020304" pitchFamily="18" charset="0"/>
              </a:rPr>
              <a:t>Machine Learning</a:t>
            </a:r>
          </a:p>
          <a:p>
            <a:r>
              <a:rPr lang="en-US" sz="2000" dirty="0">
                <a:latin typeface="Times New Roman" panose="02020603050405020304" pitchFamily="18" charset="0"/>
                <a:cs typeface="Times New Roman" panose="02020603050405020304" pitchFamily="18" charset="0"/>
              </a:rPr>
              <a:t>Information Science</a:t>
            </a:r>
          </a:p>
          <a:p>
            <a:r>
              <a:rPr lang="en-US" sz="2000" dirty="0">
                <a:latin typeface="Times New Roman" panose="02020603050405020304" pitchFamily="18" charset="0"/>
                <a:cs typeface="Times New Roman" panose="02020603050405020304" pitchFamily="18" charset="0"/>
              </a:rPr>
              <a:t>Visualization</a:t>
            </a:r>
          </a:p>
          <a:p>
            <a:r>
              <a:rPr lang="en-US" sz="2000" dirty="0">
                <a:latin typeface="Times New Roman" panose="02020603050405020304" pitchFamily="18" charset="0"/>
                <a:cs typeface="Times New Roman" panose="02020603050405020304" pitchFamily="18" charset="0"/>
              </a:rPr>
              <a:t>Other Disciplines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Apart from these, a data mining system can also be classified based on the kind of </a:t>
            </a:r>
          </a:p>
          <a:p>
            <a:pPr marL="0" indent="0">
              <a:buNone/>
            </a:pPr>
            <a:r>
              <a:rPr lang="en-US" sz="2000" dirty="0">
                <a:latin typeface="Times New Roman" panose="02020603050405020304" pitchFamily="18" charset="0"/>
                <a:cs typeface="Times New Roman" panose="02020603050405020304" pitchFamily="18" charset="0"/>
              </a:rPr>
              <a:t>(a) databases mined</a:t>
            </a:r>
          </a:p>
          <a:p>
            <a:pPr marL="0" indent="0">
              <a:buNone/>
            </a:pPr>
            <a:r>
              <a:rPr lang="en-US" sz="2000" dirty="0">
                <a:latin typeface="Times New Roman" panose="02020603050405020304" pitchFamily="18" charset="0"/>
                <a:cs typeface="Times New Roman" panose="02020603050405020304" pitchFamily="18" charset="0"/>
              </a:rPr>
              <a:t>(b) knowledge mined</a:t>
            </a:r>
          </a:p>
          <a:p>
            <a:pPr marL="0" indent="0">
              <a:buNone/>
            </a:pPr>
            <a:r>
              <a:rPr lang="en-US" sz="2000" dirty="0">
                <a:latin typeface="Times New Roman" panose="02020603050405020304" pitchFamily="18" charset="0"/>
                <a:cs typeface="Times New Roman" panose="02020603050405020304" pitchFamily="18" charset="0"/>
              </a:rPr>
              <a:t>(c) techniques utilized</a:t>
            </a:r>
          </a:p>
          <a:p>
            <a:pPr marL="0" indent="0">
              <a:buNone/>
            </a:pPr>
            <a:r>
              <a:rPr lang="en-US" sz="2000" dirty="0">
                <a:latin typeface="Times New Roman" panose="02020603050405020304" pitchFamily="18" charset="0"/>
                <a:cs typeface="Times New Roman" panose="02020603050405020304" pitchFamily="18" charset="0"/>
              </a:rPr>
              <a:t>(d) applications adapted</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673130" y="1515198"/>
            <a:ext cx="5020106" cy="3057986"/>
          </a:xfrm>
          <a:prstGeom prst="rect">
            <a:avLst/>
          </a:prstGeom>
        </p:spPr>
      </p:pic>
    </p:spTree>
    <p:extLst>
      <p:ext uri="{BB962C8B-B14F-4D97-AF65-F5344CB8AC3E}">
        <p14:creationId xmlns:p14="http://schemas.microsoft.com/office/powerpoint/2010/main" val="25918730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Based on the Databases Mined</a:t>
            </a:r>
            <a:br>
              <a:rPr lang="en-US" dirty="0"/>
            </a:br>
            <a:endParaRPr lang="en-IN" dirty="0"/>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We can classify a data mining system according to the kind of databases mined. </a:t>
            </a:r>
          </a:p>
          <a:p>
            <a:pPr algn="just"/>
            <a:r>
              <a:rPr lang="en-US" sz="2400" dirty="0">
                <a:latin typeface="Times New Roman" panose="02020603050405020304" pitchFamily="18" charset="0"/>
                <a:cs typeface="Times New Roman" panose="02020603050405020304" pitchFamily="18" charset="0"/>
              </a:rPr>
              <a:t>Database system can be classified according to different criteria such as data models, types of data, etc. </a:t>
            </a:r>
          </a:p>
          <a:p>
            <a:pPr algn="just"/>
            <a:r>
              <a:rPr lang="en-US" sz="2400" dirty="0">
                <a:latin typeface="Times New Roman" panose="02020603050405020304" pitchFamily="18" charset="0"/>
                <a:cs typeface="Times New Roman" panose="02020603050405020304" pitchFamily="18" charset="0"/>
              </a:rPr>
              <a:t>The data mining system can be classified accordingly.</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For example, </a:t>
            </a:r>
            <a:r>
              <a:rPr lang="en-US" sz="2400" i="1" dirty="0">
                <a:solidFill>
                  <a:srgbClr val="0070C0"/>
                </a:solidFill>
                <a:latin typeface="Times New Roman" panose="02020603050405020304" pitchFamily="18" charset="0"/>
                <a:cs typeface="Times New Roman" panose="02020603050405020304" pitchFamily="18" charset="0"/>
              </a:rPr>
              <a:t>if we classify a database according to the data model, then we may have a relational, transactional, object-relational, or data warehouse mining system.</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0156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 Based on the kind of Knowledge Mined</a:t>
            </a:r>
            <a:br>
              <a:rPr lang="en-US" dirty="0"/>
            </a:br>
            <a:endParaRPr lang="en-IN" dirty="0"/>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We can classify a data mining system according to the kind of knowledge mined. </a:t>
            </a:r>
          </a:p>
          <a:p>
            <a:pPr algn="just"/>
            <a:r>
              <a:rPr lang="en-US" sz="2400" dirty="0">
                <a:latin typeface="Times New Roman" panose="02020603050405020304" pitchFamily="18" charset="0"/>
                <a:cs typeface="Times New Roman" panose="02020603050405020304" pitchFamily="18" charset="0"/>
              </a:rPr>
              <a:t>Data mining system is classified on the basis of functionalities such as −</a:t>
            </a:r>
          </a:p>
          <a:p>
            <a:pPr lvl="1" algn="just"/>
            <a:r>
              <a:rPr lang="en-US" dirty="0">
                <a:latin typeface="Times New Roman" panose="02020603050405020304" pitchFamily="18" charset="0"/>
                <a:cs typeface="Times New Roman" panose="02020603050405020304" pitchFamily="18" charset="0"/>
              </a:rPr>
              <a:t>Characterization</a:t>
            </a:r>
          </a:p>
          <a:p>
            <a:pPr lvl="1" algn="just"/>
            <a:r>
              <a:rPr lang="en-US" dirty="0">
                <a:latin typeface="Times New Roman" panose="02020603050405020304" pitchFamily="18" charset="0"/>
                <a:cs typeface="Times New Roman" panose="02020603050405020304" pitchFamily="18" charset="0"/>
              </a:rPr>
              <a:t>Discrimination</a:t>
            </a:r>
          </a:p>
          <a:p>
            <a:pPr lvl="1" algn="just"/>
            <a:r>
              <a:rPr lang="en-US" dirty="0">
                <a:latin typeface="Times New Roman" panose="02020603050405020304" pitchFamily="18" charset="0"/>
                <a:cs typeface="Times New Roman" panose="02020603050405020304" pitchFamily="18" charset="0"/>
              </a:rPr>
              <a:t>Association and Correlation Analysis</a:t>
            </a:r>
          </a:p>
          <a:p>
            <a:pPr lvl="1" algn="just"/>
            <a:r>
              <a:rPr lang="en-US" dirty="0">
                <a:latin typeface="Times New Roman" panose="02020603050405020304" pitchFamily="18" charset="0"/>
                <a:cs typeface="Times New Roman" panose="02020603050405020304" pitchFamily="18" charset="0"/>
              </a:rPr>
              <a:t>Classification</a:t>
            </a:r>
          </a:p>
          <a:p>
            <a:pPr lvl="1" algn="just"/>
            <a:r>
              <a:rPr lang="en-US" dirty="0">
                <a:latin typeface="Times New Roman" panose="02020603050405020304" pitchFamily="18" charset="0"/>
                <a:cs typeface="Times New Roman" panose="02020603050405020304" pitchFamily="18" charset="0"/>
              </a:rPr>
              <a:t>Prediction</a:t>
            </a:r>
          </a:p>
          <a:p>
            <a:pPr lvl="1" algn="just"/>
            <a:r>
              <a:rPr lang="en-US" dirty="0">
                <a:latin typeface="Times New Roman" panose="02020603050405020304" pitchFamily="18" charset="0"/>
                <a:cs typeface="Times New Roman" panose="02020603050405020304" pitchFamily="18" charset="0"/>
              </a:rPr>
              <a:t>Outlier Analysis</a:t>
            </a:r>
          </a:p>
          <a:p>
            <a:pPr lvl="1" algn="just"/>
            <a:r>
              <a:rPr lang="en-US" dirty="0">
                <a:latin typeface="Times New Roman" panose="02020603050405020304" pitchFamily="18" charset="0"/>
                <a:cs typeface="Times New Roman" panose="02020603050405020304" pitchFamily="18" charset="0"/>
              </a:rPr>
              <a:t>Evolution Analysis</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39628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Classification Based on the Techniques Utilized</a:t>
            </a:r>
            <a:br>
              <a:rPr lang="en-IN" dirty="0"/>
            </a:br>
            <a:endParaRPr lang="en-IN" dirty="0"/>
          </a:p>
        </p:txBody>
      </p:sp>
      <p:sp>
        <p:nvSpPr>
          <p:cNvPr id="3" name="Content Placeholder 2"/>
          <p:cNvSpPr>
            <a:spLocks noGrp="1"/>
          </p:cNvSpPr>
          <p:nvPr>
            <p:ph idx="1"/>
          </p:nvPr>
        </p:nvSpPr>
        <p:spPr>
          <a:xfrm>
            <a:off x="838200" y="1233055"/>
            <a:ext cx="10515600" cy="4943908"/>
          </a:xfrm>
        </p:spPr>
        <p:txBody>
          <a:bodyPr>
            <a:normAutofit/>
          </a:bodyPr>
          <a:lstStyle/>
          <a:p>
            <a:r>
              <a:rPr lang="en-US" sz="2000" dirty="0">
                <a:latin typeface="Times New Roman" panose="02020603050405020304" pitchFamily="18" charset="0"/>
                <a:cs typeface="Times New Roman" panose="02020603050405020304" pitchFamily="18" charset="0"/>
              </a:rPr>
              <a:t>We can classify a data mining system according to the kind of techniques used. </a:t>
            </a:r>
          </a:p>
          <a:p>
            <a:r>
              <a:rPr lang="en-US" sz="2000" dirty="0">
                <a:latin typeface="Times New Roman" panose="02020603050405020304" pitchFamily="18" charset="0"/>
                <a:cs typeface="Times New Roman" panose="02020603050405020304" pitchFamily="18" charset="0"/>
              </a:rPr>
              <a:t>We can describe these techniques according to the degree of user interaction involved or the methods of analysis employed.</a:t>
            </a:r>
          </a:p>
          <a:p>
            <a:r>
              <a:rPr lang="en-US" sz="2000" dirty="0">
                <a:latin typeface="Times New Roman" panose="02020603050405020304" pitchFamily="18" charset="0"/>
                <a:cs typeface="Times New Roman" panose="02020603050405020304" pitchFamily="18" charset="0"/>
              </a:rPr>
              <a:t>Machine learning, visualization, pattern recognition, neural networks, database-oriented or data-warehouse oriented techniques.</a:t>
            </a:r>
          </a:p>
          <a:p>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Classification by User Interaction:</a:t>
            </a:r>
            <a:endParaRPr lang="en-US" sz="2000" dirty="0">
              <a:latin typeface="Times New Roman" panose="02020603050405020304" pitchFamily="18" charset="0"/>
              <a:cs typeface="Times New Roman" panose="02020603050405020304" pitchFamily="18" charset="0"/>
            </a:endParaRPr>
          </a:p>
          <a:p>
            <a:pPr lvl="1"/>
            <a:r>
              <a:rPr lang="en-US" sz="2000" b="1" dirty="0">
                <a:latin typeface="Times New Roman" panose="02020603050405020304" pitchFamily="18" charset="0"/>
                <a:cs typeface="Times New Roman" panose="02020603050405020304" pitchFamily="18" charset="0"/>
              </a:rPr>
              <a:t>Supervised Learning: </a:t>
            </a:r>
            <a:r>
              <a:rPr lang="en-US" sz="2000" dirty="0">
                <a:latin typeface="Times New Roman" panose="02020603050405020304" pitchFamily="18" charset="0"/>
                <a:cs typeface="Times New Roman" panose="02020603050405020304" pitchFamily="18" charset="0"/>
              </a:rPr>
              <a:t>Decision Trees, Support Vector Machines (SVMs)</a:t>
            </a:r>
          </a:p>
          <a:p>
            <a:pPr lvl="1"/>
            <a:r>
              <a:rPr lang="en-US" sz="2000" b="1" dirty="0">
                <a:latin typeface="Times New Roman" panose="02020603050405020304" pitchFamily="18" charset="0"/>
                <a:cs typeface="Times New Roman" panose="02020603050405020304" pitchFamily="18" charset="0"/>
              </a:rPr>
              <a:t>Unsupervised Learning</a:t>
            </a:r>
            <a:r>
              <a:rPr lang="en-US" sz="2000" dirty="0">
                <a:latin typeface="Times New Roman" panose="02020603050405020304" pitchFamily="18" charset="0"/>
                <a:cs typeface="Times New Roman" panose="02020603050405020304" pitchFamily="18" charset="0"/>
              </a:rPr>
              <a:t>: Clustering, Association Rule Learning</a:t>
            </a:r>
          </a:p>
          <a:p>
            <a:pPr lvl="1"/>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Classification by Analysis Methods:</a:t>
            </a:r>
          </a:p>
          <a:p>
            <a:pPr lvl="1"/>
            <a:r>
              <a:rPr lang="en-US" sz="2000" b="1" dirty="0">
                <a:latin typeface="Times New Roman" panose="02020603050405020304" pitchFamily="18" charset="0"/>
                <a:cs typeface="Times New Roman" panose="02020603050405020304" pitchFamily="18" charset="0"/>
              </a:rPr>
              <a:t>Statistical Techniques: </a:t>
            </a:r>
            <a:r>
              <a:rPr lang="en-US" sz="2000" dirty="0">
                <a:latin typeface="Times New Roman" panose="02020603050405020304" pitchFamily="18" charset="0"/>
                <a:cs typeface="Times New Roman" panose="02020603050405020304" pitchFamily="18" charset="0"/>
              </a:rPr>
              <a:t>Linear Regression, Logistic Regression</a:t>
            </a:r>
          </a:p>
          <a:p>
            <a:pPr lvl="1"/>
            <a:r>
              <a:rPr lang="en-US" sz="2000" b="1" dirty="0">
                <a:latin typeface="Times New Roman" panose="02020603050405020304" pitchFamily="18" charset="0"/>
                <a:cs typeface="Times New Roman" panose="02020603050405020304" pitchFamily="18" charset="0"/>
              </a:rPr>
              <a:t>Machine Learning Techniques: </a:t>
            </a:r>
            <a:r>
              <a:rPr lang="en-US" sz="2000" dirty="0">
                <a:latin typeface="Times New Roman" panose="02020603050405020304" pitchFamily="18" charset="0"/>
                <a:cs typeface="Times New Roman" panose="02020603050405020304" pitchFamily="18" charset="0"/>
              </a:rPr>
              <a:t>Artificial Neural Networks (ANNs), Random Forests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8985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 Based on the Applications Adapted</a:t>
            </a:r>
            <a:br>
              <a:rPr lang="en-US" dirty="0"/>
            </a:br>
            <a:endParaRPr lang="en-IN" dirty="0"/>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We can classify a data mining system according to the applications adapted. </a:t>
            </a:r>
          </a:p>
          <a:p>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Finance</a:t>
            </a:r>
          </a:p>
          <a:p>
            <a:pPr lvl="1"/>
            <a:r>
              <a:rPr lang="en-US" dirty="0">
                <a:latin typeface="Times New Roman" panose="02020603050405020304" pitchFamily="18" charset="0"/>
                <a:cs typeface="Times New Roman" panose="02020603050405020304" pitchFamily="18" charset="0"/>
              </a:rPr>
              <a:t>Telecommunications</a:t>
            </a:r>
          </a:p>
          <a:p>
            <a:pPr lvl="1"/>
            <a:r>
              <a:rPr lang="en-US" dirty="0">
                <a:latin typeface="Times New Roman" panose="02020603050405020304" pitchFamily="18" charset="0"/>
                <a:cs typeface="Times New Roman" panose="02020603050405020304" pitchFamily="18" charset="0"/>
              </a:rPr>
              <a:t>DNA</a:t>
            </a:r>
          </a:p>
          <a:p>
            <a:pPr lvl="1"/>
            <a:r>
              <a:rPr lang="en-US" dirty="0">
                <a:latin typeface="Times New Roman" panose="02020603050405020304" pitchFamily="18" charset="0"/>
                <a:cs typeface="Times New Roman" panose="02020603050405020304" pitchFamily="18" charset="0"/>
              </a:rPr>
              <a:t>Stock Markets</a:t>
            </a:r>
          </a:p>
          <a:p>
            <a:pPr lvl="1"/>
            <a:r>
              <a:rPr lang="en-US" dirty="0">
                <a:latin typeface="Times New Roman" panose="02020603050405020304" pitchFamily="18" charset="0"/>
                <a:cs typeface="Times New Roman" panose="02020603050405020304" pitchFamily="18" charset="0"/>
              </a:rPr>
              <a:t>E-mail</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8072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50B00-C31D-431C-B4B3-9BD98610B0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535DDA-F2DA-4EB5-9024-295641B5F058}"/>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B9F580FE-796F-453C-AE77-0C726F3AA9CC}"/>
              </a:ext>
            </a:extLst>
          </p:cNvPr>
          <p:cNvPicPr>
            <a:picLocks noChangeAspect="1"/>
          </p:cNvPicPr>
          <p:nvPr/>
        </p:nvPicPr>
        <p:blipFill>
          <a:blip r:embed="rId2"/>
          <a:stretch>
            <a:fillRect/>
          </a:stretch>
        </p:blipFill>
        <p:spPr>
          <a:xfrm>
            <a:off x="671946" y="681037"/>
            <a:ext cx="10443762" cy="4351338"/>
          </a:xfrm>
          <a:prstGeom prst="rect">
            <a:avLst/>
          </a:prstGeom>
        </p:spPr>
      </p:pic>
    </p:spTree>
    <p:extLst>
      <p:ext uri="{BB962C8B-B14F-4D97-AF65-F5344CB8AC3E}">
        <p14:creationId xmlns:p14="http://schemas.microsoft.com/office/powerpoint/2010/main" val="1037499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9A5A3-3836-43D3-82F9-43711F42379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1AB88C0-B345-4BC7-B74F-FDF1492FBE31}"/>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024DCA2-CB3E-41F0-93F8-871E721A1642}"/>
              </a:ext>
            </a:extLst>
          </p:cNvPr>
          <p:cNvPicPr>
            <a:picLocks noChangeAspect="1"/>
          </p:cNvPicPr>
          <p:nvPr/>
        </p:nvPicPr>
        <p:blipFill>
          <a:blip r:embed="rId3"/>
          <a:stretch>
            <a:fillRect/>
          </a:stretch>
        </p:blipFill>
        <p:spPr>
          <a:xfrm>
            <a:off x="2111739" y="0"/>
            <a:ext cx="7225898" cy="6691745"/>
          </a:xfrm>
          <a:prstGeom prst="rect">
            <a:avLst/>
          </a:prstGeom>
        </p:spPr>
      </p:pic>
    </p:spTree>
    <p:extLst>
      <p:ext uri="{BB962C8B-B14F-4D97-AF65-F5344CB8AC3E}">
        <p14:creationId xmlns:p14="http://schemas.microsoft.com/office/powerpoint/2010/main" val="2436673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2344</TotalTime>
  <Words>6663</Words>
  <Application>Microsoft Office PowerPoint</Application>
  <PresentationFormat>Widescreen</PresentationFormat>
  <Paragraphs>526</Paragraphs>
  <Slides>75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Calibri</vt:lpstr>
      <vt:lpstr>Calibri Light</vt:lpstr>
      <vt:lpstr>Times New Roman</vt:lpstr>
      <vt:lpstr>Office Theme</vt:lpstr>
      <vt:lpstr>Concept Hierarchy</vt:lpstr>
      <vt:lpstr>PowerPoint Presentation</vt:lpstr>
      <vt:lpstr>PowerPoint Presentation</vt:lpstr>
      <vt:lpstr>Types of Concept Hierarchies</vt:lpstr>
      <vt:lpstr>Types of Concept Hierarchies</vt:lpstr>
      <vt:lpstr>Types of Concept Hierarchies</vt:lpstr>
      <vt:lpstr>Types of Concept Hierarchies</vt:lpstr>
      <vt:lpstr>PowerPoint Presentation</vt:lpstr>
      <vt:lpstr>PowerPoint Presentation</vt:lpstr>
      <vt:lpstr>Need of Concept Hierarchy in Data Mining</vt:lpstr>
      <vt:lpstr>Applications of Concept Hierarchy</vt:lpstr>
      <vt:lpstr>OLAP Operations</vt:lpstr>
      <vt:lpstr>OLAP operations</vt:lpstr>
      <vt:lpstr>Roll Up/Drill Up/Aggregation </vt:lpstr>
      <vt:lpstr>Roll Down/Drill-down</vt:lpstr>
      <vt:lpstr>PowerPoint Presentation</vt:lpstr>
      <vt:lpstr>Slice</vt:lpstr>
      <vt:lpstr>PowerPoint Presentation</vt:lpstr>
      <vt:lpstr>Dice</vt:lpstr>
      <vt:lpstr>Pivot </vt:lpstr>
      <vt:lpstr>Other OLAP Operations</vt:lpstr>
      <vt:lpstr>Introduction to KDD process</vt:lpstr>
      <vt:lpstr>PowerPoint Presentation</vt:lpstr>
      <vt:lpstr>Advantages of KDD</vt:lpstr>
      <vt:lpstr>Disadvantages of KDD </vt:lpstr>
      <vt:lpstr>Data Mining</vt:lpstr>
      <vt:lpstr>Definition</vt:lpstr>
      <vt:lpstr>What is Data Mining?</vt:lpstr>
      <vt:lpstr>Alternative names for Data Mining</vt:lpstr>
      <vt:lpstr>Data Mining on what kinds of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Mining Functionalities</vt:lpstr>
      <vt:lpstr>PowerPoint Presentation</vt:lpstr>
      <vt:lpstr>Concept/Class Description</vt:lpstr>
      <vt:lpstr>Data characterization</vt:lpstr>
      <vt:lpstr>Data characterization</vt:lpstr>
      <vt:lpstr>Eg: Data characterization </vt:lpstr>
      <vt:lpstr>Data discrimination</vt:lpstr>
      <vt:lpstr>Data discrimination</vt:lpstr>
      <vt:lpstr>Eg:Data discrimination</vt:lpstr>
      <vt:lpstr>Mining Frequent Patterns</vt:lpstr>
      <vt:lpstr>Association analysis.</vt:lpstr>
      <vt:lpstr>Association analysis.</vt:lpstr>
      <vt:lpstr>Example: Multi dimensional Association rules</vt:lpstr>
      <vt:lpstr>Example: Multi dimensional Association rules</vt:lpstr>
      <vt:lpstr>Classification and Regression for Predictive Analysis</vt:lpstr>
      <vt:lpstr>PowerPoint Presentation</vt:lpstr>
      <vt:lpstr>PowerPoint Presentation</vt:lpstr>
      <vt:lpstr>Regression </vt:lpstr>
      <vt:lpstr>Classification and Regression for Predictive Analysis</vt:lpstr>
      <vt:lpstr>Eg: Classification</vt:lpstr>
      <vt:lpstr>Eg: Regression</vt:lpstr>
      <vt:lpstr>Cluster Analysis</vt:lpstr>
      <vt:lpstr>Example</vt:lpstr>
      <vt:lpstr>PowerPoint Presentation</vt:lpstr>
      <vt:lpstr>Outlier Analysis</vt:lpstr>
      <vt:lpstr>Example -Outlier analysis</vt:lpstr>
      <vt:lpstr>Are All Patterns Interesting?</vt:lpstr>
      <vt:lpstr>“What makes a pattern interesting?  </vt:lpstr>
      <vt:lpstr>Objective measures of pattern interestingness </vt:lpstr>
      <vt:lpstr>Objective measures of pattern interestingness </vt:lpstr>
      <vt:lpstr>Subjective interestingness measures</vt:lpstr>
      <vt:lpstr>Can a data mining system generate all of the interesting patterns?  </vt:lpstr>
      <vt:lpstr>Can a data mining system generate only interesting patterns?</vt:lpstr>
      <vt:lpstr>Data Mining System Classification </vt:lpstr>
      <vt:lpstr>Classification Based on the Databases Mined </vt:lpstr>
      <vt:lpstr>Classification Based on the kind of Knowledge Mined </vt:lpstr>
      <vt:lpstr>Classification Based on the Techniques Utilized </vt:lpstr>
      <vt:lpstr>Classification Based on the Applications Adapted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 Hierarchy</dc:title>
  <dc:creator>Shoby</dc:creator>
  <cp:lastModifiedBy>admin</cp:lastModifiedBy>
  <cp:revision>111</cp:revision>
  <dcterms:created xsi:type="dcterms:W3CDTF">2024-06-04T04:00:36Z</dcterms:created>
  <dcterms:modified xsi:type="dcterms:W3CDTF">2024-06-10T04:11:08Z</dcterms:modified>
</cp:coreProperties>
</file>