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324" r:id="rId15"/>
    <p:sldId id="273" r:id="rId16"/>
    <p:sldId id="274" r:id="rId17"/>
    <p:sldId id="275" r:id="rId18"/>
    <p:sldId id="325" r:id="rId19"/>
    <p:sldId id="326" r:id="rId20"/>
    <p:sldId id="270" r:id="rId21"/>
    <p:sldId id="276" r:id="rId22"/>
    <p:sldId id="330" r:id="rId23"/>
    <p:sldId id="332" r:id="rId24"/>
    <p:sldId id="334" r:id="rId25"/>
    <p:sldId id="327" r:id="rId26"/>
    <p:sldId id="278" r:id="rId27"/>
    <p:sldId id="335" r:id="rId28"/>
    <p:sldId id="280" r:id="rId29"/>
    <p:sldId id="337" r:id="rId30"/>
    <p:sldId id="282" r:id="rId31"/>
    <p:sldId id="283" r:id="rId32"/>
    <p:sldId id="285" r:id="rId33"/>
    <p:sldId id="286" r:id="rId34"/>
    <p:sldId id="287" r:id="rId35"/>
    <p:sldId id="288" r:id="rId36"/>
    <p:sldId id="289" r:id="rId37"/>
    <p:sldId id="339" r:id="rId38"/>
    <p:sldId id="290" r:id="rId39"/>
    <p:sldId id="291" r:id="rId40"/>
    <p:sldId id="292" r:id="rId41"/>
    <p:sldId id="293" r:id="rId42"/>
    <p:sldId id="294" r:id="rId43"/>
    <p:sldId id="307" r:id="rId44"/>
    <p:sldId id="340" r:id="rId45"/>
    <p:sldId id="341" r:id="rId46"/>
    <p:sldId id="318" r:id="rId47"/>
    <p:sldId id="319" r:id="rId48"/>
    <p:sldId id="309" r:id="rId49"/>
    <p:sldId id="311" r:id="rId50"/>
    <p:sldId id="344" r:id="rId51"/>
    <p:sldId id="342" r:id="rId52"/>
    <p:sldId id="312" r:id="rId53"/>
    <p:sldId id="314" r:id="rId54"/>
    <p:sldId id="345" r:id="rId55"/>
    <p:sldId id="315" r:id="rId56"/>
    <p:sldId id="346" r:id="rId57"/>
    <p:sldId id="316" r:id="rId58"/>
    <p:sldId id="317" r:id="rId59"/>
    <p:sldId id="347" r:id="rId60"/>
    <p:sldId id="349" r:id="rId61"/>
    <p:sldId id="350" r:id="rId62"/>
    <p:sldId id="351" r:id="rId63"/>
    <p:sldId id="352" r:id="rId64"/>
    <p:sldId id="353" r:id="rId65"/>
    <p:sldId id="358" r:id="rId66"/>
    <p:sldId id="354" r:id="rId67"/>
    <p:sldId id="320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1" r:id="rId81"/>
    <p:sldId id="372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45" autoAdjust="0"/>
  </p:normalViewPr>
  <p:slideViewPr>
    <p:cSldViewPr snapToGrid="0">
      <p:cViewPr varScale="1">
        <p:scale>
          <a:sx n="62" d="100"/>
          <a:sy n="62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49867-8D6A-4211-9707-2E74A5A15E3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F6FE5-3C59-4379-A6A1-D08164F10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4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Skewed data distribution refers to a situation in a dataset where the values are not symmetrically distributed around the mean. Instead, the data tends to have a longer tail on one side of the distribution than the other.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F6FE5-3C59-4379-A6A1-D08164F10B1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068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Nominal data are used to label variables without any quantitative value.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examples include male/female, hair color, nationalities, names of people, and so 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F6FE5-3C59-4379-A6A1-D08164F10B1D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5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Contingency table: How many times the joint event (Ai, </a:t>
            </a:r>
            <a:r>
              <a:rPr lang="en-US" dirty="0" err="1"/>
              <a:t>Bj</a:t>
            </a:r>
            <a:r>
              <a:rPr lang="en-US" dirty="0"/>
              <a:t>), “attribute A takes on values ai and attribute B takes on value </a:t>
            </a:r>
            <a:r>
              <a:rPr lang="en-US" dirty="0" err="1"/>
              <a:t>bj</a:t>
            </a:r>
            <a:r>
              <a:rPr lang="en-US" dirty="0"/>
              <a:t>”, happens based on the observed data tuples.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F6FE5-3C59-4379-A6A1-D08164F10B1D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81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https://www.youtube.com/watch?v=c1XL5BeI9_s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F6FE5-3C59-4379-A6A1-D08164F10B1D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2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 of least squares is a parameter estimation method in regression analysis based on minimizing the sum of the squares of the residuals made in the results of each individual equation.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most important application is in data fitting.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F6FE5-3C59-4379-A6A1-D08164F10B1D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7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F6FE5-3C59-4379-A6A1-D08164F10B1D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51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D926-1266-4915-AE1D-0F156E01D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82960-E326-4657-A49B-0F0183C9A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B3C72-B6A0-45A6-871B-DEFB7DA2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974-2148-4121-A2A0-023434BF168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8AD59-3AE8-44F6-BB00-8450E899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CAF2-17E4-4C86-B3BF-FB99FA70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333-866F-4ADD-A320-C91932F95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1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8041-D25A-48BD-B96F-CAFFB636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3EC26-9D02-4455-96A0-64A9B3E31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0E49-BE40-4B2F-A57E-AAAD08B6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974-2148-4121-A2A0-023434BF168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4D40-2FA5-4649-A172-33B698CE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FE5D-5916-459B-B57D-F383C934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333-866F-4ADD-A320-C91932F95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17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7D685-42CD-41B9-876D-F5218D4AD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A94A7-00C1-4F7C-8E0E-AC3AA7161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03C0-7D16-4F39-98A5-D0E60433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974-2148-4121-A2A0-023434BF168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BB109-71AE-45CF-983F-42AAA56E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CF0C-D9FE-409E-AD94-BE2705FF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333-866F-4ADD-A320-C91932F95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6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81000"/>
            <a:ext cx="103907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54864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447800"/>
            <a:ext cx="54864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4038600"/>
            <a:ext cx="54864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032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6F84BCBF-392D-4F78-A032-9703D0A6F4AF}" type="datetime4">
              <a:rPr lang="en-US"/>
              <a:pPr/>
              <a:t>June 19, 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94EC08EA-D034-4FF9-883A-748922E1AC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2522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F5E-68E0-48D7-AB3F-43AB79CD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2739-3E9F-4042-8C37-9A7938DE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136AB-1E46-4BF8-8DA1-D66A226D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974-2148-4121-A2A0-023434BF168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FFAD-C367-482C-B6DC-D95CDAE9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CBEC-06C1-409E-8AD1-DA92C662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333-866F-4ADD-A320-C91932F95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1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15B1-26EE-40AE-9CE7-EE59AD93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A5AAC-3B04-44E2-85D4-DFBD13941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60F53-192B-4E5B-9B00-6434D278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974-2148-4121-A2A0-023434BF168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DE68-FDB7-4579-9272-E0DFF7A1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D0ED-3756-4D8D-8584-A389A74B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333-866F-4ADD-A320-C91932F95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4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54B6-EDEA-4D3B-8DAF-C3D8F18F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996A-0DEB-4DC8-B622-E6BB1B7D4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366D7-E870-4C11-980C-DA8BF9F87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BFCFF-4FE5-46F2-A063-BE79DA3D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974-2148-4121-A2A0-023434BF168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DC5D2-A1AE-4B50-A51F-505C6BF8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B35D6-22CE-48AC-A1BD-A05E9030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333-866F-4ADD-A320-C91932F95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A702-5D27-40C8-9792-30D0E2B8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31BFE-B10B-43F5-B4D5-18AD97C7A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56F14-B6EF-4D1C-BAFE-45E92C867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D8BA0-825D-473D-81A8-6838A831D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E7FD2-A64B-4051-867F-8E8454426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95173-8388-4BC7-ABB2-B1BF1684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974-2148-4121-A2A0-023434BF168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D9AD0-A14F-4F2E-B070-3863CF5E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37302-8130-4182-97B7-0C152F84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333-866F-4ADD-A320-C91932F95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9EA4-F3F4-439C-AC38-964220A3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691FE-AF80-4C20-A527-DFA82D7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974-2148-4121-A2A0-023434BF168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96F85-D4FF-49DB-9262-21AB2F29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88C9A-40BC-4709-AE56-85422A1B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333-866F-4ADD-A320-C91932F95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4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7240C-A519-4805-9272-7D5618B6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974-2148-4121-A2A0-023434BF168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39F4E-7181-4BD5-99D1-EC95EA14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CB888-1A32-45A0-9ECE-67E4D3BA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333-866F-4ADD-A320-C91932F95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99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4E15-AF64-4471-AAE4-920D1057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6A4B-2BCD-4CEC-80B3-ECC4F210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3465A-EBA8-4AB0-AC72-BA41531A7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7654F-24AE-4C97-8FE2-39CAAC11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974-2148-4121-A2A0-023434BF168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56316-27B3-4CFA-942D-26687217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0120B-51A9-4C7D-9881-3D536356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333-866F-4ADD-A320-C91932F95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7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2C79-842B-49A4-8150-A14484F1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14B7B-2EF2-45A4-97EE-2D0D9FFEE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3D96D-572E-45AA-8AF0-8B9073252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671B-0D88-4F59-84EA-141F5D51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974-2148-4121-A2A0-023434BF168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FFF89-858F-498F-BF27-E16EAA01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2A66B-DDB1-4627-961F-C9150B57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333-866F-4ADD-A320-C91932F95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48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66614-9071-4A1A-8F7D-1F7D8AD7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F568-EC5A-44A1-A220-8412F4965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504B-DB90-41BF-BD58-8FFD61174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8974-2148-4121-A2A0-023434BF168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239D1-3461-4B34-8C67-2F9F2E2B9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EE7D8-68BE-4137-B51F-3AE6D9344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D333-866F-4ADD-A320-C91932F95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FC2C-2A28-4978-B593-8168EF689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EB066-0230-419D-8D73-319676D98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97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A97D-7EA2-44BF-BBF6-006E5A94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FF3BB-CF17-4D91-A529-B1F6FB59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EE387-FCF7-4D1E-A11B-44A10B151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99" y="420009"/>
            <a:ext cx="7982626" cy="57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48BA-B886-4CBF-8327-47192EB6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BA1E-6168-4878-AD13-8A6B09442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93" y="1253330"/>
            <a:ext cx="10515600" cy="4167981"/>
          </a:xfrm>
        </p:spPr>
        <p:txBody>
          <a:bodyPr>
            <a:normAutofit/>
          </a:bodyPr>
          <a:lstStyle/>
          <a:p>
            <a:pPr lvl="0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routines work to “clean” the data by filling in missing values,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 noisy data, identifying or removing outliers, and resolving inconsistencies.</a:t>
            </a:r>
          </a:p>
          <a:p>
            <a:pPr lvl="0"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FF9E7B97-EA78-4436-A6AD-2177B31637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2034" y="2801539"/>
            <a:ext cx="2513966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FF4F-E382-4B9F-AB63-5C9673D1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Handle Missing Data?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F4EA-5390-42BE-A86E-DB891637E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 the tuple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sually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 when the class label is missing (assuming the mining task involves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very effective, unless the tuple contains several attributes with missing 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when the percentage of missing values per attribute varies considerably.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ignoring the tuple,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do not make use of the remaining attributes’ values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tuple which  could have been useful to the task at hand.</a:t>
            </a:r>
          </a:p>
          <a:p>
            <a:pPr lvl="0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in the missing value manually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consuming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may not be feasible given a large data set with many missing values.</a:t>
            </a:r>
          </a:p>
          <a:p>
            <a:pPr lvl="0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global constant to fill in the missing value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missing attribute values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same constant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a label like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“Unknown”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-∞. </a:t>
            </a: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missing values are replaced by, say,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“Unknown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then the mining program may mistakenly think that they form an interesting concept, since they all have a value in common—that of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“Unknown.”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simple, it is not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foolproof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1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826D8-B422-47FD-A675-37322FF65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780" y="103823"/>
            <a:ext cx="3665220" cy="1352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8FF4F-E382-4B9F-AB63-5C9673D1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Handle Missing Data?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F4EA-5390-42BE-A86E-DB891637E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853"/>
            <a:ext cx="10515600" cy="4351338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measure of central tendency for the attribute to fill in the missing value: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e.g., the mean or median-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(symmetric) data distributions, the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used, while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distribution should employ the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suppose that the data distribution regarding the income of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AllElectronics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is 	symmetric and that the mean income is $56,000. Use this value to replace the missing value for 	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attribute mean or median for all samples belonging to the same class as the given tuple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classifying customers according to 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risk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replace the missing value with the mean 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for customers in the same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risk category as that of the given tuple. If the data distribution for a given class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skewed, the median value is a better choice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most probable value to fill in the missing value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Determined with regression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inference-based tools using a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 formalism, or decision tree induction.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using the other customer attributes in your data set, you may construct a decision tree to predict the missing values for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30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52400"/>
            <a:ext cx="9302750" cy="9144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Noisy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Data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and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ts val="3700"/>
              </a:lnSpc>
            </a:pPr>
            <a:r>
              <a:rPr sz="3200" b="1" dirty="0">
                <a:latin typeface="Times New Roman"/>
                <a:cs typeface="Times New Roman"/>
              </a:rPr>
              <a:t>How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Handle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Noisy Data?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4485" y="1818869"/>
            <a:ext cx="9003030" cy="35522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spcBef>
                <a:spcPts val="7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Noise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variance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measured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</a:p>
          <a:p>
            <a:pPr marL="355600" indent="-342900"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Outliers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noise.</a:t>
            </a:r>
          </a:p>
          <a:p>
            <a:pPr marL="355600" marR="19812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numeric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say,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price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</a:t>
            </a:r>
            <a:r>
              <a:rPr sz="2000" b="1" dirty="0">
                <a:latin typeface="Times New Roman"/>
                <a:cs typeface="Times New Roman"/>
              </a:rPr>
              <a:t>smooth</a:t>
            </a:r>
            <a:r>
              <a:rPr sz="2000" dirty="0">
                <a:latin typeface="Times New Roman"/>
                <a:cs typeface="Times New Roman"/>
              </a:rPr>
              <a:t>”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remove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noise?</a:t>
            </a:r>
          </a:p>
          <a:p>
            <a:pPr marL="12700">
              <a:spcBef>
                <a:spcPts val="1800"/>
              </a:spcBef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Smoothing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Techniques</a:t>
            </a:r>
            <a:r>
              <a:rPr sz="2000" dirty="0">
                <a:latin typeface="Times New Roman"/>
                <a:cs typeface="Times New Roman"/>
              </a:rPr>
              <a:t>:</a:t>
            </a:r>
          </a:p>
          <a:p>
            <a:pPr marL="355600" indent="-342900">
              <a:spcBef>
                <a:spcPts val="6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Binning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Regression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Clustering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Combined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computer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human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inspection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112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52400"/>
            <a:ext cx="9302750" cy="9144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Noisy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Data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and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ts val="3700"/>
              </a:lnSpc>
            </a:pPr>
            <a:r>
              <a:rPr sz="3200" b="1" dirty="0">
                <a:latin typeface="Times New Roman"/>
                <a:cs typeface="Times New Roman"/>
              </a:rPr>
              <a:t>How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Handle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Noisy Data?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8270" y="2001749"/>
            <a:ext cx="9003030" cy="324447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just">
              <a:spcBef>
                <a:spcPts val="1800"/>
              </a:spcBef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Smoothing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Techniques</a:t>
            </a:r>
            <a:r>
              <a:rPr sz="2000" dirty="0">
                <a:latin typeface="Times New Roman"/>
                <a:cs typeface="Times New Roman"/>
              </a:rPr>
              <a:t>:</a:t>
            </a:r>
          </a:p>
          <a:p>
            <a:pPr marL="355600" indent="-342900" algn="just">
              <a:spcBef>
                <a:spcPts val="6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Binning</a:t>
            </a:r>
            <a:endParaRPr lang="en-US" sz="2000" b="1" dirty="0">
              <a:latin typeface="Times New Roman"/>
              <a:cs typeface="Times New Roman"/>
            </a:endParaRPr>
          </a:p>
          <a:p>
            <a:pPr marL="756285" lvl="1" indent="-287020" algn="just">
              <a:buChar char="–"/>
              <a:tabLst>
                <a:tab pos="756285" algn="l"/>
                <a:tab pos="756920" algn="l"/>
              </a:tabLst>
            </a:pPr>
            <a:r>
              <a:rPr lang="en-US"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smooth a sorted data value by consulting its “neighborhood,” </a:t>
            </a:r>
            <a:r>
              <a:rPr lang="en-US" sz="2000" spc="-5" dirty="0">
                <a:latin typeface="Times New Roman"/>
                <a:cs typeface="Times New Roman"/>
              </a:rPr>
              <a:t>that is, the values around it. </a:t>
            </a:r>
          </a:p>
          <a:p>
            <a:pPr marL="756285" lvl="1" indent="-287020" algn="just">
              <a:buChar char="–"/>
              <a:tabLst>
                <a:tab pos="756285" algn="l"/>
                <a:tab pos="75692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sorted </a:t>
            </a:r>
            <a:r>
              <a:rPr lang="en-US"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values are distributed into</a:t>
            </a:r>
            <a:r>
              <a:rPr lang="en-US" sz="2000" spc="-5" dirty="0">
                <a:latin typeface="Times New Roman"/>
                <a:cs typeface="Times New Roman"/>
              </a:rPr>
              <a:t> a number of “buckets,” or </a:t>
            </a:r>
            <a:r>
              <a:rPr lang="en-US"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bins. </a:t>
            </a:r>
          </a:p>
          <a:p>
            <a:pPr marL="756285" lvl="1" indent="-287020" algn="just">
              <a:buChar char="–"/>
              <a:tabLst>
                <a:tab pos="756285" algn="l"/>
                <a:tab pos="75692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Because binning methods consult the neighborhood of values, </a:t>
            </a:r>
            <a:r>
              <a:rPr lang="en-IN" sz="2000" spc="-5" dirty="0">
                <a:latin typeface="Times New Roman"/>
                <a:cs typeface="Times New Roman"/>
              </a:rPr>
              <a:t>they perform </a:t>
            </a:r>
            <a:r>
              <a:rPr lang="en-IN" sz="20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local smoothing.</a:t>
            </a:r>
            <a:endParaRPr sz="2000" b="1" i="1" spc="-5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56285" lvl="1" indent="-287020" algn="just"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irst sort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(equal-frequency)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bins</a:t>
            </a:r>
          </a:p>
          <a:p>
            <a:pPr marL="756285" lvl="1" indent="-287020" algn="just">
              <a:buChar char="–"/>
              <a:tabLst>
                <a:tab pos="756285" algn="l"/>
                <a:tab pos="7569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 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smooth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bin 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mean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smooth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bin 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median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smooth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bin boundaries</a:t>
            </a:r>
            <a:r>
              <a:rPr sz="2000" dirty="0">
                <a:latin typeface="Times New Roman"/>
                <a:cs typeface="Times New Roman"/>
              </a:rPr>
              <a:t>, etc.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spc="-5" dirty="0"/>
              <a:t>Binning</a:t>
            </a:r>
            <a:r>
              <a:rPr spc="-10" dirty="0"/>
              <a:t> </a:t>
            </a:r>
            <a:r>
              <a:rPr dirty="0"/>
              <a:t>Methods</a:t>
            </a:r>
            <a:r>
              <a:rPr spc="-2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5" dirty="0"/>
              <a:t>Smoothing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41" y="1243330"/>
            <a:ext cx="8496935" cy="3761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Binning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methods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smooth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sorted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distributing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(buckets).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800"/>
              </a:spcBef>
            </a:pPr>
            <a:r>
              <a:rPr sz="2000" b="1" dirty="0">
                <a:latin typeface="Times New Roman"/>
                <a:cs typeface="Times New Roman"/>
              </a:rPr>
              <a:t>Smoothing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by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bin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means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replaced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800"/>
              </a:spcBef>
            </a:pPr>
            <a:r>
              <a:rPr sz="2000" b="1" dirty="0">
                <a:latin typeface="Times New Roman"/>
                <a:cs typeface="Times New Roman"/>
              </a:rPr>
              <a:t>Smoothing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by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bin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medians: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replaced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median.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805"/>
              </a:spcBef>
            </a:pPr>
            <a:r>
              <a:rPr sz="2000" b="1" dirty="0">
                <a:latin typeface="Times New Roman"/>
                <a:cs typeface="Times New Roman"/>
              </a:rPr>
              <a:t>Smoothing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by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bin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boundaries: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minimum</a:t>
            </a:r>
            <a:r>
              <a:rPr sz="2000" dirty="0">
                <a:latin typeface="Times New Roman"/>
                <a:cs typeface="Times New Roman"/>
              </a:rPr>
              <a:t> 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maximum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identified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</a:t>
            </a:r>
            <a:endParaRPr sz="2000">
              <a:latin typeface="Times New Roman"/>
              <a:cs typeface="Times New Roman"/>
            </a:endParaRPr>
          </a:p>
          <a:p>
            <a:pPr marL="355600"/>
            <a:r>
              <a:rPr sz="2000" dirty="0">
                <a:latin typeface="Times New Roman"/>
                <a:cs typeface="Times New Roman"/>
              </a:rPr>
              <a:t>boundaries.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replaced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closest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boundary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" y="197322"/>
            <a:ext cx="9302750" cy="755976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marL="503555">
              <a:lnSpc>
                <a:spcPct val="100000"/>
              </a:lnSpc>
              <a:spcBef>
                <a:spcPts val="1575"/>
              </a:spcBef>
            </a:pPr>
            <a:r>
              <a:rPr sz="3600" spc="-5" dirty="0"/>
              <a:t>Binning</a:t>
            </a:r>
            <a:r>
              <a:rPr sz="3600" spc="-10" dirty="0"/>
              <a:t> </a:t>
            </a:r>
            <a:r>
              <a:rPr sz="3600" dirty="0"/>
              <a:t>Methods</a:t>
            </a:r>
            <a:r>
              <a:rPr sz="3600" spc="-15" dirty="0"/>
              <a:t> </a:t>
            </a:r>
            <a:r>
              <a:rPr sz="3600" dirty="0"/>
              <a:t>for</a:t>
            </a:r>
            <a:r>
              <a:rPr sz="3600" spc="-15" dirty="0"/>
              <a:t> </a:t>
            </a:r>
            <a:r>
              <a:rPr sz="3600" dirty="0"/>
              <a:t>Data</a:t>
            </a:r>
            <a:r>
              <a:rPr sz="3600" spc="-10" dirty="0"/>
              <a:t> </a:t>
            </a:r>
            <a:r>
              <a:rPr sz="3600" spc="-5" dirty="0"/>
              <a:t>Smoothing:</a:t>
            </a:r>
            <a:r>
              <a:rPr sz="3600" spc="-40" dirty="0"/>
              <a:t> </a:t>
            </a:r>
            <a:r>
              <a:rPr sz="360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40" y="1167359"/>
            <a:ext cx="6883400" cy="52254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Sorted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price </a:t>
            </a:r>
            <a:r>
              <a:rPr sz="2000" dirty="0">
                <a:latin typeface="Times New Roman"/>
                <a:cs typeface="Times New Roman"/>
              </a:rPr>
              <a:t>(in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dollars):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4, 8,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15,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24,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25,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28,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34</a:t>
            </a:r>
          </a:p>
          <a:p>
            <a:pPr marL="355600" indent="-342900">
              <a:spcBef>
                <a:spcPts val="6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Partition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into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(equal-frequency)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bins</a:t>
            </a:r>
            <a:r>
              <a:rPr sz="2000" dirty="0">
                <a:latin typeface="Times New Roman"/>
                <a:cs typeface="Times New Roman"/>
              </a:rPr>
              <a:t>:</a:t>
            </a:r>
          </a:p>
          <a:p>
            <a:pPr marL="469900">
              <a:spcBef>
                <a:spcPts val="5"/>
              </a:spcBef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Bin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1: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4,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8,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15</a:t>
            </a:r>
          </a:p>
          <a:p>
            <a:pPr marL="469900"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Bin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2: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21,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21,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24</a:t>
            </a:r>
          </a:p>
          <a:p>
            <a:pPr marL="469900"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Bin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3: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25,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28,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34</a:t>
            </a:r>
          </a:p>
          <a:p>
            <a:pPr marL="355600" indent="-342900">
              <a:spcBef>
                <a:spcPts val="5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Smoothing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by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bin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means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spcBef>
                <a:spcPts val="10"/>
              </a:spcBef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Bin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1: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9,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9,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9</a:t>
            </a:r>
          </a:p>
          <a:p>
            <a:pPr marL="469900"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Bin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2: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22,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22,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22</a:t>
            </a:r>
          </a:p>
          <a:p>
            <a:pPr marL="469900"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Bin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3: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29,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29,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29</a:t>
            </a:r>
          </a:p>
          <a:p>
            <a:pPr marL="355600" indent="-342900">
              <a:spcBef>
                <a:spcPts val="5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Smoothing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by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bin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medians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spcBef>
                <a:spcPts val="5"/>
              </a:spcBef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Bin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1: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8,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8,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8</a:t>
            </a:r>
          </a:p>
          <a:p>
            <a:pPr marL="469900"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Bin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2: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21,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21,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21</a:t>
            </a:r>
          </a:p>
          <a:p>
            <a:pPr marL="469900"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Bin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3: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28,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28,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28</a:t>
            </a:r>
          </a:p>
          <a:p>
            <a:pPr marL="355600" indent="-342900">
              <a:spcBef>
                <a:spcPts val="5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Smoothing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by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bin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boundaries</a:t>
            </a:r>
            <a:r>
              <a:rPr sz="2000" dirty="0">
                <a:latin typeface="Times New Roman"/>
                <a:cs typeface="Times New Roman"/>
              </a:rPr>
              <a:t>:</a:t>
            </a:r>
          </a:p>
          <a:p>
            <a:pPr marL="469900">
              <a:spcBef>
                <a:spcPts val="10"/>
              </a:spcBef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Bin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1: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4,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4,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15</a:t>
            </a:r>
          </a:p>
          <a:p>
            <a:pPr marL="469900"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Bin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2: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21,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21,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24</a:t>
            </a:r>
          </a:p>
          <a:p>
            <a:pPr marL="469900"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Bin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3: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25,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25,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6880" y="358115"/>
            <a:ext cx="9302750" cy="9144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Noisy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Data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and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ts val="3700"/>
              </a:lnSpc>
            </a:pPr>
            <a:r>
              <a:rPr sz="3200" b="1" dirty="0">
                <a:latin typeface="Times New Roman"/>
                <a:cs typeface="Times New Roman"/>
              </a:rPr>
              <a:t>How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Handle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Noisy Data?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325" y="1443990"/>
            <a:ext cx="10547350" cy="45986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spcBef>
                <a:spcPts val="1800"/>
              </a:spcBef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Smoothing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Techniques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dirty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spcBef>
                <a:spcPts val="5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Regression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</a:t>
            </a:r>
            <a:r>
              <a:rPr spc="-5" dirty="0">
                <a:latin typeface="Times New Roman"/>
                <a:cs typeface="Times New Roman"/>
              </a:rPr>
              <a:t>mooth</a:t>
            </a:r>
            <a:r>
              <a:rPr dirty="0">
                <a:latin typeface="Times New Roman"/>
                <a:cs typeface="Times New Roman"/>
              </a:rPr>
              <a:t> by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fitting</a:t>
            </a:r>
            <a:r>
              <a:rPr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data</a:t>
            </a:r>
            <a:r>
              <a:rPr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into</a:t>
            </a:r>
            <a:r>
              <a:rPr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70C0"/>
                </a:solidFill>
                <a:latin typeface="Times New Roman"/>
                <a:cs typeface="Times New Roman"/>
              </a:rPr>
              <a:t>regression</a:t>
            </a:r>
            <a:r>
              <a:rPr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functions</a:t>
            </a:r>
            <a:endParaRPr lang="en-US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756285" lvl="1" indent="-287020"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IN" spc="-5" dirty="0">
                <a:latin typeface="Times New Roman"/>
                <a:cs typeface="Times New Roman"/>
              </a:rPr>
              <a:t>A technique that </a:t>
            </a:r>
            <a:r>
              <a:rPr lang="en-IN" spc="-5" dirty="0">
                <a:solidFill>
                  <a:srgbClr val="0070C0"/>
                </a:solidFill>
                <a:latin typeface="Times New Roman"/>
                <a:cs typeface="Times New Roman"/>
              </a:rPr>
              <a:t>conforms </a:t>
            </a:r>
            <a:r>
              <a:rPr lang="en-US" spc="-5" dirty="0">
                <a:solidFill>
                  <a:srgbClr val="0070C0"/>
                </a:solidFill>
                <a:latin typeface="Times New Roman"/>
                <a:cs typeface="Times New Roman"/>
              </a:rPr>
              <a:t>data values to a function</a:t>
            </a:r>
            <a:r>
              <a:rPr lang="en-US" spc="-5" dirty="0">
                <a:latin typeface="Times New Roman"/>
                <a:cs typeface="Times New Roman"/>
              </a:rPr>
              <a:t>. </a:t>
            </a:r>
          </a:p>
          <a:p>
            <a:pPr marL="756285" lvl="1" indent="-287020"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Linear regression </a:t>
            </a:r>
            <a:r>
              <a:rPr lang="en-US" spc="-5" dirty="0">
                <a:latin typeface="Times New Roman"/>
                <a:cs typeface="Times New Roman"/>
              </a:rPr>
              <a:t>involves finding the “best” line to fit two attributes (or variables) so that one attribute can be used to predict the other.</a:t>
            </a:r>
          </a:p>
          <a:p>
            <a:pPr marL="756285" lvl="1" indent="-287020"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Multiple linear regression </a:t>
            </a:r>
            <a:endParaRPr lang="en-US" spc="-5" dirty="0">
              <a:latin typeface="Times New Roman"/>
              <a:cs typeface="Times New Roman"/>
            </a:endParaRPr>
          </a:p>
          <a:p>
            <a:pPr marL="1213485" lvl="2" indent="-287020">
              <a:spcBef>
                <a:spcPts val="5"/>
              </a:spcBef>
              <a:buFont typeface="Wingdings" panose="05000000000000000000" pitchFamily="2" charset="2"/>
              <a:buChar char="v"/>
              <a:tabLst>
                <a:tab pos="756285" algn="l"/>
                <a:tab pos="7569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An extension of linear regression.</a:t>
            </a:r>
          </a:p>
          <a:p>
            <a:pPr marL="1213485" lvl="2" indent="-287020">
              <a:spcBef>
                <a:spcPts val="5"/>
              </a:spcBef>
              <a:buFont typeface="Wingdings" panose="05000000000000000000" pitchFamily="2" charset="2"/>
              <a:buChar char="v"/>
              <a:tabLst>
                <a:tab pos="756285" algn="l"/>
                <a:tab pos="7569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More than two attributes are involved and the data are fit to a multidimensional surface.</a:t>
            </a:r>
            <a:endParaRPr spc="-5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Clustering</a:t>
            </a:r>
            <a:endParaRPr lang="en-US" sz="2000" b="1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IN" dirty="0"/>
              <a:t>	</a:t>
            </a:r>
            <a:r>
              <a:rPr lang="en-IN" dirty="0">
                <a:latin typeface="Times New Roman"/>
                <a:cs typeface="Times New Roman"/>
              </a:rPr>
              <a:t>Similar </a:t>
            </a:r>
            <a:r>
              <a:rPr lang="en-US" dirty="0">
                <a:latin typeface="Times New Roman"/>
                <a:cs typeface="Times New Roman"/>
              </a:rPr>
              <a:t>values are organized into groups, or “</a:t>
            </a:r>
            <a:r>
              <a:rPr lang="en-US" dirty="0">
                <a:solidFill>
                  <a:srgbClr val="0070C0"/>
                </a:solidFill>
                <a:latin typeface="Times New Roman"/>
                <a:cs typeface="Times New Roman"/>
              </a:rPr>
              <a:t>clusters”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detect</a:t>
            </a:r>
            <a:r>
              <a:rPr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and</a:t>
            </a:r>
            <a:r>
              <a:rPr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remove</a:t>
            </a:r>
            <a:r>
              <a:rPr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outliers</a:t>
            </a:r>
            <a:endParaRPr lang="en-US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756285" lvl="1" indent="-287020"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dirty="0"/>
              <a:t>	</a:t>
            </a:r>
            <a:r>
              <a:rPr lang="en-US" dirty="0">
                <a:latin typeface="Times New Roman"/>
                <a:cs typeface="Times New Roman"/>
              </a:rPr>
              <a:t>values that fall outside of the set of clusters may be considered outliers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Combined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computer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human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inspection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Times New Roman"/>
                <a:cs typeface="Times New Roman"/>
              </a:rPr>
              <a:t>detect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suspicious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values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 check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human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(e.g.,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deal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with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possible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outliers)</a:t>
            </a:r>
          </a:p>
        </p:txBody>
      </p:sp>
    </p:spTree>
    <p:extLst>
      <p:ext uri="{BB962C8B-B14F-4D97-AF65-F5344CB8AC3E}">
        <p14:creationId xmlns:p14="http://schemas.microsoft.com/office/powerpoint/2010/main" val="147294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81000"/>
            <a:ext cx="6400800" cy="609600"/>
          </a:xfrm>
        </p:spPr>
        <p:txBody>
          <a:bodyPr>
            <a:normAutofit fontScale="90000"/>
          </a:bodyPr>
          <a:lstStyle/>
          <a:p>
            <a:r>
              <a:rPr lang="en-US"/>
              <a:t>Regression</a:t>
            </a:r>
          </a:p>
        </p:txBody>
      </p:sp>
      <p:sp>
        <p:nvSpPr>
          <p:cNvPr id="961539" name="Line 3"/>
          <p:cNvSpPr>
            <a:spLocks noChangeShapeType="1"/>
          </p:cNvSpPr>
          <p:nvPr/>
        </p:nvSpPr>
        <p:spPr bwMode="auto">
          <a:xfrm>
            <a:off x="2830514" y="4392613"/>
            <a:ext cx="6923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1540" name="Line 4"/>
          <p:cNvSpPr>
            <a:spLocks noChangeShapeType="1"/>
          </p:cNvSpPr>
          <p:nvPr/>
        </p:nvSpPr>
        <p:spPr bwMode="auto">
          <a:xfrm flipV="1">
            <a:off x="6080125" y="1633539"/>
            <a:ext cx="0" cy="470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1541" name="Oval 5"/>
          <p:cNvSpPr>
            <a:spLocks noChangeArrowheads="1"/>
          </p:cNvSpPr>
          <p:nvPr/>
        </p:nvSpPr>
        <p:spPr bwMode="auto">
          <a:xfrm flipV="1">
            <a:off x="7466013" y="330358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42" name="Oval 6"/>
          <p:cNvSpPr>
            <a:spLocks noChangeArrowheads="1"/>
          </p:cNvSpPr>
          <p:nvPr/>
        </p:nvSpPr>
        <p:spPr bwMode="auto">
          <a:xfrm flipV="1">
            <a:off x="7048501" y="340836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43" name="Oval 7"/>
          <p:cNvSpPr>
            <a:spLocks noChangeArrowheads="1"/>
          </p:cNvSpPr>
          <p:nvPr/>
        </p:nvSpPr>
        <p:spPr bwMode="auto">
          <a:xfrm flipV="1">
            <a:off x="6873876" y="2484438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44" name="Oval 8"/>
          <p:cNvSpPr>
            <a:spLocks noChangeArrowheads="1"/>
          </p:cNvSpPr>
          <p:nvPr/>
        </p:nvSpPr>
        <p:spPr bwMode="auto">
          <a:xfrm flipV="1">
            <a:off x="6699251" y="3876676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45" name="Oval 9"/>
          <p:cNvSpPr>
            <a:spLocks noChangeArrowheads="1"/>
          </p:cNvSpPr>
          <p:nvPr/>
        </p:nvSpPr>
        <p:spPr bwMode="auto">
          <a:xfrm flipV="1">
            <a:off x="7570788" y="2951163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46" name="Oval 10"/>
          <p:cNvSpPr>
            <a:spLocks noChangeArrowheads="1"/>
          </p:cNvSpPr>
          <p:nvPr/>
        </p:nvSpPr>
        <p:spPr bwMode="auto">
          <a:xfrm flipV="1">
            <a:off x="7772401" y="26781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47" name="Oval 11"/>
          <p:cNvSpPr>
            <a:spLocks noChangeArrowheads="1"/>
          </p:cNvSpPr>
          <p:nvPr/>
        </p:nvSpPr>
        <p:spPr bwMode="auto">
          <a:xfrm flipV="1">
            <a:off x="6340476" y="39735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48" name="Oval 12"/>
          <p:cNvSpPr>
            <a:spLocks noChangeArrowheads="1"/>
          </p:cNvSpPr>
          <p:nvPr/>
        </p:nvSpPr>
        <p:spPr bwMode="auto">
          <a:xfrm flipV="1">
            <a:off x="8093076" y="2673351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49" name="Oval 13"/>
          <p:cNvSpPr>
            <a:spLocks noChangeArrowheads="1"/>
          </p:cNvSpPr>
          <p:nvPr/>
        </p:nvSpPr>
        <p:spPr bwMode="auto">
          <a:xfrm flipV="1">
            <a:off x="8113713" y="243363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50" name="Oval 14"/>
          <p:cNvSpPr>
            <a:spLocks noChangeArrowheads="1"/>
          </p:cNvSpPr>
          <p:nvPr/>
        </p:nvSpPr>
        <p:spPr bwMode="auto">
          <a:xfrm flipV="1">
            <a:off x="8528051" y="2406651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51" name="Oval 15"/>
          <p:cNvSpPr>
            <a:spLocks noChangeArrowheads="1"/>
          </p:cNvSpPr>
          <p:nvPr/>
        </p:nvSpPr>
        <p:spPr bwMode="auto">
          <a:xfrm flipV="1">
            <a:off x="6296026" y="42402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52" name="Oval 16"/>
          <p:cNvSpPr>
            <a:spLocks noChangeArrowheads="1"/>
          </p:cNvSpPr>
          <p:nvPr/>
        </p:nvSpPr>
        <p:spPr bwMode="auto">
          <a:xfrm flipV="1">
            <a:off x="8507413" y="2155826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53" name="Oval 17"/>
          <p:cNvSpPr>
            <a:spLocks noChangeArrowheads="1"/>
          </p:cNvSpPr>
          <p:nvPr/>
        </p:nvSpPr>
        <p:spPr bwMode="auto">
          <a:xfrm flipV="1">
            <a:off x="8837613" y="2030413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54" name="Line 18"/>
          <p:cNvSpPr>
            <a:spLocks noChangeShapeType="1"/>
          </p:cNvSpPr>
          <p:nvPr/>
        </p:nvSpPr>
        <p:spPr bwMode="auto">
          <a:xfrm flipV="1">
            <a:off x="6062663" y="1943101"/>
            <a:ext cx="2906712" cy="22701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1555" name="Text Box 19"/>
          <p:cNvSpPr txBox="1">
            <a:spLocks noChangeArrowheads="1"/>
          </p:cNvSpPr>
          <p:nvPr/>
        </p:nvSpPr>
        <p:spPr bwMode="auto">
          <a:xfrm>
            <a:off x="9628188" y="437991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x</a:t>
            </a:r>
          </a:p>
        </p:txBody>
      </p:sp>
      <p:sp>
        <p:nvSpPr>
          <p:cNvPr id="961556" name="Text Box 20"/>
          <p:cNvSpPr txBox="1">
            <a:spLocks noChangeArrowheads="1"/>
          </p:cNvSpPr>
          <p:nvPr/>
        </p:nvSpPr>
        <p:spPr bwMode="auto">
          <a:xfrm>
            <a:off x="6281738" y="14557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y</a:t>
            </a:r>
          </a:p>
        </p:txBody>
      </p:sp>
      <p:sp>
        <p:nvSpPr>
          <p:cNvPr id="961557" name="Text Box 21"/>
          <p:cNvSpPr txBox="1">
            <a:spLocks noChangeArrowheads="1"/>
          </p:cNvSpPr>
          <p:nvPr/>
        </p:nvSpPr>
        <p:spPr bwMode="auto">
          <a:xfrm>
            <a:off x="7848601" y="3219450"/>
            <a:ext cx="10214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y = x + 1</a:t>
            </a:r>
          </a:p>
        </p:txBody>
      </p:sp>
      <p:sp>
        <p:nvSpPr>
          <p:cNvPr id="961558" name="Line 22"/>
          <p:cNvSpPr>
            <a:spLocks noChangeShapeType="1"/>
          </p:cNvSpPr>
          <p:nvPr/>
        </p:nvSpPr>
        <p:spPr bwMode="auto">
          <a:xfrm>
            <a:off x="6896100" y="2498726"/>
            <a:ext cx="0" cy="1909763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1559" name="Line 23"/>
          <p:cNvSpPr>
            <a:spLocks noChangeShapeType="1"/>
          </p:cNvSpPr>
          <p:nvPr/>
        </p:nvSpPr>
        <p:spPr bwMode="auto">
          <a:xfrm flipH="1">
            <a:off x="6080125" y="2514600"/>
            <a:ext cx="800100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1560" name="Line 24"/>
          <p:cNvSpPr>
            <a:spLocks noChangeShapeType="1"/>
          </p:cNvSpPr>
          <p:nvPr/>
        </p:nvSpPr>
        <p:spPr bwMode="auto">
          <a:xfrm flipH="1">
            <a:off x="6064251" y="3525838"/>
            <a:ext cx="815975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1561" name="Text Box 25"/>
          <p:cNvSpPr txBox="1">
            <a:spLocks noChangeArrowheads="1"/>
          </p:cNvSpPr>
          <p:nvPr/>
        </p:nvSpPr>
        <p:spPr bwMode="auto">
          <a:xfrm>
            <a:off x="6819900" y="4411664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X1</a:t>
            </a:r>
          </a:p>
        </p:txBody>
      </p:sp>
      <p:sp>
        <p:nvSpPr>
          <p:cNvPr id="961562" name="Text Box 26"/>
          <p:cNvSpPr txBox="1">
            <a:spLocks noChangeArrowheads="1"/>
          </p:cNvSpPr>
          <p:nvPr/>
        </p:nvSpPr>
        <p:spPr bwMode="auto">
          <a:xfrm>
            <a:off x="5595938" y="2322514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Y1</a:t>
            </a:r>
          </a:p>
        </p:txBody>
      </p:sp>
      <p:sp>
        <p:nvSpPr>
          <p:cNvPr id="961563" name="Text Box 27"/>
          <p:cNvSpPr txBox="1">
            <a:spLocks noChangeArrowheads="1"/>
          </p:cNvSpPr>
          <p:nvPr/>
        </p:nvSpPr>
        <p:spPr bwMode="auto">
          <a:xfrm>
            <a:off x="5595939" y="3268664"/>
            <a:ext cx="57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Y1’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1455739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data to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– finding the best line to fit 2 attributes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1850-A098-4FA8-A6CF-F38D4AD9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D529-019A-4169-9F36-1B3D349CB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and Transformation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discretization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hierarchy generation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04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381000"/>
            <a:ext cx="5486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 Analysis</a:t>
            </a:r>
          </a:p>
        </p:txBody>
      </p:sp>
      <p:sp>
        <p:nvSpPr>
          <p:cNvPr id="960515" name="AutoShape 3"/>
          <p:cNvSpPr>
            <a:spLocks noChangeArrowheads="1"/>
          </p:cNvSpPr>
          <p:nvPr/>
        </p:nvSpPr>
        <p:spPr bwMode="auto">
          <a:xfrm>
            <a:off x="8153401" y="53340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0516" name="AutoShape 4"/>
          <p:cNvSpPr>
            <a:spLocks noChangeArrowheads="1"/>
          </p:cNvSpPr>
          <p:nvPr/>
        </p:nvSpPr>
        <p:spPr bwMode="auto">
          <a:xfrm>
            <a:off x="4800601" y="52578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0517" name="AutoShape 5"/>
          <p:cNvSpPr>
            <a:spLocks noChangeArrowheads="1"/>
          </p:cNvSpPr>
          <p:nvPr/>
        </p:nvSpPr>
        <p:spPr bwMode="auto">
          <a:xfrm>
            <a:off x="7772401" y="23622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756846" y="3087687"/>
            <a:ext cx="173037" cy="173038"/>
            <a:chOff x="1900" y="3589"/>
            <a:chExt cx="109" cy="109"/>
          </a:xfrm>
        </p:grpSpPr>
        <p:sp>
          <p:nvSpPr>
            <p:cNvPr id="960519" name="Line 7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20" name="Line 8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90520" y="4113210"/>
            <a:ext cx="173037" cy="173038"/>
            <a:chOff x="1900" y="3589"/>
            <a:chExt cx="109" cy="109"/>
          </a:xfrm>
        </p:grpSpPr>
        <p:sp>
          <p:nvSpPr>
            <p:cNvPr id="960522" name="Line 10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23" name="Line 11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614195" y="3205004"/>
            <a:ext cx="173038" cy="173038"/>
            <a:chOff x="1900" y="3589"/>
            <a:chExt cx="109" cy="109"/>
          </a:xfrm>
        </p:grpSpPr>
        <p:sp>
          <p:nvSpPr>
            <p:cNvPr id="960525" name="Line 13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26" name="Line 14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194176" y="1570037"/>
            <a:ext cx="6016625" cy="4113213"/>
            <a:chOff x="1028" y="1418"/>
            <a:chExt cx="3790" cy="2591"/>
          </a:xfrm>
        </p:grpSpPr>
        <p:sp>
          <p:nvSpPr>
            <p:cNvPr id="960528" name="AutoShape 16"/>
            <p:cNvSpPr>
              <a:spLocks noChangeArrowheads="1"/>
            </p:cNvSpPr>
            <p:nvPr/>
          </p:nvSpPr>
          <p:spPr bwMode="auto">
            <a:xfrm>
              <a:off x="1755" y="273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29" name="AutoShape 17"/>
            <p:cNvSpPr>
              <a:spLocks noChangeArrowheads="1"/>
            </p:cNvSpPr>
            <p:nvPr/>
          </p:nvSpPr>
          <p:spPr bwMode="auto">
            <a:xfrm>
              <a:off x="1633" y="2615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0" name="AutoShape 18"/>
            <p:cNvSpPr>
              <a:spLocks noChangeArrowheads="1"/>
            </p:cNvSpPr>
            <p:nvPr/>
          </p:nvSpPr>
          <p:spPr bwMode="auto">
            <a:xfrm>
              <a:off x="1948" y="263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1" name="AutoShape 19"/>
            <p:cNvSpPr>
              <a:spLocks noChangeArrowheads="1"/>
            </p:cNvSpPr>
            <p:nvPr/>
          </p:nvSpPr>
          <p:spPr bwMode="auto">
            <a:xfrm>
              <a:off x="1797" y="24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2" name="AutoShape 20"/>
            <p:cNvSpPr>
              <a:spLocks noChangeArrowheads="1"/>
            </p:cNvSpPr>
            <p:nvPr/>
          </p:nvSpPr>
          <p:spPr bwMode="auto">
            <a:xfrm>
              <a:off x="1575" y="27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3" name="AutoShape 21"/>
            <p:cNvSpPr>
              <a:spLocks noChangeArrowheads="1"/>
            </p:cNvSpPr>
            <p:nvPr/>
          </p:nvSpPr>
          <p:spPr bwMode="auto">
            <a:xfrm>
              <a:off x="1662" y="246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4" name="AutoShape 22"/>
            <p:cNvSpPr>
              <a:spLocks noChangeArrowheads="1"/>
            </p:cNvSpPr>
            <p:nvPr/>
          </p:nvSpPr>
          <p:spPr bwMode="auto">
            <a:xfrm>
              <a:off x="3169" y="212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5" name="AutoShape 23"/>
            <p:cNvSpPr>
              <a:spLocks noChangeArrowheads="1"/>
            </p:cNvSpPr>
            <p:nvPr/>
          </p:nvSpPr>
          <p:spPr bwMode="auto">
            <a:xfrm>
              <a:off x="3100" y="252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6" name="AutoShape 24"/>
            <p:cNvSpPr>
              <a:spLocks noChangeArrowheads="1"/>
            </p:cNvSpPr>
            <p:nvPr/>
          </p:nvSpPr>
          <p:spPr bwMode="auto">
            <a:xfrm>
              <a:off x="3333" y="229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7" name="AutoShape 25"/>
            <p:cNvSpPr>
              <a:spLocks noChangeArrowheads="1"/>
            </p:cNvSpPr>
            <p:nvPr/>
          </p:nvSpPr>
          <p:spPr bwMode="auto">
            <a:xfrm>
              <a:off x="3010" y="2339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8" name="AutoShape 26"/>
            <p:cNvSpPr>
              <a:spLocks noChangeArrowheads="1"/>
            </p:cNvSpPr>
            <p:nvPr/>
          </p:nvSpPr>
          <p:spPr bwMode="auto">
            <a:xfrm>
              <a:off x="3706" y="237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9" name="AutoShape 27"/>
            <p:cNvSpPr>
              <a:spLocks noChangeArrowheads="1"/>
            </p:cNvSpPr>
            <p:nvPr/>
          </p:nvSpPr>
          <p:spPr bwMode="auto">
            <a:xfrm>
              <a:off x="3594" y="256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0" name="Rectangle 28"/>
            <p:cNvSpPr>
              <a:spLocks noChangeArrowheads="1"/>
            </p:cNvSpPr>
            <p:nvPr/>
          </p:nvSpPr>
          <p:spPr bwMode="auto">
            <a:xfrm>
              <a:off x="1028" y="1418"/>
              <a:ext cx="3790" cy="2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1" name="AutoShape 29"/>
            <p:cNvSpPr>
              <a:spLocks noChangeArrowheads="1"/>
            </p:cNvSpPr>
            <p:nvPr/>
          </p:nvSpPr>
          <p:spPr bwMode="auto">
            <a:xfrm>
              <a:off x="1963" y="28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2" name="AutoShape 30"/>
            <p:cNvSpPr>
              <a:spLocks noChangeArrowheads="1"/>
            </p:cNvSpPr>
            <p:nvPr/>
          </p:nvSpPr>
          <p:spPr bwMode="auto">
            <a:xfrm>
              <a:off x="2359" y="285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3" name="AutoShape 31"/>
            <p:cNvSpPr>
              <a:spLocks noChangeArrowheads="1"/>
            </p:cNvSpPr>
            <p:nvPr/>
          </p:nvSpPr>
          <p:spPr bwMode="auto">
            <a:xfrm>
              <a:off x="3380" y="26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4" name="AutoShape 32"/>
            <p:cNvSpPr>
              <a:spLocks noChangeArrowheads="1"/>
            </p:cNvSpPr>
            <p:nvPr/>
          </p:nvSpPr>
          <p:spPr bwMode="auto">
            <a:xfrm>
              <a:off x="2819" y="29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5" name="AutoShape 33"/>
            <p:cNvSpPr>
              <a:spLocks noChangeArrowheads="1"/>
            </p:cNvSpPr>
            <p:nvPr/>
          </p:nvSpPr>
          <p:spPr bwMode="auto">
            <a:xfrm>
              <a:off x="2651" y="32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6" name="AutoShape 34"/>
            <p:cNvSpPr>
              <a:spLocks noChangeArrowheads="1"/>
            </p:cNvSpPr>
            <p:nvPr/>
          </p:nvSpPr>
          <p:spPr bwMode="auto">
            <a:xfrm>
              <a:off x="2746" y="311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7" name="AutoShape 35"/>
            <p:cNvSpPr>
              <a:spLocks noChangeArrowheads="1"/>
            </p:cNvSpPr>
            <p:nvPr/>
          </p:nvSpPr>
          <p:spPr bwMode="auto">
            <a:xfrm>
              <a:off x="2070" y="24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8" name="AutoShape 36"/>
            <p:cNvSpPr>
              <a:spLocks noChangeArrowheads="1"/>
            </p:cNvSpPr>
            <p:nvPr/>
          </p:nvSpPr>
          <p:spPr bwMode="auto">
            <a:xfrm>
              <a:off x="2466" y="30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9" name="AutoShape 37"/>
            <p:cNvSpPr>
              <a:spLocks noChangeArrowheads="1"/>
            </p:cNvSpPr>
            <p:nvPr/>
          </p:nvSpPr>
          <p:spPr bwMode="auto">
            <a:xfrm>
              <a:off x="2462" y="320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0" name="AutoShape 38"/>
            <p:cNvSpPr>
              <a:spLocks noChangeArrowheads="1"/>
            </p:cNvSpPr>
            <p:nvPr/>
          </p:nvSpPr>
          <p:spPr bwMode="auto">
            <a:xfrm>
              <a:off x="2082" y="224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1" name="AutoShape 39"/>
            <p:cNvSpPr>
              <a:spLocks noChangeArrowheads="1"/>
            </p:cNvSpPr>
            <p:nvPr/>
          </p:nvSpPr>
          <p:spPr bwMode="auto">
            <a:xfrm>
              <a:off x="2887" y="19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2" name="AutoShape 40"/>
            <p:cNvSpPr>
              <a:spLocks noChangeArrowheads="1"/>
            </p:cNvSpPr>
            <p:nvPr/>
          </p:nvSpPr>
          <p:spPr bwMode="auto">
            <a:xfrm>
              <a:off x="2001" y="206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3" name="AutoShape 41"/>
            <p:cNvSpPr>
              <a:spLocks noChangeArrowheads="1"/>
            </p:cNvSpPr>
            <p:nvPr/>
          </p:nvSpPr>
          <p:spPr bwMode="auto">
            <a:xfrm>
              <a:off x="2552" y="27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4" name="AutoShape 42"/>
            <p:cNvSpPr>
              <a:spLocks noChangeArrowheads="1"/>
            </p:cNvSpPr>
            <p:nvPr/>
          </p:nvSpPr>
          <p:spPr bwMode="auto">
            <a:xfrm>
              <a:off x="2656" y="290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5" name="AutoShape 43"/>
            <p:cNvSpPr>
              <a:spLocks noChangeArrowheads="1"/>
            </p:cNvSpPr>
            <p:nvPr/>
          </p:nvSpPr>
          <p:spPr bwMode="auto">
            <a:xfrm>
              <a:off x="2880" y="321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6" name="Freeform 44"/>
            <p:cNvSpPr>
              <a:spLocks/>
            </p:cNvSpPr>
            <p:nvPr/>
          </p:nvSpPr>
          <p:spPr bwMode="auto">
            <a:xfrm>
              <a:off x="2795" y="1842"/>
              <a:ext cx="1101" cy="1077"/>
            </a:xfrm>
            <a:custGeom>
              <a:avLst/>
              <a:gdLst/>
              <a:ahLst/>
              <a:cxnLst>
                <a:cxn ang="0">
                  <a:pos x="1041" y="294"/>
                </a:cxn>
                <a:cxn ang="0">
                  <a:pos x="1077" y="485"/>
                </a:cxn>
                <a:cxn ang="0">
                  <a:pos x="1013" y="930"/>
                </a:cxn>
                <a:cxn ang="0">
                  <a:pos x="950" y="1040"/>
                </a:cxn>
                <a:cxn ang="0">
                  <a:pos x="850" y="1076"/>
                </a:cxn>
                <a:cxn ang="0">
                  <a:pos x="595" y="1040"/>
                </a:cxn>
                <a:cxn ang="0">
                  <a:pos x="486" y="994"/>
                </a:cxn>
                <a:cxn ang="0">
                  <a:pos x="459" y="985"/>
                </a:cxn>
                <a:cxn ang="0">
                  <a:pos x="322" y="876"/>
                </a:cxn>
                <a:cxn ang="0">
                  <a:pos x="232" y="803"/>
                </a:cxn>
                <a:cxn ang="0">
                  <a:pos x="104" y="685"/>
                </a:cxn>
                <a:cxn ang="0">
                  <a:pos x="4" y="449"/>
                </a:cxn>
                <a:cxn ang="0">
                  <a:pos x="13" y="130"/>
                </a:cxn>
                <a:cxn ang="0">
                  <a:pos x="186" y="21"/>
                </a:cxn>
                <a:cxn ang="0">
                  <a:pos x="222" y="12"/>
                </a:cxn>
                <a:cxn ang="0">
                  <a:pos x="422" y="30"/>
                </a:cxn>
                <a:cxn ang="0">
                  <a:pos x="577" y="103"/>
                </a:cxn>
                <a:cxn ang="0">
                  <a:pos x="695" y="176"/>
                </a:cxn>
                <a:cxn ang="0">
                  <a:pos x="768" y="203"/>
                </a:cxn>
                <a:cxn ang="0">
                  <a:pos x="1041" y="294"/>
                </a:cxn>
              </a:cxnLst>
              <a:rect l="0" t="0" r="r" b="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7" name="Freeform 45"/>
            <p:cNvSpPr>
              <a:spLocks/>
            </p:cNvSpPr>
            <p:nvPr/>
          </p:nvSpPr>
          <p:spPr bwMode="auto">
            <a:xfrm>
              <a:off x="2291" y="2591"/>
              <a:ext cx="918" cy="965"/>
            </a:xfrm>
            <a:custGeom>
              <a:avLst/>
              <a:gdLst/>
              <a:ahLst/>
              <a:cxnLst>
                <a:cxn ang="0">
                  <a:pos x="227" y="818"/>
                </a:cxn>
                <a:cxn ang="0">
                  <a:pos x="191" y="782"/>
                </a:cxn>
                <a:cxn ang="0">
                  <a:pos x="118" y="737"/>
                </a:cxn>
                <a:cxn ang="0">
                  <a:pos x="81" y="700"/>
                </a:cxn>
                <a:cxn ang="0">
                  <a:pos x="45" y="646"/>
                </a:cxn>
                <a:cxn ang="0">
                  <a:pos x="0" y="464"/>
                </a:cxn>
                <a:cxn ang="0">
                  <a:pos x="9" y="200"/>
                </a:cxn>
                <a:cxn ang="0">
                  <a:pos x="81" y="136"/>
                </a:cxn>
                <a:cxn ang="0">
                  <a:pos x="291" y="0"/>
                </a:cxn>
                <a:cxn ang="0">
                  <a:pos x="391" y="18"/>
                </a:cxn>
                <a:cxn ang="0">
                  <a:pos x="491" y="55"/>
                </a:cxn>
                <a:cxn ang="0">
                  <a:pos x="691" y="164"/>
                </a:cxn>
                <a:cxn ang="0">
                  <a:pos x="718" y="218"/>
                </a:cxn>
                <a:cxn ang="0">
                  <a:pos x="745" y="246"/>
                </a:cxn>
                <a:cxn ang="0">
                  <a:pos x="809" y="346"/>
                </a:cxn>
                <a:cxn ang="0">
                  <a:pos x="845" y="427"/>
                </a:cxn>
                <a:cxn ang="0">
                  <a:pos x="863" y="518"/>
                </a:cxn>
                <a:cxn ang="0">
                  <a:pos x="890" y="609"/>
                </a:cxn>
                <a:cxn ang="0">
                  <a:pos x="918" y="773"/>
                </a:cxn>
                <a:cxn ang="0">
                  <a:pos x="827" y="927"/>
                </a:cxn>
                <a:cxn ang="0">
                  <a:pos x="754" y="946"/>
                </a:cxn>
                <a:cxn ang="0">
                  <a:pos x="718" y="955"/>
                </a:cxn>
                <a:cxn ang="0">
                  <a:pos x="354" y="937"/>
                </a:cxn>
                <a:cxn ang="0">
                  <a:pos x="245" y="864"/>
                </a:cxn>
                <a:cxn ang="0">
                  <a:pos x="227" y="818"/>
                </a:cxn>
              </a:cxnLst>
              <a:rect l="0" t="0" r="r" b="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8" name="Freeform 46"/>
            <p:cNvSpPr>
              <a:spLocks/>
            </p:cNvSpPr>
            <p:nvPr/>
          </p:nvSpPr>
          <p:spPr bwMode="auto">
            <a:xfrm>
              <a:off x="1473" y="1882"/>
              <a:ext cx="869" cy="1173"/>
            </a:xfrm>
            <a:custGeom>
              <a:avLst/>
              <a:gdLst/>
              <a:ahLst/>
              <a:cxnLst>
                <a:cxn ang="0">
                  <a:pos x="754" y="791"/>
                </a:cxn>
                <a:cxn ang="0">
                  <a:pos x="699" y="945"/>
                </a:cxn>
                <a:cxn ang="0">
                  <a:pos x="654" y="1082"/>
                </a:cxn>
                <a:cxn ang="0">
                  <a:pos x="636" y="1136"/>
                </a:cxn>
                <a:cxn ang="0">
                  <a:pos x="618" y="1155"/>
                </a:cxn>
                <a:cxn ang="0">
                  <a:pos x="563" y="1173"/>
                </a:cxn>
                <a:cxn ang="0">
                  <a:pos x="290" y="1145"/>
                </a:cxn>
                <a:cxn ang="0">
                  <a:pos x="127" y="1073"/>
                </a:cxn>
                <a:cxn ang="0">
                  <a:pos x="36" y="1009"/>
                </a:cxn>
                <a:cxn ang="0">
                  <a:pos x="0" y="955"/>
                </a:cxn>
                <a:cxn ang="0">
                  <a:pos x="81" y="500"/>
                </a:cxn>
                <a:cxn ang="0">
                  <a:pos x="109" y="236"/>
                </a:cxn>
                <a:cxn ang="0">
                  <a:pos x="154" y="164"/>
                </a:cxn>
                <a:cxn ang="0">
                  <a:pos x="200" y="136"/>
                </a:cxn>
                <a:cxn ang="0">
                  <a:pos x="309" y="73"/>
                </a:cxn>
                <a:cxn ang="0">
                  <a:pos x="354" y="45"/>
                </a:cxn>
                <a:cxn ang="0">
                  <a:pos x="427" y="0"/>
                </a:cxn>
                <a:cxn ang="0">
                  <a:pos x="709" y="82"/>
                </a:cxn>
                <a:cxn ang="0">
                  <a:pos x="809" y="200"/>
                </a:cxn>
                <a:cxn ang="0">
                  <a:pos x="845" y="255"/>
                </a:cxn>
                <a:cxn ang="0">
                  <a:pos x="863" y="309"/>
                </a:cxn>
                <a:cxn ang="0">
                  <a:pos x="790" y="709"/>
                </a:cxn>
                <a:cxn ang="0">
                  <a:pos x="754" y="791"/>
                </a:cxn>
              </a:cxnLst>
              <a:rect l="0" t="0" r="r" b="b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52600" y="1799272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may be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values are organized into groups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Data</a:t>
            </a:r>
            <a:r>
              <a:rPr spc="-35" dirty="0"/>
              <a:t> </a:t>
            </a:r>
            <a:r>
              <a:rPr spc="-5" dirty="0"/>
              <a:t>Smoothing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6710" y="1483360"/>
            <a:ext cx="8958580" cy="4322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i="1" dirty="0">
                <a:latin typeface="Times New Roman"/>
                <a:cs typeface="Times New Roman"/>
              </a:rPr>
              <a:t>Many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70C0"/>
                </a:solidFill>
                <a:latin typeface="Times New Roman"/>
                <a:cs typeface="Times New Roman"/>
              </a:rPr>
              <a:t>methods</a:t>
            </a:r>
            <a:r>
              <a:rPr sz="2000" i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70C0"/>
                </a:solidFill>
                <a:latin typeface="Times New Roman"/>
                <a:cs typeface="Times New Roman"/>
              </a:rPr>
              <a:t>for</a:t>
            </a:r>
            <a:r>
              <a:rPr sz="2000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70C0"/>
                </a:solidFill>
                <a:latin typeface="Times New Roman"/>
                <a:cs typeface="Times New Roman"/>
              </a:rPr>
              <a:t>data</a:t>
            </a:r>
            <a:r>
              <a:rPr sz="20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70C0"/>
                </a:solidFill>
                <a:latin typeface="Times New Roman"/>
                <a:cs typeface="Times New Roman"/>
              </a:rPr>
              <a:t>smoothing</a:t>
            </a:r>
            <a:r>
              <a:rPr sz="2000" i="1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are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 also</a:t>
            </a:r>
            <a:r>
              <a:rPr sz="20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methods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for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70C0"/>
                </a:solidFill>
                <a:latin typeface="Times New Roman"/>
                <a:cs typeface="Times New Roman"/>
              </a:rPr>
              <a:t>data</a:t>
            </a:r>
            <a:r>
              <a:rPr sz="2000" i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70C0"/>
                </a:solidFill>
                <a:latin typeface="Times New Roman"/>
                <a:cs typeface="Times New Roman"/>
              </a:rPr>
              <a:t>reduction</a:t>
            </a:r>
            <a:r>
              <a:rPr sz="2000" i="1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involving</a:t>
            </a:r>
            <a:endParaRPr sz="2000" dirty="0">
              <a:latin typeface="Times New Roman"/>
              <a:cs typeface="Times New Roman"/>
            </a:endParaRPr>
          </a:p>
          <a:p>
            <a:pPr marL="355600"/>
            <a:r>
              <a:rPr sz="2000" i="1" spc="-5" dirty="0">
                <a:latin typeface="Times New Roman"/>
                <a:cs typeface="Times New Roman"/>
              </a:rPr>
              <a:t>discretization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355600"/>
            <a:endParaRPr sz="2000" dirty="0">
              <a:latin typeface="Times New Roman"/>
              <a:cs typeface="Times New Roman"/>
            </a:endParaRPr>
          </a:p>
          <a:p>
            <a:pPr marL="297815" indent="-285750">
              <a:spcBef>
                <a:spcPts val="610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2000" spc="-5" dirty="0">
                <a:solidFill>
                  <a:srgbClr val="00B050"/>
                </a:solidFill>
                <a:latin typeface="Times New Roman"/>
                <a:cs typeface="Times New Roman"/>
              </a:rPr>
              <a:t>Eg1</a:t>
            </a:r>
            <a:r>
              <a:rPr lang="en-US" sz="2000" spc="-5" dirty="0">
                <a:latin typeface="Times New Roman"/>
                <a:cs typeface="Times New Roman"/>
              </a:rPr>
              <a:t>: T</a:t>
            </a:r>
            <a:r>
              <a:rPr sz="2000" dirty="0">
                <a:latin typeface="Times New Roman"/>
                <a:cs typeface="Times New Roman"/>
              </a:rPr>
              <a:t>he </a:t>
            </a:r>
            <a:r>
              <a:rPr sz="2000" dirty="0">
                <a:solidFill>
                  <a:srgbClr val="00B050"/>
                </a:solidFill>
                <a:latin typeface="Times New Roman"/>
                <a:cs typeface="Times New Roman"/>
              </a:rPr>
              <a:t>binning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distinct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attribute.</a:t>
            </a:r>
          </a:p>
          <a:p>
            <a:pPr marL="698500" marR="5080" lvl="1" indent="-228600">
              <a:spcBef>
                <a:spcPts val="60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form</a:t>
            </a:r>
            <a:r>
              <a:rPr sz="2000" spc="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of</a:t>
            </a:r>
            <a:r>
              <a:rPr sz="2000" spc="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data</a:t>
            </a:r>
            <a:r>
              <a:rPr sz="2000" spc="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reduction</a:t>
            </a:r>
            <a:r>
              <a:rPr sz="2000" spc="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for</a:t>
            </a:r>
            <a:r>
              <a:rPr sz="20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logic-based</a:t>
            </a:r>
            <a:r>
              <a:rPr sz="2000" spc="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data</a:t>
            </a:r>
            <a:r>
              <a:rPr sz="2000" spc="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Times New Roman"/>
                <a:cs typeface="Times New Roman"/>
              </a:rPr>
              <a:t>mining</a:t>
            </a:r>
            <a:r>
              <a:rPr sz="2000" spc="5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Times New Roman"/>
                <a:cs typeface="Times New Roman"/>
              </a:rPr>
              <a:t>methods,</a:t>
            </a:r>
            <a:r>
              <a:rPr sz="2000" spc="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Times New Roman"/>
                <a:cs typeface="Times New Roman"/>
              </a:rPr>
              <a:t>decision</a:t>
            </a:r>
            <a:r>
              <a:rPr sz="2000" spc="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Times New Roman"/>
                <a:cs typeface="Times New Roman"/>
              </a:rPr>
              <a:t>tree </a:t>
            </a:r>
            <a:r>
              <a:rPr sz="2000" spc="-38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Times New Roman"/>
                <a:cs typeface="Times New Roman"/>
              </a:rPr>
              <a:t>induction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repeatedly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make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comparisons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sorted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buFont typeface="Times New Roman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lvl="1">
              <a:spcBef>
                <a:spcPts val="20"/>
              </a:spcBef>
              <a:buFont typeface="Times New Roman"/>
              <a:buChar char="•"/>
            </a:pPr>
            <a:endParaRPr sz="1400" dirty="0">
              <a:latin typeface="Times New Roman"/>
              <a:cs typeface="Times New Roman"/>
            </a:endParaRPr>
          </a:p>
          <a:p>
            <a:pPr marL="355600" marR="269875" indent="-342900"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00B050"/>
                </a:solidFill>
                <a:latin typeface="Times New Roman"/>
                <a:cs typeface="Times New Roman"/>
              </a:rPr>
              <a:t>Eg2: </a:t>
            </a:r>
            <a:r>
              <a:rPr sz="2000" dirty="0">
                <a:solidFill>
                  <a:srgbClr val="00B050"/>
                </a:solidFill>
                <a:latin typeface="Times New Roman"/>
                <a:cs typeface="Times New Roman"/>
              </a:rPr>
              <a:t>Concept</a:t>
            </a:r>
            <a:r>
              <a:rPr sz="2000" spc="-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Times New Roman"/>
                <a:cs typeface="Times New Roman"/>
              </a:rPr>
              <a:t>hierarchies</a:t>
            </a:r>
            <a:r>
              <a:rPr sz="2000" spc="-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discretization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be used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smoothing.</a:t>
            </a:r>
          </a:p>
          <a:p>
            <a:pPr marL="756285" marR="155575" lvl="1" indent="-287020">
              <a:spcBef>
                <a:spcPts val="60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A concept hierarchy for price</a:t>
            </a:r>
            <a:r>
              <a:rPr dirty="0">
                <a:latin typeface="Times New Roman"/>
                <a:cs typeface="Times New Roman"/>
              </a:rPr>
              <a:t>, for </a:t>
            </a:r>
            <a:r>
              <a:rPr spc="-5" dirty="0">
                <a:latin typeface="Times New Roman"/>
                <a:cs typeface="Times New Roman"/>
              </a:rPr>
              <a:t>example, may map </a:t>
            </a:r>
            <a:r>
              <a:rPr dirty="0">
                <a:latin typeface="Times New Roman"/>
                <a:cs typeface="Times New Roman"/>
              </a:rPr>
              <a:t>real price values into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inexpensive</a:t>
            </a:r>
            <a:r>
              <a:rPr dirty="0">
                <a:latin typeface="Times New Roman"/>
                <a:cs typeface="Times New Roman"/>
              </a:rPr>
              <a:t>, 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moderately priced, and expensive</a:t>
            </a:r>
            <a:r>
              <a:rPr dirty="0">
                <a:latin typeface="Times New Roman"/>
                <a:cs typeface="Times New Roman"/>
              </a:rPr>
              <a:t>, thereby reducing the </a:t>
            </a:r>
            <a:r>
              <a:rPr spc="-5" dirty="0">
                <a:latin typeface="Times New Roman"/>
                <a:cs typeface="Times New Roman"/>
              </a:rPr>
              <a:t>number </a:t>
            </a:r>
            <a:r>
              <a:rPr dirty="0">
                <a:latin typeface="Times New Roman"/>
                <a:cs typeface="Times New Roman"/>
              </a:rPr>
              <a:t>of data values to be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handled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 the </a:t>
            </a:r>
            <a:r>
              <a:rPr spc="-5" dirty="0">
                <a:latin typeface="Times New Roman"/>
                <a:cs typeface="Times New Roman"/>
              </a:rPr>
              <a:t>mining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process.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Cleaning</a:t>
            </a:r>
            <a:r>
              <a:rPr spc="-35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5587" y="1508080"/>
            <a:ext cx="9140825" cy="4212692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spcBef>
                <a:spcPts val="45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b="1" dirty="0">
                <a:latin typeface="Times New Roman"/>
                <a:cs typeface="Times New Roman"/>
              </a:rPr>
              <a:t>Data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discrepancy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detection</a:t>
            </a:r>
            <a:endParaRPr lang="en-US" b="1" dirty="0">
              <a:latin typeface="Times New Roman"/>
              <a:cs typeface="Times New Roman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Discrepancies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caused by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Poorly designed data entry forms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have many optional fields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error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 entry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Deliberate errors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respondents not wanting to divulge information about themselves)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decay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outdated addresses).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data representations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inconsistent use of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/>
              <a:t>(e.g., “2010/12/25” and “25/12/2010” for </a:t>
            </a:r>
            <a:r>
              <a:rPr lang="en-US" i="1" dirty="0"/>
              <a:t>date</a:t>
            </a:r>
            <a:r>
              <a:rPr lang="en-US" dirty="0"/>
              <a:t>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overloading </a:t>
            </a:r>
            <a:r>
              <a:rPr lang="en-US" b="1" dirty="0"/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squeeze new attribute definitions into unused (bit)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portions of already defined attributes.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 in instrumentation devices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record data and system errors.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data are (inadequately)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purposes other than originally intended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Inconsistencies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data integration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where a given attribute can have different names in different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databases)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7313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Cleaning</a:t>
            </a:r>
            <a:r>
              <a:rPr spc="-35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551" y="1199470"/>
            <a:ext cx="10275570" cy="5182188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discrepancy detection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 algn="just">
              <a:spcBef>
                <a:spcPts val="31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-Knowledge regarding properties of the data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lvl="1" algn="just">
              <a:spcBef>
                <a:spcPts val="310"/>
              </a:spcBef>
              <a:tabLst>
                <a:tab pos="756285" algn="l"/>
                <a:tab pos="756920" algn="l"/>
              </a:tabLst>
            </a:pPr>
            <a:r>
              <a:rPr lang="en-IN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datatype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b/w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lvl="1" algn="just">
              <a:spcBef>
                <a:spcPts val="310"/>
              </a:spcBef>
              <a:tabLst>
                <a:tab pos="756285" algn="l"/>
                <a:tab pos="756920" algn="l"/>
              </a:tabLst>
            </a:pP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values that are </a:t>
            </a: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deviations </a:t>
            </a: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away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US" sz="2000" spc="-43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sz="20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2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US" sz="20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flagged </a:t>
            </a: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sz="20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outliers.</a:t>
            </a:r>
          </a:p>
          <a:p>
            <a:pPr marL="469265" lvl="1" algn="just">
              <a:spcBef>
                <a:spcPts val="310"/>
              </a:spcBef>
              <a:tabLst>
                <a:tab pos="756285" algn="l"/>
                <a:tab pos="756920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 algn="just">
              <a:spcBef>
                <a:spcPts val="3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regarding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uniqueness</a:t>
            </a:r>
            <a:r>
              <a:rPr sz="2000" spc="-2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rule,</a:t>
            </a:r>
            <a:r>
              <a:rPr sz="2000" spc="-2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consecutive</a:t>
            </a:r>
            <a:r>
              <a:rPr sz="2000" spc="-2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sz="20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20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rule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value of the given attribute must be different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all other values for that attribute.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Consecutive rule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 between the lowest and highest values for the attribut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 and that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values must also be unique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as in check numbers).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rule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use of blanks, question marks, special characters, or other strings that may indicate the null condition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where a value for a given attribute is not available), and how such values should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handled.</a:t>
            </a:r>
          </a:p>
          <a:p>
            <a:pPr marL="1213485" lvl="2" indent="-287020" algn="just">
              <a:spcBef>
                <a:spcPts val="300"/>
              </a:spcBef>
              <a:buChar char="–"/>
              <a:tabLst>
                <a:tab pos="756285" algn="l"/>
                <a:tab pos="756920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25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Cleaning</a:t>
            </a:r>
            <a:r>
              <a:rPr spc="-35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7251" y="1899735"/>
            <a:ext cx="10275570" cy="30585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 algn="just">
              <a:spcBef>
                <a:spcPts val="45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discrepancy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 algn="just">
              <a:spcBef>
                <a:spcPts val="30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0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</a:t>
            </a:r>
            <a:r>
              <a:rPr lang="en-US" sz="20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marL="1155700" marR="5080" lvl="2" algn="just">
              <a:spcBef>
                <a:spcPts val="310"/>
              </a:spcBef>
              <a:tabLst>
                <a:tab pos="1155700" algn="l"/>
                <a:tab pos="1156335" algn="l"/>
              </a:tabLst>
            </a:pPr>
            <a:r>
              <a:rPr lang="en-US"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scrubbing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2000" spc="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sz="20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postal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code,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spell-check)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700" marR="603250" lvl="2" algn="just">
              <a:spcBef>
                <a:spcPts val="300"/>
              </a:spcBef>
              <a:tabLst>
                <a:tab pos="1155700" algn="l"/>
                <a:tab pos="1156335" algn="l"/>
              </a:tabLst>
            </a:pPr>
            <a:r>
              <a:rPr lang="en-US"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auditing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US" sz="2000" spc="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</a:t>
            </a:r>
            <a:r>
              <a:rPr lang="en-US" sz="2000" spc="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2000" spc="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sz="2000" spc="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data that violate such conditions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sz="200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US" sz="2000" spc="4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000" spc="2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outliers)</a:t>
            </a:r>
          </a:p>
          <a:p>
            <a:pPr marL="756285" lvl="1" indent="-287020" algn="just">
              <a:spcBef>
                <a:spcPts val="30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inconsistencies may </a:t>
            </a:r>
            <a:r>
              <a:rPr lang="en-US" sz="20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corrected manually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external references.</a:t>
            </a:r>
          </a:p>
          <a:p>
            <a:pPr marL="469265" lvl="1" algn="just">
              <a:spcBef>
                <a:spcPts val="300"/>
              </a:spcBef>
              <a:tabLst>
                <a:tab pos="756285" algn="l"/>
                <a:tab pos="75692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example, errors made at data entry may be corrected by performing a paper traces.</a:t>
            </a:r>
            <a:endParaRPr lang="en-IN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13485" lvl="2" indent="-287020" algn="just">
              <a:spcBef>
                <a:spcPts val="300"/>
              </a:spcBef>
              <a:buChar char="–"/>
              <a:tabLst>
                <a:tab pos="756285" algn="l"/>
                <a:tab pos="756920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06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764063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as a Process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766810" cy="5257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Data Transformation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migration and integration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migration tools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 simple transformations to be specified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Replacing ‘gender’ by ‘sex’.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(Extraction/Transformation/Loading) tools: allow users to specify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through a graphical user interface.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only a 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restricted set of transforms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the two processes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step process is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prone and time consuming.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introduce more errors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typo ‘20004’ in a year field may only surface when all the date values are converted to a uniform formats)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 increased using </a:t>
            </a:r>
          </a:p>
          <a:p>
            <a:pPr lvl="2"/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data cleaning tools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Potter’s Wheels)-publicly available data cleaning tool- integrates </a:t>
            </a:r>
            <a:r>
              <a:rPr lang="en-IN" sz="1800" b="1" dirty="0">
                <a:latin typeface="Times New Roman"/>
                <a:cs typeface="Times New Roman"/>
              </a:rPr>
              <a:t>discrepancy</a:t>
            </a:r>
            <a:r>
              <a:rPr lang="en-IN" sz="1800" b="1" spc="-40" dirty="0">
                <a:latin typeface="Times New Roman"/>
                <a:cs typeface="Times New Roman"/>
              </a:rPr>
              <a:t> </a:t>
            </a:r>
            <a:r>
              <a:rPr lang="en-IN" sz="1800" b="1" dirty="0">
                <a:latin typeface="Times New Roman"/>
                <a:cs typeface="Times New Roman"/>
              </a:rPr>
              <a:t>detection and transformation.</a:t>
            </a:r>
          </a:p>
          <a:p>
            <a:pPr lvl="2"/>
            <a:r>
              <a:rPr lang="en-US" sz="1800" b="1" dirty="0">
                <a:solidFill>
                  <a:srgbClr val="0070C0"/>
                </a:solidFill>
                <a:latin typeface="Times New Roman"/>
                <a:cs typeface="Times New Roman"/>
              </a:rPr>
              <a:t>U</a:t>
            </a:r>
            <a:r>
              <a:rPr lang="en-IN" sz="1800" b="1" dirty="0">
                <a:solidFill>
                  <a:srgbClr val="0070C0"/>
                </a:solidFill>
                <a:latin typeface="Times New Roman"/>
                <a:cs typeface="Times New Roman"/>
              </a:rPr>
              <a:t>sing declarative language </a:t>
            </a:r>
            <a:r>
              <a:rPr lang="en-IN" sz="1800" dirty="0">
                <a:latin typeface="Times New Roman"/>
                <a:cs typeface="Times New Roman"/>
              </a:rPr>
              <a:t>to specify data transformation operators.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092" y="1880742"/>
            <a:ext cx="7991475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Quality and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Major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Tasks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Data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Preprocessing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indent="-457200"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Cleaning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indent="-457200"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lang="en-US" sz="28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Integration</a:t>
            </a:r>
            <a:endParaRPr lang="en-US" sz="28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469900" indent="-457200"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Transformation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indent="-457200"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Reduction</a:t>
            </a:r>
          </a:p>
          <a:p>
            <a:pPr marL="469900" indent="-457200"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spc="4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Discretization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81000"/>
            <a:ext cx="5943600" cy="609600"/>
          </a:xfrm>
        </p:spPr>
        <p:txBody>
          <a:bodyPr>
            <a:normAutofit fontScale="90000"/>
          </a:bodyPr>
          <a:lstStyle/>
          <a:p>
            <a:r>
              <a:rPr lang="en-US"/>
              <a:t>Data Integration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data from multiple sources into a coherent store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in integration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integration and object matching can be tricky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data from different sources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Entity identification problem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en-IN" sz="20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ustomer_id</a:t>
            </a:r>
            <a:r>
              <a:rPr lang="en-I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one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</a:t>
            </a:r>
            <a:r>
              <a:rPr lang="en-US" sz="20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_number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another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resolution  of  data value conflicts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same real world entity, attribute values from different sources are different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one database be “H” and “S” and “1” and “2” in another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reasons for conflicts: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representations, different scales, e.g., Weight stored in different units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tuples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Denormalized tables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00835"/>
            <a:ext cx="9302750" cy="817531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marL="969644">
              <a:lnSpc>
                <a:spcPct val="100000"/>
              </a:lnSpc>
              <a:spcBef>
                <a:spcPts val="1575"/>
              </a:spcBef>
            </a:pPr>
            <a:r>
              <a:rPr sz="4000" spc="-5" dirty="0"/>
              <a:t>Handling</a:t>
            </a:r>
            <a:r>
              <a:rPr sz="4000" spc="-30" dirty="0"/>
              <a:t> </a:t>
            </a:r>
            <a:r>
              <a:rPr sz="4000" dirty="0"/>
              <a:t>Redundancy</a:t>
            </a:r>
            <a:r>
              <a:rPr sz="4000" spc="-30" dirty="0"/>
              <a:t> </a:t>
            </a:r>
            <a:r>
              <a:rPr sz="4000" dirty="0"/>
              <a:t>in</a:t>
            </a:r>
            <a:r>
              <a:rPr sz="4000" spc="-5" dirty="0"/>
              <a:t> </a:t>
            </a:r>
            <a:r>
              <a:rPr sz="4000" dirty="0"/>
              <a:t>Data</a:t>
            </a:r>
            <a:r>
              <a:rPr sz="4000" spc="-20" dirty="0"/>
              <a:t> </a:t>
            </a:r>
            <a:r>
              <a:rPr sz="4000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0040" y="1167359"/>
            <a:ext cx="8991600" cy="50882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8300" indent="-342900">
              <a:spcBef>
                <a:spcPts val="700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000" b="1" dirty="0">
                <a:latin typeface="Times New Roman"/>
                <a:cs typeface="Times New Roman"/>
              </a:rPr>
              <a:t>Redundancy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another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important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integration.</a:t>
            </a:r>
          </a:p>
          <a:p>
            <a:pPr marL="368300" marR="17780" indent="-342900">
              <a:spcBef>
                <a:spcPts val="605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redundant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if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it</a:t>
            </a:r>
            <a:r>
              <a:rPr sz="20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can be “derived”</a:t>
            </a:r>
            <a:r>
              <a:rPr sz="2000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from</a:t>
            </a:r>
            <a:r>
              <a:rPr sz="2000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another</a:t>
            </a:r>
            <a:r>
              <a:rPr sz="2000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attribute</a:t>
            </a:r>
            <a:r>
              <a:rPr sz="2000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set</a:t>
            </a:r>
            <a:r>
              <a:rPr sz="20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of </a:t>
            </a:r>
            <a:r>
              <a:rPr sz="2000" spc="-484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attributes.</a:t>
            </a:r>
          </a:p>
          <a:p>
            <a:pPr marL="368300" indent="-342900">
              <a:spcBef>
                <a:spcPts val="600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Inconsistencies</a:t>
            </a:r>
            <a:r>
              <a:rPr sz="2000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in</a:t>
            </a:r>
            <a:r>
              <a:rPr sz="20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attribute</a:t>
            </a:r>
            <a:r>
              <a:rPr sz="2000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dimension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naming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cause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redundancies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</a:p>
          <a:p>
            <a:pPr marL="368300"/>
            <a:r>
              <a:rPr sz="2000" dirty="0">
                <a:latin typeface="Times New Roman"/>
                <a:cs typeface="Times New Roman"/>
              </a:rPr>
              <a:t>resulting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integration.</a:t>
            </a:r>
          </a:p>
          <a:p>
            <a:pPr marL="368300" indent="-342900">
              <a:spcBef>
                <a:spcPts val="830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latin typeface="Times New Roman"/>
                <a:cs typeface="Times New Roman"/>
              </a:rPr>
              <a:t>Redundant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multiple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databases</a:t>
            </a:r>
          </a:p>
          <a:p>
            <a:pPr marL="768985" marR="81915" lvl="1" indent="-287020">
              <a:spcBef>
                <a:spcPts val="260"/>
              </a:spcBef>
              <a:buFont typeface="Times New Roman"/>
              <a:buChar char="–"/>
              <a:tabLst>
                <a:tab pos="768985" algn="l"/>
                <a:tab pos="769620" algn="l"/>
              </a:tabLst>
            </a:pPr>
            <a:r>
              <a:rPr i="1" dirty="0">
                <a:solidFill>
                  <a:srgbClr val="C00000"/>
                </a:solidFill>
                <a:latin typeface="Times New Roman"/>
                <a:cs typeface="Times New Roman"/>
              </a:rPr>
              <a:t>Object</a:t>
            </a:r>
            <a:r>
              <a:rPr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C00000"/>
                </a:solidFill>
                <a:latin typeface="Times New Roman"/>
                <a:cs typeface="Times New Roman"/>
              </a:rPr>
              <a:t>identification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r>
              <a:rPr spc="4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same</a:t>
            </a:r>
            <a:r>
              <a:rPr dirty="0">
                <a:latin typeface="Times New Roman"/>
                <a:cs typeface="Times New Roman"/>
              </a:rPr>
              <a:t> attribute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object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may</a:t>
            </a:r>
            <a:r>
              <a:rPr dirty="0">
                <a:latin typeface="Times New Roman"/>
                <a:cs typeface="Times New Roman"/>
              </a:rPr>
              <a:t> have different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names in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different 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databases.</a:t>
            </a:r>
          </a:p>
          <a:p>
            <a:pPr marL="768985" lvl="1" indent="-287020">
              <a:buFont typeface="Times New Roman"/>
              <a:buChar char="–"/>
              <a:tabLst>
                <a:tab pos="768985" algn="l"/>
                <a:tab pos="769620" algn="l"/>
              </a:tabLst>
            </a:pPr>
            <a:r>
              <a:rPr i="1" dirty="0">
                <a:solidFill>
                  <a:srgbClr val="C00000"/>
                </a:solidFill>
                <a:latin typeface="Times New Roman"/>
                <a:cs typeface="Times New Roman"/>
              </a:rPr>
              <a:t>Derivable</a:t>
            </a:r>
            <a:r>
              <a:rPr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C00000"/>
                </a:solidFill>
                <a:latin typeface="Times New Roman"/>
                <a:cs typeface="Times New Roman"/>
              </a:rPr>
              <a:t>data:</a:t>
            </a:r>
            <a:r>
              <a:rPr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One</a:t>
            </a:r>
            <a:r>
              <a:rPr dirty="0">
                <a:latin typeface="Times New Roman"/>
                <a:cs typeface="Times New Roman"/>
              </a:rPr>
              <a:t> attribute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 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“derived”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attribute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 another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table,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e.g.,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annual</a:t>
            </a:r>
          </a:p>
          <a:p>
            <a:pPr marL="768985"/>
            <a:r>
              <a:rPr dirty="0">
                <a:latin typeface="Times New Roman"/>
                <a:cs typeface="Times New Roman"/>
              </a:rPr>
              <a:t>revenue.</a:t>
            </a:r>
          </a:p>
          <a:p>
            <a:pPr marL="368300" marR="892810" indent="-342900">
              <a:spcBef>
                <a:spcPts val="595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Careful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integration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reduce/avoid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redundancies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inconsistencies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mining </a:t>
            </a:r>
            <a:r>
              <a:rPr sz="2000" dirty="0">
                <a:latin typeface="Times New Roman"/>
                <a:cs typeface="Times New Roman"/>
              </a:rPr>
              <a:t>speed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quality.</a:t>
            </a:r>
          </a:p>
          <a:p>
            <a:pPr marL="368300" indent="-342900">
              <a:spcBef>
                <a:spcPts val="600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latin typeface="Times New Roman"/>
                <a:cs typeface="Times New Roman"/>
              </a:rPr>
              <a:t>Redundant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detected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correlation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analysis</a:t>
            </a:r>
            <a:r>
              <a:rPr sz="2000" i="1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68985" lvl="1" indent="-287020">
              <a:spcBef>
                <a:spcPts val="610"/>
              </a:spcBef>
              <a:buFont typeface="Times New Roman"/>
              <a:buChar char="–"/>
              <a:tabLst>
                <a:tab pos="768985" algn="l"/>
                <a:tab pos="769620" algn="l"/>
              </a:tabLst>
            </a:pPr>
            <a:r>
              <a:rPr dirty="0">
                <a:latin typeface="Symbol"/>
                <a:cs typeface="Symbol"/>
              </a:rPr>
              <a:t></a:t>
            </a:r>
            <a:r>
              <a:rPr b="1" baseline="25462" dirty="0">
                <a:latin typeface="Times New Roman"/>
                <a:cs typeface="Times New Roman"/>
              </a:rPr>
              <a:t>2</a:t>
            </a:r>
            <a:r>
              <a:rPr b="1" spc="419" baseline="25462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(</a:t>
            </a:r>
            <a:r>
              <a:rPr b="1" i="1" spc="-5" dirty="0">
                <a:latin typeface="Times New Roman"/>
                <a:cs typeface="Times New Roman"/>
              </a:rPr>
              <a:t>chi-square</a:t>
            </a:r>
            <a:r>
              <a:rPr b="1" spc="-5" dirty="0">
                <a:latin typeface="Times New Roman"/>
                <a:cs typeface="Times New Roman"/>
              </a:rPr>
              <a:t>)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test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 </a:t>
            </a:r>
            <a:r>
              <a:rPr spc="-5" dirty="0">
                <a:latin typeface="Times New Roman"/>
                <a:cs typeface="Times New Roman"/>
              </a:rPr>
              <a:t>nominal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attributes.</a:t>
            </a:r>
          </a:p>
          <a:p>
            <a:pPr marL="768985" lvl="1" indent="-287020">
              <a:spcBef>
                <a:spcPts val="600"/>
              </a:spcBef>
              <a:buFont typeface="Times New Roman"/>
              <a:buChar char="–"/>
              <a:tabLst>
                <a:tab pos="768985" algn="l"/>
                <a:tab pos="769620" algn="l"/>
              </a:tabLst>
            </a:pPr>
            <a:r>
              <a:rPr b="1" dirty="0">
                <a:latin typeface="Times New Roman"/>
                <a:cs typeface="Times New Roman"/>
              </a:rPr>
              <a:t>correlation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coefficient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covariance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numeric </a:t>
            </a:r>
            <a:r>
              <a:rPr dirty="0">
                <a:latin typeface="Times New Roman"/>
                <a:cs typeface="Times New Roman"/>
              </a:rPr>
              <a:t>attributes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93038" cy="6096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(Numerical Data)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23110" y="1207770"/>
            <a:ext cx="8721090" cy="5345430"/>
          </a:xfrm>
        </p:spPr>
        <p:txBody>
          <a:bodyPr>
            <a:normAutofit fontScale="92500" lnSpcReduction="10000"/>
          </a:bodyPr>
          <a:lstStyle/>
          <a:p>
            <a:pPr marL="355600" indent="-342900"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en-US" sz="2000" spc="5" dirty="0">
                <a:latin typeface="Times New Roman"/>
                <a:cs typeface="Times New Roman"/>
              </a:rPr>
              <a:t>For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numeric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attributes,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can </a:t>
            </a:r>
            <a:r>
              <a:rPr lang="en-US" sz="2000" spc="-5" dirty="0">
                <a:latin typeface="Times New Roman"/>
                <a:cs typeface="Times New Roman"/>
              </a:rPr>
              <a:t>evaluate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correlation</a:t>
            </a:r>
            <a:r>
              <a:rPr lang="en-US" sz="2000" i="1" spc="-35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between</a:t>
            </a:r>
            <a:r>
              <a:rPr lang="en-US" sz="2000" i="1" spc="5" dirty="0">
                <a:latin typeface="Times New Roman"/>
                <a:cs typeface="Times New Roman"/>
              </a:rPr>
              <a:t> </a:t>
            </a:r>
            <a:r>
              <a:rPr lang="en-US" sz="2000" i="1" spc="-5" dirty="0">
                <a:latin typeface="Times New Roman"/>
                <a:cs typeface="Times New Roman"/>
              </a:rPr>
              <a:t>two attributes</a:t>
            </a:r>
            <a:r>
              <a:rPr lang="en-US" sz="2000" spc="-5" dirty="0">
                <a:latin typeface="Times New Roman"/>
                <a:cs typeface="Times New Roman"/>
              </a:rPr>
              <a:t>,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and B,</a:t>
            </a:r>
            <a:r>
              <a:rPr lang="en-US" sz="2000" spc="5" dirty="0">
                <a:latin typeface="Times New Roman"/>
                <a:cs typeface="Times New Roman"/>
              </a:rPr>
              <a:t> by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computing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correlation</a:t>
            </a:r>
            <a:r>
              <a:rPr lang="en-US" sz="2000" b="1" spc="-4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coefficient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(also called </a:t>
            </a:r>
            <a:r>
              <a:rPr lang="en-US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Pearson’s product moment coefficient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spc="-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 is the number of tuples,       and      are the respective means of A and B,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respective standard deviation of A and B, and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(AB) is the sum of the AB cross-product.</a:t>
            </a:r>
          </a:p>
          <a:p>
            <a:pPr>
              <a:lnSpc>
                <a:spcPct val="110000"/>
              </a:lnSpc>
            </a:pPr>
            <a:r>
              <a:rPr lang="en-US" sz="2000" spc="5" dirty="0">
                <a:latin typeface="Times New Roman"/>
                <a:cs typeface="Times New Roman"/>
              </a:rPr>
              <a:t>Note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that</a:t>
            </a:r>
            <a:r>
              <a:rPr lang="en-US" sz="2000" spc="459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-1</a:t>
            </a:r>
            <a:r>
              <a:rPr lang="en-US" sz="2000" b="1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Symbol"/>
                <a:cs typeface="Symbol"/>
              </a:rPr>
              <a:t>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b="1" spc="10" dirty="0" err="1">
                <a:latin typeface="Times New Roman"/>
                <a:cs typeface="Times New Roman"/>
              </a:rPr>
              <a:t>r</a:t>
            </a:r>
            <a:r>
              <a:rPr lang="en-US" sz="1950" b="1" spc="15" baseline="-21367" dirty="0" err="1">
                <a:latin typeface="Times New Roman"/>
                <a:cs typeface="Times New Roman"/>
              </a:rPr>
              <a:t>A,B</a:t>
            </a:r>
            <a:r>
              <a:rPr lang="en-US" sz="1950" b="1" spc="254" baseline="-21367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Symbol"/>
                <a:cs typeface="Symbol"/>
              </a:rPr>
              <a:t>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: A and B are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positively correlated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(A’s values increase as B’s).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higher, the stronger correlation.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0: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independent;  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0: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negatively correlated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(A’s values increase as B’s decreases-one discourages the other).</a:t>
            </a:r>
          </a:p>
        </p:txBody>
      </p:sp>
      <p:graphicFrame>
        <p:nvGraphicFramePr>
          <p:cNvPr id="106803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21662929"/>
              </p:ext>
            </p:extLst>
          </p:nvPr>
        </p:nvGraphicFramePr>
        <p:xfrm>
          <a:off x="3215505" y="2113433"/>
          <a:ext cx="5897880" cy="914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" name="Equation" r:id="rId3" imgW="2590560" imgH="469800" progId="Equation.3">
                  <p:embed/>
                </p:oleObj>
              </mc:Choice>
              <mc:Fallback>
                <p:oleObj name="Equation" r:id="rId3" imgW="2590560" imgH="469800" progId="Equation.3">
                  <p:embed/>
                  <p:pic>
                    <p:nvPicPr>
                      <p:cNvPr id="1068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505" y="2113433"/>
                        <a:ext cx="5897880" cy="9148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8038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75074044"/>
              </p:ext>
            </p:extLst>
          </p:nvPr>
        </p:nvGraphicFramePr>
        <p:xfrm>
          <a:off x="5646555" y="3175000"/>
          <a:ext cx="51789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10680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555" y="3175000"/>
                        <a:ext cx="517890" cy="393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8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944735"/>
              </p:ext>
            </p:extLst>
          </p:nvPr>
        </p:nvGraphicFramePr>
        <p:xfrm>
          <a:off x="6518911" y="3175000"/>
          <a:ext cx="2952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" name="Equation" r:id="rId7" imgW="152280" imgH="203040" progId="Equation.3">
                  <p:embed/>
                </p:oleObj>
              </mc:Choice>
              <mc:Fallback>
                <p:oleObj name="Equation" r:id="rId7" imgW="152280" imgH="203040" progId="Equation.3">
                  <p:embed/>
                  <p:pic>
                    <p:nvPicPr>
                      <p:cNvPr id="10680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911" y="3175000"/>
                        <a:ext cx="29527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F0A6-402A-4BB7-9EED-5D14036E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874C-A8AC-4775-A3E8-9F07C911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databases are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susceptible to </a:t>
            </a:r>
            <a:r>
              <a:rPr lang="en-I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noisy, missing, and inconsistent data due to their typically huge size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(often several gigabytes or more) and their likely </a:t>
            </a:r>
            <a:r>
              <a:rPr lang="en-I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 from multiple, heterogenous sources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Low-quality data will lead to low-quality mining results. 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the data be pre-processed in order to help improve the quality of the data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consequently, of the mining results?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the data be pre-processed so as to improve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and ease of the mining process?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20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52400"/>
            <a:ext cx="9302750" cy="914400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Correlation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Analysis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(for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Numeric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Data)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lnSpc>
                <a:spcPts val="3700"/>
              </a:lnSpc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Covariance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40" y="1243331"/>
            <a:ext cx="8696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mean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values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and B,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also </a:t>
            </a:r>
            <a:r>
              <a:rPr sz="2000" spc="5" dirty="0">
                <a:latin typeface="Times New Roman"/>
                <a:cs typeface="Times New Roman"/>
              </a:rPr>
              <a:t>known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expected</a:t>
            </a:r>
            <a:r>
              <a:rPr sz="20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values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2740" y="2386712"/>
            <a:ext cx="5219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covariance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40" y="3529966"/>
            <a:ext cx="5379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Covariance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similar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correlation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coefficient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740" y="4673347"/>
            <a:ext cx="2956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shown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940" y="5787644"/>
            <a:ext cx="524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99085" algn="l"/>
              </a:tabLst>
            </a:pPr>
            <a:r>
              <a:rPr dirty="0">
                <a:latin typeface="Times New Roman"/>
                <a:cs typeface="Times New Roman"/>
              </a:rPr>
              <a:t>–	This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equation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simplifies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calculation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4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Cov(A,B).</a:t>
            </a:r>
            <a:endParaRPr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0328" y="1683568"/>
            <a:ext cx="1893547" cy="5121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7332" y="1707388"/>
            <a:ext cx="1916176" cy="5002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7943" y="2883458"/>
            <a:ext cx="5119593" cy="5234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21744" y="4093333"/>
            <a:ext cx="1523823" cy="5118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86045" y="5224577"/>
            <a:ext cx="2417246" cy="24963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Covariance:</a:t>
            </a:r>
            <a:r>
              <a:rPr spc="-7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41" y="1243330"/>
            <a:ext cx="8973185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Suppose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 stocks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 have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week:</a:t>
            </a:r>
            <a:endParaRPr sz="2000">
              <a:latin typeface="Times New Roman"/>
              <a:cs typeface="Times New Roman"/>
            </a:endParaRPr>
          </a:p>
          <a:p>
            <a:pPr marL="355600"/>
            <a:r>
              <a:rPr sz="2000" spc="5" dirty="0">
                <a:latin typeface="Times New Roman"/>
                <a:cs typeface="Times New Roman"/>
              </a:rPr>
              <a:t>(2,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5),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(3,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8),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(5,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10),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(4,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11),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(7,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14).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Question: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stocks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affected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trends,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rise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together?</a:t>
            </a:r>
            <a:endParaRPr sz="2000">
              <a:latin typeface="Times New Roman"/>
              <a:cs typeface="Times New Roman"/>
            </a:endParaRPr>
          </a:p>
          <a:p>
            <a:pPr marL="469900">
              <a:spcBef>
                <a:spcPts val="1200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E(A)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 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 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7)/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 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21/5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4.2</a:t>
            </a:r>
            <a:endParaRPr sz="2000">
              <a:latin typeface="Times New Roman"/>
              <a:cs typeface="Times New Roman"/>
            </a:endParaRPr>
          </a:p>
          <a:p>
            <a:pPr marL="469900">
              <a:spcBef>
                <a:spcPts val="1200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E(B)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(5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+ 8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+ 11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+ 14)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/5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48/5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9.6</a:t>
            </a:r>
            <a:endParaRPr sz="2000">
              <a:latin typeface="Times New Roman"/>
              <a:cs typeface="Times New Roman"/>
            </a:endParaRPr>
          </a:p>
          <a:p>
            <a:pPr marL="469900">
              <a:spcBef>
                <a:spcPts val="1205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Cov(A,B)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(2×5+3×8+5×10+4×11+7×14)/5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4.2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×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9.6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4.88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Thus,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together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Cov(A,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&gt; </a:t>
            </a:r>
            <a:r>
              <a:rPr sz="2000" spc="5" dirty="0">
                <a:latin typeface="Times New Roman"/>
                <a:cs typeface="Times New Roman"/>
              </a:rPr>
              <a:t>0.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0033" y="137546"/>
            <a:ext cx="9302750" cy="914400"/>
          </a:xfrm>
          <a:custGeom>
            <a:avLst/>
            <a:gdLst/>
            <a:ahLst/>
            <a:cxnLst/>
            <a:rect l="l" t="t" r="r" b="b"/>
            <a:pathLst>
              <a:path w="9302750" h="914400">
                <a:moveTo>
                  <a:pt x="9302496" y="0"/>
                </a:moveTo>
                <a:lnTo>
                  <a:pt x="0" y="0"/>
                </a:lnTo>
                <a:lnTo>
                  <a:pt x="0" y="914400"/>
                </a:lnTo>
                <a:lnTo>
                  <a:pt x="9302496" y="914400"/>
                </a:lnTo>
                <a:lnTo>
                  <a:pt x="9302496" y="0"/>
                </a:lnTo>
                <a:close/>
              </a:path>
            </a:pathLst>
          </a:custGeom>
          <a:solidFill>
            <a:srgbClr val="D2D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0820" y="551625"/>
            <a:ext cx="10515600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Correlation</a:t>
            </a:r>
            <a:r>
              <a:rPr sz="3600" spc="-50" dirty="0"/>
              <a:t> </a:t>
            </a:r>
            <a:r>
              <a:rPr sz="3600" dirty="0"/>
              <a:t>Test</a:t>
            </a:r>
            <a:r>
              <a:rPr sz="3600" spc="-5" dirty="0"/>
              <a:t> </a:t>
            </a:r>
            <a:r>
              <a:rPr sz="3600" dirty="0"/>
              <a:t>(for</a:t>
            </a:r>
            <a:r>
              <a:rPr sz="3600" spc="-25" dirty="0"/>
              <a:t> </a:t>
            </a:r>
            <a:r>
              <a:rPr sz="3600" dirty="0"/>
              <a:t>Nominal</a:t>
            </a:r>
            <a:r>
              <a:rPr sz="3600" spc="-25" dirty="0"/>
              <a:t> </a:t>
            </a:r>
            <a:r>
              <a:rPr sz="3600" dirty="0"/>
              <a:t>Data)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5335" y="-14337"/>
            <a:ext cx="41503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r>
              <a:rPr sz="4800" spc="22" baseline="-16493" dirty="0">
                <a:solidFill>
                  <a:srgbClr val="FF0000"/>
                </a:solidFill>
                <a:latin typeface="Symbol"/>
                <a:cs typeface="Symbol"/>
              </a:rPr>
              <a:t></a:t>
            </a:r>
            <a:r>
              <a:rPr sz="21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0370" y="140416"/>
            <a:ext cx="3137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(Chi-Square)</a:t>
            </a:r>
            <a:r>
              <a:rPr sz="32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Test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7341" y="4766310"/>
            <a:ext cx="9208135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784" marR="4318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where </a:t>
            </a:r>
            <a:r>
              <a:rPr b="1" spc="-5" dirty="0">
                <a:latin typeface="Times New Roman"/>
                <a:cs typeface="Times New Roman"/>
              </a:rPr>
              <a:t>n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number </a:t>
            </a:r>
            <a:r>
              <a:rPr dirty="0">
                <a:latin typeface="Times New Roman"/>
                <a:cs typeface="Times New Roman"/>
              </a:rPr>
              <a:t>of data tuples, count(A=a</a:t>
            </a:r>
            <a:r>
              <a:rPr baseline="-20833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)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number </a:t>
            </a:r>
            <a:r>
              <a:rPr dirty="0">
                <a:latin typeface="Times New Roman"/>
                <a:cs typeface="Times New Roman"/>
              </a:rPr>
              <a:t>of tuples having value </a:t>
            </a:r>
            <a:r>
              <a:rPr spc="10" dirty="0">
                <a:latin typeface="Times New Roman"/>
                <a:cs typeface="Times New Roman"/>
              </a:rPr>
              <a:t>a</a:t>
            </a:r>
            <a:r>
              <a:rPr spc="15" baseline="-20833" dirty="0">
                <a:latin typeface="Times New Roman"/>
                <a:cs typeface="Times New Roman"/>
              </a:rPr>
              <a:t>i </a:t>
            </a:r>
            <a:r>
              <a:rPr dirty="0">
                <a:latin typeface="Times New Roman"/>
                <a:cs typeface="Times New Roman"/>
              </a:rPr>
              <a:t>for </a:t>
            </a:r>
            <a:r>
              <a:rPr spc="-5" dirty="0">
                <a:latin typeface="Times New Roman"/>
                <a:cs typeface="Times New Roman"/>
              </a:rPr>
              <a:t>A, 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count(B = </a:t>
            </a:r>
            <a:r>
              <a:rPr spc="-5" dirty="0">
                <a:latin typeface="Times New Roman"/>
                <a:cs typeface="Times New Roman"/>
              </a:rPr>
              <a:t>b</a:t>
            </a:r>
            <a:r>
              <a:rPr spc="-7" baseline="-20833" dirty="0">
                <a:latin typeface="Times New Roman"/>
                <a:cs typeface="Times New Roman"/>
              </a:rPr>
              <a:t>j</a:t>
            </a:r>
            <a:r>
              <a:rPr spc="-5" dirty="0">
                <a:latin typeface="Times New Roman"/>
                <a:cs typeface="Times New Roman"/>
              </a:rPr>
              <a:t>)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number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 tuples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having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value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b</a:t>
            </a:r>
            <a:r>
              <a:rPr spc="7" baseline="-20833" dirty="0">
                <a:latin typeface="Times New Roman"/>
                <a:cs typeface="Times New Roman"/>
              </a:rPr>
              <a:t>j</a:t>
            </a:r>
            <a:r>
              <a:rPr spc="232" baseline="-2083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 B.</a:t>
            </a:r>
          </a:p>
          <a:p>
            <a:pPr marL="381000" indent="-342900">
              <a:lnSpc>
                <a:spcPts val="2400"/>
              </a:lnSpc>
              <a:spcBef>
                <a:spcPts val="1205"/>
              </a:spcBef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larger</a:t>
            </a:r>
            <a:r>
              <a:rPr sz="2000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70C0"/>
                </a:solidFill>
                <a:latin typeface="Symbol"/>
                <a:cs typeface="Symbol"/>
              </a:rPr>
              <a:t></a:t>
            </a:r>
            <a:r>
              <a:rPr sz="1950" spc="7" baseline="25641" dirty="0">
                <a:solidFill>
                  <a:srgbClr val="0070C0"/>
                </a:solidFill>
                <a:latin typeface="Times New Roman"/>
                <a:cs typeface="Times New Roman"/>
              </a:rPr>
              <a:t>2</a:t>
            </a:r>
            <a:r>
              <a:rPr sz="1950" spc="254" baseline="2564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value,</a:t>
            </a:r>
            <a:r>
              <a:rPr sz="2000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more</a:t>
            </a:r>
            <a:r>
              <a:rPr sz="20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likely</a:t>
            </a:r>
            <a:r>
              <a:rPr sz="20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variables</a:t>
            </a:r>
            <a:r>
              <a:rPr sz="2000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related.</a:t>
            </a:r>
          </a:p>
          <a:p>
            <a:pPr marL="781685" marR="621665" indent="-287020">
              <a:lnSpc>
                <a:spcPts val="2160"/>
              </a:lnSpc>
              <a:spcBef>
                <a:spcPts val="70"/>
              </a:spcBef>
              <a:tabLst>
                <a:tab pos="781685" algn="l"/>
              </a:tabLst>
            </a:pPr>
            <a:r>
              <a:rPr dirty="0">
                <a:latin typeface="Times New Roman"/>
                <a:cs typeface="Times New Roman"/>
              </a:rPr>
              <a:t>–	The cells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 contribute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most</a:t>
            </a:r>
            <a:r>
              <a:rPr dirty="0">
                <a:latin typeface="Times New Roman"/>
                <a:cs typeface="Times New Roman"/>
              </a:rPr>
              <a:t> 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Symbol"/>
                <a:cs typeface="Symbol"/>
              </a:rPr>
              <a:t></a:t>
            </a:r>
            <a:r>
              <a:rPr spc="-7" baseline="25462" dirty="0">
                <a:latin typeface="Times New Roman"/>
                <a:cs typeface="Times New Roman"/>
              </a:rPr>
              <a:t>2</a:t>
            </a:r>
            <a:r>
              <a:rPr spc="209" baseline="2546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value are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those </a:t>
            </a:r>
            <a:r>
              <a:rPr spc="-5" dirty="0">
                <a:latin typeface="Times New Roman"/>
                <a:cs typeface="Times New Roman"/>
              </a:rPr>
              <a:t>whose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actual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count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is</a:t>
            </a:r>
            <a:r>
              <a:rPr dirty="0">
                <a:latin typeface="Times New Roman"/>
                <a:cs typeface="Times New Roman"/>
              </a:rPr>
              <a:t> very 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different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from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expected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count.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5433" y="2470104"/>
            <a:ext cx="2643187" cy="82914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94472" y="1274972"/>
            <a:ext cx="9203055" cy="2757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100" indent="-342900">
              <a:spcBef>
                <a:spcPts val="105"/>
              </a:spcBef>
              <a:buChar char="•"/>
              <a:tabLst>
                <a:tab pos="418465" algn="l"/>
                <a:tab pos="419100" algn="l"/>
              </a:tabLst>
            </a:pPr>
            <a:r>
              <a:rPr sz="2000" spc="5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nominal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correlation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relationship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be</a:t>
            </a:r>
          </a:p>
          <a:p>
            <a:pPr marL="419100">
              <a:spcBef>
                <a:spcPts val="10"/>
              </a:spcBef>
            </a:pPr>
            <a:r>
              <a:rPr sz="2000" dirty="0">
                <a:latin typeface="Times New Roman"/>
                <a:cs typeface="Times New Roman"/>
              </a:rPr>
              <a:t>discovered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</a:t>
            </a:r>
            <a:r>
              <a:rPr sz="1950" b="1" spc="22" baseline="25641" dirty="0">
                <a:latin typeface="Times New Roman"/>
                <a:cs typeface="Times New Roman"/>
              </a:rPr>
              <a:t>2</a:t>
            </a:r>
            <a:r>
              <a:rPr sz="1950" b="1" spc="217" baseline="2564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(chi-square)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test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419100" indent="-342900">
              <a:spcBef>
                <a:spcPts val="590"/>
              </a:spcBef>
              <a:buChar char="•"/>
              <a:tabLst>
                <a:tab pos="418465" algn="l"/>
                <a:tab pos="419100" algn="l"/>
                <a:tab pos="4707890" algn="l"/>
              </a:tabLst>
            </a:pPr>
            <a:r>
              <a:rPr sz="2000" spc="5" dirty="0">
                <a:latin typeface="Times New Roman"/>
                <a:cs typeface="Times New Roman"/>
              </a:rPr>
              <a:t>Suppose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distinct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a</a:t>
            </a:r>
            <a:r>
              <a:rPr sz="1950" spc="15" baseline="-21367" dirty="0">
                <a:latin typeface="Times New Roman"/>
                <a:cs typeface="Times New Roman"/>
              </a:rPr>
              <a:t>1</a:t>
            </a:r>
            <a:r>
              <a:rPr sz="1950" spc="24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1950" i="1" spc="7" baseline="-21367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.	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distinct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b</a:t>
            </a:r>
            <a:r>
              <a:rPr sz="1950" spc="15" baseline="-21367" dirty="0">
                <a:latin typeface="Times New Roman"/>
                <a:cs typeface="Times New Roman"/>
              </a:rPr>
              <a:t>1</a:t>
            </a:r>
            <a:r>
              <a:rPr sz="1950" spc="23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b</a:t>
            </a:r>
            <a:r>
              <a:rPr sz="1950" i="1" spc="7" baseline="-21367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553085"/>
            <a:r>
              <a:rPr sz="2400" dirty="0">
                <a:latin typeface="Symbol"/>
                <a:cs typeface="Symbol"/>
              </a:rPr>
              <a:t></a:t>
            </a:r>
            <a:r>
              <a:rPr sz="2400" b="1" baseline="24305" dirty="0">
                <a:latin typeface="Times New Roman"/>
                <a:cs typeface="Times New Roman"/>
              </a:rPr>
              <a:t>2</a:t>
            </a:r>
            <a:r>
              <a:rPr sz="2400" b="1" spc="232" baseline="243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(chi-square)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Test: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476884"/>
            <a:r>
              <a:rPr spc="-5" dirty="0">
                <a:latin typeface="Times New Roman"/>
                <a:cs typeface="Times New Roman"/>
              </a:rPr>
              <a:t>where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b="1" i="1" dirty="0">
                <a:latin typeface="Times New Roman"/>
                <a:cs typeface="Times New Roman"/>
              </a:rPr>
              <a:t>o</a:t>
            </a:r>
            <a:r>
              <a:rPr b="1" i="1" baseline="-20833" dirty="0">
                <a:latin typeface="Times New Roman"/>
                <a:cs typeface="Times New Roman"/>
              </a:rPr>
              <a:t>ij</a:t>
            </a:r>
            <a:r>
              <a:rPr b="1" i="1" spc="240" baseline="-20833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b="1" i="1" spc="-5" dirty="0">
                <a:latin typeface="Times New Roman"/>
                <a:cs typeface="Times New Roman"/>
              </a:rPr>
              <a:t>observed frequency</a:t>
            </a:r>
            <a:r>
              <a:rPr b="1" i="1"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(i.e.,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actual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count)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joint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event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(</a:t>
            </a:r>
            <a:r>
              <a:rPr b="1" i="1" dirty="0">
                <a:latin typeface="Times New Roman"/>
                <a:cs typeface="Times New Roman"/>
              </a:rPr>
              <a:t>A</a:t>
            </a:r>
            <a:r>
              <a:rPr b="1" i="1" baseline="-20833" dirty="0">
                <a:latin typeface="Times New Roman"/>
                <a:cs typeface="Times New Roman"/>
              </a:rPr>
              <a:t>i</a:t>
            </a:r>
            <a:r>
              <a:rPr b="1" dirty="0">
                <a:latin typeface="Times New Roman"/>
                <a:cs typeface="Times New Roman"/>
              </a:rPr>
              <a:t>,</a:t>
            </a:r>
            <a:r>
              <a:rPr b="1" i="1" dirty="0">
                <a:latin typeface="Times New Roman"/>
                <a:cs typeface="Times New Roman"/>
              </a:rPr>
              <a:t>B</a:t>
            </a:r>
            <a:r>
              <a:rPr b="1" i="1" baseline="-20833" dirty="0">
                <a:latin typeface="Times New Roman"/>
                <a:cs typeface="Times New Roman"/>
              </a:rPr>
              <a:t>j</a:t>
            </a:r>
            <a:r>
              <a:rPr b="1" dirty="0">
                <a:latin typeface="Times New Roman"/>
                <a:cs typeface="Times New Roman"/>
              </a:rPr>
              <a:t>)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b="1" i="1" dirty="0">
                <a:latin typeface="Times New Roman"/>
                <a:cs typeface="Times New Roman"/>
              </a:rPr>
              <a:t>e</a:t>
            </a:r>
            <a:r>
              <a:rPr b="1" i="1" baseline="-20833" dirty="0">
                <a:latin typeface="Times New Roman"/>
                <a:cs typeface="Times New Roman"/>
              </a:rPr>
              <a:t>ij</a:t>
            </a:r>
            <a:r>
              <a:rPr b="1" i="1" spc="217" baseline="-20833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</a:p>
          <a:p>
            <a:pPr marL="476884"/>
            <a:r>
              <a:rPr b="1" i="1" dirty="0">
                <a:latin typeface="Times New Roman"/>
                <a:cs typeface="Times New Roman"/>
              </a:rPr>
              <a:t>expected</a:t>
            </a:r>
            <a:r>
              <a:rPr b="1" i="1" spc="-15" dirty="0">
                <a:latin typeface="Times New Roman"/>
                <a:cs typeface="Times New Roman"/>
              </a:rPr>
              <a:t> </a:t>
            </a:r>
            <a:r>
              <a:rPr b="1" i="1" spc="-5" dirty="0">
                <a:latin typeface="Times New Roman"/>
                <a:cs typeface="Times New Roman"/>
              </a:rPr>
              <a:t>frequency</a:t>
            </a:r>
            <a:r>
              <a:rPr b="1" i="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(</a:t>
            </a:r>
            <a:r>
              <a:rPr b="1" i="1" spc="-5" dirty="0">
                <a:latin typeface="Times New Roman"/>
                <a:cs typeface="Times New Roman"/>
              </a:rPr>
              <a:t>A</a:t>
            </a:r>
            <a:r>
              <a:rPr b="1" i="1" spc="-7" baseline="-20833" dirty="0">
                <a:latin typeface="Times New Roman"/>
                <a:cs typeface="Times New Roman"/>
              </a:rPr>
              <a:t>i</a:t>
            </a:r>
            <a:r>
              <a:rPr b="1" spc="-5" dirty="0">
                <a:latin typeface="Times New Roman"/>
                <a:cs typeface="Times New Roman"/>
              </a:rPr>
              <a:t>,</a:t>
            </a:r>
            <a:r>
              <a:rPr b="1" i="1" spc="-5" dirty="0">
                <a:latin typeface="Times New Roman"/>
                <a:cs typeface="Times New Roman"/>
              </a:rPr>
              <a:t>B</a:t>
            </a:r>
            <a:r>
              <a:rPr b="1" i="1" spc="-7" baseline="-20833" dirty="0">
                <a:latin typeface="Times New Roman"/>
                <a:cs typeface="Times New Roman"/>
              </a:rPr>
              <a:t>j</a:t>
            </a:r>
            <a:r>
              <a:rPr b="1" spc="-5" dirty="0">
                <a:latin typeface="Times New Roman"/>
                <a:cs typeface="Times New Roman"/>
              </a:rPr>
              <a:t>)</a:t>
            </a:r>
            <a:r>
              <a:rPr spc="-5" dirty="0">
                <a:latin typeface="Times New Roman"/>
                <a:cs typeface="Times New Roman"/>
              </a:rPr>
              <a:t>,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which can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 computed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as</a:t>
            </a:r>
            <a:endParaRPr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6230" y="4138793"/>
            <a:ext cx="3238406" cy="48790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Chi-Square</a:t>
            </a:r>
            <a:r>
              <a:rPr spc="-30" dirty="0"/>
              <a:t> </a:t>
            </a:r>
            <a:r>
              <a:rPr dirty="0"/>
              <a:t>Calculation:</a:t>
            </a:r>
            <a:r>
              <a:rPr spc="-45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40" y="1243331"/>
            <a:ext cx="796353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Contingency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Table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 attributes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LikeScienceFiction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PlayChess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4641" y="3529965"/>
            <a:ext cx="8687435" cy="1557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indent="-342900">
              <a:spcBef>
                <a:spcPts val="105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Numbers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cells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observed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frequencies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numbers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parenthesis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are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expected</a:t>
            </a:r>
            <a:endParaRPr sz="2000">
              <a:latin typeface="Times New Roman"/>
              <a:cs typeface="Times New Roman"/>
            </a:endParaRPr>
          </a:p>
          <a:p>
            <a:pPr marL="393700"/>
            <a:r>
              <a:rPr sz="2000" b="1" i="1" dirty="0">
                <a:latin typeface="Times New Roman"/>
                <a:cs typeface="Times New Roman"/>
              </a:rPr>
              <a:t>counts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calculated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based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on the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data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distribution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 the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two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categories</a:t>
            </a:r>
            <a:r>
              <a:rPr sz="2000" dirty="0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  <a:p>
            <a:pPr marL="965200">
              <a:spcBef>
                <a:spcPts val="600"/>
              </a:spcBef>
            </a:pP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1950" spc="15" baseline="-21367" dirty="0">
                <a:latin typeface="Times New Roman"/>
                <a:cs typeface="Times New Roman"/>
              </a:rPr>
              <a:t>LSF,PC</a:t>
            </a:r>
            <a:r>
              <a:rPr sz="1950" spc="23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count(LSF)*count(PC)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 n 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300*450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 1500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  <a:p>
            <a:pPr marL="393700" indent="-342900">
              <a:spcBef>
                <a:spcPts val="1850"/>
              </a:spcBef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sz="2000" spc="15" dirty="0">
                <a:latin typeface="Symbol"/>
                <a:cs typeface="Symbol"/>
              </a:rPr>
              <a:t></a:t>
            </a:r>
            <a:r>
              <a:rPr sz="1950" b="1" spc="22" baseline="25641" dirty="0">
                <a:latin typeface="Times New Roman"/>
                <a:cs typeface="Times New Roman"/>
              </a:rPr>
              <a:t>2</a:t>
            </a:r>
            <a:r>
              <a:rPr sz="1950" b="1" spc="-44" baseline="2564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(chi-square)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calculation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1313" y="1828800"/>
            <a:ext cx="5779686" cy="152552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785389" y="5632857"/>
            <a:ext cx="1139825" cy="0"/>
          </a:xfrm>
          <a:custGeom>
            <a:avLst/>
            <a:gdLst/>
            <a:ahLst/>
            <a:cxnLst/>
            <a:rect l="l" t="t" r="r" b="b"/>
            <a:pathLst>
              <a:path w="1139825">
                <a:moveTo>
                  <a:pt x="0" y="0"/>
                </a:moveTo>
                <a:lnTo>
                  <a:pt x="1139629" y="0"/>
                </a:lnTo>
              </a:path>
            </a:pathLst>
          </a:custGeom>
          <a:ln w="103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2164" y="5632857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60">
                <a:moveTo>
                  <a:pt x="0" y="0"/>
                </a:moveTo>
                <a:lnTo>
                  <a:pt x="1140147" y="0"/>
                </a:lnTo>
              </a:path>
            </a:pathLst>
          </a:custGeom>
          <a:ln w="103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9480" y="5632857"/>
            <a:ext cx="1264285" cy="0"/>
          </a:xfrm>
          <a:custGeom>
            <a:avLst/>
            <a:gdLst/>
            <a:ahLst/>
            <a:cxnLst/>
            <a:rect l="l" t="t" r="r" b="b"/>
            <a:pathLst>
              <a:path w="1264285">
                <a:moveTo>
                  <a:pt x="0" y="0"/>
                </a:moveTo>
                <a:lnTo>
                  <a:pt x="1263997" y="0"/>
                </a:lnTo>
              </a:path>
            </a:pathLst>
          </a:custGeom>
          <a:ln w="103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40645" y="5632857"/>
            <a:ext cx="1358265" cy="0"/>
          </a:xfrm>
          <a:custGeom>
            <a:avLst/>
            <a:gdLst/>
            <a:ahLst/>
            <a:cxnLst/>
            <a:rect l="l" t="t" r="r" b="b"/>
            <a:pathLst>
              <a:path w="1358265">
                <a:moveTo>
                  <a:pt x="0" y="0"/>
                </a:moveTo>
                <a:lnTo>
                  <a:pt x="1357703" y="0"/>
                </a:lnTo>
              </a:path>
            </a:pathLst>
          </a:custGeom>
          <a:ln w="103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1781" y="5433267"/>
            <a:ext cx="900430" cy="3251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950" spc="25" dirty="0">
                <a:latin typeface="Symbol"/>
                <a:cs typeface="Symbol"/>
              </a:rPr>
              <a:t></a:t>
            </a:r>
            <a:r>
              <a:rPr sz="1950" spc="-114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50</a:t>
            </a:r>
            <a:r>
              <a:rPr sz="1950" spc="-30" dirty="0">
                <a:latin typeface="Times New Roman"/>
                <a:cs typeface="Times New Roman"/>
              </a:rPr>
              <a:t>7</a:t>
            </a:r>
            <a:r>
              <a:rPr sz="1950" spc="-5" dirty="0">
                <a:latin typeface="Times New Roman"/>
                <a:cs typeface="Times New Roman"/>
              </a:rPr>
              <a:t>.</a:t>
            </a:r>
            <a:r>
              <a:rPr sz="1950" spc="15" dirty="0">
                <a:latin typeface="Times New Roman"/>
                <a:cs typeface="Times New Roman"/>
              </a:rPr>
              <a:t>93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4625" y="5207802"/>
            <a:ext cx="6209030" cy="7461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50800">
              <a:spcBef>
                <a:spcPts val="545"/>
              </a:spcBef>
            </a:pPr>
            <a:r>
              <a:rPr sz="3075" spc="-44" baseline="-33875" dirty="0">
                <a:latin typeface="Symbol"/>
                <a:cs typeface="Symbol"/>
              </a:rPr>
              <a:t></a:t>
            </a:r>
            <a:r>
              <a:rPr sz="3075" spc="-330" baseline="-33875" dirty="0">
                <a:latin typeface="Times New Roman"/>
                <a:cs typeface="Times New Roman"/>
              </a:rPr>
              <a:t> </a:t>
            </a:r>
            <a:r>
              <a:rPr sz="1725" spc="7" baseline="-16908" dirty="0">
                <a:latin typeface="Times New Roman"/>
                <a:cs typeface="Times New Roman"/>
              </a:rPr>
              <a:t>2</a:t>
            </a:r>
            <a:r>
              <a:rPr sz="1725" spc="97" baseline="-16908" dirty="0">
                <a:latin typeface="Times New Roman"/>
                <a:cs typeface="Times New Roman"/>
              </a:rPr>
              <a:t> </a:t>
            </a:r>
            <a:r>
              <a:rPr sz="2925" spc="37" baseline="-35612" dirty="0">
                <a:latin typeface="Symbol"/>
                <a:cs typeface="Symbol"/>
              </a:rPr>
              <a:t></a:t>
            </a:r>
            <a:r>
              <a:rPr sz="2925" spc="112" baseline="-35612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Times New Roman"/>
                <a:cs typeface="Times New Roman"/>
              </a:rPr>
              <a:t>(250</a:t>
            </a:r>
            <a:r>
              <a:rPr sz="1950" spc="-229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Symbol"/>
                <a:cs typeface="Symbol"/>
              </a:rPr>
              <a:t></a:t>
            </a:r>
            <a:r>
              <a:rPr sz="1950" spc="-240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Times New Roman"/>
                <a:cs typeface="Times New Roman"/>
              </a:rPr>
              <a:t>90)</a:t>
            </a:r>
            <a:r>
              <a:rPr sz="1725" spc="37" baseline="43478" dirty="0">
                <a:latin typeface="Times New Roman"/>
                <a:cs typeface="Times New Roman"/>
              </a:rPr>
              <a:t>2 </a:t>
            </a:r>
            <a:r>
              <a:rPr sz="1725" spc="112" baseline="43478" dirty="0">
                <a:latin typeface="Times New Roman"/>
                <a:cs typeface="Times New Roman"/>
              </a:rPr>
              <a:t> </a:t>
            </a:r>
            <a:r>
              <a:rPr sz="2925" spc="37" baseline="-35612" dirty="0">
                <a:latin typeface="Symbol"/>
                <a:cs typeface="Symbol"/>
              </a:rPr>
              <a:t></a:t>
            </a:r>
            <a:r>
              <a:rPr sz="2925" spc="-22" baseline="-35612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(50</a:t>
            </a:r>
            <a:r>
              <a:rPr sz="1950" spc="-215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Symbol"/>
                <a:cs typeface="Symbol"/>
              </a:rPr>
              <a:t></a:t>
            </a:r>
            <a:r>
              <a:rPr sz="1950" spc="-18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210)</a:t>
            </a:r>
            <a:r>
              <a:rPr sz="1725" spc="30" baseline="43478" dirty="0">
                <a:latin typeface="Times New Roman"/>
                <a:cs typeface="Times New Roman"/>
              </a:rPr>
              <a:t>2 </a:t>
            </a:r>
            <a:r>
              <a:rPr sz="1725" spc="127" baseline="43478" dirty="0">
                <a:latin typeface="Times New Roman"/>
                <a:cs typeface="Times New Roman"/>
              </a:rPr>
              <a:t> </a:t>
            </a:r>
            <a:r>
              <a:rPr sz="2925" spc="37" baseline="-35612" dirty="0">
                <a:latin typeface="Symbol"/>
                <a:cs typeface="Symbol"/>
              </a:rPr>
              <a:t></a:t>
            </a:r>
            <a:r>
              <a:rPr sz="2925" spc="-15" baseline="-35612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Times New Roman"/>
                <a:cs typeface="Times New Roman"/>
              </a:rPr>
              <a:t>(200</a:t>
            </a:r>
            <a:r>
              <a:rPr sz="1950" spc="-235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Symbol"/>
                <a:cs typeface="Symbol"/>
              </a:rPr>
              <a:t></a:t>
            </a:r>
            <a:r>
              <a:rPr sz="1950" spc="-235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360)</a:t>
            </a:r>
            <a:r>
              <a:rPr sz="1725" spc="30" baseline="43478" dirty="0">
                <a:latin typeface="Times New Roman"/>
                <a:cs typeface="Times New Roman"/>
              </a:rPr>
              <a:t>2 </a:t>
            </a:r>
            <a:r>
              <a:rPr sz="1725" spc="120" baseline="43478" dirty="0">
                <a:latin typeface="Times New Roman"/>
                <a:cs typeface="Times New Roman"/>
              </a:rPr>
              <a:t> </a:t>
            </a:r>
            <a:r>
              <a:rPr sz="2925" spc="37" baseline="-35612" dirty="0">
                <a:latin typeface="Symbol"/>
                <a:cs typeface="Symbol"/>
              </a:rPr>
              <a:t></a:t>
            </a:r>
            <a:r>
              <a:rPr sz="2925" spc="-22" baseline="-35612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(1000</a:t>
            </a:r>
            <a:r>
              <a:rPr sz="1950" spc="-245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Symbol"/>
                <a:cs typeface="Symbol"/>
              </a:rPr>
              <a:t></a:t>
            </a:r>
            <a:r>
              <a:rPr sz="1950" spc="-27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840)</a:t>
            </a:r>
            <a:r>
              <a:rPr sz="1725" spc="30" baseline="43478" dirty="0">
                <a:latin typeface="Times New Roman"/>
                <a:cs typeface="Times New Roman"/>
              </a:rPr>
              <a:t>2</a:t>
            </a:r>
            <a:endParaRPr sz="1725" baseline="43478" dirty="0">
              <a:latin typeface="Times New Roman"/>
              <a:cs typeface="Times New Roman"/>
            </a:endParaRPr>
          </a:p>
          <a:p>
            <a:pPr marL="522605" algn="ctr">
              <a:spcBef>
                <a:spcPts val="425"/>
              </a:spcBef>
              <a:tabLst>
                <a:tab pos="1840864" algn="l"/>
                <a:tab pos="3276600" algn="l"/>
                <a:tab pos="4822825" algn="l"/>
              </a:tabLst>
            </a:pPr>
            <a:r>
              <a:rPr sz="1950" spc="20" dirty="0">
                <a:latin typeface="Times New Roman"/>
                <a:cs typeface="Times New Roman"/>
              </a:rPr>
              <a:t>90	210	360	</a:t>
            </a:r>
            <a:r>
              <a:rPr sz="1950" spc="15" dirty="0">
                <a:latin typeface="Times New Roman"/>
                <a:cs typeface="Times New Roman"/>
              </a:rPr>
              <a:t>840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Chi-Square</a:t>
            </a:r>
            <a:r>
              <a:rPr spc="-30" dirty="0"/>
              <a:t> </a:t>
            </a:r>
            <a:r>
              <a:rPr dirty="0"/>
              <a:t>Calculation:</a:t>
            </a:r>
            <a:r>
              <a:rPr spc="-45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1878" y="3081781"/>
            <a:ext cx="5515411" cy="3226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51940" y="1157053"/>
            <a:ext cx="9102090" cy="4916731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406400" indent="-342900">
              <a:spcBef>
                <a:spcPts val="780"/>
              </a:spcBef>
              <a:buChar char="•"/>
              <a:tabLst>
                <a:tab pos="405765" algn="l"/>
                <a:tab pos="406400" algn="l"/>
              </a:tabLst>
            </a:pPr>
            <a:r>
              <a:rPr sz="2000" spc="5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2x2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degrees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freedom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(2-1)(2-1)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</a:p>
          <a:p>
            <a:pPr marL="520700">
              <a:spcBef>
                <a:spcPts val="615"/>
              </a:spcBef>
              <a:tabLst>
                <a:tab pos="807085" algn="l"/>
              </a:tabLst>
            </a:pPr>
            <a:r>
              <a:rPr dirty="0">
                <a:latin typeface="Times New Roman"/>
                <a:cs typeface="Times New Roman"/>
              </a:rPr>
              <a:t>–	There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two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possible</a:t>
            </a:r>
            <a:r>
              <a:rPr dirty="0">
                <a:latin typeface="Times New Roman"/>
                <a:cs typeface="Times New Roman"/>
              </a:rPr>
              <a:t> values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LikeScienceFiction</a:t>
            </a:r>
            <a:r>
              <a:rPr i="1"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attribute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two possible</a:t>
            </a:r>
            <a:r>
              <a:rPr dirty="0">
                <a:latin typeface="Times New Roman"/>
                <a:cs typeface="Times New Roman"/>
              </a:rPr>
              <a:t> values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</a:p>
          <a:p>
            <a:pPr marL="807085"/>
            <a:r>
              <a:rPr i="1" dirty="0">
                <a:latin typeface="Times New Roman"/>
                <a:cs typeface="Times New Roman"/>
              </a:rPr>
              <a:t>PlayChess</a:t>
            </a:r>
            <a:r>
              <a:rPr i="1"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attribute.</a:t>
            </a:r>
          </a:p>
          <a:p>
            <a:pPr marL="406400" marR="138430" indent="-342900">
              <a:spcBef>
                <a:spcPts val="600"/>
              </a:spcBef>
              <a:buChar char="•"/>
              <a:tabLst>
                <a:tab pos="405765" algn="l"/>
                <a:tab pos="406400" algn="l"/>
              </a:tabLst>
            </a:pPr>
            <a:r>
              <a:rPr sz="2000" spc="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1 degree of freedom, the </a:t>
            </a:r>
            <a:r>
              <a:rPr sz="2000" spc="5" dirty="0">
                <a:latin typeface="Symbol"/>
                <a:cs typeface="Symbol"/>
              </a:rPr>
              <a:t></a:t>
            </a:r>
            <a:r>
              <a:rPr sz="1950" spc="7" baseline="25641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value needed to reject the hypothesis at the 0.001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significance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10.83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(from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upper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percentage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</a:t>
            </a:r>
            <a:r>
              <a:rPr sz="1950" spc="7" baseline="25641" dirty="0">
                <a:latin typeface="Times New Roman"/>
                <a:cs typeface="Times New Roman"/>
              </a:rPr>
              <a:t>2</a:t>
            </a:r>
            <a:r>
              <a:rPr sz="1950" spc="262" baseline="2564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distribution).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Font typeface="Times New Roman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6535420" lvl="1" indent="-287020">
              <a:buFont typeface="Arial MT"/>
              <a:buChar char="•"/>
              <a:tabLst>
                <a:tab pos="6535420" algn="l"/>
                <a:tab pos="6536055" algn="l"/>
              </a:tabLst>
            </a:pPr>
            <a:r>
              <a:rPr spc="-5" dirty="0">
                <a:latin typeface="Times New Roman"/>
                <a:cs typeface="Times New Roman"/>
              </a:rPr>
              <a:t>Since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our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computed</a:t>
            </a:r>
            <a:r>
              <a:rPr dirty="0">
                <a:latin typeface="Times New Roman"/>
                <a:cs typeface="Times New Roman"/>
              </a:rPr>
              <a:t> value</a:t>
            </a:r>
          </a:p>
          <a:p>
            <a:pPr marL="6535420" marR="17780">
              <a:spcBef>
                <a:spcPts val="5"/>
              </a:spcBef>
            </a:pPr>
            <a:r>
              <a:rPr dirty="0">
                <a:latin typeface="Times New Roman"/>
                <a:cs typeface="Times New Roman"/>
              </a:rPr>
              <a:t>507.93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above 10.83, </a:t>
            </a:r>
            <a:r>
              <a:rPr spc="-5" dirty="0">
                <a:latin typeface="Times New Roman"/>
                <a:cs typeface="Times New Roman"/>
              </a:rPr>
              <a:t>we </a:t>
            </a:r>
            <a:r>
              <a:rPr dirty="0">
                <a:latin typeface="Times New Roman"/>
                <a:cs typeface="Times New Roman"/>
              </a:rPr>
              <a:t> can reject the hypothesis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LikeScienceFiction</a:t>
            </a:r>
            <a:r>
              <a:rPr i="1"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PlayChess </a:t>
            </a:r>
            <a:r>
              <a:rPr dirty="0">
                <a:latin typeface="Times New Roman"/>
                <a:cs typeface="Times New Roman"/>
              </a:rPr>
              <a:t>are independent 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 conclude that the </a:t>
            </a:r>
            <a:r>
              <a:rPr spc="-5" dirty="0">
                <a:latin typeface="Times New Roman"/>
                <a:cs typeface="Times New Roman"/>
              </a:rPr>
              <a:t>two </a:t>
            </a:r>
            <a:r>
              <a:rPr dirty="0">
                <a:latin typeface="Times New Roman"/>
                <a:cs typeface="Times New Roman"/>
              </a:rPr>
              <a:t> attributes are (strongly)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correlated for the given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group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people.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092" y="1880742"/>
            <a:ext cx="7991475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Quality 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Major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Tasks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Data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Preprocessing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Cleaning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Integration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Transformation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Reduction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469900" indent="-457200"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IN" sz="2800" spc="-5" dirty="0">
                <a:latin typeface="Times New Roman"/>
                <a:cs typeface="Times New Roman"/>
              </a:rPr>
              <a:t>Data</a:t>
            </a:r>
            <a:r>
              <a:rPr lang="en-IN" sz="2800" spc="40" dirty="0">
                <a:latin typeface="Times New Roman"/>
                <a:cs typeface="Times New Roman"/>
              </a:rPr>
              <a:t> </a:t>
            </a:r>
            <a:r>
              <a:rPr lang="en-IN" sz="2800" spc="-5" dirty="0">
                <a:latin typeface="Times New Roman"/>
                <a:cs typeface="Times New Roman"/>
              </a:rPr>
              <a:t>Discretization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730" y="1426211"/>
            <a:ext cx="9146540" cy="16292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transformation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transformed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consolidated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forms</a:t>
            </a:r>
            <a:endParaRPr sz="20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55600"/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appropriate</a:t>
            </a:r>
            <a:r>
              <a:rPr sz="20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for</a:t>
            </a:r>
            <a:r>
              <a:rPr sz="20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mining.</a:t>
            </a:r>
          </a:p>
          <a:p>
            <a:pPr marL="355600" marR="508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transformation,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maps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entire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set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values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given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attribute </a:t>
            </a:r>
            <a:r>
              <a:rPr sz="2000" spc="-48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to a new set of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replacement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values </a:t>
            </a:r>
            <a:r>
              <a:rPr sz="2000" dirty="0">
                <a:latin typeface="Times New Roman"/>
                <a:cs typeface="Times New Roman"/>
              </a:rPr>
              <a:t>such that each old value can be identified with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 values.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1D34-071C-4E3F-98A9-90F8933B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transformation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8CA4-DFD3-42E6-95D5-274B01CF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290"/>
            <a:ext cx="10515600" cy="5052695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noise from the data.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Techniques -binning,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 and clustering.</a:t>
            </a:r>
          </a:p>
          <a:p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construction (or </a:t>
            </a:r>
            <a:r>
              <a:rPr lang="en-US" sz="1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construction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attributes are constructed and added from the given set of attributes. </a:t>
            </a:r>
            <a:r>
              <a:rPr lang="en-US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endParaRPr lang="en-US" sz="1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or aggregation operations are applied to the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used in constructing a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cube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analysis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multiple abstraction levels.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daily sales data may be aggregated so as to compute monthly and annual total amounts. </a:t>
            </a:r>
          </a:p>
          <a:p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are scaled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as to fall within a smaller range, such as -1.0 to 1.0, or 0.0 to 1.0.</a:t>
            </a:r>
          </a:p>
          <a:p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values of a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attribute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replaced by 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labels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0–10, 11–20, etc.) 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conceptual labels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youth, adult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labels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 into higher-level concepts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resulting in a </a:t>
            </a:r>
            <a:r>
              <a:rPr lang="en-US" sz="1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hierarchy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numeric attribute. </a:t>
            </a:r>
          </a:p>
          <a:p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hierarchy generation for nominal data-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attributes such as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street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generalized to higher-level concepts, like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hierarchies for nominal attributes are implicit within the database schema and can be automatically defined at the schema definition level.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44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40" y="1243331"/>
            <a:ext cx="9104630" cy="4705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normalized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scaling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 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fall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within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small</a:t>
            </a:r>
            <a:endParaRPr sz="20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55600"/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specified</a:t>
            </a:r>
            <a:r>
              <a:rPr sz="200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range.</a:t>
            </a:r>
          </a:p>
          <a:p>
            <a:pPr marL="355600" indent="-342900"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larger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range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an attribute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gives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greater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effect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(weight)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that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attribute.</a:t>
            </a:r>
          </a:p>
          <a:p>
            <a:pPr marL="756285" lvl="1" indent="-287020">
              <a:spcBef>
                <a:spcPts val="61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Times New Roman"/>
                <a:cs typeface="Times New Roman"/>
              </a:rPr>
              <a:t>This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means</a:t>
            </a:r>
            <a:r>
              <a:rPr dirty="0">
                <a:latin typeface="Times New Roman"/>
                <a:cs typeface="Times New Roman"/>
              </a:rPr>
              <a:t> that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attribute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with a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larger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range can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have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greater</a:t>
            </a:r>
            <a:r>
              <a:rPr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weight at</a:t>
            </a:r>
            <a:r>
              <a:rPr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data 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minining</a:t>
            </a:r>
            <a:endParaRPr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56285"/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tasks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attribute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with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smaller </a:t>
            </a:r>
            <a:r>
              <a:rPr dirty="0">
                <a:latin typeface="Times New Roman"/>
                <a:cs typeface="Times New Roman"/>
              </a:rPr>
              <a:t>range.</a:t>
            </a:r>
          </a:p>
          <a:p>
            <a:pPr marL="355600" indent="-342900">
              <a:spcBef>
                <a:spcPts val="11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Normalizing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attempts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equal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weight.</a:t>
            </a:r>
          </a:p>
          <a:p>
            <a:pPr marL="756285" marR="5080" lvl="1" indent="-287020">
              <a:spcBef>
                <a:spcPts val="61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Times New Roman"/>
                <a:cs typeface="Times New Roman"/>
              </a:rPr>
              <a:t>Normalization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particularly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useful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for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classification</a:t>
            </a:r>
            <a:r>
              <a:rPr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algorithms</a:t>
            </a:r>
            <a:r>
              <a:rPr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involving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neural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networks 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 </a:t>
            </a:r>
            <a:r>
              <a:rPr spc="-5" dirty="0">
                <a:latin typeface="Times New Roman"/>
                <a:cs typeface="Times New Roman"/>
              </a:rPr>
              <a:t>distance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measurements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such </a:t>
            </a:r>
            <a:r>
              <a:rPr spc="-5" dirty="0">
                <a:latin typeface="Times New Roman"/>
                <a:cs typeface="Times New Roman"/>
              </a:rPr>
              <a:t>as</a:t>
            </a:r>
            <a:r>
              <a:rPr dirty="0">
                <a:latin typeface="Times New Roman"/>
                <a:cs typeface="Times New Roman"/>
              </a:rPr>
              <a:t> nearest-neighbor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classification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clustering.</a:t>
            </a: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1295"/>
              </a:spcBef>
            </a:pPr>
            <a:r>
              <a:rPr sz="2000" b="1" i="1" dirty="0">
                <a:latin typeface="Times New Roman"/>
                <a:cs typeface="Times New Roman"/>
              </a:rPr>
              <a:t>Some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Normalization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Methods: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6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Min-max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normalization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6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Z-score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normalization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6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Normalization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by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decimal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scaling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Min-Max</a:t>
            </a:r>
            <a:r>
              <a:rPr spc="-45" dirty="0"/>
              <a:t> </a:t>
            </a:r>
            <a:r>
              <a:rPr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41" y="1243331"/>
            <a:ext cx="8392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Min-max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normalization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linear transformation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original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58866" y="2379090"/>
            <a:ext cx="73025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300" b="1" i="1" spc="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7251" y="2360802"/>
            <a:ext cx="94615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450" spc="10" dirty="0">
                <a:latin typeface="Cambria Math"/>
                <a:cs typeface="Cambria Math"/>
              </a:rPr>
              <a:t>𝒊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4641" y="1628369"/>
            <a:ext cx="8900795" cy="93408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93700" indent="-342900">
              <a:spcBef>
                <a:spcPts val="1275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spc="5" dirty="0">
                <a:latin typeface="Times New Roman"/>
                <a:cs typeface="Times New Roman"/>
              </a:rPr>
              <a:t>Suppose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min</a:t>
            </a:r>
            <a:r>
              <a:rPr sz="1950" b="1" baseline="-21367" dirty="0">
                <a:latin typeface="Times New Roman"/>
                <a:cs typeface="Times New Roman"/>
              </a:rPr>
              <a:t>A</a:t>
            </a:r>
            <a:r>
              <a:rPr sz="1950" b="1" spc="24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imes New Roman"/>
                <a:cs typeface="Times New Roman"/>
              </a:rPr>
              <a:t>max</a:t>
            </a:r>
            <a:r>
              <a:rPr sz="1950" b="1" spc="15" baseline="-21367" dirty="0">
                <a:latin typeface="Times New Roman"/>
                <a:cs typeface="Times New Roman"/>
              </a:rPr>
              <a:t>A</a:t>
            </a:r>
            <a:r>
              <a:rPr sz="1950" b="1" spc="225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minimum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maximum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A.</a:t>
            </a:r>
            <a:endParaRPr sz="2000">
              <a:latin typeface="Times New Roman"/>
              <a:cs typeface="Times New Roman"/>
            </a:endParaRPr>
          </a:p>
          <a:p>
            <a:pPr marL="393700" indent="-342900">
              <a:spcBef>
                <a:spcPts val="1175"/>
              </a:spcBef>
              <a:buFont typeface="Times New Roman"/>
              <a:buChar char="•"/>
              <a:tabLst>
                <a:tab pos="393065" algn="l"/>
                <a:tab pos="393700" algn="l"/>
                <a:tab pos="4780280" algn="l"/>
              </a:tabLst>
            </a:pPr>
            <a:r>
              <a:rPr sz="2000" b="1" dirty="0">
                <a:latin typeface="Times New Roman"/>
                <a:cs typeface="Times New Roman"/>
              </a:rPr>
              <a:t>Min-max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normalization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maps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value, </a:t>
            </a:r>
            <a:r>
              <a:rPr sz="2000" b="1" i="1" dirty="0">
                <a:latin typeface="Times New Roman"/>
                <a:cs typeface="Times New Roman"/>
              </a:rPr>
              <a:t>v	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Cambria Math"/>
                <a:cs typeface="Cambria Math"/>
              </a:rPr>
              <a:t>𝒗</a:t>
            </a:r>
            <a:r>
              <a:rPr sz="2175" spc="104" baseline="30651" dirty="0">
                <a:latin typeface="Cambria Math"/>
                <a:cs typeface="Cambria Math"/>
              </a:rPr>
              <a:t>′</a:t>
            </a:r>
            <a:r>
              <a:rPr sz="2175" spc="412" baseline="30651" dirty="0">
                <a:latin typeface="Cambria Math"/>
                <a:cs typeface="Cambria Math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0240" y="2539112"/>
            <a:ext cx="4109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b="1" dirty="0">
                <a:latin typeface="Times New Roman"/>
                <a:cs typeface="Times New Roman"/>
              </a:rPr>
              <a:t>new_min</a:t>
            </a:r>
            <a:r>
              <a:rPr sz="1950" b="1" baseline="-21367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,new_max</a:t>
            </a:r>
            <a:r>
              <a:rPr sz="1950" b="1" baseline="-21367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741" y="3911955"/>
            <a:ext cx="9111615" cy="202619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Min-max normalization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preserves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relationships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among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original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values.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encounter an “out-of-bounds” error if a future input case for normalization falls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outside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original data range for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10" dirty="0">
                <a:latin typeface="Times New Roman"/>
                <a:cs typeface="Times New Roman"/>
              </a:rPr>
              <a:t>We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standardize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numerical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[0,1]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applying</a:t>
            </a:r>
          </a:p>
          <a:p>
            <a:pPr marL="355600"/>
            <a:r>
              <a:rPr sz="2000" b="1" i="1" dirty="0">
                <a:latin typeface="Times New Roman"/>
                <a:cs typeface="Times New Roman"/>
              </a:rPr>
              <a:t>min-max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normalization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509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newmin=0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newmax=1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numeric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attributes.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8407" y="3203581"/>
            <a:ext cx="6271837" cy="6007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54FA-AA07-450C-A83C-610D8465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60DB-B006-4808-9B07-A0FC1CD6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51529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data preprocessing techniques. </a:t>
            </a:r>
          </a:p>
          <a:p>
            <a:pPr algn="just"/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to remove noise and correct inconsistencies in data. </a:t>
            </a:r>
          </a:p>
          <a:p>
            <a:pPr algn="just"/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merges data from multiple sources into a coherent data store such as a data warehouse. </a:t>
            </a:r>
          </a:p>
          <a:p>
            <a:pPr algn="just"/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reduce data size by, for instance, aggregating, eliminating redundant features, or clustering. </a:t>
            </a:r>
          </a:p>
          <a:p>
            <a:pPr algn="just"/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normalization) may be applied, where data are scaled to fall within a smaller range like 0.0 to 1.0. 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accuracy and efficiency of mining algorithms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involving distance measurements.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are not mutually exclusive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they may work together. </a:t>
            </a:r>
          </a:p>
          <a:p>
            <a:pPr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cleaning can involve transformations to correct wrong data, such as by transforming all entries for a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common format.</a:t>
            </a:r>
          </a:p>
        </p:txBody>
      </p:sp>
    </p:spTree>
    <p:extLst>
      <p:ext uri="{BB962C8B-B14F-4D97-AF65-F5344CB8AC3E}">
        <p14:creationId xmlns:p14="http://schemas.microsoft.com/office/powerpoint/2010/main" val="26131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Min-Max</a:t>
            </a:r>
            <a:r>
              <a:rPr spc="-35" dirty="0"/>
              <a:t> </a:t>
            </a:r>
            <a:r>
              <a:rPr dirty="0"/>
              <a:t>Normalization:</a:t>
            </a:r>
            <a:r>
              <a:rPr spc="-6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40" y="3606165"/>
            <a:ext cx="859155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Suppose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income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$12,000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$98,000.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355600"/>
            <a:r>
              <a:rPr sz="2000" spc="-5" dirty="0">
                <a:latin typeface="Times New Roman"/>
                <a:cs typeface="Times New Roman"/>
              </a:rPr>
              <a:t>normalize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income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range[1.0,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5.0].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spcBef>
                <a:spcPts val="12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$73,000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mapped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5717" y="2770885"/>
            <a:ext cx="870585" cy="236220"/>
          </a:xfrm>
          <a:custGeom>
            <a:avLst/>
            <a:gdLst/>
            <a:ahLst/>
            <a:cxnLst/>
            <a:rect l="l" t="t" r="r" b="b"/>
            <a:pathLst>
              <a:path w="870585" h="236219">
                <a:moveTo>
                  <a:pt x="795019" y="0"/>
                </a:moveTo>
                <a:lnTo>
                  <a:pt x="791590" y="9525"/>
                </a:lnTo>
                <a:lnTo>
                  <a:pt x="805231" y="15501"/>
                </a:lnTo>
                <a:lnTo>
                  <a:pt x="816990" y="23717"/>
                </a:lnTo>
                <a:lnTo>
                  <a:pt x="840845" y="61652"/>
                </a:lnTo>
                <a:lnTo>
                  <a:pt x="848613" y="116712"/>
                </a:lnTo>
                <a:lnTo>
                  <a:pt x="847752" y="137477"/>
                </a:lnTo>
                <a:lnTo>
                  <a:pt x="834644" y="188340"/>
                </a:lnTo>
                <a:lnTo>
                  <a:pt x="805426" y="220255"/>
                </a:lnTo>
                <a:lnTo>
                  <a:pt x="791971" y="226187"/>
                </a:lnTo>
                <a:lnTo>
                  <a:pt x="795019" y="235712"/>
                </a:lnTo>
                <a:lnTo>
                  <a:pt x="840007" y="208994"/>
                </a:lnTo>
                <a:lnTo>
                  <a:pt x="865346" y="159607"/>
                </a:lnTo>
                <a:lnTo>
                  <a:pt x="870203" y="117983"/>
                </a:lnTo>
                <a:lnTo>
                  <a:pt x="868987" y="96335"/>
                </a:lnTo>
                <a:lnTo>
                  <a:pt x="859220" y="57993"/>
                </a:lnTo>
                <a:lnTo>
                  <a:pt x="827024" y="15112"/>
                </a:lnTo>
                <a:lnTo>
                  <a:pt x="812069" y="6163"/>
                </a:lnTo>
                <a:lnTo>
                  <a:pt x="795019" y="0"/>
                </a:lnTo>
                <a:close/>
              </a:path>
              <a:path w="870585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501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1521" y="2880361"/>
            <a:ext cx="1716405" cy="17145"/>
          </a:xfrm>
          <a:custGeom>
            <a:avLst/>
            <a:gdLst/>
            <a:ahLst/>
            <a:cxnLst/>
            <a:rect l="l" t="t" r="r" b="b"/>
            <a:pathLst>
              <a:path w="1716404" h="17144">
                <a:moveTo>
                  <a:pt x="1716024" y="0"/>
                </a:moveTo>
                <a:lnTo>
                  <a:pt x="0" y="0"/>
                </a:lnTo>
                <a:lnTo>
                  <a:pt x="0" y="16763"/>
                </a:lnTo>
                <a:lnTo>
                  <a:pt x="1716024" y="16763"/>
                </a:lnTo>
                <a:lnTo>
                  <a:pt x="1716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2740" y="1290321"/>
            <a:ext cx="8591550" cy="1590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Suppose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income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$12,000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$98,000.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</a:p>
          <a:p>
            <a:pPr marL="355600"/>
            <a:r>
              <a:rPr sz="2000" spc="-5" dirty="0">
                <a:latin typeface="Times New Roman"/>
                <a:cs typeface="Times New Roman"/>
              </a:rPr>
              <a:t>normalize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income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[0.0,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1.0].</a:t>
            </a:r>
          </a:p>
          <a:p>
            <a:pPr marL="355600" indent="-342900"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$73,000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mapped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</a:p>
          <a:p>
            <a:pPr marR="990600" algn="ctr">
              <a:spcBef>
                <a:spcPts val="1510"/>
              </a:spcBef>
            </a:pPr>
            <a:r>
              <a:rPr sz="2000" dirty="0">
                <a:latin typeface="Cambria Math"/>
                <a:cs typeface="Cambria Math"/>
              </a:rPr>
              <a:t>73000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12000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29454" y="2865502"/>
            <a:ext cx="17392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98000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12000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22568" y="2770885"/>
            <a:ext cx="1138555" cy="236220"/>
          </a:xfrm>
          <a:custGeom>
            <a:avLst/>
            <a:gdLst/>
            <a:ahLst/>
            <a:cxnLst/>
            <a:rect l="l" t="t" r="r" b="b"/>
            <a:pathLst>
              <a:path w="1138554" h="236219">
                <a:moveTo>
                  <a:pt x="1063244" y="0"/>
                </a:moveTo>
                <a:lnTo>
                  <a:pt x="1059815" y="9525"/>
                </a:lnTo>
                <a:lnTo>
                  <a:pt x="1073455" y="15501"/>
                </a:lnTo>
                <a:lnTo>
                  <a:pt x="1085215" y="23717"/>
                </a:lnTo>
                <a:lnTo>
                  <a:pt x="1109069" y="61652"/>
                </a:lnTo>
                <a:lnTo>
                  <a:pt x="1116838" y="116712"/>
                </a:lnTo>
                <a:lnTo>
                  <a:pt x="1115976" y="137477"/>
                </a:lnTo>
                <a:lnTo>
                  <a:pt x="1102868" y="188340"/>
                </a:lnTo>
                <a:lnTo>
                  <a:pt x="1073650" y="220255"/>
                </a:lnTo>
                <a:lnTo>
                  <a:pt x="1060196" y="226187"/>
                </a:lnTo>
                <a:lnTo>
                  <a:pt x="1063244" y="235712"/>
                </a:lnTo>
                <a:lnTo>
                  <a:pt x="1108231" y="208994"/>
                </a:lnTo>
                <a:lnTo>
                  <a:pt x="1133570" y="159607"/>
                </a:lnTo>
                <a:lnTo>
                  <a:pt x="1138428" y="117983"/>
                </a:lnTo>
                <a:lnTo>
                  <a:pt x="1137211" y="96335"/>
                </a:lnTo>
                <a:lnTo>
                  <a:pt x="1127444" y="57993"/>
                </a:lnTo>
                <a:lnTo>
                  <a:pt x="1095248" y="15112"/>
                </a:lnTo>
                <a:lnTo>
                  <a:pt x="1080293" y="6163"/>
                </a:lnTo>
                <a:lnTo>
                  <a:pt x="1063244" y="0"/>
                </a:lnTo>
                <a:close/>
              </a:path>
              <a:path w="1138554" h="236219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55"/>
                </a:lnTo>
                <a:lnTo>
                  <a:pt x="53181" y="211978"/>
                </a:lnTo>
                <a:lnTo>
                  <a:pt x="29392" y="173291"/>
                </a:lnTo>
                <a:lnTo>
                  <a:pt x="21462" y="116712"/>
                </a:lnTo>
                <a:lnTo>
                  <a:pt x="22344" y="96565"/>
                </a:lnTo>
                <a:lnTo>
                  <a:pt x="35560" y="46862"/>
                </a:lnTo>
                <a:lnTo>
                  <a:pt x="64992" y="15501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33981" y="2694254"/>
            <a:ext cx="66567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045970" algn="l"/>
                <a:tab pos="4171950" algn="l"/>
                <a:tab pos="5307330" algn="l"/>
              </a:tabLst>
            </a:pPr>
            <a:r>
              <a:rPr sz="2000" spc="-5" dirty="0">
                <a:latin typeface="Cambria Math"/>
                <a:cs typeface="Cambria Math"/>
              </a:rPr>
              <a:t>newvalue</a:t>
            </a:r>
            <a:r>
              <a:rPr sz="2000" spc="38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73000	</a:t>
            </a:r>
            <a:r>
              <a:rPr sz="2000" dirty="0">
                <a:latin typeface="Cambria Math"/>
                <a:cs typeface="Cambria Math"/>
              </a:rPr>
              <a:t>=	1.0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0.0	+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0.716</a:t>
            </a:r>
          </a:p>
        </p:txBody>
      </p:sp>
      <p:sp>
        <p:nvSpPr>
          <p:cNvPr id="10" name="object 10"/>
          <p:cNvSpPr/>
          <p:nvPr/>
        </p:nvSpPr>
        <p:spPr>
          <a:xfrm>
            <a:off x="3294380" y="5133085"/>
            <a:ext cx="870585" cy="236220"/>
          </a:xfrm>
          <a:custGeom>
            <a:avLst/>
            <a:gdLst/>
            <a:ahLst/>
            <a:cxnLst/>
            <a:rect l="l" t="t" r="r" b="b"/>
            <a:pathLst>
              <a:path w="870585" h="236220">
                <a:moveTo>
                  <a:pt x="795019" y="0"/>
                </a:moveTo>
                <a:lnTo>
                  <a:pt x="791590" y="9525"/>
                </a:lnTo>
                <a:lnTo>
                  <a:pt x="805231" y="15501"/>
                </a:lnTo>
                <a:lnTo>
                  <a:pt x="816990" y="23717"/>
                </a:lnTo>
                <a:lnTo>
                  <a:pt x="840845" y="61652"/>
                </a:lnTo>
                <a:lnTo>
                  <a:pt x="848613" y="116712"/>
                </a:lnTo>
                <a:lnTo>
                  <a:pt x="847752" y="137477"/>
                </a:lnTo>
                <a:lnTo>
                  <a:pt x="834644" y="188340"/>
                </a:lnTo>
                <a:lnTo>
                  <a:pt x="805426" y="220255"/>
                </a:lnTo>
                <a:lnTo>
                  <a:pt x="791971" y="226186"/>
                </a:lnTo>
                <a:lnTo>
                  <a:pt x="795019" y="235711"/>
                </a:lnTo>
                <a:lnTo>
                  <a:pt x="840007" y="208994"/>
                </a:lnTo>
                <a:lnTo>
                  <a:pt x="865346" y="159607"/>
                </a:lnTo>
                <a:lnTo>
                  <a:pt x="870203" y="117982"/>
                </a:lnTo>
                <a:lnTo>
                  <a:pt x="868987" y="96335"/>
                </a:lnTo>
                <a:lnTo>
                  <a:pt x="859220" y="57993"/>
                </a:lnTo>
                <a:lnTo>
                  <a:pt x="827024" y="15112"/>
                </a:lnTo>
                <a:lnTo>
                  <a:pt x="812069" y="6163"/>
                </a:lnTo>
                <a:lnTo>
                  <a:pt x="795019" y="0"/>
                </a:lnTo>
                <a:close/>
              </a:path>
              <a:path w="870585" h="236220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1"/>
                </a:lnTo>
                <a:lnTo>
                  <a:pt x="78231" y="226186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501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12645" y="5057089"/>
            <a:ext cx="22510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047239" algn="l"/>
              </a:tabLst>
            </a:pPr>
            <a:r>
              <a:rPr sz="2000" spc="-5" dirty="0">
                <a:latin typeface="Cambria Math"/>
                <a:cs typeface="Cambria Math"/>
              </a:rPr>
              <a:t>n</a:t>
            </a:r>
            <a:r>
              <a:rPr sz="2000" spc="-15" dirty="0">
                <a:latin typeface="Cambria Math"/>
                <a:cs typeface="Cambria Math"/>
              </a:rPr>
              <a:t>e</a:t>
            </a:r>
            <a:r>
              <a:rPr sz="2000" dirty="0">
                <a:latin typeface="Cambria Math"/>
                <a:cs typeface="Cambria Math"/>
              </a:rPr>
              <a:t>w</a:t>
            </a:r>
            <a:r>
              <a:rPr sz="2000" spc="-10" dirty="0">
                <a:latin typeface="Cambria Math"/>
                <a:cs typeface="Cambria Math"/>
              </a:rPr>
              <a:t>v</a:t>
            </a:r>
            <a:r>
              <a:rPr sz="2000" spc="-5" dirty="0">
                <a:latin typeface="Cambria Math"/>
                <a:cs typeface="Cambria Math"/>
              </a:rPr>
              <a:t>alu</a:t>
            </a:r>
            <a:r>
              <a:rPr sz="2000" dirty="0">
                <a:latin typeface="Cambria Math"/>
                <a:cs typeface="Cambria Math"/>
              </a:rPr>
              <a:t>e 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73</a:t>
            </a:r>
            <a:r>
              <a:rPr sz="2000" spc="5" dirty="0">
                <a:latin typeface="Cambria Math"/>
                <a:cs typeface="Cambria Math"/>
              </a:rPr>
              <a:t>00</a:t>
            </a:r>
            <a:r>
              <a:rPr sz="2000" dirty="0">
                <a:latin typeface="Cambria Math"/>
                <a:cs typeface="Cambria Math"/>
              </a:rPr>
              <a:t>0	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20185" y="5242560"/>
            <a:ext cx="1716405" cy="17145"/>
          </a:xfrm>
          <a:custGeom>
            <a:avLst/>
            <a:gdLst/>
            <a:ahLst/>
            <a:cxnLst/>
            <a:rect l="l" t="t" r="r" b="b"/>
            <a:pathLst>
              <a:path w="1716404" h="17145">
                <a:moveTo>
                  <a:pt x="1716024" y="0"/>
                </a:moveTo>
                <a:lnTo>
                  <a:pt x="0" y="0"/>
                </a:lnTo>
                <a:lnTo>
                  <a:pt x="0" y="16763"/>
                </a:lnTo>
                <a:lnTo>
                  <a:pt x="1716024" y="16763"/>
                </a:lnTo>
                <a:lnTo>
                  <a:pt x="1716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08120" y="4865371"/>
            <a:ext cx="1741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73000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12000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8120" y="5227777"/>
            <a:ext cx="17405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98000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12000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01233" y="5133085"/>
            <a:ext cx="1138555" cy="236220"/>
          </a:xfrm>
          <a:custGeom>
            <a:avLst/>
            <a:gdLst/>
            <a:ahLst/>
            <a:cxnLst/>
            <a:rect l="l" t="t" r="r" b="b"/>
            <a:pathLst>
              <a:path w="1138554" h="236220">
                <a:moveTo>
                  <a:pt x="1063243" y="0"/>
                </a:moveTo>
                <a:lnTo>
                  <a:pt x="1059814" y="9525"/>
                </a:lnTo>
                <a:lnTo>
                  <a:pt x="1073455" y="15501"/>
                </a:lnTo>
                <a:lnTo>
                  <a:pt x="1085214" y="23717"/>
                </a:lnTo>
                <a:lnTo>
                  <a:pt x="1109069" y="61652"/>
                </a:lnTo>
                <a:lnTo>
                  <a:pt x="1116838" y="116712"/>
                </a:lnTo>
                <a:lnTo>
                  <a:pt x="1115976" y="137477"/>
                </a:lnTo>
                <a:lnTo>
                  <a:pt x="1102867" y="188340"/>
                </a:lnTo>
                <a:lnTo>
                  <a:pt x="1073650" y="220255"/>
                </a:lnTo>
                <a:lnTo>
                  <a:pt x="1060195" y="226186"/>
                </a:lnTo>
                <a:lnTo>
                  <a:pt x="1063243" y="235711"/>
                </a:lnTo>
                <a:lnTo>
                  <a:pt x="1108231" y="208994"/>
                </a:lnTo>
                <a:lnTo>
                  <a:pt x="1133570" y="159607"/>
                </a:lnTo>
                <a:lnTo>
                  <a:pt x="1138427" y="117982"/>
                </a:lnTo>
                <a:lnTo>
                  <a:pt x="1137211" y="96335"/>
                </a:lnTo>
                <a:lnTo>
                  <a:pt x="1127444" y="57993"/>
                </a:lnTo>
                <a:lnTo>
                  <a:pt x="1095247" y="15112"/>
                </a:lnTo>
                <a:lnTo>
                  <a:pt x="1080293" y="6163"/>
                </a:lnTo>
                <a:lnTo>
                  <a:pt x="1063243" y="0"/>
                </a:lnTo>
                <a:close/>
              </a:path>
              <a:path w="1138554" h="236220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1"/>
                </a:lnTo>
                <a:lnTo>
                  <a:pt x="78231" y="226186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501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72225" y="5057089"/>
            <a:ext cx="26898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147445" algn="l"/>
              </a:tabLst>
            </a:pPr>
            <a:r>
              <a:rPr sz="2000" dirty="0">
                <a:latin typeface="Cambria Math"/>
                <a:cs typeface="Cambria Math"/>
              </a:rPr>
              <a:t>5.0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1.0	+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1.0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3.864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17" name="object 9">
            <a:extLst>
              <a:ext uri="{FF2B5EF4-FFF2-40B4-BE49-F238E27FC236}">
                <a16:creationId xmlns:a16="http://schemas.microsoft.com/office/drawing/2014/main" id="{B0D8BA3F-94E3-4475-8887-AA955185C4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4767" y="1901824"/>
            <a:ext cx="6271837" cy="60077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Z-score</a:t>
            </a:r>
            <a:r>
              <a:rPr spc="-45" dirty="0"/>
              <a:t> </a:t>
            </a:r>
            <a:r>
              <a:rPr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41" y="1243330"/>
            <a:ext cx="90849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b="1" spc="-5" dirty="0">
                <a:latin typeface="Times New Roman"/>
                <a:cs typeface="Times New Roman"/>
              </a:rPr>
              <a:t>z-score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normalization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zero-mean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normalization</a:t>
            </a:r>
            <a:r>
              <a:rPr sz="2000" spc="-5" dirty="0">
                <a:latin typeface="Times New Roman"/>
                <a:cs typeface="Times New Roman"/>
              </a:rPr>
              <a:t>),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values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</a:p>
          <a:p>
            <a:pPr marL="355600"/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normalized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C00000"/>
                </a:solidFill>
                <a:latin typeface="Times New Roman"/>
                <a:cs typeface="Times New Roman"/>
              </a:rPr>
              <a:t>mean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C00000"/>
                </a:solidFill>
                <a:latin typeface="Times New Roman"/>
                <a:cs typeface="Times New Roman"/>
              </a:rPr>
              <a:t>standard</a:t>
            </a:r>
            <a:r>
              <a:rPr sz="2000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C00000"/>
                </a:solidFill>
                <a:latin typeface="Times New Roman"/>
                <a:cs typeface="Times New Roman"/>
              </a:rPr>
              <a:t>deviation</a:t>
            </a:r>
            <a:r>
              <a:rPr sz="20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19730" y="2074290"/>
            <a:ext cx="73025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300" b="1" i="1" spc="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6693" y="2056002"/>
            <a:ext cx="94615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450" spc="10" dirty="0">
                <a:latin typeface="Cambria Math"/>
                <a:cs typeface="Cambria Math"/>
              </a:rPr>
              <a:t>𝒊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7341" y="1926464"/>
            <a:ext cx="6403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spcBef>
                <a:spcPts val="105"/>
              </a:spcBef>
              <a:buChar char="•"/>
              <a:tabLst>
                <a:tab pos="380365" algn="l"/>
                <a:tab pos="381000" algn="l"/>
                <a:tab pos="4949190" algn="l"/>
              </a:tabLst>
            </a:pPr>
            <a:r>
              <a:rPr sz="2000" dirty="0">
                <a:latin typeface="Times New Roman"/>
                <a:cs typeface="Times New Roman"/>
              </a:rPr>
              <a:t>A value 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2000" b="1" i="1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normalized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Cambria Math"/>
                <a:cs typeface="Cambria Math"/>
              </a:rPr>
              <a:t>𝒗</a:t>
            </a:r>
            <a:r>
              <a:rPr sz="2175" spc="104" baseline="30651" dirty="0">
                <a:latin typeface="Cambria Math"/>
                <a:cs typeface="Cambria Math"/>
              </a:rPr>
              <a:t>′	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9570" y="3169653"/>
            <a:ext cx="9071610" cy="1931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51484">
              <a:spcBef>
                <a:spcPts val="1300"/>
              </a:spcBef>
            </a:pPr>
            <a:r>
              <a:rPr sz="2000" spc="5" dirty="0">
                <a:latin typeface="Times New Roman"/>
                <a:cs typeface="Times New Roman"/>
              </a:rPr>
              <a:t>wh</a:t>
            </a:r>
            <a:r>
              <a:rPr sz="2000" dirty="0">
                <a:latin typeface="Times New Roman"/>
                <a:cs typeface="Times New Roman"/>
              </a:rPr>
              <a:t>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   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𝝈</a:t>
            </a:r>
            <a:r>
              <a:rPr sz="2175" spc="15" baseline="-15325" dirty="0">
                <a:latin typeface="Cambria Math"/>
                <a:cs typeface="Cambria Math"/>
              </a:rPr>
              <a:t>𝑨</a:t>
            </a:r>
            <a:r>
              <a:rPr sz="2175" baseline="-15325" dirty="0">
                <a:latin typeface="Cambria Math"/>
                <a:cs typeface="Cambria Math"/>
              </a:rPr>
              <a:t> </a:t>
            </a:r>
            <a:r>
              <a:rPr sz="2175" spc="-89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m</a:t>
            </a:r>
            <a:r>
              <a:rPr sz="2000" dirty="0">
                <a:latin typeface="Times New Roman"/>
                <a:cs typeface="Times New Roman"/>
              </a:rPr>
              <a:t>ean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ard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tribute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393700" marR="607060" indent="-342900">
              <a:spcBef>
                <a:spcPts val="1200"/>
              </a:spcBef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sz="2000" b="1" dirty="0">
                <a:latin typeface="Times New Roman"/>
                <a:cs typeface="Times New Roman"/>
              </a:rPr>
              <a:t>z-score </a:t>
            </a:r>
            <a:r>
              <a:rPr sz="2000" b="1" spc="-5" dirty="0">
                <a:latin typeface="Times New Roman"/>
                <a:cs typeface="Times New Roman"/>
              </a:rPr>
              <a:t>normalization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useful when the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actual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minimum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maximum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 an </a:t>
            </a:r>
            <a:r>
              <a:rPr sz="2000" spc="-48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attribute</a:t>
            </a:r>
            <a:r>
              <a:rPr sz="20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unknown.</a:t>
            </a:r>
          </a:p>
          <a:p>
            <a:pPr marL="393700" indent="-342900">
              <a:spcBef>
                <a:spcPts val="600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spc="5" dirty="0">
                <a:latin typeface="Times New Roman"/>
                <a:cs typeface="Times New Roman"/>
              </a:rPr>
              <a:t>Suppose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income</a:t>
            </a:r>
            <a:endParaRPr sz="2000" dirty="0">
              <a:latin typeface="Times New Roman"/>
              <a:cs typeface="Times New Roman"/>
            </a:endParaRPr>
          </a:p>
          <a:p>
            <a:pPr marL="393700"/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$54,000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$16,000.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z-score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normalization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$73,600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income: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3135" y="2483771"/>
            <a:ext cx="1242499" cy="6716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693668" y="5520182"/>
            <a:ext cx="870585" cy="236220"/>
          </a:xfrm>
          <a:custGeom>
            <a:avLst/>
            <a:gdLst/>
            <a:ahLst/>
            <a:cxnLst/>
            <a:rect l="l" t="t" r="r" b="b"/>
            <a:pathLst>
              <a:path w="870585" h="236220">
                <a:moveTo>
                  <a:pt x="795019" y="0"/>
                </a:moveTo>
                <a:lnTo>
                  <a:pt x="791591" y="9525"/>
                </a:lnTo>
                <a:lnTo>
                  <a:pt x="805231" y="15501"/>
                </a:lnTo>
                <a:lnTo>
                  <a:pt x="816991" y="23717"/>
                </a:lnTo>
                <a:lnTo>
                  <a:pt x="840845" y="61659"/>
                </a:lnTo>
                <a:lnTo>
                  <a:pt x="848614" y="116700"/>
                </a:lnTo>
                <a:lnTo>
                  <a:pt x="847752" y="137490"/>
                </a:lnTo>
                <a:lnTo>
                  <a:pt x="834644" y="188404"/>
                </a:lnTo>
                <a:lnTo>
                  <a:pt x="805426" y="220228"/>
                </a:lnTo>
                <a:lnTo>
                  <a:pt x="791971" y="226174"/>
                </a:lnTo>
                <a:lnTo>
                  <a:pt x="795019" y="235750"/>
                </a:lnTo>
                <a:lnTo>
                  <a:pt x="840007" y="208986"/>
                </a:lnTo>
                <a:lnTo>
                  <a:pt x="865346" y="159586"/>
                </a:lnTo>
                <a:lnTo>
                  <a:pt x="870204" y="117944"/>
                </a:lnTo>
                <a:lnTo>
                  <a:pt x="868987" y="96330"/>
                </a:lnTo>
                <a:lnTo>
                  <a:pt x="859220" y="57996"/>
                </a:lnTo>
                <a:lnTo>
                  <a:pt x="827023" y="15113"/>
                </a:lnTo>
                <a:lnTo>
                  <a:pt x="812069" y="6163"/>
                </a:lnTo>
                <a:lnTo>
                  <a:pt x="795019" y="0"/>
                </a:lnTo>
                <a:close/>
              </a:path>
              <a:path w="870585" h="236220">
                <a:moveTo>
                  <a:pt x="75183" y="0"/>
                </a:moveTo>
                <a:lnTo>
                  <a:pt x="30214" y="26824"/>
                </a:lnTo>
                <a:lnTo>
                  <a:pt x="4857" y="76347"/>
                </a:lnTo>
                <a:lnTo>
                  <a:pt x="0" y="117944"/>
                </a:lnTo>
                <a:lnTo>
                  <a:pt x="1214" y="139599"/>
                </a:lnTo>
                <a:lnTo>
                  <a:pt x="10929" y="177904"/>
                </a:lnTo>
                <a:lnTo>
                  <a:pt x="43068" y="220665"/>
                </a:lnTo>
                <a:lnTo>
                  <a:pt x="75183" y="235750"/>
                </a:lnTo>
                <a:lnTo>
                  <a:pt x="78231" y="226174"/>
                </a:lnTo>
                <a:lnTo>
                  <a:pt x="64775" y="220228"/>
                </a:lnTo>
                <a:lnTo>
                  <a:pt x="53165" y="211951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81"/>
                </a:lnTo>
                <a:lnTo>
                  <a:pt x="35432" y="46863"/>
                </a:lnTo>
                <a:lnTo>
                  <a:pt x="64990" y="15501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11883" y="5444745"/>
            <a:ext cx="2251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47239" algn="l"/>
              </a:tabLst>
            </a:pPr>
            <a:r>
              <a:rPr sz="2000" spc="-5" dirty="0">
                <a:latin typeface="Cambria Math"/>
                <a:cs typeface="Cambria Math"/>
              </a:rPr>
              <a:t>n</a:t>
            </a:r>
            <a:r>
              <a:rPr sz="2000" spc="-10" dirty="0">
                <a:latin typeface="Cambria Math"/>
                <a:cs typeface="Cambria Math"/>
              </a:rPr>
              <a:t>e</a:t>
            </a:r>
            <a:r>
              <a:rPr sz="2000" spc="-5" dirty="0">
                <a:latin typeface="Cambria Math"/>
                <a:cs typeface="Cambria Math"/>
              </a:rPr>
              <a:t>wvalu</a:t>
            </a:r>
            <a:r>
              <a:rPr sz="2000" dirty="0">
                <a:latin typeface="Cambria Math"/>
                <a:cs typeface="Cambria Math"/>
              </a:rPr>
              <a:t>e 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73</a:t>
            </a:r>
            <a:r>
              <a:rPr sz="2000" spc="5" dirty="0">
                <a:latin typeface="Cambria Math"/>
                <a:cs typeface="Cambria Math"/>
              </a:rPr>
              <a:t>60</a:t>
            </a:r>
            <a:r>
              <a:rPr sz="2000" dirty="0">
                <a:latin typeface="Cambria Math"/>
                <a:cs typeface="Cambria Math"/>
              </a:rPr>
              <a:t>0	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19472" y="5629656"/>
            <a:ext cx="1716405" cy="17145"/>
          </a:xfrm>
          <a:custGeom>
            <a:avLst/>
            <a:gdLst/>
            <a:ahLst/>
            <a:cxnLst/>
            <a:rect l="l" t="t" r="r" b="b"/>
            <a:pathLst>
              <a:path w="1716404" h="17145">
                <a:moveTo>
                  <a:pt x="1716024" y="0"/>
                </a:moveTo>
                <a:lnTo>
                  <a:pt x="0" y="0"/>
                </a:lnTo>
                <a:lnTo>
                  <a:pt x="0" y="16764"/>
                </a:lnTo>
                <a:lnTo>
                  <a:pt x="1716024" y="16764"/>
                </a:lnTo>
                <a:lnTo>
                  <a:pt x="1716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07408" y="5252161"/>
            <a:ext cx="17418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73600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54000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1851" y="5615433"/>
            <a:ext cx="730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6000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95313" y="5444745"/>
            <a:ext cx="900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1.225</a:t>
            </a:r>
            <a:endParaRPr sz="2000">
              <a:latin typeface="Cambria Math"/>
              <a:cs typeface="Cambria Math"/>
            </a:endParaRPr>
          </a:p>
        </p:txBody>
      </p:sp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B2CA21BB-45CE-4E99-8EC8-7A2E5BEC2F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622732"/>
              </p:ext>
            </p:extLst>
          </p:nvPr>
        </p:nvGraphicFramePr>
        <p:xfrm>
          <a:off x="2641230" y="3317374"/>
          <a:ext cx="452124" cy="34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4" imgW="152280" imgH="203040" progId="Equation.3">
                  <p:embed/>
                </p:oleObj>
              </mc:Choice>
              <mc:Fallback>
                <p:oleObj name="Equation" r:id="rId4" imgW="152280" imgH="203040" progId="Equation.3">
                  <p:embed/>
                  <p:pic>
                    <p:nvPicPr>
                      <p:cNvPr id="10680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230" y="3317374"/>
                        <a:ext cx="452124" cy="3437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Normalization</a:t>
            </a:r>
            <a:r>
              <a:rPr spc="-65" dirty="0"/>
              <a:t> </a:t>
            </a:r>
            <a:r>
              <a:rPr dirty="0"/>
              <a:t>by</a:t>
            </a:r>
            <a:r>
              <a:rPr spc="-10" dirty="0"/>
              <a:t> </a:t>
            </a:r>
            <a:r>
              <a:rPr dirty="0"/>
              <a:t>Decimal</a:t>
            </a:r>
            <a:r>
              <a:rPr spc="-30" dirty="0"/>
              <a:t> </a:t>
            </a:r>
            <a:r>
              <a:rPr dirty="0"/>
              <a:t>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4022" y="2282066"/>
            <a:ext cx="94615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450" spc="10" dirty="0">
                <a:latin typeface="Cambria Math"/>
                <a:cs typeface="Cambria Math"/>
              </a:rPr>
              <a:t>𝒊</a:t>
            </a:r>
            <a:endParaRPr sz="145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524000" y="1108118"/>
            <a:ext cx="10515600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normalizes</a:t>
            </a:r>
            <a:r>
              <a:rPr sz="2000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</a:t>
            </a:r>
            <a:r>
              <a:rPr sz="2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</a:t>
            </a:r>
            <a:r>
              <a:rPr sz="20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  <a:p>
            <a:pPr marL="393700" indent="-342900">
              <a:lnSpc>
                <a:spcPct val="100000"/>
              </a:lnSpc>
              <a:spcBef>
                <a:spcPts val="600"/>
              </a:spcBef>
              <a:tabLst>
                <a:tab pos="393065" algn="l"/>
                <a:tab pos="3937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points</a:t>
            </a:r>
            <a:r>
              <a:rPr sz="2000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moved</a:t>
            </a:r>
            <a:r>
              <a:rPr sz="2000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sz="2000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sz="2000" spc="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sz="2000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93700" indent="-342900">
              <a:lnSpc>
                <a:spcPct val="100000"/>
              </a:lnSpc>
              <a:spcBef>
                <a:spcPts val="575"/>
              </a:spcBef>
              <a:tabLst>
                <a:tab pos="393065" algn="l"/>
                <a:tab pos="393700" algn="l"/>
                <a:tab pos="503301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𝒗</a:t>
            </a:r>
            <a:r>
              <a:rPr sz="2000" baseline="-15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𝒊</a:t>
            </a:r>
            <a:r>
              <a:rPr sz="2000" spc="405" baseline="-15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𝒗</a:t>
            </a:r>
            <a:r>
              <a:rPr sz="2000" spc="104" baseline="306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	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3393" y="3569589"/>
            <a:ext cx="84455" cy="4154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8153" y="3452241"/>
            <a:ext cx="53803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where</a:t>
            </a:r>
            <a:r>
              <a:rPr spc="455" dirty="0">
                <a:latin typeface="Times New Roman"/>
                <a:cs typeface="Times New Roman"/>
              </a:rPr>
              <a:t> </a:t>
            </a:r>
            <a:r>
              <a:rPr b="1" i="1" dirty="0">
                <a:latin typeface="Times New Roman"/>
                <a:cs typeface="Times New Roman"/>
              </a:rPr>
              <a:t>j</a:t>
            </a:r>
            <a:r>
              <a:rPr b="1" i="1" spc="4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smallest </a:t>
            </a:r>
            <a:r>
              <a:rPr dirty="0">
                <a:latin typeface="Times New Roman"/>
                <a:cs typeface="Times New Roman"/>
              </a:rPr>
              <a:t>integer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such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445" dirty="0">
                <a:latin typeface="Times New Roman"/>
                <a:cs typeface="Times New Roman"/>
              </a:rPr>
              <a:t> </a:t>
            </a:r>
            <a:r>
              <a:rPr spc="35" dirty="0">
                <a:latin typeface="Cambria Math"/>
                <a:cs typeface="Cambria Math"/>
              </a:rPr>
              <a:t>𝑚𝑎𝑥(|𝑣</a:t>
            </a:r>
            <a:r>
              <a:rPr lang="en-US" spc="35" baseline="-25000" dirty="0" err="1">
                <a:latin typeface="Cambria Math"/>
                <a:cs typeface="Cambria Math"/>
              </a:rPr>
              <a:t>i</a:t>
            </a:r>
            <a:r>
              <a:rPr sz="1950" spc="52" baseline="32051" dirty="0">
                <a:latin typeface="Cambria Math"/>
                <a:cs typeface="Cambria Math"/>
              </a:rPr>
              <a:t>′</a:t>
            </a:r>
            <a:r>
              <a:rPr spc="35" dirty="0">
                <a:latin typeface="Cambria Math"/>
                <a:cs typeface="Cambria Math"/>
              </a:rPr>
              <a:t>|)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&lt;</a:t>
            </a:r>
            <a:r>
              <a:rPr spc="114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1</a:t>
            </a:r>
            <a:r>
              <a:rPr spc="-5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741" y="4419852"/>
            <a:ext cx="8625205" cy="17437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spcBef>
                <a:spcPts val="780"/>
              </a:spcBef>
            </a:pPr>
            <a:r>
              <a:rPr sz="2000" spc="-5" dirty="0"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spcBef>
                <a:spcPts val="605"/>
              </a:spcBef>
              <a:buChar char="–"/>
              <a:tabLst>
                <a:tab pos="756285" algn="l"/>
                <a:tab pos="756920" algn="l"/>
              </a:tabLst>
            </a:pPr>
            <a:r>
              <a:rPr spc="-5" dirty="0">
                <a:latin typeface="Times New Roman"/>
                <a:cs typeface="Times New Roman"/>
              </a:rPr>
              <a:t>Suppose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recorded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values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5" dirty="0">
                <a:latin typeface="Times New Roman"/>
                <a:cs typeface="Times New Roman"/>
              </a:rPr>
              <a:t> 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range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from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-986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 917.</a:t>
            </a:r>
            <a:endParaRPr>
              <a:latin typeface="Times New Roman"/>
              <a:cs typeface="Times New Roman"/>
            </a:endParaRPr>
          </a:p>
          <a:p>
            <a:pPr marL="756285" indent="-287020"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maximum</a:t>
            </a:r>
            <a:r>
              <a:rPr dirty="0">
                <a:latin typeface="Times New Roman"/>
                <a:cs typeface="Times New Roman"/>
              </a:rPr>
              <a:t> absolute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value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986.</a:t>
            </a:r>
            <a:endParaRPr>
              <a:latin typeface="Times New Roman"/>
              <a:cs typeface="Times New Roman"/>
            </a:endParaRPr>
          </a:p>
          <a:p>
            <a:pPr marL="756285" marR="5080" indent="-287020">
              <a:spcBef>
                <a:spcPts val="60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Times New Roman"/>
                <a:cs typeface="Times New Roman"/>
              </a:rPr>
              <a:t>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normalize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decimal scaling,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therefore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divide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each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value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1000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so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-986 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normalizes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-0.986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917 normalizes to 0.917.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167" y="2958464"/>
            <a:ext cx="90805" cy="4603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450" spc="165" dirty="0">
                <a:latin typeface="Cambria Math"/>
                <a:cs typeface="Cambria Math"/>
              </a:rPr>
              <a:t>𝑖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7131" y="2827402"/>
            <a:ext cx="56705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2000" spc="135" dirty="0">
                <a:latin typeface="Cambria Math"/>
                <a:cs typeface="Cambria Math"/>
              </a:rPr>
              <a:t>𝑣</a:t>
            </a:r>
            <a:r>
              <a:rPr lang="en-US" sz="2000" i="1" spc="135" baseline="-25000" dirty="0" err="1">
                <a:latin typeface="Cambria Math"/>
                <a:cs typeface="Cambria Math"/>
              </a:rPr>
              <a:t>i</a:t>
            </a:r>
            <a:r>
              <a:rPr sz="2175" spc="202" baseline="30651" dirty="0">
                <a:latin typeface="Cambria Math"/>
                <a:cs typeface="Cambria Math"/>
              </a:rPr>
              <a:t>′</a:t>
            </a:r>
            <a:r>
              <a:rPr sz="2175" spc="359" baseline="30651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10" name="object 10"/>
          <p:cNvSpPr/>
          <p:nvPr/>
        </p:nvSpPr>
        <p:spPr>
          <a:xfrm>
            <a:off x="3092195" y="3012949"/>
            <a:ext cx="393700" cy="17145"/>
          </a:xfrm>
          <a:custGeom>
            <a:avLst/>
            <a:gdLst/>
            <a:ahLst/>
            <a:cxnLst/>
            <a:rect l="l" t="t" r="r" b="b"/>
            <a:pathLst>
              <a:path w="393700" h="17144">
                <a:moveTo>
                  <a:pt x="393192" y="0"/>
                </a:moveTo>
                <a:lnTo>
                  <a:pt x="0" y="0"/>
                </a:lnTo>
                <a:lnTo>
                  <a:pt x="0" y="16763"/>
                </a:lnTo>
                <a:lnTo>
                  <a:pt x="393192" y="16763"/>
                </a:lnTo>
                <a:lnTo>
                  <a:pt x="393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41218" y="2634818"/>
            <a:ext cx="277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2000" spc="15" dirty="0">
                <a:latin typeface="Cambria Math"/>
                <a:cs typeface="Cambria Math"/>
              </a:rPr>
              <a:t>𝑣</a:t>
            </a:r>
            <a:r>
              <a:rPr sz="2175" spc="22" baseline="-15325" dirty="0">
                <a:latin typeface="Cambria Math"/>
                <a:cs typeface="Cambria Math"/>
              </a:rPr>
              <a:t>𝑖</a:t>
            </a:r>
            <a:endParaRPr sz="2175" baseline="-15325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4351" y="2999614"/>
            <a:ext cx="450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2000" spc="65" dirty="0">
                <a:latin typeface="Cambria Math"/>
                <a:cs typeface="Cambria Math"/>
              </a:rPr>
              <a:t>10</a:t>
            </a:r>
            <a:r>
              <a:rPr sz="2175" spc="97" baseline="22988" dirty="0">
                <a:latin typeface="Cambria Math"/>
                <a:cs typeface="Cambria Math"/>
              </a:rPr>
              <a:t>𝑗</a:t>
            </a:r>
            <a:endParaRPr sz="2175" baseline="22988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40" y="1243330"/>
            <a:ext cx="8949690" cy="5712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reduction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Obtain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reduced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representation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set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that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much</a:t>
            </a:r>
            <a:r>
              <a:rPr sz="20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smaller</a:t>
            </a:r>
            <a:endParaRPr sz="20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55600"/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volume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produces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dirty="0">
                <a:latin typeface="Times New Roman"/>
                <a:cs typeface="Times New Roman"/>
              </a:rPr>
              <a:t> (or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almost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analytical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results</a:t>
            </a:r>
          </a:p>
          <a:p>
            <a:pPr marL="355600" marR="287020" indent="-342900">
              <a:spcBef>
                <a:spcPts val="6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Why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reduction?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—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database/data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warehouse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terabytes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Complex</a:t>
            </a:r>
            <a:r>
              <a:rPr sz="2000" dirty="0">
                <a:latin typeface="Times New Roman"/>
                <a:cs typeface="Times New Roman"/>
              </a:rPr>
              <a:t> data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analysis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may</a:t>
            </a:r>
            <a:r>
              <a:rPr sz="20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take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very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long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time</a:t>
            </a:r>
            <a:r>
              <a:rPr sz="20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run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set.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Font typeface="Times New Roman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reduction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strategies: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359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Times New Roman"/>
                <a:cs typeface="Times New Roman"/>
              </a:rPr>
              <a:t>Dimensionality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reduction: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e.g.,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remove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unimportant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attributes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spcBef>
                <a:spcPts val="359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Wavelet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transforms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spcBef>
                <a:spcPts val="359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Principal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(PCA)</a:t>
            </a:r>
          </a:p>
          <a:p>
            <a:pPr marL="1155700" lvl="2" indent="-229235">
              <a:spcBef>
                <a:spcPts val="36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Feature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subset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selection,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creation</a:t>
            </a:r>
          </a:p>
          <a:p>
            <a:pPr marL="756285" lvl="1" indent="-287020">
              <a:spcBef>
                <a:spcPts val="96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Times New Roman"/>
                <a:cs typeface="Times New Roman"/>
              </a:rPr>
              <a:t>Numerosity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reduction: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spcBef>
                <a:spcPts val="360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Regression and log-linear Models</a:t>
            </a:r>
          </a:p>
          <a:p>
            <a:pPr marL="1155700" lvl="2" indent="-229235">
              <a:spcBef>
                <a:spcPts val="360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Histogram</a:t>
            </a:r>
          </a:p>
          <a:p>
            <a:pPr marL="1155700" lvl="2" indent="-229235">
              <a:spcBef>
                <a:spcPts val="360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Clustering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spcBef>
                <a:spcPts val="36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Sampling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spcBef>
                <a:spcPts val="359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80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1049144"/>
            <a:ext cx="8949690" cy="533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sz="2000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sz="20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sz="2000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endParaRPr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/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sz="20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same)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55600" marR="287020" indent="-342900">
              <a:spcBef>
                <a:spcPts val="6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reduction?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database/data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terabytes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 </a:t>
            </a:r>
            <a:r>
              <a:rPr sz="20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0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000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20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20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  <a:buFont typeface="Times New Roman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spcBef>
                <a:spcPts val="359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cube aggregation</a:t>
            </a:r>
          </a:p>
          <a:p>
            <a:pPr marL="756285" lvl="1" indent="-287020">
              <a:spcBef>
                <a:spcPts val="359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subset selection</a:t>
            </a:r>
          </a:p>
          <a:p>
            <a:pPr marL="756285" lvl="1" indent="-287020">
              <a:spcBef>
                <a:spcPts val="359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</a:t>
            </a:r>
            <a:r>
              <a:rPr lang="en-IN" sz="1700" dirty="0">
                <a:latin typeface="Times New Roman"/>
                <a:cs typeface="Times New Roman"/>
              </a:rPr>
              <a:t>e.g.,</a:t>
            </a:r>
            <a:r>
              <a:rPr lang="en-IN" sz="1700" spc="-15" dirty="0">
                <a:latin typeface="Times New Roman"/>
                <a:cs typeface="Times New Roman"/>
              </a:rPr>
              <a:t> </a:t>
            </a:r>
            <a:r>
              <a:rPr lang="en-IN" sz="1700" dirty="0">
                <a:latin typeface="Times New Roman"/>
                <a:cs typeface="Times New Roman"/>
              </a:rPr>
              <a:t>remove</a:t>
            </a:r>
            <a:r>
              <a:rPr lang="en-IN" sz="1700" spc="-25" dirty="0">
                <a:latin typeface="Times New Roman"/>
                <a:cs typeface="Times New Roman"/>
              </a:rPr>
              <a:t> </a:t>
            </a:r>
            <a:r>
              <a:rPr lang="en-IN" sz="1700" dirty="0">
                <a:latin typeface="Times New Roman"/>
                <a:cs typeface="Times New Roman"/>
              </a:rPr>
              <a:t>unimportant</a:t>
            </a:r>
            <a:r>
              <a:rPr lang="en-IN" sz="1700" spc="-35" dirty="0">
                <a:latin typeface="Times New Roman"/>
                <a:cs typeface="Times New Roman"/>
              </a:rPr>
              <a:t> </a:t>
            </a:r>
            <a:r>
              <a:rPr lang="en-IN" sz="1700" spc="-5" dirty="0">
                <a:latin typeface="Times New Roman"/>
                <a:cs typeface="Times New Roman"/>
              </a:rPr>
              <a:t>attributes</a:t>
            </a:r>
            <a:endParaRPr lang="en-IN" sz="1700" dirty="0">
              <a:latin typeface="Times New Roman"/>
              <a:cs typeface="Times New Roman"/>
            </a:endParaRPr>
          </a:p>
          <a:p>
            <a:pPr marL="1155700" lvl="2" indent="-229235">
              <a:spcBef>
                <a:spcPts val="359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IN" sz="1700" dirty="0">
                <a:latin typeface="Times New Roman"/>
                <a:cs typeface="Times New Roman"/>
              </a:rPr>
              <a:t>Wavelet</a:t>
            </a:r>
            <a:r>
              <a:rPr lang="en-IN" sz="1700" spc="-60" dirty="0">
                <a:latin typeface="Times New Roman"/>
                <a:cs typeface="Times New Roman"/>
              </a:rPr>
              <a:t> </a:t>
            </a:r>
            <a:r>
              <a:rPr lang="en-IN" sz="1700" spc="-5" dirty="0">
                <a:latin typeface="Times New Roman"/>
                <a:cs typeface="Times New Roman"/>
              </a:rPr>
              <a:t>transforms</a:t>
            </a:r>
            <a:endParaRPr lang="en-IN" sz="1700" dirty="0">
              <a:latin typeface="Times New Roman"/>
              <a:cs typeface="Times New Roman"/>
            </a:endParaRPr>
          </a:p>
          <a:p>
            <a:pPr marL="1155700" lvl="2" indent="-229235">
              <a:spcBef>
                <a:spcPts val="359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IN" sz="1700" dirty="0">
                <a:latin typeface="Times New Roman"/>
                <a:cs typeface="Times New Roman"/>
              </a:rPr>
              <a:t>Principal</a:t>
            </a:r>
            <a:r>
              <a:rPr lang="en-IN" sz="1700" spc="-50" dirty="0">
                <a:latin typeface="Times New Roman"/>
                <a:cs typeface="Times New Roman"/>
              </a:rPr>
              <a:t> </a:t>
            </a:r>
            <a:r>
              <a:rPr lang="en-IN" sz="1700" dirty="0">
                <a:latin typeface="Times New Roman"/>
                <a:cs typeface="Times New Roman"/>
              </a:rPr>
              <a:t>Components</a:t>
            </a:r>
            <a:r>
              <a:rPr lang="en-IN" sz="1700" spc="-50" dirty="0">
                <a:latin typeface="Times New Roman"/>
                <a:cs typeface="Times New Roman"/>
              </a:rPr>
              <a:t> </a:t>
            </a:r>
            <a:r>
              <a:rPr lang="en-IN" sz="1700" spc="-5" dirty="0">
                <a:latin typeface="Times New Roman"/>
                <a:cs typeface="Times New Roman"/>
              </a:rPr>
              <a:t>Analysis</a:t>
            </a:r>
            <a:r>
              <a:rPr lang="en-IN" sz="1700" spc="-30" dirty="0">
                <a:latin typeface="Times New Roman"/>
                <a:cs typeface="Times New Roman"/>
              </a:rPr>
              <a:t> </a:t>
            </a:r>
            <a:r>
              <a:rPr lang="en-IN" sz="1700" dirty="0">
                <a:latin typeface="Times New Roman"/>
                <a:cs typeface="Times New Roman"/>
              </a:rPr>
              <a:t>(PCA)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spcBef>
                <a:spcPts val="359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Numerosity reduction</a:t>
            </a:r>
          </a:p>
          <a:p>
            <a:pPr marL="1155700" lvl="2" indent="-229235">
              <a:spcBef>
                <a:spcPts val="360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US" sz="1700" dirty="0">
                <a:latin typeface="Times New Roman"/>
                <a:cs typeface="Times New Roman"/>
              </a:rPr>
              <a:t>Regression and log-linear Models</a:t>
            </a:r>
          </a:p>
          <a:p>
            <a:pPr marL="1155700" lvl="2" indent="-229235">
              <a:spcBef>
                <a:spcPts val="360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US" sz="1700" dirty="0">
                <a:latin typeface="Times New Roman"/>
                <a:cs typeface="Times New Roman"/>
              </a:rPr>
              <a:t>Histogram</a:t>
            </a:r>
          </a:p>
          <a:p>
            <a:pPr marL="1155700" lvl="2" indent="-229235">
              <a:spcBef>
                <a:spcPts val="360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US" sz="1700" dirty="0">
                <a:latin typeface="Times New Roman"/>
                <a:cs typeface="Times New Roman"/>
              </a:rPr>
              <a:t>Clustering</a:t>
            </a:r>
          </a:p>
          <a:p>
            <a:pPr marL="1155700" lvl="2" indent="-229235">
              <a:spcBef>
                <a:spcPts val="365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US" sz="1700" spc="-5" dirty="0">
                <a:latin typeface="Times New Roman"/>
                <a:cs typeface="Times New Roman"/>
              </a:rPr>
              <a:t>Sampling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spcBef>
                <a:spcPts val="359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 and concept hierarchy generation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0" y="1137582"/>
            <a:ext cx="9141460" cy="51789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spcBef>
                <a:spcPts val="5"/>
              </a:spcBef>
              <a:tabLst>
                <a:tab pos="354965" algn="l"/>
                <a:tab pos="355600" algn="l"/>
              </a:tabLst>
            </a:pPr>
            <a:r>
              <a:rPr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7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sz="17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strategies: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lvl="1" algn="just">
              <a:spcBef>
                <a:spcPts val="359"/>
              </a:spcBef>
              <a:tabLst>
                <a:tab pos="756285" algn="l"/>
                <a:tab pos="756920" algn="l"/>
              </a:tabLst>
            </a:pP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cube aggregation</a:t>
            </a:r>
          </a:p>
          <a:p>
            <a:pPr marL="755015" lvl="1" indent="-285750" algn="just"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Aggregation operations are applied to the data in the construction of a data cube. </a:t>
            </a:r>
          </a:p>
          <a:p>
            <a:pPr marL="469265" lvl="1" algn="just">
              <a:spcBef>
                <a:spcPts val="359"/>
              </a:spcBef>
              <a:tabLst>
                <a:tab pos="756285" algn="l"/>
                <a:tab pos="756920" algn="l"/>
              </a:tabLst>
            </a:pP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subset selection</a:t>
            </a:r>
          </a:p>
          <a:p>
            <a:pPr marL="755015" lvl="1" indent="-285750" algn="just"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Irrelevant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weakly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relevant, or </a:t>
            </a:r>
            <a:r>
              <a:rPr lang="en-US" sz="1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or dimensions may be </a:t>
            </a:r>
            <a:r>
              <a:rPr lang="en-US" sz="1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 and removed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69265" lvl="1" algn="just">
              <a:spcBef>
                <a:spcPts val="359"/>
              </a:spcBef>
              <a:tabLst>
                <a:tab pos="756285" algn="l"/>
                <a:tab pos="756920" algn="l"/>
              </a:tabLst>
            </a:pP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  <a:p>
            <a:pPr marL="755015" lvl="1" indent="-285750" algn="just"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Encoding mechanisms are used to reduce the data set size. </a:t>
            </a:r>
            <a:r>
              <a:rPr lang="en-IN" sz="1700" dirty="0">
                <a:solidFill>
                  <a:srgbClr val="00B050"/>
                </a:solidFill>
                <a:latin typeface="Times New Roman"/>
                <a:cs typeface="Times New Roman"/>
              </a:rPr>
              <a:t>e.g.,</a:t>
            </a:r>
            <a:r>
              <a:rPr lang="en-IN" sz="17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IN" sz="1700" dirty="0">
                <a:latin typeface="Times New Roman"/>
                <a:cs typeface="Times New Roman"/>
              </a:rPr>
              <a:t>remove</a:t>
            </a:r>
            <a:r>
              <a:rPr lang="en-IN" sz="1700" spc="-25" dirty="0">
                <a:latin typeface="Times New Roman"/>
                <a:cs typeface="Times New Roman"/>
              </a:rPr>
              <a:t> </a:t>
            </a:r>
            <a:r>
              <a:rPr lang="en-IN" sz="1700" dirty="0">
                <a:latin typeface="Times New Roman"/>
                <a:cs typeface="Times New Roman"/>
              </a:rPr>
              <a:t>unimportant</a:t>
            </a:r>
            <a:r>
              <a:rPr lang="en-IN" sz="1700" spc="-35" dirty="0">
                <a:latin typeface="Times New Roman"/>
                <a:cs typeface="Times New Roman"/>
              </a:rPr>
              <a:t> </a:t>
            </a:r>
            <a:r>
              <a:rPr lang="en-IN" sz="1700" spc="-5" dirty="0">
                <a:latin typeface="Times New Roman"/>
                <a:cs typeface="Times New Roman"/>
              </a:rPr>
              <a:t>attributes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lvl="1" algn="just">
              <a:spcBef>
                <a:spcPts val="359"/>
              </a:spcBef>
              <a:tabLst>
                <a:tab pos="756285" algn="l"/>
                <a:tab pos="756920" algn="l"/>
              </a:tabLst>
            </a:pP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Numerosity reduction</a:t>
            </a:r>
          </a:p>
          <a:p>
            <a:pPr marL="812165" lvl="1" indent="-342900" algn="just"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are replaced or estimated by alternative, smaller data representations 	</a:t>
            </a:r>
          </a:p>
          <a:p>
            <a:pPr marL="812165" lvl="1" indent="-342900" algn="just"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Parametric models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(which need store only the model parameters instead of the actual data) </a:t>
            </a:r>
          </a:p>
          <a:p>
            <a:pPr marL="812165" lvl="1" indent="-342900" algn="just"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Nonparametric methods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clustering, sampling, and the use of histograms </a:t>
            </a:r>
          </a:p>
          <a:p>
            <a:pPr marL="469265" lvl="1" algn="just">
              <a:spcBef>
                <a:spcPts val="359"/>
              </a:spcBef>
              <a:tabLst>
                <a:tab pos="756285" algn="l"/>
                <a:tab pos="756920" algn="l"/>
              </a:tabLst>
            </a:pP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 and concept hierarchy generation</a:t>
            </a:r>
          </a:p>
          <a:p>
            <a:pPr marL="755015" lvl="1" indent="-285750" algn="just"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values for </a:t>
            </a:r>
            <a:r>
              <a:rPr lang="en-US" sz="1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replaced by ranges or higher conceptual levels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55015" lvl="1" indent="-285750" algn="just"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 of numerosity reduction that is very </a:t>
            </a:r>
            <a:r>
              <a:rPr lang="en-US" sz="1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 the automatic generation of concept hierarchies.</a:t>
            </a:r>
          </a:p>
          <a:p>
            <a:pPr marL="755015" lvl="1" indent="-285750" algn="just"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Discretization and concept hierarchy generation are powerful tools for data mining, in that </a:t>
            </a:r>
            <a:r>
              <a:rPr lang="en-US" sz="1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allow the mining of data at multiple levels of abstraction</a:t>
            </a:r>
            <a:endParaRPr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96" y="398076"/>
            <a:ext cx="9302750" cy="474489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3700"/>
              </a:lnSpc>
            </a:pPr>
            <a:r>
              <a:rPr sz="3200" b="1" dirty="0">
                <a:latin typeface="Times New Roman"/>
                <a:cs typeface="Times New Roman"/>
              </a:rPr>
              <a:t>Data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Cube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Aggregation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41" y="1167358"/>
            <a:ext cx="9107805" cy="17792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sales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quarters,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interested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annual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sales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can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be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aggregated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 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resulting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summarize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total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sales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year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instead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per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quarter.</a:t>
            </a:r>
          </a:p>
          <a:p>
            <a:pPr marL="35560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smaller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volume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without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necessary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</a:p>
          <a:p>
            <a:pPr marL="355600"/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8532" y="3478665"/>
            <a:ext cx="4354779" cy="25802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67018" y="3796665"/>
            <a:ext cx="34969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sales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quarter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aggregated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annual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sales.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28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52400"/>
            <a:ext cx="9302750" cy="914400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endParaRPr lang="en-US" sz="3200" b="1" dirty="0">
              <a:latin typeface="Times New Roman"/>
              <a:cs typeface="Times New Roman"/>
            </a:endParaRPr>
          </a:p>
          <a:p>
            <a:pPr marL="635" algn="ctr">
              <a:lnSpc>
                <a:spcPts val="3700"/>
              </a:lnSpc>
            </a:pPr>
            <a:r>
              <a:rPr sz="3200" b="1" dirty="0">
                <a:latin typeface="Times New Roman"/>
                <a:cs typeface="Times New Roman"/>
              </a:rPr>
              <a:t>Data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Cube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Aggregation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41" y="1167358"/>
            <a:ext cx="8952865" cy="24053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spcBef>
                <a:spcPts val="7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cubes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multidimensional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aggregated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information.</a:t>
            </a:r>
          </a:p>
          <a:p>
            <a:pPr marL="355600" marR="5080" indent="-342900"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cubes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fast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access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precomputed,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summarized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 data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thereby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benefiting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on-line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analytical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mining.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cube 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multidimensional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sales</a:t>
            </a:r>
            <a:r>
              <a:rPr sz="2000" dirty="0">
                <a:latin typeface="Times New Roman"/>
                <a:cs typeface="Times New Roman"/>
              </a:rPr>
              <a:t> data 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</a:p>
          <a:p>
            <a:pPr marL="355600"/>
            <a:r>
              <a:rPr sz="2000" spc="5" dirty="0">
                <a:latin typeface="Times New Roman"/>
                <a:cs typeface="Times New Roman"/>
              </a:rPr>
              <a:t>annual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sales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type.</a:t>
            </a:r>
          </a:p>
          <a:p>
            <a:pPr marL="756285" marR="1389380" indent="-287020">
              <a:spcBef>
                <a:spcPts val="610"/>
              </a:spcBef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Each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cell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holds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aggregate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value,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corresponding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point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 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multidimensional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space.</a:t>
            </a:r>
            <a:endParaRPr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7710" y="3572738"/>
            <a:ext cx="3580606" cy="280735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A1BC582-A6BB-4B79-BFB2-298F4FD13587}"/>
              </a:ext>
            </a:extLst>
          </p:cNvPr>
          <p:cNvSpPr txBox="1"/>
          <p:nvPr/>
        </p:nvSpPr>
        <p:spPr>
          <a:xfrm>
            <a:off x="273684" y="3697986"/>
            <a:ext cx="7806689" cy="285975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cube created at the lowest abstraction level is referred to as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cuboid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 to an individual entity of interest such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lowest level should be usable, or useful for the analysis.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cube at the highest level of abstraction is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apex cuboid.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apex cuboid would give one total—the total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three years, for all item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types, and for all branches.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cubes created for varying levels of abstraction are often referred to as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cuboids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cube may instead refer to a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 of cuboids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higher abstraction level further reduces the resulting data size.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6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2741" y="1243331"/>
            <a:ext cx="8984615" cy="507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sets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hundreds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</a:p>
          <a:p>
            <a:pPr marL="355600" algn="just"/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irrelevant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redundant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355600" marR="99695" indent="-342900" algn="just">
              <a:spcBef>
                <a:spcPts val="120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Redundant</a:t>
            </a:r>
            <a:r>
              <a:rPr sz="2000" b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Attributes</a:t>
            </a:r>
            <a:r>
              <a:rPr sz="2000" b="1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duplicate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information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attributes.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 algn="just">
              <a:spcBef>
                <a:spcPts val="610"/>
              </a:spcBef>
              <a:buChar char="–"/>
              <a:tabLst>
                <a:tab pos="756920" algn="l"/>
              </a:tabLst>
            </a:pP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Age and Date of Birth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Both attributes provide information about the age of the customer.</a:t>
            </a:r>
          </a:p>
          <a:p>
            <a:pPr marL="354965" indent="-342900" algn="just">
              <a:spcBef>
                <a:spcPts val="61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Irrelevant</a:t>
            </a:r>
            <a:r>
              <a:rPr sz="2000" b="1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Attributes</a:t>
            </a:r>
            <a:r>
              <a:rPr sz="2000" b="1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almost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no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useful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information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task.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 algn="just">
              <a:spcBef>
                <a:spcPts val="610"/>
              </a:spcBef>
              <a:buChar char="–"/>
              <a:tabLst>
                <a:tab pos="756920" algn="l"/>
              </a:tabLst>
            </a:pPr>
            <a:r>
              <a:rPr lang="en-US" dirty="0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tudents'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IDs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irrelevant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predict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students'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grade.</a:t>
            </a:r>
          </a:p>
          <a:p>
            <a:pPr marL="355600" indent="-342900" algn="just">
              <a:spcBef>
                <a:spcPts val="119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Attribute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Subset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Selection</a:t>
            </a:r>
            <a:r>
              <a:rPr sz="2000" b="1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removing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irrelevant</a:t>
            </a:r>
            <a:r>
              <a:rPr sz="20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or</a:t>
            </a:r>
          </a:p>
          <a:p>
            <a:pPr marL="355600" algn="just">
              <a:spcBef>
                <a:spcPts val="5"/>
              </a:spcBef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redundant</a:t>
            </a:r>
            <a:r>
              <a:rPr sz="200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attribute.</a:t>
            </a:r>
          </a:p>
          <a:p>
            <a:pPr marL="756285" marR="157480" lvl="1" indent="-287020" algn="just">
              <a:spcBef>
                <a:spcPts val="610"/>
              </a:spcBef>
              <a:buChar char="–"/>
              <a:tabLst>
                <a:tab pos="756920" algn="l"/>
              </a:tabLst>
            </a:pPr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Goal</a:t>
            </a:r>
            <a:r>
              <a:rPr lang="en-US" dirty="0">
                <a:latin typeface="Times New Roman"/>
                <a:cs typeface="Times New Roman"/>
              </a:rPr>
              <a:t> -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to find a </a:t>
            </a:r>
            <a:r>
              <a:rPr spc="-5" dirty="0">
                <a:solidFill>
                  <a:srgbClr val="0070C0"/>
                </a:solidFill>
                <a:latin typeface="Times New Roman"/>
                <a:cs typeface="Times New Roman"/>
              </a:rPr>
              <a:t>minimum set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of attributes</a:t>
            </a:r>
            <a:r>
              <a:rPr dirty="0">
                <a:latin typeface="Times New Roman"/>
                <a:cs typeface="Times New Roman"/>
              </a:rPr>
              <a:t> such that the 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resulting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probability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distribution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 the data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classes is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close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possible</a:t>
            </a:r>
            <a:r>
              <a:rPr dirty="0">
                <a:latin typeface="Times New Roman"/>
                <a:cs typeface="Times New Roman"/>
              </a:rPr>
              <a:t> to the original distribution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obtained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using</a:t>
            </a:r>
            <a:r>
              <a:rPr dirty="0">
                <a:latin typeface="Times New Roman"/>
                <a:cs typeface="Times New Roman"/>
              </a:rPr>
              <a:t> all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attributes.</a:t>
            </a:r>
          </a:p>
          <a:p>
            <a:pPr marL="756285" marR="317500" lvl="1" indent="-287020" algn="just"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dirty="0">
                <a:latin typeface="Times New Roman"/>
                <a:cs typeface="Times New Roman"/>
              </a:rPr>
              <a:t>Attribute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subset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selection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reduces</a:t>
            </a:r>
            <a:r>
              <a:rPr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pc="-5" dirty="0">
                <a:solidFill>
                  <a:srgbClr val="0070C0"/>
                </a:solidFill>
                <a:latin typeface="Times New Roman"/>
                <a:cs typeface="Times New Roman"/>
              </a:rPr>
              <a:t> number</a:t>
            </a:r>
            <a:r>
              <a:rPr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of</a:t>
            </a:r>
            <a:r>
              <a:rPr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attributes</a:t>
            </a:r>
            <a:r>
              <a:rPr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appearing</a:t>
            </a:r>
            <a:r>
              <a:rPr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in</a:t>
            </a:r>
            <a:r>
              <a:rPr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discovered </a:t>
            </a:r>
            <a:r>
              <a:rPr spc="-434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patterns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helping to </a:t>
            </a:r>
            <a:r>
              <a:rPr spc="-5" dirty="0">
                <a:latin typeface="Times New Roman"/>
                <a:cs typeface="Times New Roman"/>
              </a:rPr>
              <a:t>make</a:t>
            </a:r>
            <a:r>
              <a:rPr dirty="0">
                <a:latin typeface="Times New Roman"/>
                <a:cs typeface="Times New Roman"/>
              </a:rPr>
              <a:t> 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patterns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easier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 understand.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39FF697-D253-49F5-BBE7-6516AF10370F}"/>
              </a:ext>
            </a:extLst>
          </p:cNvPr>
          <p:cNvSpPr txBox="1"/>
          <p:nvPr/>
        </p:nvSpPr>
        <p:spPr>
          <a:xfrm>
            <a:off x="1443673" y="545833"/>
            <a:ext cx="9302750" cy="448841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Attribute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Subset </a:t>
            </a:r>
            <a:r>
              <a:rPr sz="3200" b="1" dirty="0">
                <a:latin typeface="Times New Roman"/>
                <a:cs typeface="Times New Roman"/>
              </a:rPr>
              <a:t>Selection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56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625" y="986790"/>
            <a:ext cx="9302750" cy="474489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700"/>
              </a:lnSpc>
            </a:pPr>
            <a:r>
              <a:rPr sz="3200" b="1" dirty="0">
                <a:latin typeface="Times New Roman"/>
                <a:cs typeface="Times New Roman"/>
              </a:rPr>
              <a:t>Attribute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Subset </a:t>
            </a:r>
            <a:r>
              <a:rPr sz="3200" b="1" dirty="0">
                <a:latin typeface="Times New Roman"/>
                <a:cs typeface="Times New Roman"/>
              </a:rPr>
              <a:t>Selection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1754099"/>
            <a:ext cx="8598535" cy="301364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93700" indent="-342900" algn="just">
              <a:spcBef>
                <a:spcPts val="1300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‘good’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indent="-342900" algn="just">
              <a:spcBef>
                <a:spcPts val="1205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15" baseline="256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indent="-342900" algn="just">
              <a:spcBef>
                <a:spcPts val="1800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used(reduce search space, typically </a:t>
            </a:r>
            <a:r>
              <a:rPr lang="en-US" sz="2000" b="1" i="1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greedy, </a:t>
            </a:r>
            <a:r>
              <a:rPr lang="en-US" sz="2000" b="1" i="1" spc="-5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i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they always make what looks to be the best choice at the time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“best” (and “worst”) attributes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typically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determined using tests of statistical significance,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independent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one another.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9582-68FD-4411-BCC9-7ECFB88A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Quality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446A-8A34-4292-BBAB-56C8DFC0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kinds of data quality problems?</a:t>
            </a:r>
            <a:endParaRPr lang="en-IN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detect problems with the data?</a:t>
            </a:r>
            <a:endParaRPr lang="en-IN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can we do about these problems?</a:t>
            </a:r>
            <a:endParaRPr lang="en-IN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data quality problems: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and outliers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Noise: random error or variance in a measured variable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data objects with characteristics that are considerably different than most of the other data objects in the data set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data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034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4641" y="438459"/>
            <a:ext cx="9302750" cy="474489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700"/>
              </a:lnSpc>
            </a:pPr>
            <a:r>
              <a:rPr sz="3200" b="1" dirty="0">
                <a:latin typeface="Times New Roman"/>
                <a:cs typeface="Times New Roman"/>
              </a:rPr>
              <a:t>Heuristic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Search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in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Attribute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Subset </a:t>
            </a:r>
            <a:r>
              <a:rPr sz="3200" b="1" dirty="0">
                <a:latin typeface="Times New Roman"/>
                <a:cs typeface="Times New Roman"/>
              </a:rPr>
              <a:t>Selection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1" y="1091159"/>
            <a:ext cx="8598535" cy="509113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Stepwise forward selection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 with an empty set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attributes as the reduced 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original attributes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determined and added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reduced 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subsequent iteration or step, the best of the remaining original attributes is added to the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Stepwise backward elimination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 with the full set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step, it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removes the worst attribute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in the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Combination of forward selection and backward elimination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1 and 2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iteration selects the best attribute and removes the worst from among 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attributes.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80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52400"/>
            <a:ext cx="9302750" cy="914400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Dimensionality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Reduction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700"/>
              </a:lnSpc>
            </a:pPr>
            <a:r>
              <a:rPr sz="3200" b="1" dirty="0">
                <a:latin typeface="Times New Roman"/>
                <a:cs typeface="Times New Roman"/>
              </a:rPr>
              <a:t>Heuristic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Search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in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Attribute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Subset </a:t>
            </a:r>
            <a:r>
              <a:rPr sz="3200" b="1" dirty="0">
                <a:latin typeface="Times New Roman"/>
                <a:cs typeface="Times New Roman"/>
              </a:rPr>
              <a:t>Selection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6732" y="1422629"/>
            <a:ext cx="8598535" cy="355225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Decision tree induction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algorithms (e.g., ID3, C4.5, and CART) were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originally intended for classification.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induction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constructs a flowchart like structure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 -attribute, branch- outcome of the test, and leaf node - a class prediction)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node,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chooses the “best” attribute to partition the data into individual classes.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decision tree induction is used for attribute subset selection,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tree is constructed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given data.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that do not appear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tree are assumed to be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irrelevant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attributes appearing in the tree form the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subset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attributes.</a:t>
            </a:r>
            <a:endParaRPr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35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52400"/>
            <a:ext cx="9302750" cy="914400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Dimensionality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Reduction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700"/>
              </a:lnSpc>
            </a:pPr>
            <a:r>
              <a:rPr sz="3200" b="1" dirty="0">
                <a:latin typeface="Times New Roman"/>
                <a:cs typeface="Times New Roman"/>
              </a:rPr>
              <a:t>Heuristic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Search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in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Attribute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Subset </a:t>
            </a:r>
            <a:r>
              <a:rPr sz="3200" b="1" dirty="0">
                <a:latin typeface="Times New Roman"/>
                <a:cs typeface="Times New Roman"/>
              </a:rPr>
              <a:t>Selection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5590" y="1593328"/>
            <a:ext cx="9205450" cy="46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18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625" y="678180"/>
            <a:ext cx="9302750" cy="897682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Dimensionality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Reduction</a:t>
            </a:r>
            <a:endParaRPr lang="en-US" sz="3200" b="1" dirty="0">
              <a:latin typeface="Times New Roman"/>
              <a:cs typeface="Times New Roman"/>
            </a:endParaRPr>
          </a:p>
          <a:p>
            <a:pPr algn="ctr">
              <a:lnSpc>
                <a:spcPts val="3495"/>
              </a:lnSpc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1914118"/>
            <a:ext cx="9077960" cy="29367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encoding or transformations are applied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as to obtain a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or “compressed”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 of the original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can be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reconstructed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compressed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any loss of information, the data reduction is called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lossless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If, instead, we can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 only an approximation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original data, then the data reduction is called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popular and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methods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lossy dimensionality reduction: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transforms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analysis(PCA)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81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52400"/>
            <a:ext cx="9302750" cy="914400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Dimensionality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Reduction</a:t>
            </a:r>
            <a:endParaRPr sz="3200">
              <a:latin typeface="Times New Roman"/>
              <a:cs typeface="Times New Roman"/>
            </a:endParaRPr>
          </a:p>
          <a:p>
            <a:pPr marL="1270" algn="ctr">
              <a:lnSpc>
                <a:spcPts val="3700"/>
              </a:lnSpc>
            </a:pPr>
            <a:r>
              <a:rPr sz="3200" b="1" dirty="0">
                <a:latin typeface="Times New Roman"/>
                <a:cs typeface="Times New Roman"/>
              </a:rPr>
              <a:t>Wavelet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Transformation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236" y="1340540"/>
            <a:ext cx="10044545" cy="49526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300" b="1" dirty="0">
                <a:latin typeface="Times New Roman"/>
                <a:cs typeface="Times New Roman"/>
              </a:rPr>
              <a:t>Discrete</a:t>
            </a:r>
            <a:r>
              <a:rPr sz="2300" b="1" spc="-2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wavelet</a:t>
            </a:r>
            <a:r>
              <a:rPr sz="2300" b="1" spc="-2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transform</a:t>
            </a:r>
            <a:r>
              <a:rPr sz="2300" b="1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is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Times New Roman"/>
                <a:cs typeface="Times New Roman"/>
              </a:rPr>
              <a:t>dimension</a:t>
            </a:r>
            <a:r>
              <a:rPr sz="23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reduction</a:t>
            </a:r>
            <a:r>
              <a:rPr sz="23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technique.</a:t>
            </a:r>
          </a:p>
          <a:p>
            <a:pPr marL="355600" marR="106045" indent="-342900">
              <a:spcBef>
                <a:spcPts val="1205"/>
              </a:spcBef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discrete</a:t>
            </a:r>
            <a:r>
              <a:rPr sz="2300" b="1" spc="-2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wavelet</a:t>
            </a:r>
            <a:r>
              <a:rPr sz="2300" b="1" spc="-2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transform</a:t>
            </a:r>
            <a:r>
              <a:rPr sz="2300" b="1" spc="-3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(DWT)</a:t>
            </a:r>
            <a:r>
              <a:rPr sz="2300" b="1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is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300" spc="-5" dirty="0">
                <a:solidFill>
                  <a:srgbClr val="C00000"/>
                </a:solidFill>
                <a:latin typeface="Times New Roman"/>
                <a:cs typeface="Times New Roman"/>
              </a:rPr>
              <a:t> linear</a:t>
            </a:r>
            <a:r>
              <a:rPr sz="23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signal</a:t>
            </a:r>
            <a:r>
              <a:rPr sz="23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processing</a:t>
            </a:r>
            <a:r>
              <a:rPr sz="23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technique</a:t>
            </a:r>
            <a:r>
              <a:rPr sz="23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that, </a:t>
            </a:r>
            <a:r>
              <a:rPr sz="2300" spc="-48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when applied to a n-dimensional data vector X, </a:t>
            </a:r>
            <a:r>
              <a:rPr sz="2300" spc="-5" dirty="0">
                <a:latin typeface="Times New Roman"/>
                <a:cs typeface="Times New Roman"/>
              </a:rPr>
              <a:t>transforms </a:t>
            </a:r>
            <a:r>
              <a:rPr sz="2300" dirty="0">
                <a:latin typeface="Times New Roman"/>
                <a:cs typeface="Times New Roman"/>
              </a:rPr>
              <a:t>it to a numerically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different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n-dimensional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vector,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X’, of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C00000"/>
                </a:solidFill>
                <a:latin typeface="Times New Roman"/>
                <a:cs typeface="Times New Roman"/>
              </a:rPr>
              <a:t>wavelet</a:t>
            </a:r>
            <a:r>
              <a:rPr sz="23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C00000"/>
                </a:solidFill>
                <a:latin typeface="Times New Roman"/>
                <a:cs typeface="Times New Roman"/>
              </a:rPr>
              <a:t>coefficients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</a:p>
          <a:p>
            <a:pPr marL="355600" indent="-342900"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300" b="1" dirty="0">
                <a:solidFill>
                  <a:srgbClr val="0070C0"/>
                </a:solidFill>
                <a:latin typeface="Times New Roman"/>
                <a:cs typeface="Times New Roman"/>
              </a:rPr>
              <a:t>Compressed</a:t>
            </a:r>
            <a:r>
              <a:rPr sz="23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0070C0"/>
                </a:solidFill>
                <a:latin typeface="Times New Roman"/>
                <a:cs typeface="Times New Roman"/>
              </a:rPr>
              <a:t>approximation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store</a:t>
            </a:r>
            <a:r>
              <a:rPr sz="23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C00000"/>
                </a:solidFill>
                <a:latin typeface="Times New Roman"/>
                <a:cs typeface="Times New Roman"/>
              </a:rPr>
              <a:t>only</a:t>
            </a:r>
            <a:r>
              <a:rPr sz="23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a </a:t>
            </a:r>
            <a:r>
              <a:rPr sz="2300" spc="-5" dirty="0">
                <a:solidFill>
                  <a:srgbClr val="C00000"/>
                </a:solidFill>
                <a:latin typeface="Times New Roman"/>
                <a:cs typeface="Times New Roman"/>
              </a:rPr>
              <a:t>small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 fraction</a:t>
            </a:r>
            <a:r>
              <a:rPr sz="23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3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3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strongest</a:t>
            </a:r>
            <a:r>
              <a:rPr sz="23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3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3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wavelet</a:t>
            </a:r>
            <a:r>
              <a:rPr lang="en-US" sz="23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coefficients</a:t>
            </a:r>
            <a:r>
              <a:rPr sz="2300" spc="-5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23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56285" lvl="1" indent="-287020">
              <a:spcBef>
                <a:spcPts val="61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300" dirty="0">
                <a:latin typeface="Times New Roman"/>
                <a:cs typeface="Times New Roman"/>
              </a:rPr>
              <a:t>A</a:t>
            </a:r>
            <a:r>
              <a:rPr sz="2300" dirty="0">
                <a:latin typeface="Times New Roman"/>
                <a:cs typeface="Times New Roman"/>
              </a:rPr>
              <a:t>ll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wavelet coefficients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larger than </a:t>
            </a:r>
            <a:r>
              <a:rPr sz="2300" spc="-10" dirty="0">
                <a:latin typeface="Times New Roman"/>
                <a:cs typeface="Times New Roman"/>
              </a:rPr>
              <a:t>some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user-specified</a:t>
            </a:r>
            <a:r>
              <a:rPr sz="23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threshold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can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 retained.</a:t>
            </a:r>
          </a:p>
          <a:p>
            <a:pPr marL="756285" lvl="1" indent="-287020"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2300" spc="-5" dirty="0">
                <a:solidFill>
                  <a:srgbClr val="C00000"/>
                </a:solidFill>
                <a:latin typeface="Times New Roman"/>
                <a:cs typeface="Times New Roman"/>
              </a:rPr>
              <a:t>All</a:t>
            </a:r>
            <a:r>
              <a:rPr sz="23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other</a:t>
            </a:r>
            <a:r>
              <a:rPr sz="23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coefficients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are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set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0.</a:t>
            </a:r>
          </a:p>
          <a:p>
            <a:pPr marL="756285" marR="189230" lvl="1" indent="-287020"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2300" dirty="0">
                <a:latin typeface="Times New Roman"/>
                <a:cs typeface="Times New Roman"/>
              </a:rPr>
              <a:t>The resulting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data representation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is</a:t>
            </a:r>
            <a:r>
              <a:rPr sz="2300" dirty="0">
                <a:latin typeface="Times New Roman"/>
                <a:cs typeface="Times New Roman"/>
              </a:rPr>
              <a:t> therefore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very</a:t>
            </a:r>
            <a:r>
              <a:rPr sz="23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Times New Roman"/>
                <a:cs typeface="Times New Roman"/>
              </a:rPr>
              <a:t>sparse,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so</a:t>
            </a:r>
            <a:r>
              <a:rPr sz="2300" dirty="0">
                <a:latin typeface="Times New Roman"/>
                <a:cs typeface="Times New Roman"/>
              </a:rPr>
              <a:t> that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operations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that can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take </a:t>
            </a:r>
            <a:r>
              <a:rPr sz="2300" spc="-43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advantage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data </a:t>
            </a:r>
            <a:r>
              <a:rPr sz="2300" spc="-5" dirty="0">
                <a:solidFill>
                  <a:srgbClr val="C00000"/>
                </a:solidFill>
                <a:latin typeface="Times New Roman"/>
                <a:cs typeface="Times New Roman"/>
              </a:rPr>
              <a:t>sparsity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are computationally</a:t>
            </a:r>
            <a:r>
              <a:rPr sz="23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very </a:t>
            </a:r>
            <a:r>
              <a:rPr sz="2300" spc="-5" dirty="0">
                <a:solidFill>
                  <a:srgbClr val="C00000"/>
                </a:solidFill>
                <a:latin typeface="Times New Roman"/>
                <a:cs typeface="Times New Roman"/>
              </a:rPr>
              <a:t>fast </a:t>
            </a:r>
            <a:r>
              <a:rPr sz="2300" dirty="0">
                <a:latin typeface="Times New Roman"/>
                <a:cs typeface="Times New Roman"/>
              </a:rPr>
              <a:t>if performed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wavelet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space</a:t>
            </a:r>
            <a:r>
              <a:rPr lang="en-US" sz="2300" dirty="0">
                <a:latin typeface="Times New Roman"/>
                <a:cs typeface="Times New Roman"/>
              </a:rPr>
              <a:t>.</a:t>
            </a:r>
            <a:endParaRPr sz="23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3152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52400"/>
            <a:ext cx="9302750" cy="914400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Dimensionality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Reduction</a:t>
            </a:r>
            <a:endParaRPr sz="3200" dirty="0">
              <a:latin typeface="Times New Roman"/>
              <a:cs typeface="Times New Roman"/>
            </a:endParaRPr>
          </a:p>
          <a:p>
            <a:pPr marL="1270" algn="ctr">
              <a:lnSpc>
                <a:spcPts val="3700"/>
              </a:lnSpc>
            </a:pPr>
            <a:r>
              <a:rPr lang="en-US" sz="3200" b="1" dirty="0">
                <a:latin typeface="Times New Roman"/>
                <a:cs typeface="Times New Roman"/>
              </a:rPr>
              <a:t>Discrete </a:t>
            </a:r>
            <a:r>
              <a:rPr sz="3200" b="1" dirty="0">
                <a:latin typeface="Times New Roman"/>
                <a:cs typeface="Times New Roman"/>
              </a:rPr>
              <a:t>Wavelet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Transformation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1072871"/>
            <a:ext cx="8757920" cy="4900701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procedure for applying a discrete wavelet transform uses a hierarchical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pyramid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halves the data at each iteration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resulting in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computational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speed. The method is as follows: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 the input data vector must be an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power of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condition can be met by padding the data vector with zeros as necessary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transform involves applying two functions.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first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applies some data smoothing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a sum or weighted average.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second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a weighted difference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acts to bring out the detailed 	features of the data.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functions are applied to pairs of data points in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to all pairs of measurements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+1). This results in two sets of data of length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these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a smoothed or low-frequency version of the input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high frequency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it, respectively.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 functions are recursively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the sets of data obtained in the previous loop, until the resulting data sets obtained are of length 2.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values from the data sets obtained in the above iterations are designated the wavelet coefficients of the transformed data.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7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52400"/>
            <a:ext cx="9302750" cy="914400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Dimensionality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Reduction</a:t>
            </a:r>
            <a:endParaRPr sz="3200" dirty="0">
              <a:latin typeface="Times New Roman"/>
              <a:cs typeface="Times New Roman"/>
            </a:endParaRPr>
          </a:p>
          <a:p>
            <a:pPr marL="1270" algn="ctr">
              <a:lnSpc>
                <a:spcPts val="3700"/>
              </a:lnSpc>
            </a:pPr>
            <a:r>
              <a:rPr lang="en-US" sz="3200" b="1" dirty="0">
                <a:latin typeface="Times New Roman"/>
                <a:cs typeface="Times New Roman"/>
              </a:rPr>
              <a:t>Discrete </a:t>
            </a:r>
            <a:r>
              <a:rPr sz="3200" b="1" dirty="0">
                <a:latin typeface="Times New Roman"/>
                <a:cs typeface="Times New Roman"/>
              </a:rPr>
              <a:t>Wavelet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Transformation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1072871"/>
            <a:ext cx="8757920" cy="2056764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393700" indent="-342900">
              <a:spcBef>
                <a:spcPts val="1495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Wavelets: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math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space-efficient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hierarchical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decomposition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</a:t>
            </a:r>
            <a:endParaRPr sz="2000">
              <a:latin typeface="Times New Roman"/>
              <a:cs typeface="Times New Roman"/>
            </a:endParaRPr>
          </a:p>
          <a:p>
            <a:pPr marL="393700" marR="699770" indent="-342900">
              <a:spcBef>
                <a:spcPts val="1395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8-dimensional data vector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 = [2, 2, 0, 2, 3, 5, 4, 4] can be </a:t>
            </a:r>
            <a:r>
              <a:rPr sz="2000" spc="-5" dirty="0">
                <a:latin typeface="Times New Roman"/>
                <a:cs typeface="Times New Roman"/>
              </a:rPr>
              <a:t>transformed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8-dimensional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wavelet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coefficient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vector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1950" spc="15" baseline="-21367" dirty="0">
                <a:latin typeface="Times New Roman"/>
                <a:cs typeface="Times New Roman"/>
              </a:rPr>
              <a:t>^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[2</a:t>
            </a:r>
            <a:r>
              <a:rPr sz="1950" spc="7" baseline="25641" dirty="0">
                <a:latin typeface="Times New Roman"/>
                <a:cs typeface="Times New Roman"/>
              </a:rPr>
              <a:t>3</a:t>
            </a:r>
            <a:r>
              <a:rPr sz="2000" spc="5" dirty="0">
                <a:latin typeface="Times New Roman"/>
                <a:cs typeface="Times New Roman"/>
              </a:rPr>
              <a:t>/</a:t>
            </a:r>
            <a:r>
              <a:rPr sz="1950" spc="7" baseline="-21367" dirty="0">
                <a:latin typeface="Times New Roman"/>
                <a:cs typeface="Times New Roman"/>
              </a:rPr>
              <a:t>4</a:t>
            </a:r>
            <a:r>
              <a:rPr sz="2000" spc="5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-1</a:t>
            </a:r>
            <a:r>
              <a:rPr sz="1950" spc="7" baseline="25641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/</a:t>
            </a:r>
            <a:r>
              <a:rPr sz="1950" spc="7" baseline="-21367" dirty="0">
                <a:latin typeface="Times New Roman"/>
                <a:cs typeface="Times New Roman"/>
              </a:rPr>
              <a:t>4</a:t>
            </a:r>
            <a:r>
              <a:rPr sz="2000" spc="5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1950" spc="7" baseline="25641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/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2000" spc="5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0, -1,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-1,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0]</a:t>
            </a:r>
            <a:endParaRPr sz="2000">
              <a:latin typeface="Times New Roman"/>
              <a:cs typeface="Times New Roman"/>
            </a:endParaRPr>
          </a:p>
          <a:p>
            <a:pPr marL="393700" marR="119380" indent="-342900">
              <a:spcBef>
                <a:spcPts val="1200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Compression: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spc="-10" dirty="0">
                <a:latin typeface="Times New Roman"/>
                <a:cs typeface="Times New Roman"/>
              </a:rPr>
              <a:t>small </a:t>
            </a:r>
            <a:r>
              <a:rPr sz="2000" spc="-5" dirty="0">
                <a:latin typeface="Times New Roman"/>
                <a:cs typeface="Times New Roman"/>
              </a:rPr>
              <a:t>detail coefficients </a:t>
            </a:r>
            <a:r>
              <a:rPr sz="2000" dirty="0">
                <a:latin typeface="Times New Roman"/>
                <a:cs typeface="Times New Roman"/>
              </a:rPr>
              <a:t>can be replaced by 0’s, and only 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significant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coefficients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retained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05696" y="3791603"/>
            <a:ext cx="6056630" cy="1635760"/>
            <a:chOff x="1162696" y="3791603"/>
            <a:chExt cx="6056630" cy="163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696" y="3791603"/>
              <a:ext cx="6056607" cy="161565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25852" y="4267199"/>
              <a:ext cx="4533900" cy="1160145"/>
            </a:xfrm>
            <a:custGeom>
              <a:avLst/>
              <a:gdLst/>
              <a:ahLst/>
              <a:cxnLst/>
              <a:rect l="l" t="t" r="r" b="b"/>
              <a:pathLst>
                <a:path w="4533900" h="1160145">
                  <a:moveTo>
                    <a:pt x="2286000" y="838200"/>
                  </a:moveTo>
                  <a:lnTo>
                    <a:pt x="0" y="838200"/>
                  </a:lnTo>
                  <a:lnTo>
                    <a:pt x="0" y="1159764"/>
                  </a:lnTo>
                  <a:lnTo>
                    <a:pt x="2286000" y="1159764"/>
                  </a:lnTo>
                  <a:lnTo>
                    <a:pt x="2286000" y="838200"/>
                  </a:lnTo>
                  <a:close/>
                </a:path>
                <a:path w="4533900" h="1160145">
                  <a:moveTo>
                    <a:pt x="4533900" y="0"/>
                  </a:moveTo>
                  <a:lnTo>
                    <a:pt x="2406396" y="0"/>
                  </a:lnTo>
                  <a:lnTo>
                    <a:pt x="2406396" y="1159764"/>
                  </a:lnTo>
                  <a:lnTo>
                    <a:pt x="4533900" y="1159764"/>
                  </a:lnTo>
                  <a:lnTo>
                    <a:pt x="4533900" y="0"/>
                  </a:lnTo>
                  <a:close/>
                </a:path>
              </a:pathLst>
            </a:custGeom>
            <a:solidFill>
              <a:srgbClr val="00CC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94D198-5E45-4BC0-B368-CEE9FE88AE1E}"/>
              </a:ext>
            </a:extLst>
          </p:cNvPr>
          <p:cNvCxnSpPr/>
          <p:nvPr/>
        </p:nvCxnSpPr>
        <p:spPr>
          <a:xfrm>
            <a:off x="4034790" y="4491990"/>
            <a:ext cx="377190" cy="1828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E1CD48-3C47-4604-8F5D-9F43876BCC2C}"/>
              </a:ext>
            </a:extLst>
          </p:cNvPr>
          <p:cNvCxnSpPr>
            <a:cxnSpLocks/>
          </p:cNvCxnSpPr>
          <p:nvPr/>
        </p:nvCxnSpPr>
        <p:spPr>
          <a:xfrm>
            <a:off x="4489323" y="4423410"/>
            <a:ext cx="299847" cy="25146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5AEABE-C092-4D31-8E69-069E4490FB79}"/>
              </a:ext>
            </a:extLst>
          </p:cNvPr>
          <p:cNvCxnSpPr>
            <a:cxnSpLocks/>
          </p:cNvCxnSpPr>
          <p:nvPr/>
        </p:nvCxnSpPr>
        <p:spPr>
          <a:xfrm>
            <a:off x="5052060" y="4423410"/>
            <a:ext cx="0" cy="25146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F167B5-57F7-45DF-AA0F-B0F9F39D4854}"/>
              </a:ext>
            </a:extLst>
          </p:cNvPr>
          <p:cNvCxnSpPr>
            <a:cxnSpLocks/>
          </p:cNvCxnSpPr>
          <p:nvPr/>
        </p:nvCxnSpPr>
        <p:spPr>
          <a:xfrm flipH="1">
            <a:off x="5333999" y="4423410"/>
            <a:ext cx="289561" cy="25146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52400"/>
            <a:ext cx="9302750" cy="914400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Dimensionality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Reduction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700"/>
              </a:lnSpc>
            </a:pPr>
            <a:r>
              <a:rPr sz="3200" b="1" dirty="0">
                <a:latin typeface="Times New Roman"/>
                <a:cs typeface="Times New Roman"/>
              </a:rPr>
              <a:t>Principal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Component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Analysis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(PCA)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41" y="1091159"/>
            <a:ext cx="9143365" cy="42945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Suppose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tuples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described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dimensions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355600" marR="574040" indent="-342900">
              <a:spcBef>
                <a:spcPts val="12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Principal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components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analysis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(PCA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searches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C00000"/>
                </a:solidFill>
                <a:latin typeface="Times New Roman"/>
                <a:cs typeface="Times New Roman"/>
              </a:rPr>
              <a:t>k n-dimensional</a:t>
            </a:r>
            <a:r>
              <a:rPr sz="2000" i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C00000"/>
                </a:solidFill>
                <a:latin typeface="Times New Roman"/>
                <a:cs typeface="Times New Roman"/>
              </a:rPr>
              <a:t>orthogonal </a:t>
            </a:r>
            <a:r>
              <a:rPr sz="2000" i="1" spc="-48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C00000"/>
                </a:solidFill>
                <a:latin typeface="Times New Roman"/>
                <a:cs typeface="Times New Roman"/>
              </a:rPr>
              <a:t>vectors</a:t>
            </a:r>
            <a:r>
              <a:rPr sz="2000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 ≤n.</a:t>
            </a:r>
          </a:p>
          <a:p>
            <a:pPr marL="355600" indent="-342900"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original</a:t>
            </a:r>
            <a:r>
              <a:rPr sz="20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thus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projected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onto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much</a:t>
            </a:r>
            <a:r>
              <a:rPr sz="20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smaller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 space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</a:p>
          <a:p>
            <a:pPr marL="355600"/>
            <a:r>
              <a:rPr sz="2000" spc="-5" dirty="0">
                <a:latin typeface="Times New Roman"/>
                <a:cs typeface="Times New Roman"/>
              </a:rPr>
              <a:t>dimensionality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reduction.</a:t>
            </a:r>
          </a:p>
          <a:p>
            <a:pPr marL="355600" marR="393700" indent="-342900"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Unlike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subset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selection,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retaining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subset of the </a:t>
            </a:r>
            <a:r>
              <a:rPr sz="2000" spc="-5" dirty="0">
                <a:latin typeface="Times New Roman"/>
                <a:cs typeface="Times New Roman"/>
              </a:rPr>
              <a:t>initial set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attributes, PCA </a:t>
            </a:r>
            <a:r>
              <a:rPr sz="2000" dirty="0">
                <a:latin typeface="Times New Roman"/>
                <a:cs typeface="Times New Roman"/>
              </a:rPr>
              <a:t>“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combines” the essence of attributes by 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creating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alternative,</a:t>
            </a:r>
            <a:r>
              <a:rPr sz="20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smaller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set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variables.</a:t>
            </a:r>
          </a:p>
          <a:p>
            <a:pPr marL="355600" indent="-342900">
              <a:spcBef>
                <a:spcPts val="12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initial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then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smaller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PCA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030A0"/>
                </a:solidFill>
                <a:latin typeface="Times New Roman"/>
                <a:cs typeface="Times New Roman"/>
              </a:rPr>
              <a:t>reveals</a:t>
            </a:r>
            <a:r>
              <a:rPr sz="2000" spc="-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030A0"/>
                </a:solidFill>
                <a:latin typeface="Times New Roman"/>
                <a:cs typeface="Times New Roman"/>
              </a:rPr>
              <a:t>relationships</a:t>
            </a:r>
            <a:r>
              <a:rPr sz="2000" spc="-4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030A0"/>
                </a:solidFill>
                <a:latin typeface="Times New Roman"/>
                <a:cs typeface="Times New Roman"/>
              </a:rPr>
              <a:t>that</a:t>
            </a:r>
            <a:r>
              <a:rPr sz="2000" spc="-1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030A0"/>
                </a:solidFill>
                <a:latin typeface="Times New Roman"/>
                <a:cs typeface="Times New Roman"/>
              </a:rPr>
              <a:t>were</a:t>
            </a:r>
            <a:r>
              <a:rPr sz="2000" spc="-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7030A0"/>
                </a:solidFill>
                <a:latin typeface="Times New Roman"/>
                <a:cs typeface="Times New Roman"/>
              </a:rPr>
              <a:t>not</a:t>
            </a:r>
            <a:r>
              <a:rPr sz="2000" spc="-1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030A0"/>
                </a:solidFill>
                <a:latin typeface="Times New Roman"/>
                <a:cs typeface="Times New Roman"/>
              </a:rPr>
              <a:t>previously</a:t>
            </a:r>
            <a:r>
              <a:rPr sz="2000" spc="-4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030A0"/>
                </a:solidFill>
                <a:latin typeface="Times New Roman"/>
                <a:cs typeface="Times New Roman"/>
              </a:rPr>
              <a:t>suspected</a:t>
            </a:r>
            <a:r>
              <a:rPr sz="2000" spc="-3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thereby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allows</a:t>
            </a:r>
          </a:p>
          <a:p>
            <a:pPr marL="355600"/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interpretations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would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ordinarily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result.</a:t>
            </a:r>
          </a:p>
        </p:txBody>
      </p:sp>
    </p:spTree>
    <p:extLst>
      <p:ext uri="{BB962C8B-B14F-4D97-AF65-F5344CB8AC3E}">
        <p14:creationId xmlns:p14="http://schemas.microsoft.com/office/powerpoint/2010/main" val="6790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52400"/>
            <a:ext cx="9302750" cy="914400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Dimensionality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Reduction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700"/>
              </a:lnSpc>
            </a:pPr>
            <a:r>
              <a:rPr sz="3200" b="1" dirty="0">
                <a:latin typeface="Times New Roman"/>
                <a:cs typeface="Times New Roman"/>
              </a:rPr>
              <a:t>Principal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Component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Analysis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(PCA)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385" y="1227612"/>
            <a:ext cx="11198860" cy="34759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Principal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Component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Analysis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Steps: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 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vectors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n-dimensions,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find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k</a:t>
            </a:r>
          </a:p>
          <a:p>
            <a:pPr marL="12700"/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≤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n orthogonal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vectors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(principal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components)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indent="-287020"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Normalize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input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data: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falls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</a:p>
          <a:p>
            <a:pPr marL="756285" indent="-287020"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Compute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k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orthonormal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(unit)</a:t>
            </a:r>
            <a:r>
              <a:rPr sz="20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vectors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i.e.,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principal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components</a:t>
            </a:r>
            <a:endParaRPr sz="2000" dirty="0">
              <a:latin typeface="Times New Roman"/>
              <a:cs typeface="Times New Roman"/>
            </a:endParaRPr>
          </a:p>
          <a:p>
            <a:pPr marL="756285" indent="-287020"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Each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input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(vector)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linear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combination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k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principal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component</a:t>
            </a:r>
          </a:p>
          <a:p>
            <a:pPr marL="756285"/>
            <a:r>
              <a:rPr sz="2000" dirty="0">
                <a:latin typeface="Times New Roman"/>
                <a:cs typeface="Times New Roman"/>
              </a:rPr>
              <a:t>vectors</a:t>
            </a:r>
          </a:p>
          <a:p>
            <a:pPr marL="756285" marR="532765" indent="-287020">
              <a:spcBef>
                <a:spcPts val="60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principal</a:t>
            </a:r>
            <a:r>
              <a:rPr sz="2000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components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sorted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order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decreasing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“significance</a:t>
            </a:r>
            <a:r>
              <a:rPr sz="2000" dirty="0">
                <a:latin typeface="Times New Roman"/>
                <a:cs typeface="Times New Roman"/>
              </a:rPr>
              <a:t>”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strength</a:t>
            </a:r>
          </a:p>
          <a:p>
            <a:pPr marL="756285" marR="5080" indent="-287020"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Since the components are sorted,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size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 the data can be reduced by 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eliminating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the weak components</a:t>
            </a:r>
            <a:r>
              <a:rPr sz="2000" dirty="0">
                <a:latin typeface="Times New Roman"/>
                <a:cs typeface="Times New Roman"/>
              </a:rPr>
              <a:t>, i.e., those with low variance (i.e., using 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strongest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principal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possible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reconstruct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good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approximation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original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C1CBA6-A2E8-4D8B-9569-A69C7F40E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62" t="13615" r="26312" b="60564"/>
          <a:stretch/>
        </p:blipFill>
        <p:spPr>
          <a:xfrm>
            <a:off x="6397815" y="4703564"/>
            <a:ext cx="4968686" cy="200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52400"/>
            <a:ext cx="9302750" cy="914400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Numerosity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Reduction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700"/>
              </a:lnSpc>
            </a:pPr>
            <a:r>
              <a:rPr sz="3200" b="1" spc="-5" dirty="0">
                <a:latin typeface="Times New Roman"/>
                <a:cs typeface="Times New Roman"/>
              </a:rPr>
              <a:t>Sampling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40" y="1157052"/>
            <a:ext cx="9119870" cy="3793346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“Can we reduce the data volume by choosing alternative, ‘smaller’ forms of data representation?”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numerosity reduction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indeed be applied for this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techniques may be parametric or nonparametric.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Parametric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estimate the data, so that typically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the data parameters need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stored, instead of the actual data. (Outliers may also be stored.)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Log-linear models -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discrete multidimensional probability distributions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Nonparametric methods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storing reduced representations of the data include histograms,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clustering, and sampling.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9EC4-2B9A-4B68-8E31-0A121209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Quality- Missing Values and Duplicate Data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FB8A-7840-4465-B1CC-D068CE06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773"/>
            <a:ext cx="10515600" cy="4351338"/>
          </a:xfrm>
        </p:spPr>
        <p:txBody>
          <a:bodyPr>
            <a:no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missing values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not collected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(e.g., people decline to give their age and weight)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may not be applicable to all cases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(e.g., annual income is not applicable to children)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Data Objects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Missing Values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the Missing Value During Analysis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with all possible values (weighted by their probabilities)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may include data objects that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almost duplicates of one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issue when merging data from heterogenous sources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595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CE7719B-FB44-45ED-BBA2-E53EE7944D4E}" type="datetime4">
              <a:rPr lang="en-US"/>
              <a:pPr/>
              <a:t>June 19, 2024</a:t>
            </a:fld>
            <a:endParaRPr lang="en-US"/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87DCC1-5EA1-4E4B-9483-0258FC89A5F8}" type="slidenum">
              <a:rPr lang="en-US"/>
              <a:pPr/>
              <a:t>60</a:t>
            </a:fld>
            <a:endParaRPr lang="en-US"/>
          </a:p>
        </p:txBody>
      </p:sp>
      <p:sp>
        <p:nvSpPr>
          <p:cNvPr id="6349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46909" y="1219200"/>
            <a:ext cx="9504218" cy="52387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are modeled to fit a straight line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random variable y (response variable) can be modeled as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linear function of another random variable 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predictor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variable)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wx+b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 and b are regression coefficients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uses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least-square 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fit the line.</a:t>
            </a:r>
          </a:p>
          <a:p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Multiple regression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: allows a response variable Y to be modeled as a linear function of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two or more predictor variables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b0 + b1 X1 + b2 X2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Log-linear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: approximates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discrete multidimensional probability distributions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Each tuple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of n dimensions can be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considered as a point in a multidimensional space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Can estimate the probability of each point for a set of discretized attributes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based on a smaller subset of dimensional combinations.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1343891" y="180109"/>
            <a:ext cx="9302750" cy="914400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Numerosity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Reduction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ts val="3700"/>
              </a:lnSpc>
            </a:pPr>
            <a:r>
              <a:rPr lang="en-US" sz="3200" dirty="0"/>
              <a:t>Regression and Log-Linear Models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EE3B43F-5E9B-4A7B-B4F5-A87706AB152E}" type="datetime4">
              <a:rPr lang="en-US"/>
              <a:pPr/>
              <a:t>June 19, 2024</a:t>
            </a:fld>
            <a:endParaRPr lang="en-US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B74C84-F787-4263-865E-42CCA6F18688}" type="slidenum">
              <a:rPr lang="en-US"/>
              <a:pPr/>
              <a:t>61</a:t>
            </a:fld>
            <a:endParaRPr lang="en-US"/>
          </a:p>
        </p:txBody>
      </p:sp>
      <p:sp>
        <p:nvSpPr>
          <p:cNvPr id="71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75509" y="339437"/>
            <a:ext cx="7924800" cy="838200"/>
          </a:xfrm>
        </p:spPr>
        <p:txBody>
          <a:bodyPr/>
          <a:lstStyle/>
          <a:p>
            <a:pPr eaLnBrk="1" hangingPunct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00200" y="1447800"/>
            <a:ext cx="86868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data into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each bucket represents only a single attribute-value/frequency pair, the buckets are called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 buckets.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following data are a list of prices of commonly sold items at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AllElectronics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numbers have been sorted: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1, 1, 5, 5, 5, 5, 5,8, 8, 10, 10, 10, 10, 12, 14, 14, 14, 15, 15, 15, 15, 15, 15, 18, 18, 18, 18, 18, 18, 18, 18, 20,20, 20, 20, 20, 20, 20, 21, 21, 21, 21, 25, 25, 25, 25, 25, 28, 28, 30, 30, 30.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1292225" y="263237"/>
            <a:ext cx="9302750" cy="914400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Numerosity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Reduction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ts val="37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04800"/>
            <a:ext cx="7848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Histograms- Partitioning rules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Equal-width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equal bucket range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Equal-frequency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equal-depth)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V-optimal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 the least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(weighted sum of the original values that each bucket represents, bucket weight is equal to the number of values in that bucket)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MaxDiff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Difference between each pair of adjacent values. 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bucket boundary between each pair for pairs having the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 largest differences(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-user-specified number of buckets)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14401"/>
            <a:ext cx="7772400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434058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7E6C-2B51-4D8B-8527-28F3FB69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E3FD-3460-49DA-9E37-06AB4B75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E92D9-A022-4B6B-9846-972925363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17" r="51719" b="11972"/>
          <a:stretch/>
        </p:blipFill>
        <p:spPr>
          <a:xfrm>
            <a:off x="651510" y="11452"/>
            <a:ext cx="10309860" cy="68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ABF649-504A-476B-8772-182FECC01E47}" type="datetime4">
              <a:rPr lang="en-US"/>
              <a:pPr/>
              <a:t>June 19, 2024</a:t>
            </a:fld>
            <a:endParaRPr lang="en-US"/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0275A1-D715-4BA4-A154-01E8CEF6EA37}" type="slidenum">
              <a:rPr lang="en-US"/>
              <a:pPr/>
              <a:t>66</a:t>
            </a:fld>
            <a:endParaRPr lang="en-US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dirty="0"/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8353" y="1219200"/>
            <a:ext cx="9794927" cy="5410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data tuples as objects.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partition the objects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groups or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that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within a cluster are “similar”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one another and “dissimilar” to objects in other clusters. 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commonly defined in terms of how “close” the objects are in space,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a distance function.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quality” of a cluster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represented by its 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maximum distance between any two objects in the cluster. </a:t>
            </a:r>
          </a:p>
          <a:p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Centroid distance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alternative measure of cluster quality and is defined as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distance of each cluster object from the cluster centroid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1165655" y="241139"/>
            <a:ext cx="9302750" cy="914400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Numerosity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Reduction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ts val="3700"/>
              </a:lnSpc>
            </a:pPr>
            <a:r>
              <a:rPr lang="en-US" sz="3200" dirty="0"/>
              <a:t>Clustering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52400"/>
            <a:ext cx="9302750" cy="914400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200" b="1" dirty="0">
                <a:latin typeface="Times New Roman"/>
                <a:cs typeface="Times New Roman"/>
              </a:rPr>
              <a:t>Numerosity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Reduction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ts val="3700"/>
              </a:lnSpc>
            </a:pPr>
            <a:r>
              <a:rPr sz="3200" b="1" spc="-5" dirty="0">
                <a:latin typeface="Times New Roman"/>
                <a:cs typeface="Times New Roman"/>
              </a:rPr>
              <a:t>Sampling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40" y="1157052"/>
            <a:ext cx="9119870" cy="40005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spcBef>
                <a:spcPts val="7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Sampling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employed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 for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selection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61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Times New Roman"/>
                <a:cs typeface="Times New Roman"/>
              </a:rPr>
              <a:t>It</a:t>
            </a:r>
            <a:r>
              <a:rPr spc="-5" dirty="0">
                <a:latin typeface="Times New Roman"/>
                <a:cs typeface="Times New Roman"/>
              </a:rPr>
              <a:t> is</a:t>
            </a:r>
            <a:r>
              <a:rPr dirty="0">
                <a:latin typeface="Times New Roman"/>
                <a:cs typeface="Times New Roman"/>
              </a:rPr>
              <a:t> often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used</a:t>
            </a:r>
            <a:r>
              <a:rPr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for both the</a:t>
            </a:r>
            <a:r>
              <a:rPr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preliminary</a:t>
            </a:r>
            <a:r>
              <a:rPr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investigation</a:t>
            </a:r>
            <a:r>
              <a:rPr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the data</a:t>
            </a:r>
            <a:r>
              <a:rPr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final data</a:t>
            </a:r>
            <a:r>
              <a:rPr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analysis</a:t>
            </a:r>
            <a:r>
              <a:rPr dirty="0">
                <a:latin typeface="Times New Roman"/>
                <a:cs typeface="Times New Roman"/>
              </a:rPr>
              <a:t>.</a:t>
            </a:r>
          </a:p>
          <a:p>
            <a:pPr marL="355600" marR="1041400" indent="-342900">
              <a:spcBef>
                <a:spcPts val="11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Statisticians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sample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obtaining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entire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set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interest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too </a:t>
            </a:r>
            <a:r>
              <a:rPr sz="2000" spc="-48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expensive</a:t>
            </a:r>
            <a:r>
              <a:rPr sz="20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time</a:t>
            </a:r>
            <a:r>
              <a:rPr sz="20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consuming.</a:t>
            </a:r>
          </a:p>
          <a:p>
            <a:pPr marL="355600" marR="78105" indent="-342900">
              <a:spcBef>
                <a:spcPts val="12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Sampling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used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 data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mining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entire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interest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expensive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dirty="0">
                <a:latin typeface="Times New Roman"/>
                <a:cs typeface="Times New Roman"/>
              </a:rPr>
              <a:t> consuming.</a:t>
            </a:r>
          </a:p>
          <a:p>
            <a:pPr marL="355600" indent="-342900"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key </a:t>
            </a:r>
            <a:r>
              <a:rPr sz="2000" b="1" spc="-5" dirty="0">
                <a:latin typeface="Times New Roman"/>
                <a:cs typeface="Times New Roman"/>
              </a:rPr>
              <a:t>principle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effective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sampling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following:</a:t>
            </a:r>
          </a:p>
          <a:p>
            <a:pPr marL="756285" lvl="1" indent="-287020">
              <a:spcBef>
                <a:spcPts val="610"/>
              </a:spcBef>
              <a:buChar char="–"/>
              <a:tabLst>
                <a:tab pos="756285" algn="l"/>
                <a:tab pos="756920" algn="l"/>
              </a:tabLst>
            </a:pPr>
            <a:r>
              <a:rPr spc="-5" dirty="0">
                <a:latin typeface="Times New Roman"/>
                <a:cs typeface="Times New Roman"/>
              </a:rPr>
              <a:t>using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sample </a:t>
            </a:r>
            <a:r>
              <a:rPr dirty="0">
                <a:latin typeface="Times New Roman"/>
                <a:cs typeface="Times New Roman"/>
              </a:rPr>
              <a:t>will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work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almost</a:t>
            </a:r>
            <a:r>
              <a:rPr dirty="0">
                <a:latin typeface="Times New Roman"/>
                <a:cs typeface="Times New Roman"/>
              </a:rPr>
              <a:t> as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well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using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entire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sets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, if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 sample</a:t>
            </a:r>
            <a:r>
              <a:rPr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</a:p>
          <a:p>
            <a:pPr marL="756285">
              <a:spcBef>
                <a:spcPts val="5"/>
              </a:spcBef>
            </a:pP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representative</a:t>
            </a:r>
          </a:p>
          <a:p>
            <a:pPr marL="756285" marR="408940" lvl="1" indent="-287020"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pc="-5" dirty="0">
                <a:solidFill>
                  <a:srgbClr val="7030A0"/>
                </a:solidFill>
                <a:latin typeface="Times New Roman"/>
                <a:cs typeface="Times New Roman"/>
              </a:rPr>
              <a:t>A sample is </a:t>
            </a:r>
            <a:r>
              <a:rPr dirty="0">
                <a:solidFill>
                  <a:srgbClr val="7030A0"/>
                </a:solidFill>
                <a:latin typeface="Times New Roman"/>
                <a:cs typeface="Times New Roman"/>
              </a:rPr>
              <a:t>representative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if it 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has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approximately the 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same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property (of interest) 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as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pc="-43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original</a:t>
            </a:r>
            <a:r>
              <a:rPr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set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 of data</a:t>
            </a:r>
          </a:p>
        </p:txBody>
      </p:sp>
    </p:spTree>
    <p:extLst>
      <p:ext uri="{BB962C8B-B14F-4D97-AF65-F5344CB8AC3E}">
        <p14:creationId xmlns:p14="http://schemas.microsoft.com/office/powerpoint/2010/main" val="26458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F9A7BA5-EC48-49C0-B780-483769FDB74E}" type="datetime4">
              <a:rPr lang="en-US"/>
              <a:pPr/>
              <a:t>June 19, 2024</a:t>
            </a:fld>
            <a:endParaRPr lang="en-US"/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0F43F3-14CC-467B-8FDE-1AF668E4E1F8}" type="slidenum">
              <a:rPr lang="en-US"/>
              <a:pPr/>
              <a:t>68</a:t>
            </a:fld>
            <a:endParaRPr lang="en-US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226"/>
            <a:ext cx="7467600" cy="838200"/>
          </a:xfrm>
        </p:spPr>
        <p:txBody>
          <a:bodyPr/>
          <a:lstStyle/>
          <a:p>
            <a:pPr eaLnBrk="1" hangingPunct="1"/>
            <a:r>
              <a:rPr lang="en-US" sz="3200" dirty="0"/>
              <a:t>Sampling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0582" y="627207"/>
            <a:ext cx="8382000" cy="3657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obtaining a small sample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the whole data set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 mining algorithm to run in complexity that is potentially sub-linear to the size of the data.</a:t>
            </a:r>
          </a:p>
          <a:p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random sample without replacement (SRSWOR)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size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drawing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of the N tuples from D (s &lt; N), where the probability of drawing any tuple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1/N</a:t>
            </a:r>
          </a:p>
          <a:p>
            <a:pPr marL="228600" lvl="1">
              <a:spcBef>
                <a:spcPts val="10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As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each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item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is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selected,</a:t>
            </a:r>
            <a:r>
              <a:rPr lang="en-US" sz="2200" spc="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it</a:t>
            </a:r>
            <a:r>
              <a:rPr lang="en-US" sz="2200" spc="1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is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removed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from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the</a:t>
            </a:r>
            <a:r>
              <a:rPr lang="en-US" sz="2200" spc="10" dirty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Times New Roman"/>
                <a:cs typeface="Times New Roman"/>
              </a:rPr>
              <a:t>population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random sample with replacement (SRSWR)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size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time a tuple is drawn from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it is recorded and then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replaced</a:t>
            </a:r>
          </a:p>
          <a:p>
            <a:pPr marL="228600" lvl="1">
              <a:spcBef>
                <a:spcPts val="1000"/>
              </a:spcBef>
            </a:pPr>
            <a:r>
              <a:rPr lang="en-US" sz="2200" spc="-5" dirty="0" smtClean="0">
                <a:latin typeface="Times New Roman"/>
                <a:cs typeface="Times New Roman"/>
              </a:rPr>
              <a:t>Objects</a:t>
            </a:r>
            <a:r>
              <a:rPr lang="en-US"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are</a:t>
            </a:r>
            <a:r>
              <a:rPr lang="en-US" sz="2200" spc="2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not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removed</a:t>
            </a:r>
            <a:r>
              <a:rPr lang="en-US" sz="2200" spc="5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from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the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population</a:t>
            </a:r>
            <a:r>
              <a:rPr lang="en-US" sz="2200" spc="2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as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they</a:t>
            </a:r>
            <a:r>
              <a:rPr lang="en-US" sz="2200" spc="2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are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selected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for</a:t>
            </a:r>
            <a:r>
              <a:rPr lang="en-US" sz="2200" spc="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the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sample.</a:t>
            </a:r>
            <a:endParaRPr lang="en-US" sz="2200" dirty="0">
              <a:latin typeface="Times New Roman"/>
              <a:cs typeface="Times New Roman"/>
            </a:endParaRPr>
          </a:p>
          <a:p>
            <a:pPr marL="228600" lvl="1">
              <a:spcBef>
                <a:spcPts val="1000"/>
              </a:spcBef>
            </a:pPr>
            <a:endParaRPr lang="en-US" sz="2200" dirty="0">
              <a:latin typeface="Times New Roman"/>
              <a:cs typeface="Times New Roman"/>
            </a:endParaRPr>
          </a:p>
          <a:p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629150"/>
            <a:ext cx="6705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2910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2"/>
            <a:ext cx="8229600" cy="17525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sample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are grouped into M mutually disjoint “clusters,”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an SRS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clusters can be obtained, where s &lt; 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1" y="2514600"/>
            <a:ext cx="73247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44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9E02-3A97-4D7B-B5FE-656CDC39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Quality: Why Preprocess the Data?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90F7-CE16-4DAA-A986-2E2416A6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have quality if they satisfy the requirements of the intended use.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or wrong, accurate or not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possible reasons for inaccurate data.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or computer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 occurring at data entry.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may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purposely submit incorrect data values for mandatory fields when they do not wish to submit personal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choosing the default value “January 1” displayed for birthday.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data may also result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inconsistencies in naming conventions or data codes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inconsistent formats for input fields (e.g., date).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recorded, unavailable, …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interest may not always be available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may not be included simply because they were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considered important at the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of entry.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data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not be recorded due to a misunderstanding.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data, tuples with missing values for some attributes, may need to be inferred.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227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3618" y="2438400"/>
            <a:ext cx="7391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073" y="374073"/>
            <a:ext cx="10474036" cy="3138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is divided into mutually disjoint parts called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stratified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is generated by obtaining an SRS at each stratum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56285" indent="-287020"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partitions;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partition.</a:t>
            </a:r>
          </a:p>
          <a:p>
            <a:pPr marL="1155700" lvl="1" indent="-229235">
              <a:lnSpc>
                <a:spcPts val="1825"/>
              </a:lnSpc>
              <a:spcBef>
                <a:spcPts val="415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drawn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700" marR="5080" lvl="1" indent="-228600">
              <a:lnSpc>
                <a:spcPts val="1730"/>
              </a:lnSpc>
              <a:spcBef>
                <a:spcPts val="625"/>
              </a:spcBef>
              <a:buChar char="•"/>
              <a:tabLst>
                <a:tab pos="1155700" algn="l"/>
                <a:tab pos="115633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variation,</a:t>
            </a: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drawn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is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Discretization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40" y="1243331"/>
            <a:ext cx="9140190" cy="4742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Discretization: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transform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numeric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(continuous)</a:t>
            </a:r>
            <a:r>
              <a:rPr sz="2000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attribute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into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categorical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attribute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mining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categorical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attributes.</a:t>
            </a:r>
          </a:p>
          <a:p>
            <a:pPr marL="35560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discretization: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61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range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continuous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attribute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divided</a:t>
            </a:r>
            <a:r>
              <a:rPr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into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intervals.</a:t>
            </a:r>
          </a:p>
          <a:p>
            <a:pPr marL="756285" marR="661670" lvl="1" indent="-287020"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Times New Roman"/>
                <a:cs typeface="Times New Roman"/>
              </a:rPr>
              <a:t>Then,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interval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labels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 </a:t>
            </a:r>
            <a:r>
              <a:rPr spc="-5" dirty="0">
                <a:latin typeface="Times New Roman"/>
                <a:cs typeface="Times New Roman"/>
              </a:rPr>
              <a:t>used</a:t>
            </a:r>
            <a:r>
              <a:rPr dirty="0">
                <a:latin typeface="Times New Roman"/>
                <a:cs typeface="Times New Roman"/>
              </a:rPr>
              <a:t> to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replace</a:t>
            </a:r>
            <a:r>
              <a:rPr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actual</a:t>
            </a:r>
            <a:r>
              <a:rPr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data values</a:t>
            </a:r>
            <a:r>
              <a:rPr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obtain</a:t>
            </a:r>
            <a:r>
              <a:rPr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categorical </a:t>
            </a:r>
            <a:r>
              <a:rPr spc="-43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attribute.</a:t>
            </a: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1295"/>
              </a:spcBef>
            </a:pPr>
            <a:r>
              <a:rPr sz="2000" spc="-5" dirty="0">
                <a:latin typeface="Times New Roman"/>
                <a:cs typeface="Times New Roman"/>
              </a:rPr>
              <a:t>Simple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Discretization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income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discretized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categorical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31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Times New Roman"/>
                <a:cs typeface="Times New Roman"/>
              </a:rPr>
              <a:t>Target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categories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(low,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medium, </a:t>
            </a:r>
            <a:r>
              <a:rPr dirty="0">
                <a:latin typeface="Times New Roman"/>
                <a:cs typeface="Times New Roman"/>
              </a:rPr>
              <a:t>high).</a:t>
            </a:r>
          </a:p>
          <a:p>
            <a:pPr marL="756285" lvl="1" indent="-287020">
              <a:spcBef>
                <a:spcPts val="30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Times New Roman"/>
                <a:cs typeface="Times New Roman"/>
              </a:rPr>
              <a:t>Calculate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average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income: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AVG.</a:t>
            </a:r>
            <a:endParaRPr dirty="0">
              <a:latin typeface="Times New Roman"/>
              <a:cs typeface="Times New Roman"/>
            </a:endParaRPr>
          </a:p>
          <a:p>
            <a:pPr marL="1155700" lvl="2" indent="-229235">
              <a:spcBef>
                <a:spcPts val="30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income&gt;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2*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AVG,</a:t>
            </a:r>
            <a:r>
              <a:rPr sz="1600" spc="-5" dirty="0">
                <a:latin typeface="Times New Roman"/>
                <a:cs typeface="Times New Roman"/>
              </a:rPr>
              <a:t> new_income_value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“high”.</a:t>
            </a:r>
            <a:endParaRPr sz="1600" dirty="0">
              <a:latin typeface="Times New Roman"/>
              <a:cs typeface="Times New Roman"/>
            </a:endParaRPr>
          </a:p>
          <a:p>
            <a:pPr marL="1155700" lvl="2" indent="-229235">
              <a:spcBef>
                <a:spcPts val="30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income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&lt; 0.5*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AVG, </a:t>
            </a:r>
            <a:r>
              <a:rPr sz="1600" spc="-5" dirty="0">
                <a:latin typeface="Times New Roman"/>
                <a:cs typeface="Times New Roman"/>
              </a:rPr>
              <a:t>new_income_value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 “low”.</a:t>
            </a:r>
            <a:endParaRPr sz="1600" dirty="0">
              <a:latin typeface="Times New Roman"/>
              <a:cs typeface="Times New Roman"/>
            </a:endParaRPr>
          </a:p>
          <a:p>
            <a:pPr marL="1155700" lvl="2" indent="-229235">
              <a:spcBef>
                <a:spcPts val="30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Times New Roman"/>
                <a:cs typeface="Times New Roman"/>
              </a:rPr>
              <a:t>Otherwise,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new_income_value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“medium”.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36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Discretization</a:t>
            </a:r>
            <a:r>
              <a:rPr spc="-70" dirty="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4640" y="1243330"/>
            <a:ext cx="9009380" cy="48301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indent="-342900">
              <a:spcBef>
                <a:spcPts val="105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distinction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discretization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classification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whether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class</a:t>
            </a:r>
            <a:endParaRPr sz="20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93700"/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information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used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supervised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2000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or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not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unsupervised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).</a:t>
            </a:r>
          </a:p>
          <a:p>
            <a:pPr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393700" indent="-342900"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discretization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follows:</a:t>
            </a:r>
          </a:p>
          <a:p>
            <a:pPr>
              <a:spcBef>
                <a:spcPts val="35"/>
              </a:spcBef>
              <a:buFont typeface="Times New Roman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50800" marR="299720"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Unsupervised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Discretization: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5" dirty="0">
                <a:latin typeface="Times New Roman"/>
                <a:cs typeface="Times New Roman"/>
              </a:rPr>
              <a:t> class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relatively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simple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common.</a:t>
            </a:r>
            <a:endParaRPr sz="2000" dirty="0">
              <a:latin typeface="Times New Roman"/>
              <a:cs typeface="Times New Roman"/>
            </a:endParaRPr>
          </a:p>
          <a:p>
            <a:pPr marL="393700" indent="-342900">
              <a:spcBef>
                <a:spcPts val="600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Binning</a:t>
            </a:r>
          </a:p>
          <a:p>
            <a:pPr marL="393700" indent="-342900">
              <a:spcBef>
                <a:spcPts val="600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Clustering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  <a:buFont typeface="Times New Roman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50800"/>
            <a:r>
              <a:rPr sz="2000" b="1" dirty="0">
                <a:latin typeface="Times New Roman"/>
                <a:cs typeface="Times New Roman"/>
              </a:rPr>
              <a:t>Supervised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Discretization:</a:t>
            </a:r>
            <a:endParaRPr sz="2000" dirty="0">
              <a:latin typeface="Times New Roman"/>
              <a:cs typeface="Times New Roman"/>
            </a:endParaRPr>
          </a:p>
          <a:p>
            <a:pPr marL="393700" indent="-342900">
              <a:spcBef>
                <a:spcPts val="605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latin typeface="Times New Roman"/>
                <a:cs typeface="Times New Roman"/>
              </a:rPr>
              <a:t>Classification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(e.g.,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decision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analysis)</a:t>
            </a:r>
            <a:endParaRPr sz="2000" dirty="0">
              <a:latin typeface="Times New Roman"/>
              <a:cs typeface="Times New Roman"/>
            </a:endParaRPr>
          </a:p>
          <a:p>
            <a:pPr marL="393700" indent="-342900">
              <a:spcBef>
                <a:spcPts val="610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Correlation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(e.g.,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</a:t>
            </a:r>
            <a:r>
              <a:rPr sz="1950" b="1" spc="22" baseline="25641" dirty="0">
                <a:latin typeface="Times New Roman"/>
                <a:cs typeface="Times New Roman"/>
              </a:rPr>
              <a:t>2</a:t>
            </a:r>
            <a:r>
              <a:rPr sz="1950" b="1" spc="-22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75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Discretization</a:t>
            </a:r>
            <a:r>
              <a:rPr spc="-60" dirty="0"/>
              <a:t> </a:t>
            </a:r>
            <a:r>
              <a:rPr dirty="0"/>
              <a:t>by</a:t>
            </a:r>
            <a:r>
              <a:rPr spc="-10" dirty="0"/>
              <a:t> </a:t>
            </a:r>
            <a:r>
              <a:rPr spc="-5" dirty="0"/>
              <a:t>Binning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40" y="1243331"/>
            <a:ext cx="8954770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discretized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applying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equal-width</a:t>
            </a:r>
            <a:r>
              <a:rPr sz="20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equal-frequency</a:t>
            </a:r>
            <a:endParaRPr sz="20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55600"/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binning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</a:p>
          <a:p>
            <a:pPr marL="35560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Binning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aproaches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sorts</a:t>
            </a:r>
            <a:r>
              <a:rPr sz="20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atribute</a:t>
            </a:r>
            <a:r>
              <a:rPr sz="2000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values</a:t>
            </a:r>
            <a:r>
              <a:rPr sz="20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first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bins.</a:t>
            </a:r>
          </a:p>
          <a:p>
            <a:pPr marL="870585" marR="5080" lvl="1" indent="-287020">
              <a:spcBef>
                <a:spcPts val="610"/>
              </a:spcBef>
              <a:buFont typeface="Times New Roman"/>
              <a:buChar char="–"/>
              <a:tabLst>
                <a:tab pos="870585" algn="l"/>
                <a:tab pos="871219" algn="l"/>
              </a:tabLst>
            </a:pPr>
            <a:r>
              <a:rPr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equal </a:t>
            </a:r>
            <a:r>
              <a:rPr b="1" dirty="0">
                <a:solidFill>
                  <a:srgbClr val="C00000"/>
                </a:solidFill>
                <a:latin typeface="Times New Roman"/>
                <a:cs typeface="Times New Roman"/>
              </a:rPr>
              <a:t>width </a:t>
            </a:r>
            <a:r>
              <a:rPr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approach </a:t>
            </a:r>
            <a:r>
              <a:rPr dirty="0">
                <a:latin typeface="Times New Roman"/>
                <a:cs typeface="Times New Roman"/>
              </a:rPr>
              <a:t>divides the range of the attribute into a user-specified </a:t>
            </a:r>
            <a:r>
              <a:rPr spc="-5" dirty="0">
                <a:latin typeface="Times New Roman"/>
                <a:cs typeface="Times New Roman"/>
              </a:rPr>
              <a:t>number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intervals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each having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same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width.</a:t>
            </a:r>
          </a:p>
          <a:p>
            <a:pPr marL="870585" marR="144780" lvl="1" indent="-287020">
              <a:spcBef>
                <a:spcPts val="600"/>
              </a:spcBef>
              <a:buFont typeface="Times New Roman"/>
              <a:buChar char="–"/>
              <a:tabLst>
                <a:tab pos="870585" algn="l"/>
                <a:tab pos="871219" algn="l"/>
              </a:tabLst>
            </a:pPr>
            <a:r>
              <a:rPr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equal frequency</a:t>
            </a:r>
            <a:r>
              <a:rPr b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(equal depth)</a:t>
            </a:r>
            <a:r>
              <a:rPr b="1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approach</a:t>
            </a:r>
            <a:r>
              <a:rPr b="1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tries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put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same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number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objects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into 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each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interval.</a:t>
            </a:r>
          </a:p>
          <a:p>
            <a:pPr marL="469900" indent="-342900">
              <a:spcBef>
                <a:spcPts val="590"/>
              </a:spcBef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determined,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replaced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bin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labels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discretize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</a:p>
          <a:p>
            <a:pPr marL="469900"/>
            <a:r>
              <a:rPr sz="2000" dirty="0">
                <a:latin typeface="Times New Roman"/>
                <a:cs typeface="Times New Roman"/>
              </a:rPr>
              <a:t>attribute.</a:t>
            </a:r>
          </a:p>
          <a:p>
            <a:pPr marL="584200">
              <a:spcBef>
                <a:spcPts val="615"/>
              </a:spcBef>
              <a:tabLst>
                <a:tab pos="870585" algn="l"/>
              </a:tabLst>
            </a:pPr>
            <a:r>
              <a:rPr dirty="0">
                <a:latin typeface="Times New Roman"/>
                <a:cs typeface="Times New Roman"/>
              </a:rPr>
              <a:t>–	Instead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 bin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labels,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values</a:t>
            </a:r>
            <a:r>
              <a:rPr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70C0"/>
                </a:solidFill>
                <a:latin typeface="Times New Roman"/>
                <a:cs typeface="Times New Roman"/>
              </a:rPr>
              <a:t>may</a:t>
            </a:r>
            <a:r>
              <a:rPr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be replaced</a:t>
            </a:r>
            <a:r>
              <a:rPr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by</a:t>
            </a:r>
            <a:r>
              <a:rPr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bin </a:t>
            </a:r>
            <a:r>
              <a:rPr spc="-5" dirty="0">
                <a:solidFill>
                  <a:srgbClr val="0070C0"/>
                </a:solidFill>
                <a:latin typeface="Times New Roman"/>
                <a:cs typeface="Times New Roman"/>
              </a:rPr>
              <a:t>means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 (or </a:t>
            </a:r>
            <a:r>
              <a:rPr spc="-5" dirty="0">
                <a:solidFill>
                  <a:srgbClr val="0070C0"/>
                </a:solidFill>
                <a:latin typeface="Times New Roman"/>
                <a:cs typeface="Times New Roman"/>
              </a:rPr>
              <a:t>medians).</a:t>
            </a:r>
            <a:endParaRPr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469900" marR="1174750" indent="-342900">
              <a:spcBef>
                <a:spcPts val="1290"/>
              </a:spcBef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Binning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does</a:t>
            </a:r>
            <a:r>
              <a:rPr sz="20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70C0"/>
                </a:solidFill>
                <a:latin typeface="Times New Roman"/>
                <a:cs typeface="Times New Roman"/>
              </a:rPr>
              <a:t>not</a:t>
            </a:r>
            <a:r>
              <a:rPr sz="20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use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 class</a:t>
            </a:r>
            <a:r>
              <a:rPr sz="20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information</a:t>
            </a:r>
            <a:r>
              <a:rPr sz="2000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therefore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unsupervised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discretization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technique.</a:t>
            </a:r>
          </a:p>
        </p:txBody>
      </p:sp>
    </p:spTree>
    <p:extLst>
      <p:ext uri="{BB962C8B-B14F-4D97-AF65-F5344CB8AC3E}">
        <p14:creationId xmlns:p14="http://schemas.microsoft.com/office/powerpoint/2010/main" val="32563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52400"/>
            <a:ext cx="9302750" cy="914400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735"/>
              </a:lnSpc>
            </a:pPr>
            <a:r>
              <a:rPr sz="3200" b="1" dirty="0">
                <a:latin typeface="Times New Roman"/>
                <a:cs typeface="Times New Roman"/>
              </a:rPr>
              <a:t>Discretization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by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Binning: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Example</a:t>
            </a:r>
            <a:endParaRPr sz="3200"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z="2800" b="1" spc="-5" dirty="0">
                <a:latin typeface="Times New Roman"/>
                <a:cs typeface="Times New Roman"/>
              </a:rPr>
              <a:t>equal-width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41" y="1243331"/>
            <a:ext cx="7930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Suppose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group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12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price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sorted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follows: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0" y="2387067"/>
            <a:ext cx="6902450" cy="788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spcBef>
                <a:spcPts val="700"/>
              </a:spcBef>
            </a:pPr>
            <a:r>
              <a:rPr sz="2000" b="1" dirty="0">
                <a:latin typeface="Times New Roman"/>
                <a:cs typeface="Times New Roman"/>
              </a:rPr>
              <a:t>equal-width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partitioning: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width of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each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interval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(215-5)/3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70.</a:t>
            </a:r>
            <a:endParaRPr>
              <a:latin typeface="Times New Roman"/>
              <a:cs typeface="Times New Roman"/>
            </a:endParaRPr>
          </a:p>
          <a:p>
            <a:pPr marL="35560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Partition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three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bins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40" y="4749547"/>
            <a:ext cx="5450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Replace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label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discretize.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79650" y="1746250"/>
          <a:ext cx="7246618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76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-5" dirty="0">
                          <a:latin typeface="Times New Roman"/>
                          <a:cs typeface="Times New Roman"/>
                        </a:rPr>
                        <a:t>price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79650" y="3422650"/>
          <a:ext cx="3963035" cy="100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bin1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5,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10,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11,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13,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15,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35,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50,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55,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bin2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bin3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204,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79650" y="5265546"/>
          <a:ext cx="7978136" cy="670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6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6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76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352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i="1" spc="-5" dirty="0">
                          <a:latin typeface="Times New Roman"/>
                          <a:cs typeface="Times New Roman"/>
                        </a:rPr>
                        <a:t>price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i="1" spc="-5" dirty="0">
                          <a:latin typeface="Times New Roman"/>
                          <a:cs typeface="Times New Roman"/>
                        </a:rPr>
                        <a:t>categorical</a:t>
                      </a: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i="1" spc="-20" dirty="0">
                          <a:latin typeface="Times New Roman"/>
                          <a:cs typeface="Times New Roman"/>
                        </a:rPr>
                        <a:t>attr.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52400"/>
            <a:ext cx="9302750" cy="914400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735"/>
              </a:lnSpc>
            </a:pPr>
            <a:r>
              <a:rPr sz="3200" b="1" dirty="0">
                <a:latin typeface="Times New Roman"/>
                <a:cs typeface="Times New Roman"/>
              </a:rPr>
              <a:t>Discretization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by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Binning: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Example</a:t>
            </a:r>
            <a:endParaRPr sz="3200"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z="2800" b="1" spc="-5" dirty="0">
                <a:latin typeface="Times New Roman"/>
                <a:cs typeface="Times New Roman"/>
              </a:rPr>
              <a:t>equal-frequency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41" y="1243331"/>
            <a:ext cx="7930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Suppose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group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12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price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sorted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follows: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0" y="2387067"/>
            <a:ext cx="6628130" cy="788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spcBef>
                <a:spcPts val="700"/>
              </a:spcBef>
            </a:pPr>
            <a:r>
              <a:rPr sz="2000" b="1" dirty="0">
                <a:latin typeface="Times New Roman"/>
                <a:cs typeface="Times New Roman"/>
              </a:rPr>
              <a:t>equal-frequency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partitioning: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Partition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three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bins: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interval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40" y="4749547"/>
            <a:ext cx="5450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Replace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label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discretize.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79650" y="1746250"/>
          <a:ext cx="7246618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76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-5" dirty="0">
                          <a:latin typeface="Times New Roman"/>
                          <a:cs typeface="Times New Roman"/>
                        </a:rPr>
                        <a:t>price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79650" y="3422650"/>
          <a:ext cx="3963035" cy="100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bin1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5,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10,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11,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bin2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15,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35,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50,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bin3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72,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89,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204,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79650" y="5265546"/>
          <a:ext cx="7978136" cy="670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6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6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76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352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i="1" spc="-5" dirty="0">
                          <a:latin typeface="Times New Roman"/>
                          <a:cs typeface="Times New Roman"/>
                        </a:rPr>
                        <a:t>price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i="1" spc="-5" dirty="0">
                          <a:latin typeface="Times New Roman"/>
                          <a:cs typeface="Times New Roman"/>
                        </a:rPr>
                        <a:t>categorical</a:t>
                      </a: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i="1" spc="-20" dirty="0">
                          <a:latin typeface="Times New Roman"/>
                          <a:cs typeface="Times New Roman"/>
                        </a:rPr>
                        <a:t>attr.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7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Discretization</a:t>
            </a:r>
            <a:r>
              <a:rPr spc="-60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41" y="1243330"/>
            <a:ext cx="8912225" cy="24602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b="1" spc="-5" dirty="0">
                <a:latin typeface="Times New Roman"/>
                <a:cs typeface="Times New Roman"/>
              </a:rPr>
              <a:t>clustering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discretize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numeric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values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attribute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partitioned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into clusters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clustering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algorithm.</a:t>
            </a:r>
          </a:p>
          <a:p>
            <a:pPr marL="756285" lvl="1" indent="-287020"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Times New Roman"/>
                <a:cs typeface="Times New Roman"/>
              </a:rPr>
              <a:t>Each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value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 a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cluster </a:t>
            </a:r>
            <a:r>
              <a:rPr spc="-5" dirty="0">
                <a:latin typeface="Times New Roman"/>
                <a:cs typeface="Times New Roman"/>
              </a:rPr>
              <a:t>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replaced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label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 that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cluster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discretize.</a:t>
            </a:r>
          </a:p>
          <a:p>
            <a:pPr marL="355600" marR="5080" indent="-342900"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Clustering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takes the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distribution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closeness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attribute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values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into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consideration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therefore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able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to produce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high-quality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discretization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results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12700">
              <a:spcBef>
                <a:spcPts val="1795"/>
              </a:spcBef>
            </a:pPr>
            <a:r>
              <a:rPr sz="2000" b="1" dirty="0" smtClean="0">
                <a:latin typeface="Times New Roman"/>
                <a:cs typeface="Times New Roman"/>
              </a:rPr>
              <a:t>Simple</a:t>
            </a:r>
            <a:r>
              <a:rPr sz="2000" b="1" spc="-30" dirty="0" smtClean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clustering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partition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data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from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biggest</a:t>
            </a:r>
            <a:r>
              <a:rPr sz="2000" b="1" i="1" spc="-55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gaps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60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Times New Roman"/>
                <a:cs typeface="Times New Roman"/>
              </a:rPr>
              <a:t>Example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r>
              <a:rPr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partition</a:t>
            </a:r>
            <a:r>
              <a:rPr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along</a:t>
            </a:r>
            <a:r>
              <a:rPr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biggest</a:t>
            </a:r>
            <a:r>
              <a:rPr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gaps into</a:t>
            </a:r>
            <a:r>
              <a:rPr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three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bins.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5147006"/>
            <a:ext cx="4891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99085" algn="l"/>
              </a:tabLst>
            </a:pPr>
            <a:r>
              <a:rPr dirty="0">
                <a:latin typeface="Times New Roman"/>
                <a:cs typeface="Times New Roman"/>
              </a:rPr>
              <a:t>–	Replace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each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value</a:t>
            </a:r>
            <a:r>
              <a:rPr spc="-5" dirty="0">
                <a:latin typeface="Times New Roman"/>
                <a:cs typeface="Times New Roman"/>
              </a:rPr>
              <a:t> with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bin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label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discretize.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07792" y="4108450"/>
          <a:ext cx="3963035" cy="100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bin1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10,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11,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13,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bin2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35,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50,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55,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72,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89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bin3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204,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215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07793" y="5556250"/>
          <a:ext cx="8138152" cy="670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i="1" spc="-5" dirty="0">
                          <a:latin typeface="Times New Roman"/>
                          <a:cs typeface="Times New Roman"/>
                        </a:rPr>
                        <a:t>price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i="1" spc="-5" dirty="0">
                          <a:latin typeface="Times New Roman"/>
                          <a:cs typeface="Times New Roman"/>
                        </a:rPr>
                        <a:t>categorical</a:t>
                      </a: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i="1" spc="-20" dirty="0">
                          <a:latin typeface="Times New Roman"/>
                          <a:cs typeface="Times New Roman"/>
                        </a:rPr>
                        <a:t>attr.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5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Discretization</a:t>
            </a:r>
            <a:r>
              <a:rPr spc="-55" dirty="0"/>
              <a:t> </a:t>
            </a:r>
            <a:r>
              <a:rPr dirty="0"/>
              <a:t>by</a:t>
            </a:r>
            <a:r>
              <a:rPr spc="-10" dirty="0"/>
              <a:t> </a:t>
            </a:r>
            <a:r>
              <a:rPr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41" y="1243331"/>
            <a:ext cx="9050655" cy="48301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Techniques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classification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decision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tree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to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discretization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55600" marR="193675" indent="-342900">
              <a:spcBef>
                <a:spcPts val="6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Decision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tree </a:t>
            </a:r>
            <a:r>
              <a:rPr sz="2400" i="1" dirty="0">
                <a:latin typeface="Times New Roman"/>
                <a:cs typeface="Times New Roman"/>
              </a:rPr>
              <a:t>approaches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discretization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supervised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they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make</a:t>
            </a:r>
            <a:r>
              <a:rPr sz="2400" spc="5" dirty="0">
                <a:solidFill>
                  <a:srgbClr val="0070C0"/>
                </a:solidFill>
                <a:latin typeface="Times New Roman"/>
                <a:cs typeface="Times New Roman"/>
              </a:rPr>
              <a:t> use</a:t>
            </a:r>
            <a:r>
              <a:rPr sz="24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of </a:t>
            </a:r>
            <a:r>
              <a:rPr sz="2400" spc="-484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class</a:t>
            </a:r>
            <a:r>
              <a:rPr sz="24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label</a:t>
            </a:r>
            <a:r>
              <a:rPr sz="2400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information.</a:t>
            </a:r>
          </a:p>
          <a:p>
            <a:pPr marL="35560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employ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top-down</a:t>
            </a:r>
            <a:r>
              <a:rPr sz="2400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splitting</a:t>
            </a:r>
            <a:r>
              <a:rPr sz="2400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approach</a:t>
            </a:r>
            <a:r>
              <a:rPr sz="2400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values:</a:t>
            </a:r>
          </a:p>
          <a:p>
            <a:pPr marL="756285" lvl="1" indent="-287020">
              <a:spcBef>
                <a:spcPts val="61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Class</a:t>
            </a:r>
            <a:r>
              <a:rPr sz="24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distribution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information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used</a:t>
            </a:r>
            <a:r>
              <a:rPr sz="24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calculation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determination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split-points.</a:t>
            </a:r>
          </a:p>
          <a:p>
            <a:pPr marL="756285" marR="167005" lvl="1" indent="-287020"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idea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select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split-points</a:t>
            </a:r>
            <a:r>
              <a:rPr sz="24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so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that a given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resulting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partition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contains</a:t>
            </a:r>
            <a:r>
              <a:rPr sz="24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as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many </a:t>
            </a:r>
            <a:r>
              <a:rPr sz="2400" spc="-43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tuples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same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class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possible.</a:t>
            </a:r>
            <a:endParaRPr sz="2400" dirty="0">
              <a:latin typeface="Times New Roman"/>
              <a:cs typeface="Times New Roman"/>
            </a:endParaRPr>
          </a:p>
          <a:p>
            <a:pPr marL="1155700" lvl="2" indent="-229235">
              <a:spcBef>
                <a:spcPts val="600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Entropy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most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commonly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measure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5" dirty="0">
                <a:latin typeface="Times New Roman"/>
                <a:cs typeface="Times New Roman"/>
              </a:rPr>
              <a:t> purpose.</a:t>
            </a:r>
            <a:endParaRPr sz="24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Times New Roman"/>
              <a:buChar char="•"/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13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Discretization</a:t>
            </a:r>
            <a:r>
              <a:rPr spc="-50" dirty="0"/>
              <a:t> </a:t>
            </a:r>
            <a:r>
              <a:rPr dirty="0"/>
              <a:t>by</a:t>
            </a:r>
            <a:r>
              <a:rPr spc="-5" dirty="0"/>
              <a:t> </a:t>
            </a:r>
            <a:r>
              <a:rPr dirty="0"/>
              <a:t>Correlation</a:t>
            </a:r>
            <a:r>
              <a:rPr spc="-50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5235" y="1089635"/>
            <a:ext cx="10778837" cy="5077672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419100" indent="-342900">
              <a:spcBef>
                <a:spcPts val="1315"/>
              </a:spcBef>
              <a:buChar char="•"/>
              <a:tabLst>
                <a:tab pos="418465" algn="l"/>
                <a:tab pos="419100" algn="l"/>
              </a:tabLst>
            </a:pP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Measures</a:t>
            </a:r>
            <a:r>
              <a:rPr sz="22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2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correlation</a:t>
            </a:r>
            <a:r>
              <a:rPr sz="22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discretization.</a:t>
            </a:r>
            <a:endParaRPr sz="2200" dirty="0">
              <a:latin typeface="Times New Roman"/>
              <a:cs typeface="Times New Roman"/>
            </a:endParaRPr>
          </a:p>
          <a:p>
            <a:pPr marL="419100" indent="-342900">
              <a:spcBef>
                <a:spcPts val="1215"/>
              </a:spcBef>
              <a:buFont typeface="Times New Roman"/>
              <a:buChar char="•"/>
              <a:tabLst>
                <a:tab pos="418465" algn="l"/>
                <a:tab pos="419100" algn="l"/>
              </a:tabLst>
            </a:pPr>
            <a:r>
              <a:rPr sz="2200" i="1" dirty="0">
                <a:latin typeface="Times New Roman"/>
                <a:cs typeface="Times New Roman"/>
              </a:rPr>
              <a:t>ChiMerge</a:t>
            </a:r>
            <a:r>
              <a:rPr sz="2200" i="1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</a:t>
            </a:r>
            <a:r>
              <a:rPr sz="2200" b="1" spc="22" baseline="25641" dirty="0">
                <a:latin typeface="Times New Roman"/>
                <a:cs typeface="Times New Roman"/>
              </a:rPr>
              <a:t>2</a:t>
            </a:r>
            <a:r>
              <a:rPr sz="2200" b="1" spc="-15" baseline="2564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–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based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discretization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method.</a:t>
            </a:r>
            <a:endParaRPr sz="2200" dirty="0">
              <a:latin typeface="Times New Roman"/>
              <a:cs typeface="Times New Roman"/>
            </a:endParaRPr>
          </a:p>
          <a:p>
            <a:pPr marL="819785" lvl="1" indent="-287020">
              <a:spcBef>
                <a:spcPts val="595"/>
              </a:spcBef>
              <a:buChar char="–"/>
              <a:tabLst>
                <a:tab pos="819785" algn="l"/>
                <a:tab pos="820419" algn="l"/>
              </a:tabLst>
            </a:pPr>
            <a:r>
              <a:rPr sz="2200" dirty="0">
                <a:latin typeface="Times New Roman"/>
                <a:cs typeface="Times New Roman"/>
              </a:rPr>
              <a:t>ChiMerge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employs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2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bottom-up</a:t>
            </a:r>
            <a:r>
              <a:rPr sz="22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approach.</a:t>
            </a:r>
          </a:p>
          <a:p>
            <a:pPr marL="819785" lvl="1" indent="-287020">
              <a:spcBef>
                <a:spcPts val="600"/>
              </a:spcBef>
              <a:buChar char="–"/>
              <a:tabLst>
                <a:tab pos="819785" algn="l"/>
                <a:tab pos="820419" algn="l"/>
              </a:tabLst>
            </a:pPr>
            <a:r>
              <a:rPr sz="2200" dirty="0">
                <a:latin typeface="Times New Roman"/>
                <a:cs typeface="Times New Roman"/>
              </a:rPr>
              <a:t>ChiMerge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finds</a:t>
            </a:r>
            <a:r>
              <a:rPr sz="22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best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neighboring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intervals</a:t>
            </a:r>
            <a:r>
              <a:rPr sz="22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then</a:t>
            </a:r>
            <a:r>
              <a:rPr sz="22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merge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 them</a:t>
            </a:r>
            <a:r>
              <a:rPr sz="22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to form</a:t>
            </a:r>
            <a:r>
              <a:rPr sz="22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larger</a:t>
            </a:r>
          </a:p>
          <a:p>
            <a:pPr marL="819785"/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intervals,</a:t>
            </a:r>
            <a:r>
              <a:rPr sz="22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70C0"/>
                </a:solidFill>
                <a:latin typeface="Times New Roman"/>
                <a:cs typeface="Times New Roman"/>
              </a:rPr>
              <a:t>recursively</a:t>
            </a:r>
            <a:r>
              <a:rPr sz="2200" dirty="0">
                <a:latin typeface="Times New Roman"/>
                <a:cs typeface="Times New Roman"/>
              </a:rPr>
              <a:t>.</a:t>
            </a:r>
          </a:p>
          <a:p>
            <a:pPr marL="819785" lvl="1" indent="-287020">
              <a:spcBef>
                <a:spcPts val="600"/>
              </a:spcBef>
              <a:buChar char="–"/>
              <a:tabLst>
                <a:tab pos="819785" algn="l"/>
                <a:tab pos="820419" algn="l"/>
              </a:tabLst>
            </a:pPr>
            <a:r>
              <a:rPr sz="2200" dirty="0">
                <a:latin typeface="Times New Roman"/>
                <a:cs typeface="Times New Roman"/>
              </a:rPr>
              <a:t>ChiMerge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70C0"/>
                </a:solidFill>
                <a:latin typeface="Times New Roman"/>
                <a:cs typeface="Times New Roman"/>
              </a:rPr>
              <a:t>supervised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since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5" dirty="0">
                <a:latin typeface="Times New Roman"/>
                <a:cs typeface="Times New Roman"/>
              </a:rPr>
              <a:t> uses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class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information.</a:t>
            </a:r>
          </a:p>
          <a:p>
            <a:pPr marL="419100" indent="-342900">
              <a:spcBef>
                <a:spcPts val="1195"/>
              </a:spcBef>
              <a:buChar char="•"/>
              <a:tabLst>
                <a:tab pos="418465" algn="l"/>
                <a:tab pos="419100" algn="l"/>
              </a:tabLst>
            </a:pPr>
            <a:r>
              <a:rPr sz="2200" dirty="0">
                <a:latin typeface="Times New Roman"/>
                <a:cs typeface="Times New Roman"/>
              </a:rPr>
              <a:t>ChiMerge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proceeds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follows:</a:t>
            </a:r>
          </a:p>
          <a:p>
            <a:pPr marL="819785" lvl="1" indent="-287020">
              <a:spcBef>
                <a:spcPts val="605"/>
              </a:spcBef>
              <a:buChar char="–"/>
              <a:tabLst>
                <a:tab pos="819785" algn="l"/>
                <a:tab pos="820419" algn="l"/>
              </a:tabLst>
            </a:pPr>
            <a:r>
              <a:rPr sz="2200" dirty="0">
                <a:solidFill>
                  <a:srgbClr val="0070C0"/>
                </a:solidFill>
                <a:latin typeface="Times New Roman"/>
                <a:cs typeface="Times New Roman"/>
              </a:rPr>
              <a:t>Initially,</a:t>
            </a:r>
            <a:r>
              <a:rPr sz="2200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70C0"/>
                </a:solidFill>
                <a:latin typeface="Times New Roman"/>
                <a:cs typeface="Times New Roman"/>
              </a:rPr>
              <a:t>each</a:t>
            </a:r>
            <a:r>
              <a:rPr sz="22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70C0"/>
                </a:solidFill>
                <a:latin typeface="Times New Roman"/>
                <a:cs typeface="Times New Roman"/>
              </a:rPr>
              <a:t>distinct</a:t>
            </a:r>
            <a:r>
              <a:rPr sz="2200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70C0"/>
                </a:solidFill>
                <a:latin typeface="Times New Roman"/>
                <a:cs typeface="Times New Roman"/>
              </a:rPr>
              <a:t>value</a:t>
            </a:r>
            <a:r>
              <a:rPr sz="22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numeric</a:t>
            </a:r>
            <a:r>
              <a:rPr sz="2200" dirty="0">
                <a:latin typeface="Times New Roman"/>
                <a:cs typeface="Times New Roman"/>
              </a:rPr>
              <a:t> attribute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considered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 be </a:t>
            </a:r>
            <a:r>
              <a:rPr sz="2200" dirty="0">
                <a:solidFill>
                  <a:srgbClr val="0070C0"/>
                </a:solidFill>
                <a:latin typeface="Times New Roman"/>
                <a:cs typeface="Times New Roman"/>
              </a:rPr>
              <a:t>one interval</a:t>
            </a:r>
            <a:r>
              <a:rPr sz="2200" dirty="0">
                <a:latin typeface="Times New Roman"/>
                <a:cs typeface="Times New Roman"/>
              </a:rPr>
              <a:t>,</a:t>
            </a:r>
          </a:p>
          <a:p>
            <a:pPr marL="819785" lvl="1" indent="-287020">
              <a:spcBef>
                <a:spcPts val="605"/>
              </a:spcBef>
              <a:buFont typeface="Times New Roman"/>
              <a:buChar char="–"/>
              <a:tabLst>
                <a:tab pos="819785" algn="l"/>
                <a:tab pos="820419" algn="l"/>
              </a:tabLst>
            </a:pPr>
            <a:r>
              <a:rPr sz="2200" dirty="0">
                <a:latin typeface="Symbol"/>
                <a:cs typeface="Symbol"/>
              </a:rPr>
              <a:t></a:t>
            </a:r>
            <a:r>
              <a:rPr sz="2200" b="1" baseline="25462" dirty="0">
                <a:solidFill>
                  <a:srgbClr val="0070C0"/>
                </a:solidFill>
                <a:latin typeface="Times New Roman"/>
                <a:cs typeface="Times New Roman"/>
              </a:rPr>
              <a:t>2</a:t>
            </a:r>
            <a:r>
              <a:rPr sz="2200" b="1" spc="202" baseline="25462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70C0"/>
                </a:solidFill>
                <a:latin typeface="Times New Roman"/>
                <a:cs typeface="Times New Roman"/>
              </a:rPr>
              <a:t>tests</a:t>
            </a:r>
            <a:r>
              <a:rPr sz="22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70C0"/>
                </a:solidFill>
                <a:latin typeface="Times New Roman"/>
                <a:cs typeface="Times New Roman"/>
              </a:rPr>
              <a:t>are</a:t>
            </a:r>
            <a:r>
              <a:rPr sz="2200" spc="-5" dirty="0">
                <a:solidFill>
                  <a:srgbClr val="0070C0"/>
                </a:solidFill>
                <a:latin typeface="Times New Roman"/>
                <a:cs typeface="Times New Roman"/>
              </a:rPr>
              <a:t> performed</a:t>
            </a:r>
            <a:r>
              <a:rPr sz="2200" dirty="0">
                <a:solidFill>
                  <a:srgbClr val="0070C0"/>
                </a:solidFill>
                <a:latin typeface="Times New Roman"/>
                <a:cs typeface="Times New Roman"/>
              </a:rPr>
              <a:t> for</a:t>
            </a:r>
            <a:r>
              <a:rPr sz="2200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70C0"/>
                </a:solidFill>
                <a:latin typeface="Times New Roman"/>
                <a:cs typeface="Times New Roman"/>
              </a:rPr>
              <a:t>every</a:t>
            </a:r>
            <a:r>
              <a:rPr sz="22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70C0"/>
                </a:solidFill>
                <a:latin typeface="Times New Roman"/>
                <a:cs typeface="Times New Roman"/>
              </a:rPr>
              <a:t>pair</a:t>
            </a:r>
            <a:r>
              <a:rPr sz="22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70C0"/>
                </a:solidFill>
                <a:latin typeface="Times New Roman"/>
                <a:cs typeface="Times New Roman"/>
              </a:rPr>
              <a:t>of adjacent</a:t>
            </a:r>
            <a:r>
              <a:rPr sz="2200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70C0"/>
                </a:solidFill>
                <a:latin typeface="Times New Roman"/>
                <a:cs typeface="Times New Roman"/>
              </a:rPr>
              <a:t>intervals</a:t>
            </a:r>
            <a:r>
              <a:rPr sz="2200" dirty="0">
                <a:latin typeface="Times New Roman"/>
                <a:cs typeface="Times New Roman"/>
              </a:rPr>
              <a:t>.</a:t>
            </a:r>
          </a:p>
          <a:p>
            <a:pPr marL="819785" marR="68580" lvl="1" indent="-287020">
              <a:spcBef>
                <a:spcPts val="600"/>
              </a:spcBef>
              <a:buChar char="–"/>
              <a:tabLst>
                <a:tab pos="819785" algn="l"/>
                <a:tab pos="820419" algn="l"/>
              </a:tabLst>
            </a:pP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Adjacent</a:t>
            </a:r>
            <a:r>
              <a:rPr sz="22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intervals</a:t>
            </a:r>
            <a:r>
              <a:rPr sz="22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with</a:t>
            </a:r>
            <a:r>
              <a:rPr sz="22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2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least</a:t>
            </a:r>
            <a:r>
              <a:rPr sz="22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Symbol"/>
                <a:cs typeface="Symbol"/>
              </a:rPr>
              <a:t></a:t>
            </a:r>
            <a:r>
              <a:rPr sz="2200" b="1" baseline="25462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2200" b="1" spc="209" baseline="25462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values</a:t>
            </a:r>
            <a:r>
              <a:rPr sz="22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merged</a:t>
            </a:r>
            <a:r>
              <a:rPr sz="22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together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because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low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</a:t>
            </a:r>
            <a:r>
              <a:rPr sz="2200" b="1" baseline="25462" dirty="0">
                <a:latin typeface="Times New Roman"/>
                <a:cs typeface="Times New Roman"/>
              </a:rPr>
              <a:t>2</a:t>
            </a:r>
            <a:r>
              <a:rPr sz="2200" b="1" spc="195" baseline="2546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values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43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pair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indicate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similar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class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distributions.</a:t>
            </a:r>
          </a:p>
          <a:p>
            <a:pPr marL="819785" lvl="1" indent="-287020">
              <a:spcBef>
                <a:spcPts val="600"/>
              </a:spcBef>
              <a:buChar char="–"/>
              <a:tabLst>
                <a:tab pos="819785" algn="l"/>
                <a:tab pos="820419" algn="l"/>
              </a:tabLst>
            </a:pP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merging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proceeds</a:t>
            </a:r>
            <a:r>
              <a:rPr sz="22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recursively</a:t>
            </a:r>
            <a:r>
              <a:rPr sz="22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until a</a:t>
            </a:r>
            <a:r>
              <a:rPr sz="22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predefined</a:t>
            </a:r>
            <a:r>
              <a:rPr sz="22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stopping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criterion</a:t>
            </a:r>
            <a:r>
              <a:rPr sz="22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met.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50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Concept</a:t>
            </a:r>
            <a:r>
              <a:rPr spc="-50" dirty="0"/>
              <a:t> </a:t>
            </a:r>
            <a:r>
              <a:rPr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41" y="1243331"/>
            <a:ext cx="9106823" cy="395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concept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hierarchy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mappings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low-level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concepts</a:t>
            </a:r>
            <a:r>
              <a:rPr sz="2400" spc="-3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higher-level,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concepts.</a:t>
            </a:r>
          </a:p>
          <a:p>
            <a:pPr marL="355600" indent="-342900"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hierarchies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implicit</a:t>
            </a:r>
            <a:r>
              <a:rPr sz="2400" dirty="0">
                <a:latin typeface="Times New Roman"/>
                <a:cs typeface="Times New Roman"/>
              </a:rPr>
              <a:t> within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schema.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Concept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hierarchies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manually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be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automatically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statistical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distribution.</a:t>
            </a:r>
          </a:p>
          <a:p>
            <a:pPr marL="355600" indent="-342900"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hierarchy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total</a:t>
            </a:r>
            <a:r>
              <a:rPr sz="24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or partial</a:t>
            </a:r>
            <a:r>
              <a:rPr sz="24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order</a:t>
            </a:r>
            <a:r>
              <a:rPr sz="24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among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attributes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spcBef>
                <a:spcPts val="12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Concept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hierarchies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dirty="0">
                <a:latin typeface="Times New Roman"/>
                <a:cs typeface="Times New Roman"/>
              </a:rPr>
              <a:t> be defined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discretizing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given</a:t>
            </a:r>
            <a:r>
              <a:rPr sz="2400" spc="-6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dimension.</a:t>
            </a:r>
          </a:p>
        </p:txBody>
      </p:sp>
    </p:spTree>
    <p:extLst>
      <p:ext uri="{BB962C8B-B14F-4D97-AF65-F5344CB8AC3E}">
        <p14:creationId xmlns:p14="http://schemas.microsoft.com/office/powerpoint/2010/main" val="332301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3A86-E669-4EF2-BD6E-BA89F4A3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Quality: Why Preprocess the Data?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B025-ED75-40B9-BA34-F4264BC2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 modified but some not, dangling, …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Inconsistencies in data codes, or inconsistent formats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input fields (e.g.,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discrepancies in the department codes used to categorize items.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timely update?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data is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timely updated?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Believability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trustable is the data? Is it correct?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the data are trusted by users?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past errors can effect the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trustability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easily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can be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understood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06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Concept</a:t>
            </a:r>
            <a:r>
              <a:rPr spc="-50" dirty="0"/>
              <a:t> </a:t>
            </a:r>
            <a:r>
              <a:rPr dirty="0"/>
              <a:t>Hierarchy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4148" y="2015405"/>
            <a:ext cx="7257858" cy="22502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0419" y="1348867"/>
            <a:ext cx="4636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hierarchy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0418" y="4853178"/>
            <a:ext cx="670179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hierarchy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numeric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be </a:t>
            </a:r>
            <a:r>
              <a:rPr sz="2000" spc="-5" dirty="0">
                <a:latin typeface="Times New Roman"/>
                <a:cs typeface="Times New Roman"/>
              </a:rPr>
              <a:t>constructed</a:t>
            </a:r>
            <a:endParaRPr sz="2000">
              <a:latin typeface="Times New Roman"/>
              <a:cs typeface="Times New Roman"/>
            </a:endParaRPr>
          </a:p>
          <a:p>
            <a:pPr marL="355600"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automatically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user.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hierarchy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be 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discretization.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91805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0057"/>
            <a:ext cx="9302750" cy="879087"/>
          </a:xfrm>
          <a:prstGeom prst="rect">
            <a:avLst/>
          </a:prstGeom>
          <a:solidFill>
            <a:srgbClr val="D2D2F4"/>
          </a:solidFill>
        </p:spPr>
        <p:txBody>
          <a:bodyPr vert="horz" wrap="square" lIns="0" tIns="2000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Concept</a:t>
            </a:r>
            <a:r>
              <a:rPr spc="-50" dirty="0"/>
              <a:t> </a:t>
            </a:r>
            <a:r>
              <a:rPr dirty="0"/>
              <a:t>Hierarchy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34" y="2983954"/>
            <a:ext cx="6508416" cy="30531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0293" y="2002812"/>
            <a:ext cx="2129293" cy="27821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20419" y="1348867"/>
            <a:ext cx="50628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Concept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hierarchies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nominal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created.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6592" y="1502791"/>
            <a:ext cx="1386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0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096" y="2720087"/>
            <a:ext cx="1781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location</a:t>
            </a:r>
            <a:r>
              <a:rPr sz="2000" b="1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323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3206-DF66-4717-8705-299EED3D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 Tasks in Data Preprocessing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3A7C-0930-493D-B02F-2979E0BF1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973696" cy="4896803"/>
          </a:xfrm>
        </p:spPr>
        <p:txBody>
          <a:bodyPr>
            <a:noAutofit/>
          </a:bodyPr>
          <a:lstStyle/>
          <a:p>
            <a:pPr lvl="0"/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to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noise and correct inconsistencies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in missing values, smooth noisy data, identify or remove outliers, and resolve inconsistencies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merges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multiple sources into a coherent data store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a data warehouse.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multiple databases, data cubes, or files.</a:t>
            </a:r>
          </a:p>
          <a:p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transformations -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are scaled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fall within a smaller range like 0.0 to 1.0.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, Data Discretization and Concept hierarchy generation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forms of  data transformations.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normalization may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accuracy and efficiency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mining algorithms involving distance measurements.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obtains a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representation of the data set that is much smaller in 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yet produces the same (or almost the same) analytical results.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reduce the data size by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aggregating, eliminating redundant features, or clustering.</a:t>
            </a: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aggregation, Attribute subset selection, Dimensionality reduction, Numerosity reduction, Data compression, by generalization with the use of Concept hierarchy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Discretization-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form of data reduction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very useful for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generation of concept hierarchies from numerical data.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8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7079</Words>
  <Application>Microsoft Office PowerPoint</Application>
  <PresentationFormat>Widescreen</PresentationFormat>
  <Paragraphs>881</Paragraphs>
  <Slides>81</Slides>
  <Notes>6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</vt:lpstr>
      <vt:lpstr>Arial MT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</vt:lpstr>
      <vt:lpstr>Data Pre-processing</vt:lpstr>
      <vt:lpstr>Contents</vt:lpstr>
      <vt:lpstr>Data Pre-processing</vt:lpstr>
      <vt:lpstr>Data preprocessing techniques</vt:lpstr>
      <vt:lpstr>Data Quality</vt:lpstr>
      <vt:lpstr>Data Quality- Missing Values and Duplicate Data </vt:lpstr>
      <vt:lpstr>Data Quality: Why Preprocess the Data?  </vt:lpstr>
      <vt:lpstr>Data Quality: Why Preprocess the Data?</vt:lpstr>
      <vt:lpstr>Major Tasks in Data Preprocessing </vt:lpstr>
      <vt:lpstr>PowerPoint Presentation</vt:lpstr>
      <vt:lpstr>Data Cleaning </vt:lpstr>
      <vt:lpstr>How to Handle Missing Data? </vt:lpstr>
      <vt:lpstr>How to Handle Missing Data? </vt:lpstr>
      <vt:lpstr>PowerPoint Presentation</vt:lpstr>
      <vt:lpstr>PowerPoint Presentation</vt:lpstr>
      <vt:lpstr>Binning Methods for Data Smoothing</vt:lpstr>
      <vt:lpstr>Binning Methods for Data Smoothing: Example</vt:lpstr>
      <vt:lpstr>PowerPoint Presentation</vt:lpstr>
      <vt:lpstr>Regression</vt:lpstr>
      <vt:lpstr>Cluster Analysis</vt:lpstr>
      <vt:lpstr>Data Smoothing</vt:lpstr>
      <vt:lpstr>Data Cleaning as a Process</vt:lpstr>
      <vt:lpstr>Data Cleaning as a Process</vt:lpstr>
      <vt:lpstr>Data Cleaning as a Process</vt:lpstr>
      <vt:lpstr>Data Cleaning as a Process</vt:lpstr>
      <vt:lpstr>PowerPoint Presentation</vt:lpstr>
      <vt:lpstr>Data Integration</vt:lpstr>
      <vt:lpstr>Handling Redundancy in Data Integration</vt:lpstr>
      <vt:lpstr>Correlation Analysis (Numerical Data)</vt:lpstr>
      <vt:lpstr>PowerPoint Presentation</vt:lpstr>
      <vt:lpstr>Covariance: Example</vt:lpstr>
      <vt:lpstr>Correlation Test (for Nominal Data)</vt:lpstr>
      <vt:lpstr>Chi-Square Calculation: An Example</vt:lpstr>
      <vt:lpstr>Chi-Square Calculation: An Example</vt:lpstr>
      <vt:lpstr>PowerPoint Presentation</vt:lpstr>
      <vt:lpstr>Data Transformation</vt:lpstr>
      <vt:lpstr>Data transformation strategies</vt:lpstr>
      <vt:lpstr>Normalization</vt:lpstr>
      <vt:lpstr>Min-Max Normalization</vt:lpstr>
      <vt:lpstr>Min-Max Normalization: Example</vt:lpstr>
      <vt:lpstr>Z-score Normalization</vt:lpstr>
      <vt:lpstr>Normalization by Decimal Scaling</vt:lpstr>
      <vt:lpstr>Data Reduction</vt:lpstr>
      <vt:lpstr>Data Reduction</vt:lpstr>
      <vt:lpstr>Data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Histograms- Partitioning rules </vt:lpstr>
      <vt:lpstr>PowerPoint Presentation</vt:lpstr>
      <vt:lpstr>PowerPoint Presentation</vt:lpstr>
      <vt:lpstr>PowerPoint Presentation</vt:lpstr>
      <vt:lpstr>PowerPoint Presentation</vt:lpstr>
      <vt:lpstr>Sampling</vt:lpstr>
      <vt:lpstr>PowerPoint Presentation</vt:lpstr>
      <vt:lpstr>PowerPoint Presentation</vt:lpstr>
      <vt:lpstr>Discretization</vt:lpstr>
      <vt:lpstr>Discretization Methods</vt:lpstr>
      <vt:lpstr>Discretization by Binning</vt:lpstr>
      <vt:lpstr>PowerPoint Presentation</vt:lpstr>
      <vt:lpstr>PowerPoint Presentation</vt:lpstr>
      <vt:lpstr>Discretization by Clustering</vt:lpstr>
      <vt:lpstr>Discretization by Classification</vt:lpstr>
      <vt:lpstr>Discretization by Correlation Analysis</vt:lpstr>
      <vt:lpstr>Concept Hierarchy</vt:lpstr>
      <vt:lpstr>Concept Hierarchy</vt:lpstr>
      <vt:lpstr>Concept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Pre-processing</dc:title>
  <dc:creator>admin</dc:creator>
  <cp:lastModifiedBy>Shoby</cp:lastModifiedBy>
  <cp:revision>152</cp:revision>
  <dcterms:created xsi:type="dcterms:W3CDTF">2024-06-10T08:40:09Z</dcterms:created>
  <dcterms:modified xsi:type="dcterms:W3CDTF">2024-06-19T03:55:18Z</dcterms:modified>
</cp:coreProperties>
</file>