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304" r:id="rId3"/>
    <p:sldId id="737" r:id="rId4"/>
    <p:sldId id="738" r:id="rId5"/>
    <p:sldId id="739" r:id="rId6"/>
    <p:sldId id="740" r:id="rId7"/>
    <p:sldId id="308" r:id="rId8"/>
    <p:sldId id="303" r:id="rId9"/>
    <p:sldId id="259" r:id="rId10"/>
    <p:sldId id="302" r:id="rId11"/>
    <p:sldId id="734" r:id="rId12"/>
    <p:sldId id="260" r:id="rId13"/>
    <p:sldId id="736" r:id="rId14"/>
    <p:sldId id="735" r:id="rId15"/>
    <p:sldId id="261" r:id="rId16"/>
    <p:sldId id="753" r:id="rId17"/>
    <p:sldId id="741" r:id="rId18"/>
    <p:sldId id="754" r:id="rId19"/>
    <p:sldId id="755" r:id="rId20"/>
    <p:sldId id="743" r:id="rId21"/>
    <p:sldId id="744" r:id="rId22"/>
    <p:sldId id="745" r:id="rId23"/>
    <p:sldId id="746" r:id="rId24"/>
    <p:sldId id="748" r:id="rId25"/>
    <p:sldId id="756" r:id="rId26"/>
    <p:sldId id="749" r:id="rId27"/>
    <p:sldId id="759" r:id="rId28"/>
    <p:sldId id="758" r:id="rId29"/>
    <p:sldId id="757" r:id="rId30"/>
    <p:sldId id="750" r:id="rId31"/>
    <p:sldId id="760" r:id="rId32"/>
    <p:sldId id="751" r:id="rId33"/>
    <p:sldId id="761" r:id="rId34"/>
    <p:sldId id="75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07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45" autoAdjust="0"/>
  </p:normalViewPr>
  <p:slideViewPr>
    <p:cSldViewPr>
      <p:cViewPr varScale="1">
        <p:scale>
          <a:sx n="82" d="100"/>
          <a:sy n="82" d="100"/>
        </p:scale>
        <p:origin x="16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A81001-5EC9-4296-9E7D-B548C944983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DECDF4F7-D4E5-4CCF-913C-8A584D9ACB11}">
      <dgm:prSet phldrT="[Text]"/>
      <dgm:spPr/>
      <dgm:t>
        <a:bodyPr/>
        <a:lstStyle/>
        <a:p>
          <a:r>
            <a:rPr lang="en-US" dirty="0"/>
            <a:t>Association Measures</a:t>
          </a:r>
        </a:p>
      </dgm:t>
    </dgm:pt>
    <dgm:pt modelId="{11839055-FDE2-4A9A-A36D-D06A0589228E}" type="parTrans" cxnId="{6CDAAF17-EC87-498F-8F40-6E77CA21AA6A}">
      <dgm:prSet/>
      <dgm:spPr/>
      <dgm:t>
        <a:bodyPr/>
        <a:lstStyle/>
        <a:p>
          <a:endParaRPr lang="en-US"/>
        </a:p>
      </dgm:t>
    </dgm:pt>
    <dgm:pt modelId="{646B0512-1AAB-43D9-A9ED-26BA9386A267}" type="sibTrans" cxnId="{6CDAAF17-EC87-498F-8F40-6E77CA21AA6A}">
      <dgm:prSet/>
      <dgm:spPr/>
      <dgm:t>
        <a:bodyPr/>
        <a:lstStyle/>
        <a:p>
          <a:endParaRPr lang="en-US"/>
        </a:p>
      </dgm:t>
    </dgm:pt>
    <dgm:pt modelId="{D035DB80-2984-45CC-9F21-0BBDAE8A6D11}">
      <dgm:prSet phldrT="[Text]"/>
      <dgm:spPr/>
      <dgm:t>
        <a:bodyPr/>
        <a:lstStyle/>
        <a:p>
          <a:r>
            <a:rPr lang="en-US" dirty="0"/>
            <a:t>Confidence</a:t>
          </a:r>
        </a:p>
      </dgm:t>
    </dgm:pt>
    <dgm:pt modelId="{F64DD49C-50B9-4E54-8076-77D3BF15904B}" type="parTrans" cxnId="{2AE4E574-AE08-4C35-ABE1-C238CEF90436}">
      <dgm:prSet/>
      <dgm:spPr/>
      <dgm:t>
        <a:bodyPr/>
        <a:lstStyle/>
        <a:p>
          <a:endParaRPr lang="en-US"/>
        </a:p>
      </dgm:t>
    </dgm:pt>
    <dgm:pt modelId="{A751CB5A-E18B-41D1-81BF-0E9E0BCA38F6}" type="sibTrans" cxnId="{2AE4E574-AE08-4C35-ABE1-C238CEF90436}">
      <dgm:prSet/>
      <dgm:spPr/>
      <dgm:t>
        <a:bodyPr/>
        <a:lstStyle/>
        <a:p>
          <a:endParaRPr lang="en-US"/>
        </a:p>
      </dgm:t>
    </dgm:pt>
    <dgm:pt modelId="{15FA99EF-F411-48CB-BB8B-F5B01A3F7945}">
      <dgm:prSet phldrT="[Text]"/>
      <dgm:spPr/>
      <dgm:t>
        <a:bodyPr/>
        <a:lstStyle/>
        <a:p>
          <a:r>
            <a:rPr lang="en-US" dirty="0"/>
            <a:t>Lift</a:t>
          </a:r>
        </a:p>
      </dgm:t>
    </dgm:pt>
    <dgm:pt modelId="{2748D9D6-AC3D-4C1C-8FE1-7B247B43F9BC}" type="parTrans" cxnId="{66C455F7-D110-44ED-89A1-A6062B01C278}">
      <dgm:prSet/>
      <dgm:spPr/>
      <dgm:t>
        <a:bodyPr/>
        <a:lstStyle/>
        <a:p>
          <a:endParaRPr lang="en-US"/>
        </a:p>
      </dgm:t>
    </dgm:pt>
    <dgm:pt modelId="{5CD452C1-5BB5-4685-8134-E00CE31AFD02}" type="sibTrans" cxnId="{66C455F7-D110-44ED-89A1-A6062B01C278}">
      <dgm:prSet/>
      <dgm:spPr/>
      <dgm:t>
        <a:bodyPr/>
        <a:lstStyle/>
        <a:p>
          <a:endParaRPr lang="en-US"/>
        </a:p>
      </dgm:t>
    </dgm:pt>
    <dgm:pt modelId="{60F7C54A-6026-4DE9-A19F-2864587E81DE}">
      <dgm:prSet/>
      <dgm:spPr/>
      <dgm:t>
        <a:bodyPr/>
        <a:lstStyle/>
        <a:p>
          <a:r>
            <a:rPr lang="en-US" dirty="0"/>
            <a:t>Support</a:t>
          </a:r>
        </a:p>
      </dgm:t>
    </dgm:pt>
    <dgm:pt modelId="{D787A71D-38E7-41B3-B404-50834ECE63AF}" type="parTrans" cxnId="{253947D9-1F38-42F8-B917-144682151C3E}">
      <dgm:prSet/>
      <dgm:spPr/>
      <dgm:t>
        <a:bodyPr/>
        <a:lstStyle/>
        <a:p>
          <a:endParaRPr lang="en-US"/>
        </a:p>
      </dgm:t>
    </dgm:pt>
    <dgm:pt modelId="{E3A4E9BE-B6F6-419B-B21F-9581844B59D0}" type="sibTrans" cxnId="{253947D9-1F38-42F8-B917-144682151C3E}">
      <dgm:prSet/>
      <dgm:spPr/>
      <dgm:t>
        <a:bodyPr/>
        <a:lstStyle/>
        <a:p>
          <a:endParaRPr lang="en-US"/>
        </a:p>
      </dgm:t>
    </dgm:pt>
    <dgm:pt modelId="{341013C5-3D70-4757-9CF4-B68CA145B69C}" type="pres">
      <dgm:prSet presAssocID="{8FA81001-5EC9-4296-9E7D-B548C9449837}" presName="diagram" presStyleCnt="0">
        <dgm:presLayoutVars>
          <dgm:chPref val="1"/>
          <dgm:dir/>
          <dgm:animOne val="branch"/>
          <dgm:animLvl val="lvl"/>
          <dgm:resizeHandles val="exact"/>
        </dgm:presLayoutVars>
      </dgm:prSet>
      <dgm:spPr/>
    </dgm:pt>
    <dgm:pt modelId="{363BA5E0-0011-4743-A4CB-666579A1A163}" type="pres">
      <dgm:prSet presAssocID="{DECDF4F7-D4E5-4CCF-913C-8A584D9ACB11}" presName="root1" presStyleCnt="0"/>
      <dgm:spPr/>
    </dgm:pt>
    <dgm:pt modelId="{DAF6EFDF-144A-4D21-BB6B-AD5998135DBC}" type="pres">
      <dgm:prSet presAssocID="{DECDF4F7-D4E5-4CCF-913C-8A584D9ACB11}" presName="LevelOneTextNode" presStyleLbl="node0" presStyleIdx="0" presStyleCnt="1">
        <dgm:presLayoutVars>
          <dgm:chPref val="3"/>
        </dgm:presLayoutVars>
      </dgm:prSet>
      <dgm:spPr/>
    </dgm:pt>
    <dgm:pt modelId="{BA45046E-6D01-4755-B1B8-2D08CAD44773}" type="pres">
      <dgm:prSet presAssocID="{DECDF4F7-D4E5-4CCF-913C-8A584D9ACB11}" presName="level2hierChild" presStyleCnt="0"/>
      <dgm:spPr/>
    </dgm:pt>
    <dgm:pt modelId="{5924AB5B-B5BD-4A9E-A0F2-10CB1D295CAD}" type="pres">
      <dgm:prSet presAssocID="{D787A71D-38E7-41B3-B404-50834ECE63AF}" presName="conn2-1" presStyleLbl="parChTrans1D2" presStyleIdx="0" presStyleCnt="3"/>
      <dgm:spPr/>
    </dgm:pt>
    <dgm:pt modelId="{3F3D9018-E7A0-475E-B232-3A3195ADE405}" type="pres">
      <dgm:prSet presAssocID="{D787A71D-38E7-41B3-B404-50834ECE63AF}" presName="connTx" presStyleLbl="parChTrans1D2" presStyleIdx="0" presStyleCnt="3"/>
      <dgm:spPr/>
    </dgm:pt>
    <dgm:pt modelId="{BCAADFD0-F182-45D0-AD39-0FA3AB544B8E}" type="pres">
      <dgm:prSet presAssocID="{60F7C54A-6026-4DE9-A19F-2864587E81DE}" presName="root2" presStyleCnt="0"/>
      <dgm:spPr/>
    </dgm:pt>
    <dgm:pt modelId="{E23ED422-A6C2-4622-AF09-71E5B2CB2D96}" type="pres">
      <dgm:prSet presAssocID="{60F7C54A-6026-4DE9-A19F-2864587E81DE}" presName="LevelTwoTextNode" presStyleLbl="node2" presStyleIdx="0" presStyleCnt="3">
        <dgm:presLayoutVars>
          <dgm:chPref val="3"/>
        </dgm:presLayoutVars>
      </dgm:prSet>
      <dgm:spPr/>
    </dgm:pt>
    <dgm:pt modelId="{C279CB5D-2C37-49A0-9605-9F5E49E68B14}" type="pres">
      <dgm:prSet presAssocID="{60F7C54A-6026-4DE9-A19F-2864587E81DE}" presName="level3hierChild" presStyleCnt="0"/>
      <dgm:spPr/>
    </dgm:pt>
    <dgm:pt modelId="{B5393DBD-70C0-419E-B6A1-104ECED000B0}" type="pres">
      <dgm:prSet presAssocID="{F64DD49C-50B9-4E54-8076-77D3BF15904B}" presName="conn2-1" presStyleLbl="parChTrans1D2" presStyleIdx="1" presStyleCnt="3"/>
      <dgm:spPr/>
    </dgm:pt>
    <dgm:pt modelId="{8C4EE166-228B-4772-92A3-C3D752271D13}" type="pres">
      <dgm:prSet presAssocID="{F64DD49C-50B9-4E54-8076-77D3BF15904B}" presName="connTx" presStyleLbl="parChTrans1D2" presStyleIdx="1" presStyleCnt="3"/>
      <dgm:spPr/>
    </dgm:pt>
    <dgm:pt modelId="{81196A73-9575-44E3-8A39-4965542DDD0E}" type="pres">
      <dgm:prSet presAssocID="{D035DB80-2984-45CC-9F21-0BBDAE8A6D11}" presName="root2" presStyleCnt="0"/>
      <dgm:spPr/>
    </dgm:pt>
    <dgm:pt modelId="{E61CBD1C-5F00-4012-BFCC-0C2F18C5B2CB}" type="pres">
      <dgm:prSet presAssocID="{D035DB80-2984-45CC-9F21-0BBDAE8A6D11}" presName="LevelTwoTextNode" presStyleLbl="node2" presStyleIdx="1" presStyleCnt="3">
        <dgm:presLayoutVars>
          <dgm:chPref val="3"/>
        </dgm:presLayoutVars>
      </dgm:prSet>
      <dgm:spPr/>
    </dgm:pt>
    <dgm:pt modelId="{66008FAB-0160-4141-BA51-D64B9F954FA9}" type="pres">
      <dgm:prSet presAssocID="{D035DB80-2984-45CC-9F21-0BBDAE8A6D11}" presName="level3hierChild" presStyleCnt="0"/>
      <dgm:spPr/>
    </dgm:pt>
    <dgm:pt modelId="{CEDE467C-025E-4273-9C05-C7D170DBD098}" type="pres">
      <dgm:prSet presAssocID="{2748D9D6-AC3D-4C1C-8FE1-7B247B43F9BC}" presName="conn2-1" presStyleLbl="parChTrans1D2" presStyleIdx="2" presStyleCnt="3"/>
      <dgm:spPr/>
    </dgm:pt>
    <dgm:pt modelId="{773B3D04-8A50-4312-918A-86D46FCDB3E7}" type="pres">
      <dgm:prSet presAssocID="{2748D9D6-AC3D-4C1C-8FE1-7B247B43F9BC}" presName="connTx" presStyleLbl="parChTrans1D2" presStyleIdx="2" presStyleCnt="3"/>
      <dgm:spPr/>
    </dgm:pt>
    <dgm:pt modelId="{B2418FA7-8FC4-438D-A345-F16BA6BC56E7}" type="pres">
      <dgm:prSet presAssocID="{15FA99EF-F411-48CB-BB8B-F5B01A3F7945}" presName="root2" presStyleCnt="0"/>
      <dgm:spPr/>
    </dgm:pt>
    <dgm:pt modelId="{26D419B9-CBE0-4AB3-9294-B3CFF0D301B2}" type="pres">
      <dgm:prSet presAssocID="{15FA99EF-F411-48CB-BB8B-F5B01A3F7945}" presName="LevelTwoTextNode" presStyleLbl="node2" presStyleIdx="2" presStyleCnt="3" custLinFactNeighborX="1677" custLinFactNeighborY="3129">
        <dgm:presLayoutVars>
          <dgm:chPref val="3"/>
        </dgm:presLayoutVars>
      </dgm:prSet>
      <dgm:spPr/>
    </dgm:pt>
    <dgm:pt modelId="{A96A6BB3-18C8-471B-96EE-795A9915D48B}" type="pres">
      <dgm:prSet presAssocID="{15FA99EF-F411-48CB-BB8B-F5B01A3F7945}" presName="level3hierChild" presStyleCnt="0"/>
      <dgm:spPr/>
    </dgm:pt>
  </dgm:ptLst>
  <dgm:cxnLst>
    <dgm:cxn modelId="{5152940B-B500-4636-B1BE-B52259B46CB1}" type="presOf" srcId="{DECDF4F7-D4E5-4CCF-913C-8A584D9ACB11}" destId="{DAF6EFDF-144A-4D21-BB6B-AD5998135DBC}" srcOrd="0" destOrd="0" presId="urn:microsoft.com/office/officeart/2005/8/layout/hierarchy2"/>
    <dgm:cxn modelId="{6CDAAF17-EC87-498F-8F40-6E77CA21AA6A}" srcId="{8FA81001-5EC9-4296-9E7D-B548C9449837}" destId="{DECDF4F7-D4E5-4CCF-913C-8A584D9ACB11}" srcOrd="0" destOrd="0" parTransId="{11839055-FDE2-4A9A-A36D-D06A0589228E}" sibTransId="{646B0512-1AAB-43D9-A9ED-26BA9386A267}"/>
    <dgm:cxn modelId="{A517DE1B-AF25-4833-BD52-7CB45D24AB13}" type="presOf" srcId="{F64DD49C-50B9-4E54-8076-77D3BF15904B}" destId="{B5393DBD-70C0-419E-B6A1-104ECED000B0}" srcOrd="0" destOrd="0" presId="urn:microsoft.com/office/officeart/2005/8/layout/hierarchy2"/>
    <dgm:cxn modelId="{2AE4E574-AE08-4C35-ABE1-C238CEF90436}" srcId="{DECDF4F7-D4E5-4CCF-913C-8A584D9ACB11}" destId="{D035DB80-2984-45CC-9F21-0BBDAE8A6D11}" srcOrd="1" destOrd="0" parTransId="{F64DD49C-50B9-4E54-8076-77D3BF15904B}" sibTransId="{A751CB5A-E18B-41D1-81BF-0E9E0BCA38F6}"/>
    <dgm:cxn modelId="{2A08E381-62D1-48E4-B827-EAC8F34E7F02}" type="presOf" srcId="{15FA99EF-F411-48CB-BB8B-F5B01A3F7945}" destId="{26D419B9-CBE0-4AB3-9294-B3CFF0D301B2}" srcOrd="0" destOrd="0" presId="urn:microsoft.com/office/officeart/2005/8/layout/hierarchy2"/>
    <dgm:cxn modelId="{7987EC85-02BB-46A8-9D8D-7CBC26089BA3}" type="presOf" srcId="{D787A71D-38E7-41B3-B404-50834ECE63AF}" destId="{3F3D9018-E7A0-475E-B232-3A3195ADE405}" srcOrd="1" destOrd="0" presId="urn:microsoft.com/office/officeart/2005/8/layout/hierarchy2"/>
    <dgm:cxn modelId="{9694B188-AD30-49E3-99CC-39CC65E6D41C}" type="presOf" srcId="{D787A71D-38E7-41B3-B404-50834ECE63AF}" destId="{5924AB5B-B5BD-4A9E-A0F2-10CB1D295CAD}" srcOrd="0" destOrd="0" presId="urn:microsoft.com/office/officeart/2005/8/layout/hierarchy2"/>
    <dgm:cxn modelId="{7D334B92-6C06-4DBC-AFE5-42545D367CEF}" type="presOf" srcId="{60F7C54A-6026-4DE9-A19F-2864587E81DE}" destId="{E23ED422-A6C2-4622-AF09-71E5B2CB2D96}" srcOrd="0" destOrd="0" presId="urn:microsoft.com/office/officeart/2005/8/layout/hierarchy2"/>
    <dgm:cxn modelId="{17F66EBB-259F-4505-B895-F16237529562}" type="presOf" srcId="{D035DB80-2984-45CC-9F21-0BBDAE8A6D11}" destId="{E61CBD1C-5F00-4012-BFCC-0C2F18C5B2CB}" srcOrd="0" destOrd="0" presId="urn:microsoft.com/office/officeart/2005/8/layout/hierarchy2"/>
    <dgm:cxn modelId="{294B3DBF-9EB6-4DC5-BD87-098D69EDB0A6}" type="presOf" srcId="{8FA81001-5EC9-4296-9E7D-B548C9449837}" destId="{341013C5-3D70-4757-9CF4-B68CA145B69C}" srcOrd="0" destOrd="0" presId="urn:microsoft.com/office/officeart/2005/8/layout/hierarchy2"/>
    <dgm:cxn modelId="{BDDC25CE-4A66-48D7-9A6A-A9451C4A2058}" type="presOf" srcId="{F64DD49C-50B9-4E54-8076-77D3BF15904B}" destId="{8C4EE166-228B-4772-92A3-C3D752271D13}" srcOrd="1" destOrd="0" presId="urn:microsoft.com/office/officeart/2005/8/layout/hierarchy2"/>
    <dgm:cxn modelId="{253947D9-1F38-42F8-B917-144682151C3E}" srcId="{DECDF4F7-D4E5-4CCF-913C-8A584D9ACB11}" destId="{60F7C54A-6026-4DE9-A19F-2864587E81DE}" srcOrd="0" destOrd="0" parTransId="{D787A71D-38E7-41B3-B404-50834ECE63AF}" sibTransId="{E3A4E9BE-B6F6-419B-B21F-9581844B59D0}"/>
    <dgm:cxn modelId="{F0B86AEB-BD53-4385-BCE0-479D0B75DF2B}" type="presOf" srcId="{2748D9D6-AC3D-4C1C-8FE1-7B247B43F9BC}" destId="{CEDE467C-025E-4273-9C05-C7D170DBD098}" srcOrd="0" destOrd="0" presId="urn:microsoft.com/office/officeart/2005/8/layout/hierarchy2"/>
    <dgm:cxn modelId="{81A79DED-E365-44F6-8336-F17BD8D822AB}" type="presOf" srcId="{2748D9D6-AC3D-4C1C-8FE1-7B247B43F9BC}" destId="{773B3D04-8A50-4312-918A-86D46FCDB3E7}" srcOrd="1" destOrd="0" presId="urn:microsoft.com/office/officeart/2005/8/layout/hierarchy2"/>
    <dgm:cxn modelId="{66C455F7-D110-44ED-89A1-A6062B01C278}" srcId="{DECDF4F7-D4E5-4CCF-913C-8A584D9ACB11}" destId="{15FA99EF-F411-48CB-BB8B-F5B01A3F7945}" srcOrd="2" destOrd="0" parTransId="{2748D9D6-AC3D-4C1C-8FE1-7B247B43F9BC}" sibTransId="{5CD452C1-5BB5-4685-8134-E00CE31AFD02}"/>
    <dgm:cxn modelId="{B89492DB-3440-455B-B443-0E58FCFF9740}" type="presParOf" srcId="{341013C5-3D70-4757-9CF4-B68CA145B69C}" destId="{363BA5E0-0011-4743-A4CB-666579A1A163}" srcOrd="0" destOrd="0" presId="urn:microsoft.com/office/officeart/2005/8/layout/hierarchy2"/>
    <dgm:cxn modelId="{17CF6F10-371B-46C2-BCC1-08C57A9ED1C2}" type="presParOf" srcId="{363BA5E0-0011-4743-A4CB-666579A1A163}" destId="{DAF6EFDF-144A-4D21-BB6B-AD5998135DBC}" srcOrd="0" destOrd="0" presId="urn:microsoft.com/office/officeart/2005/8/layout/hierarchy2"/>
    <dgm:cxn modelId="{A3D31BC1-9A5D-4DAC-BA8F-23175D973B06}" type="presParOf" srcId="{363BA5E0-0011-4743-A4CB-666579A1A163}" destId="{BA45046E-6D01-4755-B1B8-2D08CAD44773}" srcOrd="1" destOrd="0" presId="urn:microsoft.com/office/officeart/2005/8/layout/hierarchy2"/>
    <dgm:cxn modelId="{9745CC28-0980-4DF6-8A23-B8F45D9D9921}" type="presParOf" srcId="{BA45046E-6D01-4755-B1B8-2D08CAD44773}" destId="{5924AB5B-B5BD-4A9E-A0F2-10CB1D295CAD}" srcOrd="0" destOrd="0" presId="urn:microsoft.com/office/officeart/2005/8/layout/hierarchy2"/>
    <dgm:cxn modelId="{1C78880F-4E76-4F50-9BBB-E0ECA420C7F1}" type="presParOf" srcId="{5924AB5B-B5BD-4A9E-A0F2-10CB1D295CAD}" destId="{3F3D9018-E7A0-475E-B232-3A3195ADE405}" srcOrd="0" destOrd="0" presId="urn:microsoft.com/office/officeart/2005/8/layout/hierarchy2"/>
    <dgm:cxn modelId="{76EFC2E7-BA49-46DE-8996-D47FDE4B4978}" type="presParOf" srcId="{BA45046E-6D01-4755-B1B8-2D08CAD44773}" destId="{BCAADFD0-F182-45D0-AD39-0FA3AB544B8E}" srcOrd="1" destOrd="0" presId="urn:microsoft.com/office/officeart/2005/8/layout/hierarchy2"/>
    <dgm:cxn modelId="{63D510A1-3D4E-4908-905B-AD93B74C86A0}" type="presParOf" srcId="{BCAADFD0-F182-45D0-AD39-0FA3AB544B8E}" destId="{E23ED422-A6C2-4622-AF09-71E5B2CB2D96}" srcOrd="0" destOrd="0" presId="urn:microsoft.com/office/officeart/2005/8/layout/hierarchy2"/>
    <dgm:cxn modelId="{00B11B4B-10B0-4655-9435-4642674D9612}" type="presParOf" srcId="{BCAADFD0-F182-45D0-AD39-0FA3AB544B8E}" destId="{C279CB5D-2C37-49A0-9605-9F5E49E68B14}" srcOrd="1" destOrd="0" presId="urn:microsoft.com/office/officeart/2005/8/layout/hierarchy2"/>
    <dgm:cxn modelId="{7ABB63DF-A4A1-4898-951A-ABC5C095AE7F}" type="presParOf" srcId="{BA45046E-6D01-4755-B1B8-2D08CAD44773}" destId="{B5393DBD-70C0-419E-B6A1-104ECED000B0}" srcOrd="2" destOrd="0" presId="urn:microsoft.com/office/officeart/2005/8/layout/hierarchy2"/>
    <dgm:cxn modelId="{3BE2E03F-6CDF-4C07-A97E-C529E9D5EE3F}" type="presParOf" srcId="{B5393DBD-70C0-419E-B6A1-104ECED000B0}" destId="{8C4EE166-228B-4772-92A3-C3D752271D13}" srcOrd="0" destOrd="0" presId="urn:microsoft.com/office/officeart/2005/8/layout/hierarchy2"/>
    <dgm:cxn modelId="{693CAEA6-6A1B-4B51-9C8E-6975FFEF24C3}" type="presParOf" srcId="{BA45046E-6D01-4755-B1B8-2D08CAD44773}" destId="{81196A73-9575-44E3-8A39-4965542DDD0E}" srcOrd="3" destOrd="0" presId="urn:microsoft.com/office/officeart/2005/8/layout/hierarchy2"/>
    <dgm:cxn modelId="{82532EE2-7116-45A3-A7DF-176A2946AD89}" type="presParOf" srcId="{81196A73-9575-44E3-8A39-4965542DDD0E}" destId="{E61CBD1C-5F00-4012-BFCC-0C2F18C5B2CB}" srcOrd="0" destOrd="0" presId="urn:microsoft.com/office/officeart/2005/8/layout/hierarchy2"/>
    <dgm:cxn modelId="{B24D0703-F6D1-4613-B763-E1DB9F67D4C7}" type="presParOf" srcId="{81196A73-9575-44E3-8A39-4965542DDD0E}" destId="{66008FAB-0160-4141-BA51-D64B9F954FA9}" srcOrd="1" destOrd="0" presId="urn:microsoft.com/office/officeart/2005/8/layout/hierarchy2"/>
    <dgm:cxn modelId="{D15C2B87-BEF6-4988-AC2C-211D2B142D59}" type="presParOf" srcId="{BA45046E-6D01-4755-B1B8-2D08CAD44773}" destId="{CEDE467C-025E-4273-9C05-C7D170DBD098}" srcOrd="4" destOrd="0" presId="urn:microsoft.com/office/officeart/2005/8/layout/hierarchy2"/>
    <dgm:cxn modelId="{96881EE5-51D7-49C4-B337-88832CAC9FED}" type="presParOf" srcId="{CEDE467C-025E-4273-9C05-C7D170DBD098}" destId="{773B3D04-8A50-4312-918A-86D46FCDB3E7}" srcOrd="0" destOrd="0" presId="urn:microsoft.com/office/officeart/2005/8/layout/hierarchy2"/>
    <dgm:cxn modelId="{BEE20BE4-1CF2-45A2-B77F-EACC99BD1E43}" type="presParOf" srcId="{BA45046E-6D01-4755-B1B8-2D08CAD44773}" destId="{B2418FA7-8FC4-438D-A345-F16BA6BC56E7}" srcOrd="5" destOrd="0" presId="urn:microsoft.com/office/officeart/2005/8/layout/hierarchy2"/>
    <dgm:cxn modelId="{8E297109-DD62-496B-95DA-E4EA112D92B6}" type="presParOf" srcId="{B2418FA7-8FC4-438D-A345-F16BA6BC56E7}" destId="{26D419B9-CBE0-4AB3-9294-B3CFF0D301B2}" srcOrd="0" destOrd="0" presId="urn:microsoft.com/office/officeart/2005/8/layout/hierarchy2"/>
    <dgm:cxn modelId="{C27343F6-CB59-41F9-9D57-0D6608A6BBEB}" type="presParOf" srcId="{B2418FA7-8FC4-438D-A345-F16BA6BC56E7}" destId="{A96A6BB3-18C8-471B-96EE-795A9915D48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F6EFDF-144A-4D21-BB6B-AD5998135DBC}">
      <dsp:nvSpPr>
        <dsp:cNvPr id="0" name=""/>
        <dsp:cNvSpPr/>
      </dsp:nvSpPr>
      <dsp:spPr>
        <a:xfrm>
          <a:off x="95249" y="1416843"/>
          <a:ext cx="2460625" cy="12303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t>Association Measures</a:t>
          </a:r>
        </a:p>
      </dsp:txBody>
      <dsp:txXfrm>
        <a:off x="131284" y="1452878"/>
        <a:ext cx="2388555" cy="1158242"/>
      </dsp:txXfrm>
    </dsp:sp>
    <dsp:sp modelId="{5924AB5B-B5BD-4A9E-A0F2-10CB1D295CAD}">
      <dsp:nvSpPr>
        <dsp:cNvPr id="0" name=""/>
        <dsp:cNvSpPr/>
      </dsp:nvSpPr>
      <dsp:spPr>
        <a:xfrm rot="18289469">
          <a:off x="2186232" y="1297324"/>
          <a:ext cx="1723535" cy="54492"/>
        </a:xfrm>
        <a:custGeom>
          <a:avLst/>
          <a:gdLst/>
          <a:ahLst/>
          <a:cxnLst/>
          <a:rect l="0" t="0" r="0" b="0"/>
          <a:pathLst>
            <a:path>
              <a:moveTo>
                <a:pt x="0" y="27246"/>
              </a:moveTo>
              <a:lnTo>
                <a:pt x="1723535" y="272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004911" y="1281481"/>
        <a:ext cx="86176" cy="86176"/>
      </dsp:txXfrm>
    </dsp:sp>
    <dsp:sp modelId="{E23ED422-A6C2-4622-AF09-71E5B2CB2D96}">
      <dsp:nvSpPr>
        <dsp:cNvPr id="0" name=""/>
        <dsp:cNvSpPr/>
      </dsp:nvSpPr>
      <dsp:spPr>
        <a:xfrm>
          <a:off x="3540125" y="1984"/>
          <a:ext cx="2460625" cy="12303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t>Support</a:t>
          </a:r>
        </a:p>
      </dsp:txBody>
      <dsp:txXfrm>
        <a:off x="3576160" y="38019"/>
        <a:ext cx="2388555" cy="1158242"/>
      </dsp:txXfrm>
    </dsp:sp>
    <dsp:sp modelId="{B5393DBD-70C0-419E-B6A1-104ECED000B0}">
      <dsp:nvSpPr>
        <dsp:cNvPr id="0" name=""/>
        <dsp:cNvSpPr/>
      </dsp:nvSpPr>
      <dsp:spPr>
        <a:xfrm>
          <a:off x="2555874" y="2004753"/>
          <a:ext cx="984250" cy="54492"/>
        </a:xfrm>
        <a:custGeom>
          <a:avLst/>
          <a:gdLst/>
          <a:ahLst/>
          <a:cxnLst/>
          <a:rect l="0" t="0" r="0" b="0"/>
          <a:pathLst>
            <a:path>
              <a:moveTo>
                <a:pt x="0" y="27246"/>
              </a:moveTo>
              <a:lnTo>
                <a:pt x="984250" y="272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23393" y="2007393"/>
        <a:ext cx="49212" cy="49212"/>
      </dsp:txXfrm>
    </dsp:sp>
    <dsp:sp modelId="{E61CBD1C-5F00-4012-BFCC-0C2F18C5B2CB}">
      <dsp:nvSpPr>
        <dsp:cNvPr id="0" name=""/>
        <dsp:cNvSpPr/>
      </dsp:nvSpPr>
      <dsp:spPr>
        <a:xfrm>
          <a:off x="3540125" y="1416843"/>
          <a:ext cx="2460625" cy="12303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t>Confidence</a:t>
          </a:r>
        </a:p>
      </dsp:txBody>
      <dsp:txXfrm>
        <a:off x="3576160" y="1452878"/>
        <a:ext cx="2388555" cy="1158242"/>
      </dsp:txXfrm>
    </dsp:sp>
    <dsp:sp modelId="{CEDE467C-025E-4273-9C05-C7D170DBD098}">
      <dsp:nvSpPr>
        <dsp:cNvPr id="0" name=""/>
        <dsp:cNvSpPr/>
      </dsp:nvSpPr>
      <dsp:spPr>
        <a:xfrm rot="3246174">
          <a:off x="2194114" y="2713175"/>
          <a:ext cx="1749035" cy="54492"/>
        </a:xfrm>
        <a:custGeom>
          <a:avLst/>
          <a:gdLst/>
          <a:ahLst/>
          <a:cxnLst/>
          <a:rect l="0" t="0" r="0" b="0"/>
          <a:pathLst>
            <a:path>
              <a:moveTo>
                <a:pt x="0" y="27246"/>
              </a:moveTo>
              <a:lnTo>
                <a:pt x="1749035" y="272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024906" y="2696695"/>
        <a:ext cx="87451" cy="87451"/>
      </dsp:txXfrm>
    </dsp:sp>
    <dsp:sp modelId="{26D419B9-CBE0-4AB3-9294-B3CFF0D301B2}">
      <dsp:nvSpPr>
        <dsp:cNvPr id="0" name=""/>
        <dsp:cNvSpPr/>
      </dsp:nvSpPr>
      <dsp:spPr>
        <a:xfrm>
          <a:off x="3581389" y="2833687"/>
          <a:ext cx="2460625" cy="12303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t>Lift</a:t>
          </a:r>
        </a:p>
      </dsp:txBody>
      <dsp:txXfrm>
        <a:off x="3617424" y="2869722"/>
        <a:ext cx="2388555" cy="11582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6167C-FDCE-4C6D-8AEF-96E23FC70605}" type="datetimeFigureOut">
              <a:rPr lang="en-IN" smtClean="0"/>
              <a:t>26-06-2024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CDD90D-1648-46FE-BABD-80632E8BBA2A}" type="slidenum">
              <a:rPr lang="en-IN" smtClean="0"/>
              <a:t>‹#›</a:t>
            </a:fld>
            <a:endParaRPr lang="en-IN"/>
          </a:p>
        </p:txBody>
      </p:sp>
    </p:spTree>
    <p:extLst>
      <p:ext uri="{BB962C8B-B14F-4D97-AF65-F5344CB8AC3E}">
        <p14:creationId xmlns:p14="http://schemas.microsoft.com/office/powerpoint/2010/main" val="2953090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Support(X ⇒ Y) = P(X ∪ Y)</a:t>
            </a:r>
            <a:endParaRPr lang="en-US" dirty="0"/>
          </a:p>
          <a:p>
            <a:r>
              <a:rPr lang="en-US" b="1" dirty="0"/>
              <a:t>Support</a:t>
            </a:r>
            <a:r>
              <a:rPr lang="en-US" dirty="0"/>
              <a:t> of a rule X⇒Y (read as "X implies Y") is the probability that both </a:t>
            </a:r>
            <a:r>
              <a:rPr lang="en-US" dirty="0" err="1"/>
              <a:t>itemsets</a:t>
            </a:r>
            <a:r>
              <a:rPr lang="en-US" dirty="0"/>
              <a:t> X and Y occur together in the dataset.</a:t>
            </a:r>
          </a:p>
          <a:p>
            <a:r>
              <a:rPr lang="en-US" dirty="0"/>
              <a:t> </a:t>
            </a:r>
          </a:p>
          <a:p>
            <a:r>
              <a:rPr lang="en-US" dirty="0"/>
              <a:t>In simpler terms, support is a measure of how frequently the items in the rule appear together in the dataset.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t>confidence(X =&gt;Y) = P(</a:t>
            </a:r>
            <a:r>
              <a:rPr lang="en-US" sz="1200" i="1" dirty="0" err="1"/>
              <a:t>YǀX</a:t>
            </a:r>
            <a:r>
              <a:rPr lang="en-US" sz="1200" i="1" dirty="0"/>
              <a:t>)</a:t>
            </a:r>
            <a:endParaRPr lang="en-US" dirty="0"/>
          </a:p>
          <a:p>
            <a:r>
              <a:rPr lang="en-US" dirty="0"/>
              <a:t>"Confidence of X implies Y is the conditional  probability of Y given X.“ This tells you how often Y appears in transactions that already contain X.</a:t>
            </a:r>
          </a:p>
          <a:p>
            <a:endParaRPr lang="en-US" dirty="0"/>
          </a:p>
          <a:p>
            <a:r>
              <a:rPr lang="en-US" dirty="0"/>
              <a:t>An association rule in the context of data mining is a rule that implies a certain relationship between items in a dataset. It takes the form:𝑋→𝑌 </a:t>
            </a:r>
            <a:r>
              <a:rPr lang="en-US" dirty="0" err="1"/>
              <a:t>where:X</a:t>
            </a:r>
            <a:r>
              <a:rPr lang="en-US" dirty="0"/>
              <a:t> and Y are subsets of a larger set of items 𝐼I.𝑋∩𝑌=∅, meaning X and Y do not share any common items (they are disjoint sets).In simpler terms, an association rule indicates that when the items in X appear together in a dataset, it is likely that the items in Y will also appear. For example, in a retail context, if X represents the set of items {bread, milk}, and Y represents {butter}, the rule {𝑏𝑟𝑒𝑎𝑑,𝑚𝑖𝑙𝑘}→{𝑏𝑢𝑡𝑡𝑒𝑟} suggests that customers who buy bread and milk are also likely to buy </a:t>
            </a:r>
            <a:r>
              <a:rPr lang="en-US" dirty="0" err="1"/>
              <a:t>butter.This</a:t>
            </a:r>
            <a:r>
              <a:rPr lang="en-US" dirty="0"/>
              <a:t> type of analysis is commonly used in market basket analysis, where retailers are interested in understanding the relationships between different products purchased together. It helps in making decisions about product placements, promotions, and inventory management.</a:t>
            </a:r>
            <a:endParaRPr lang="en-IN" dirty="0"/>
          </a:p>
        </p:txBody>
      </p:sp>
      <p:sp>
        <p:nvSpPr>
          <p:cNvPr id="4" name="Slide Number Placeholder 3"/>
          <p:cNvSpPr>
            <a:spLocks noGrp="1"/>
          </p:cNvSpPr>
          <p:nvPr>
            <p:ph type="sldNum" sz="quarter" idx="5"/>
          </p:nvPr>
        </p:nvSpPr>
        <p:spPr/>
        <p:txBody>
          <a:bodyPr/>
          <a:lstStyle/>
          <a:p>
            <a:fld id="{17CDD90D-1648-46FE-BABD-80632E8BBA2A}" type="slidenum">
              <a:rPr lang="en-IN" smtClean="0"/>
              <a:t>8</a:t>
            </a:fld>
            <a:endParaRPr lang="en-IN"/>
          </a:p>
        </p:txBody>
      </p:sp>
    </p:spTree>
    <p:extLst>
      <p:ext uri="{BB962C8B-B14F-4D97-AF65-F5344CB8AC3E}">
        <p14:creationId xmlns:p14="http://schemas.microsoft.com/office/powerpoint/2010/main" val="2051191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We find two closed frequent </a:t>
            </a:r>
            <a:r>
              <a:rPr lang="en-IN" sz="1200" kern="1200" dirty="0" err="1">
                <a:solidFill>
                  <a:schemeClr val="tx1"/>
                </a:solidFill>
                <a:effectLst/>
                <a:latin typeface="+mn-lt"/>
                <a:ea typeface="+mn-ea"/>
                <a:cs typeface="+mn-cs"/>
              </a:rPr>
              <a:t>itemsets</a:t>
            </a:r>
            <a:r>
              <a:rPr lang="en-IN" sz="1200" kern="1200" dirty="0">
                <a:solidFill>
                  <a:schemeClr val="tx1"/>
                </a:solidFill>
                <a:effectLst/>
                <a:latin typeface="+mn-lt"/>
                <a:ea typeface="+mn-ea"/>
                <a:cs typeface="+mn-cs"/>
              </a:rPr>
              <a:t> and their support counts, that is, C = {</a:t>
            </a:r>
            <a:r>
              <a:rPr lang="en-IN" sz="1200" i="1" kern="1200" dirty="0">
                <a:solidFill>
                  <a:schemeClr val="tx1"/>
                </a:solidFill>
                <a:effectLst/>
                <a:latin typeface="+mn-lt"/>
                <a:ea typeface="+mn-ea"/>
                <a:cs typeface="+mn-cs"/>
              </a:rPr>
              <a:t>a</a:t>
            </a:r>
            <a:r>
              <a:rPr lang="en-IN" sz="1200" kern="1200" dirty="0">
                <a:solidFill>
                  <a:schemeClr val="tx1"/>
                </a:solidFill>
                <a:effectLst/>
                <a:latin typeface="+mn-lt"/>
                <a:ea typeface="+mn-ea"/>
                <a:cs typeface="+mn-cs"/>
              </a:rPr>
              <a:t>1, </a:t>
            </a:r>
            <a:r>
              <a:rPr lang="en-IN" sz="1200" i="1" kern="1200" dirty="0">
                <a:solidFill>
                  <a:schemeClr val="tx1"/>
                </a:solidFill>
                <a:effectLst/>
                <a:latin typeface="+mn-lt"/>
                <a:ea typeface="+mn-ea"/>
                <a:cs typeface="+mn-cs"/>
              </a:rPr>
              <a:t>a</a:t>
            </a:r>
            <a:r>
              <a:rPr lang="en-IN" sz="1200" kern="1200" dirty="0">
                <a:solidFill>
                  <a:schemeClr val="tx1"/>
                </a:solidFill>
                <a:effectLst/>
                <a:latin typeface="+mn-lt"/>
                <a:ea typeface="+mn-ea"/>
                <a:cs typeface="+mn-cs"/>
              </a:rPr>
              <a:t>2, …. , </a:t>
            </a:r>
            <a:r>
              <a:rPr lang="en-IN" sz="1200" i="1" kern="1200" dirty="0">
                <a:solidFill>
                  <a:schemeClr val="tx1"/>
                </a:solidFill>
                <a:effectLst/>
                <a:latin typeface="+mn-lt"/>
                <a:ea typeface="+mn-ea"/>
                <a:cs typeface="+mn-cs"/>
              </a:rPr>
              <a:t>a</a:t>
            </a:r>
            <a:r>
              <a:rPr lang="en-IN" sz="1200" kern="1200" dirty="0">
                <a:solidFill>
                  <a:schemeClr val="tx1"/>
                </a:solidFill>
                <a:effectLst/>
                <a:latin typeface="+mn-lt"/>
                <a:ea typeface="+mn-ea"/>
                <a:cs typeface="+mn-cs"/>
              </a:rPr>
              <a:t>100} : 1; {</a:t>
            </a:r>
            <a:r>
              <a:rPr lang="en-IN" sz="1200" i="1" kern="1200" dirty="0">
                <a:solidFill>
                  <a:schemeClr val="tx1"/>
                </a:solidFill>
                <a:effectLst/>
                <a:latin typeface="+mn-lt"/>
                <a:ea typeface="+mn-ea"/>
                <a:cs typeface="+mn-cs"/>
              </a:rPr>
              <a:t>a</a:t>
            </a:r>
            <a:r>
              <a:rPr lang="en-IN" sz="1200" kern="1200" dirty="0">
                <a:solidFill>
                  <a:schemeClr val="tx1"/>
                </a:solidFill>
                <a:effectLst/>
                <a:latin typeface="+mn-lt"/>
                <a:ea typeface="+mn-ea"/>
                <a:cs typeface="+mn-cs"/>
              </a:rPr>
              <a:t>1, </a:t>
            </a:r>
            <a:r>
              <a:rPr lang="en-IN" sz="1200" i="1" kern="1200" dirty="0">
                <a:solidFill>
                  <a:schemeClr val="tx1"/>
                </a:solidFill>
                <a:effectLst/>
                <a:latin typeface="+mn-lt"/>
                <a:ea typeface="+mn-ea"/>
                <a:cs typeface="+mn-cs"/>
              </a:rPr>
              <a:t>a</a:t>
            </a:r>
            <a:r>
              <a:rPr lang="en-IN" sz="1200" kern="1200" dirty="0">
                <a:solidFill>
                  <a:schemeClr val="tx1"/>
                </a:solidFill>
                <a:effectLst/>
                <a:latin typeface="+mn-lt"/>
                <a:ea typeface="+mn-ea"/>
                <a:cs typeface="+mn-cs"/>
              </a:rPr>
              <a:t>2, … , </a:t>
            </a:r>
            <a:r>
              <a:rPr lang="en-IN" sz="1200" i="1" kern="1200" dirty="0">
                <a:solidFill>
                  <a:schemeClr val="tx1"/>
                </a:solidFill>
                <a:effectLst/>
                <a:latin typeface="+mn-lt"/>
                <a:ea typeface="+mn-ea"/>
                <a:cs typeface="+mn-cs"/>
              </a:rPr>
              <a:t>a</a:t>
            </a:r>
            <a:r>
              <a:rPr lang="en-IN" sz="1200" kern="1200" dirty="0">
                <a:solidFill>
                  <a:schemeClr val="tx1"/>
                </a:solidFill>
                <a:effectLst/>
                <a:latin typeface="+mn-lt"/>
                <a:ea typeface="+mn-ea"/>
                <a:cs typeface="+mn-cs"/>
              </a:rPr>
              <a:t>50} : 2. </a:t>
            </a:r>
          </a:p>
          <a:p>
            <a:r>
              <a:rPr lang="en-IN" sz="1200" kern="1200" dirty="0">
                <a:solidFill>
                  <a:schemeClr val="tx1"/>
                </a:solidFill>
                <a:effectLst/>
                <a:latin typeface="+mn-lt"/>
                <a:ea typeface="+mn-ea"/>
                <a:cs typeface="+mn-cs"/>
              </a:rPr>
              <a:t>There is one maximal frequent </a:t>
            </a:r>
            <a:r>
              <a:rPr lang="en-IN" sz="1200" kern="1200" dirty="0" err="1">
                <a:solidFill>
                  <a:schemeClr val="tx1"/>
                </a:solidFill>
                <a:effectLst/>
                <a:latin typeface="+mn-lt"/>
                <a:ea typeface="+mn-ea"/>
                <a:cs typeface="+mn-cs"/>
              </a:rPr>
              <a:t>itemset:M</a:t>
            </a:r>
            <a:r>
              <a:rPr lang="en-IN" sz="1200" kern="1200" dirty="0">
                <a:solidFill>
                  <a:schemeClr val="tx1"/>
                </a:solidFill>
                <a:effectLst/>
                <a:latin typeface="+mn-lt"/>
                <a:ea typeface="+mn-ea"/>
                <a:cs typeface="+mn-cs"/>
              </a:rPr>
              <a:t>= {</a:t>
            </a:r>
            <a:r>
              <a:rPr lang="en-IN" sz="1200" i="1" kern="1200" dirty="0">
                <a:solidFill>
                  <a:schemeClr val="tx1"/>
                </a:solidFill>
                <a:effectLst/>
                <a:latin typeface="+mn-lt"/>
                <a:ea typeface="+mn-ea"/>
                <a:cs typeface="+mn-cs"/>
              </a:rPr>
              <a:t>a</a:t>
            </a:r>
            <a:r>
              <a:rPr lang="en-IN" sz="1200" kern="1200" dirty="0">
                <a:solidFill>
                  <a:schemeClr val="tx1"/>
                </a:solidFill>
                <a:effectLst/>
                <a:latin typeface="+mn-lt"/>
                <a:ea typeface="+mn-ea"/>
                <a:cs typeface="+mn-cs"/>
              </a:rPr>
              <a:t>1, </a:t>
            </a:r>
            <a:r>
              <a:rPr lang="en-IN" sz="1200" i="1" kern="1200" dirty="0">
                <a:solidFill>
                  <a:schemeClr val="tx1"/>
                </a:solidFill>
                <a:effectLst/>
                <a:latin typeface="+mn-lt"/>
                <a:ea typeface="+mn-ea"/>
                <a:cs typeface="+mn-cs"/>
              </a:rPr>
              <a:t>a</a:t>
            </a:r>
            <a:r>
              <a:rPr lang="en-IN" sz="1200" kern="1200" dirty="0">
                <a:solidFill>
                  <a:schemeClr val="tx1"/>
                </a:solidFill>
                <a:effectLst/>
                <a:latin typeface="+mn-lt"/>
                <a:ea typeface="+mn-ea"/>
                <a:cs typeface="+mn-cs"/>
              </a:rPr>
              <a:t>2, …. , </a:t>
            </a:r>
            <a:r>
              <a:rPr lang="en-IN" sz="1200" i="1" kern="1200" dirty="0">
                <a:solidFill>
                  <a:schemeClr val="tx1"/>
                </a:solidFill>
                <a:effectLst/>
                <a:latin typeface="+mn-lt"/>
                <a:ea typeface="+mn-ea"/>
                <a:cs typeface="+mn-cs"/>
              </a:rPr>
              <a:t>a</a:t>
            </a:r>
            <a:r>
              <a:rPr lang="en-IN" sz="1200" kern="1200" dirty="0">
                <a:solidFill>
                  <a:schemeClr val="tx1"/>
                </a:solidFill>
                <a:effectLst/>
                <a:latin typeface="+mn-lt"/>
                <a:ea typeface="+mn-ea"/>
                <a:cs typeface="+mn-cs"/>
              </a:rPr>
              <a:t>100} : 1; (We cannot include {</a:t>
            </a:r>
            <a:r>
              <a:rPr lang="en-IN" sz="1200" i="1" kern="1200" dirty="0">
                <a:solidFill>
                  <a:schemeClr val="tx1"/>
                </a:solidFill>
                <a:effectLst/>
                <a:latin typeface="+mn-lt"/>
                <a:ea typeface="+mn-ea"/>
                <a:cs typeface="+mn-cs"/>
              </a:rPr>
              <a:t>a</a:t>
            </a:r>
            <a:r>
              <a:rPr lang="en-IN" sz="1200" kern="1200" dirty="0">
                <a:solidFill>
                  <a:schemeClr val="tx1"/>
                </a:solidFill>
                <a:effectLst/>
                <a:latin typeface="+mn-lt"/>
                <a:ea typeface="+mn-ea"/>
                <a:cs typeface="+mn-cs"/>
              </a:rPr>
              <a:t>1, </a:t>
            </a:r>
            <a:r>
              <a:rPr lang="en-IN" sz="1200" i="1" kern="1200" dirty="0">
                <a:solidFill>
                  <a:schemeClr val="tx1"/>
                </a:solidFill>
                <a:effectLst/>
                <a:latin typeface="+mn-lt"/>
                <a:ea typeface="+mn-ea"/>
                <a:cs typeface="+mn-cs"/>
              </a:rPr>
              <a:t>a</a:t>
            </a:r>
            <a:r>
              <a:rPr lang="en-IN" sz="1200" kern="1200" dirty="0">
                <a:solidFill>
                  <a:schemeClr val="tx1"/>
                </a:solidFill>
                <a:effectLst/>
                <a:latin typeface="+mn-lt"/>
                <a:ea typeface="+mn-ea"/>
                <a:cs typeface="+mn-cs"/>
              </a:rPr>
              <a:t>2, … , </a:t>
            </a:r>
            <a:r>
              <a:rPr lang="en-IN" sz="1200" i="1" kern="1200" dirty="0">
                <a:solidFill>
                  <a:schemeClr val="tx1"/>
                </a:solidFill>
                <a:effectLst/>
                <a:latin typeface="+mn-lt"/>
                <a:ea typeface="+mn-ea"/>
                <a:cs typeface="+mn-cs"/>
              </a:rPr>
              <a:t>a</a:t>
            </a:r>
            <a:r>
              <a:rPr lang="en-IN" sz="1200" kern="1200" dirty="0">
                <a:solidFill>
                  <a:schemeClr val="tx1"/>
                </a:solidFill>
                <a:effectLst/>
                <a:latin typeface="+mn-lt"/>
                <a:ea typeface="+mn-ea"/>
                <a:cs typeface="+mn-cs"/>
              </a:rPr>
              <a:t>50}  as a maximal frequent itemset because it has a frequent super-set, {</a:t>
            </a:r>
            <a:r>
              <a:rPr lang="en-IN" sz="1200" i="1" kern="1200" dirty="0">
                <a:solidFill>
                  <a:schemeClr val="tx1"/>
                </a:solidFill>
                <a:effectLst/>
                <a:latin typeface="+mn-lt"/>
                <a:ea typeface="+mn-ea"/>
                <a:cs typeface="+mn-cs"/>
              </a:rPr>
              <a:t>a</a:t>
            </a:r>
            <a:r>
              <a:rPr lang="en-IN" sz="1200" kern="1200" dirty="0">
                <a:solidFill>
                  <a:schemeClr val="tx1"/>
                </a:solidFill>
                <a:effectLst/>
                <a:latin typeface="+mn-lt"/>
                <a:ea typeface="+mn-ea"/>
                <a:cs typeface="+mn-cs"/>
              </a:rPr>
              <a:t>1, </a:t>
            </a:r>
            <a:r>
              <a:rPr lang="en-IN" sz="1200" i="1" kern="1200" dirty="0">
                <a:solidFill>
                  <a:schemeClr val="tx1"/>
                </a:solidFill>
                <a:effectLst/>
                <a:latin typeface="+mn-lt"/>
                <a:ea typeface="+mn-ea"/>
                <a:cs typeface="+mn-cs"/>
              </a:rPr>
              <a:t>a</a:t>
            </a:r>
            <a:r>
              <a:rPr lang="en-IN" sz="1200" kern="1200" dirty="0">
                <a:solidFill>
                  <a:schemeClr val="tx1"/>
                </a:solidFill>
                <a:effectLst/>
                <a:latin typeface="+mn-lt"/>
                <a:ea typeface="+mn-ea"/>
                <a:cs typeface="+mn-cs"/>
              </a:rPr>
              <a:t>2, …. , </a:t>
            </a:r>
            <a:r>
              <a:rPr lang="en-IN" sz="1200" i="1" kern="1200" dirty="0">
                <a:solidFill>
                  <a:schemeClr val="tx1"/>
                </a:solidFill>
                <a:effectLst/>
                <a:latin typeface="+mn-lt"/>
                <a:ea typeface="+mn-ea"/>
                <a:cs typeface="+mn-cs"/>
              </a:rPr>
              <a:t>a</a:t>
            </a:r>
            <a:r>
              <a:rPr lang="en-IN" sz="1200" kern="1200" dirty="0">
                <a:solidFill>
                  <a:schemeClr val="tx1"/>
                </a:solidFill>
                <a:effectLst/>
                <a:latin typeface="+mn-lt"/>
                <a:ea typeface="+mn-ea"/>
                <a:cs typeface="+mn-cs"/>
              </a:rPr>
              <a:t>100} </a:t>
            </a:r>
          </a:p>
          <a:p>
            <a:r>
              <a:rPr lang="en-IN" sz="1200" kern="1200" dirty="0">
                <a:solidFill>
                  <a:schemeClr val="tx1"/>
                </a:solidFill>
                <a:effectLst/>
                <a:latin typeface="+mn-lt"/>
                <a:ea typeface="+mn-ea"/>
                <a:cs typeface="+mn-cs"/>
              </a:rPr>
              <a:t>Smaller number of frequent </a:t>
            </a:r>
            <a:r>
              <a:rPr lang="en-IN" sz="1200" kern="1200" dirty="0" err="1">
                <a:solidFill>
                  <a:schemeClr val="tx1"/>
                </a:solidFill>
                <a:effectLst/>
                <a:latin typeface="+mn-lt"/>
                <a:ea typeface="+mn-ea"/>
                <a:cs typeface="+mn-cs"/>
              </a:rPr>
              <a:t>itemsets</a:t>
            </a:r>
            <a:r>
              <a:rPr lang="en-IN" sz="1200" kern="1200" dirty="0">
                <a:solidFill>
                  <a:schemeClr val="tx1"/>
                </a:solidFill>
                <a:effectLst/>
                <a:latin typeface="+mn-lt"/>
                <a:ea typeface="+mn-ea"/>
                <a:cs typeface="+mn-cs"/>
              </a:rPr>
              <a:t> than 2</a:t>
            </a:r>
            <a:r>
              <a:rPr lang="en-IN" sz="1200" kern="1200" baseline="30000" dirty="0">
                <a:solidFill>
                  <a:schemeClr val="tx1"/>
                </a:solidFill>
                <a:effectLst/>
                <a:latin typeface="+mn-lt"/>
                <a:ea typeface="+mn-ea"/>
                <a:cs typeface="+mn-cs"/>
              </a:rPr>
              <a:t>100</a:t>
            </a:r>
            <a:r>
              <a:rPr lang="en-IN" sz="1200" kern="1200" dirty="0">
                <a:solidFill>
                  <a:schemeClr val="tx1"/>
                </a:solidFill>
                <a:effectLst/>
                <a:latin typeface="+mn-lt"/>
                <a:ea typeface="+mn-ea"/>
                <a:cs typeface="+mn-cs"/>
              </a:rPr>
              <a:t>-1 combinations.</a:t>
            </a:r>
          </a:p>
          <a:p>
            <a:r>
              <a:rPr lang="en-IN" sz="1200" kern="1200" dirty="0">
                <a:solidFill>
                  <a:schemeClr val="tx1"/>
                </a:solidFill>
                <a:effectLst/>
                <a:latin typeface="+mn-lt"/>
                <a:ea typeface="+mn-ea"/>
                <a:cs typeface="+mn-cs"/>
              </a:rPr>
              <a:t>The set of closed frequent </a:t>
            </a:r>
            <a:r>
              <a:rPr lang="en-IN" sz="1200" kern="1200" dirty="0" err="1">
                <a:solidFill>
                  <a:schemeClr val="tx1"/>
                </a:solidFill>
                <a:effectLst/>
                <a:latin typeface="+mn-lt"/>
                <a:ea typeface="+mn-ea"/>
                <a:cs typeface="+mn-cs"/>
              </a:rPr>
              <a:t>itemsets</a:t>
            </a:r>
            <a:r>
              <a:rPr lang="en-IN" sz="1200" kern="1200" dirty="0">
                <a:solidFill>
                  <a:schemeClr val="tx1"/>
                </a:solidFill>
                <a:effectLst/>
                <a:latin typeface="+mn-lt"/>
                <a:ea typeface="+mn-ea"/>
                <a:cs typeface="+mn-cs"/>
              </a:rPr>
              <a:t> contains complete information regarding the frequent </a:t>
            </a:r>
            <a:r>
              <a:rPr lang="en-IN" sz="1200" kern="1200" dirty="0" err="1">
                <a:solidFill>
                  <a:schemeClr val="tx1"/>
                </a:solidFill>
                <a:effectLst/>
                <a:latin typeface="+mn-lt"/>
                <a:ea typeface="+mn-ea"/>
                <a:cs typeface="+mn-cs"/>
              </a:rPr>
              <a:t>itemsets</a:t>
            </a:r>
            <a:r>
              <a:rPr lang="en-IN" sz="1200" kern="1200" dirty="0">
                <a:solidFill>
                  <a:schemeClr val="tx1"/>
                </a:solidFill>
                <a:effectLst/>
                <a:latin typeface="+mn-lt"/>
                <a:ea typeface="+mn-ea"/>
                <a:cs typeface="+mn-cs"/>
              </a:rPr>
              <a:t>. </a:t>
            </a:r>
          </a:p>
          <a:p>
            <a:endParaRPr lang="en-IN" dirty="0"/>
          </a:p>
        </p:txBody>
      </p:sp>
      <p:sp>
        <p:nvSpPr>
          <p:cNvPr id="4" name="Slide Number Placeholder 3"/>
          <p:cNvSpPr>
            <a:spLocks noGrp="1"/>
          </p:cNvSpPr>
          <p:nvPr>
            <p:ph type="sldNum" sz="quarter" idx="5"/>
          </p:nvPr>
        </p:nvSpPr>
        <p:spPr/>
        <p:txBody>
          <a:bodyPr/>
          <a:lstStyle/>
          <a:p>
            <a:fld id="{17CDD90D-1648-46FE-BABD-80632E8BBA2A}" type="slidenum">
              <a:rPr lang="en-IN" smtClean="0"/>
              <a:t>15</a:t>
            </a:fld>
            <a:endParaRPr lang="en-IN"/>
          </a:p>
        </p:txBody>
      </p:sp>
    </p:spTree>
    <p:extLst>
      <p:ext uri="{BB962C8B-B14F-4D97-AF65-F5344CB8AC3E}">
        <p14:creationId xmlns:p14="http://schemas.microsoft.com/office/powerpoint/2010/main" val="3066878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7F179FE-B4D2-4432-948C-61CB0D892C1D}"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E8EF8-0202-430B-B0EC-E8817F28ACA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F179FE-B4D2-4432-948C-61CB0D892C1D}"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E8EF8-0202-430B-B0EC-E8817F28AC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F179FE-B4D2-4432-948C-61CB0D892C1D}"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E8EF8-0202-430B-B0EC-E8817F28ACA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F179FE-B4D2-4432-948C-61CB0D892C1D}"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E8EF8-0202-430B-B0EC-E8817F28ACA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F179FE-B4D2-4432-948C-61CB0D892C1D}"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E8EF8-0202-430B-B0EC-E8817F28ACA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7F179FE-B4D2-4432-948C-61CB0D892C1D}" type="datetimeFigureOut">
              <a:rPr lang="en-US" smtClean="0"/>
              <a:pPr/>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6E8EF8-0202-430B-B0EC-E8817F28ACA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F179FE-B4D2-4432-948C-61CB0D892C1D}" type="datetimeFigureOut">
              <a:rPr lang="en-US" smtClean="0"/>
              <a:pPr/>
              <a:t>6/26/2024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6E8EF8-0202-430B-B0EC-E8817F28ACA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7F179FE-B4D2-4432-948C-61CB0D892C1D}" type="datetimeFigureOut">
              <a:rPr lang="en-US" smtClean="0"/>
              <a:pPr/>
              <a:t>6/26/2024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6E8EF8-0202-430B-B0EC-E8817F28ACA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F179FE-B4D2-4432-948C-61CB0D892C1D}" type="datetimeFigureOut">
              <a:rPr lang="en-US" smtClean="0"/>
              <a:pPr/>
              <a:t>6/26/2024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6E8EF8-0202-430B-B0EC-E8817F28ACA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F179FE-B4D2-4432-948C-61CB0D892C1D}" type="datetimeFigureOut">
              <a:rPr lang="en-US" smtClean="0"/>
              <a:pPr/>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6E8EF8-0202-430B-B0EC-E8817F28ACA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F179FE-B4D2-4432-948C-61CB0D892C1D}" type="datetimeFigureOut">
              <a:rPr lang="en-US" smtClean="0"/>
              <a:pPr/>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6E8EF8-0202-430B-B0EC-E8817F28ACA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F179FE-B4D2-4432-948C-61CB0D892C1D}" type="datetimeFigureOut">
              <a:rPr lang="en-US" smtClean="0"/>
              <a:pPr/>
              <a:t>6/26/2024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6E8EF8-0202-430B-B0EC-E8817F28ACA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Apriori%20Algorithm%20Explained.docx"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3B0D0E8-491E-497A-A014-00A704488922}" type="datetime4">
              <a:rPr lang="en-US"/>
              <a:pPr/>
              <a:t>June 26, 2024</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20DE55E7-CB7C-475E-8C08-B00CF4BD150F}" type="slidenum">
              <a:rPr lang="en-US"/>
              <a:pPr/>
              <a:t>1</a:t>
            </a:fld>
            <a:endParaRPr lang="en-US"/>
          </a:p>
        </p:txBody>
      </p:sp>
      <p:sp>
        <p:nvSpPr>
          <p:cNvPr id="1525762" name="Rectangle 2"/>
          <p:cNvSpPr>
            <a:spLocks noGrp="1" noChangeArrowheads="1"/>
          </p:cNvSpPr>
          <p:nvPr>
            <p:ph type="title"/>
          </p:nvPr>
        </p:nvSpPr>
        <p:spPr>
          <a:xfrm>
            <a:off x="914400" y="228600"/>
            <a:ext cx="7620000" cy="762000"/>
          </a:xfrm>
        </p:spPr>
        <p:txBody>
          <a:bodyPr>
            <a:normAutofit fontScale="90000"/>
          </a:bodyPr>
          <a:lstStyle/>
          <a:p>
            <a:r>
              <a:rPr lang="en-US"/>
              <a:t>What Is Frequent Pattern Analysis?</a:t>
            </a:r>
          </a:p>
        </p:txBody>
      </p:sp>
      <p:sp>
        <p:nvSpPr>
          <p:cNvPr id="1525763" name="Rectangle 3"/>
          <p:cNvSpPr>
            <a:spLocks noGrp="1" noChangeArrowheads="1"/>
          </p:cNvSpPr>
          <p:nvPr>
            <p:ph type="body" idx="1"/>
          </p:nvPr>
        </p:nvSpPr>
        <p:spPr>
          <a:xfrm>
            <a:off x="152400" y="1219200"/>
            <a:ext cx="8839200" cy="5181600"/>
          </a:xfrm>
        </p:spPr>
        <p:txBody>
          <a:bodyPr/>
          <a:lstStyle/>
          <a:p>
            <a:pPr>
              <a:lnSpc>
                <a:spcPct val="130000"/>
              </a:lnSpc>
            </a:pPr>
            <a:r>
              <a:rPr lang="en-US" sz="2000" dirty="0">
                <a:solidFill>
                  <a:schemeClr val="hlink"/>
                </a:solidFill>
                <a:latin typeface="Times New Roman" panose="02020603050405020304" pitchFamily="18" charset="0"/>
                <a:cs typeface="Times New Roman" panose="02020603050405020304" pitchFamily="18" charset="0"/>
              </a:rPr>
              <a:t>Frequent pattern</a:t>
            </a:r>
            <a:r>
              <a:rPr lang="en-US" sz="2000" dirty="0">
                <a:latin typeface="Times New Roman" panose="02020603050405020304" pitchFamily="18" charset="0"/>
                <a:cs typeface="Times New Roman" panose="02020603050405020304" pitchFamily="18" charset="0"/>
              </a:rPr>
              <a:t>: a pattern (a set of items, subsequences, substructures, etc.) that occurs frequently in a data set </a:t>
            </a:r>
          </a:p>
          <a:p>
            <a:pPr>
              <a:lnSpc>
                <a:spcPct val="130000"/>
              </a:lnSpc>
            </a:pPr>
            <a:r>
              <a:rPr lang="en-US" sz="2000" dirty="0">
                <a:latin typeface="Times New Roman" panose="02020603050405020304" pitchFamily="18" charset="0"/>
                <a:cs typeface="Times New Roman" panose="02020603050405020304" pitchFamily="18" charset="0"/>
              </a:rPr>
              <a:t>Motivation: Finding inherent regularities in data</a:t>
            </a:r>
          </a:p>
          <a:p>
            <a:pPr lvl="1">
              <a:lnSpc>
                <a:spcPct val="130000"/>
              </a:lnSpc>
            </a:pPr>
            <a:r>
              <a:rPr lang="en-US" sz="2000" dirty="0">
                <a:latin typeface="Times New Roman" panose="02020603050405020304" pitchFamily="18" charset="0"/>
                <a:cs typeface="Times New Roman" panose="02020603050405020304" pitchFamily="18" charset="0"/>
              </a:rPr>
              <a:t>What products were often purchased together?— Beer and diapers?!</a:t>
            </a:r>
          </a:p>
          <a:p>
            <a:pPr lvl="1">
              <a:lnSpc>
                <a:spcPct val="130000"/>
              </a:lnSpc>
            </a:pPr>
            <a:r>
              <a:rPr lang="en-US" sz="2000" dirty="0">
                <a:latin typeface="Times New Roman" panose="02020603050405020304" pitchFamily="18" charset="0"/>
                <a:cs typeface="Times New Roman" panose="02020603050405020304" pitchFamily="18" charset="0"/>
              </a:rPr>
              <a:t>What are the subsequent purchases after buying a PC?</a:t>
            </a:r>
          </a:p>
          <a:p>
            <a:pPr lvl="1">
              <a:lnSpc>
                <a:spcPct val="130000"/>
              </a:lnSpc>
            </a:pPr>
            <a:r>
              <a:rPr lang="en-US" sz="2000" dirty="0">
                <a:latin typeface="Times New Roman" panose="02020603050405020304" pitchFamily="18" charset="0"/>
                <a:cs typeface="Times New Roman" panose="02020603050405020304" pitchFamily="18" charset="0"/>
              </a:rPr>
              <a:t>What kinds of DNA are sensitive to this new drug?</a:t>
            </a:r>
          </a:p>
          <a:p>
            <a:pPr>
              <a:lnSpc>
                <a:spcPct val="130000"/>
              </a:lnSpc>
              <a:buSzPct val="80000"/>
            </a:pPr>
            <a:r>
              <a:rPr lang="en-US" sz="2000" dirty="0">
                <a:latin typeface="Times New Roman" panose="02020603050405020304" pitchFamily="18" charset="0"/>
                <a:cs typeface="Times New Roman" panose="02020603050405020304" pitchFamily="18" charset="0"/>
              </a:rPr>
              <a:t>Applications</a:t>
            </a:r>
          </a:p>
          <a:p>
            <a:pPr lvl="1">
              <a:lnSpc>
                <a:spcPct val="130000"/>
              </a:lnSpc>
              <a:buSzPct val="80000"/>
            </a:pPr>
            <a:r>
              <a:rPr lang="en-US" sz="2000" dirty="0">
                <a:latin typeface="Times New Roman" panose="02020603050405020304" pitchFamily="18" charset="0"/>
                <a:cs typeface="Times New Roman" panose="02020603050405020304" pitchFamily="18" charset="0"/>
              </a:rPr>
              <a:t>Market Basket data analysis, cross-marketing, catalog design, sale campaign analysis, Web log (click stream) analysis, and DNA sequence analysis.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rule mining</a:t>
            </a:r>
          </a:p>
        </p:txBody>
      </p:sp>
      <p:sp>
        <p:nvSpPr>
          <p:cNvPr id="3" name="Content Placeholder 2"/>
          <p:cNvSpPr>
            <a:spLocks noGrp="1"/>
          </p:cNvSpPr>
          <p:nvPr>
            <p:ph idx="1"/>
          </p:nvPr>
        </p:nvSpPr>
        <p:spPr/>
        <p:txBody>
          <a:bodyPr>
            <a:normAutofit/>
          </a:bodyPr>
          <a:lstStyle/>
          <a:p>
            <a:r>
              <a:rPr lang="en-US" dirty="0">
                <a:solidFill>
                  <a:srgbClr val="2707E9"/>
                </a:solidFill>
                <a:latin typeface="Times New Roman" panose="02020603050405020304" pitchFamily="18" charset="0"/>
                <a:cs typeface="Times New Roman" panose="02020603050405020304" pitchFamily="18" charset="0"/>
              </a:rPr>
              <a:t> Find all frequent </a:t>
            </a:r>
            <a:r>
              <a:rPr lang="en-US" dirty="0" err="1">
                <a:solidFill>
                  <a:srgbClr val="2707E9"/>
                </a:solidFill>
                <a:latin typeface="Times New Roman" panose="02020603050405020304" pitchFamily="18" charset="0"/>
                <a:cs typeface="Times New Roman" panose="02020603050405020304" pitchFamily="18" charset="0"/>
              </a:rPr>
              <a:t>itemsets</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By definition, each of these </a:t>
            </a:r>
            <a:r>
              <a:rPr lang="en-US" dirty="0" err="1">
                <a:latin typeface="Times New Roman" panose="02020603050405020304" pitchFamily="18" charset="0"/>
                <a:cs typeface="Times New Roman" panose="02020603050405020304" pitchFamily="18" charset="0"/>
              </a:rPr>
              <a:t>itemsets</a:t>
            </a:r>
            <a:r>
              <a:rPr lang="en-US" dirty="0">
                <a:latin typeface="Times New Roman" panose="02020603050405020304" pitchFamily="18" charset="0"/>
                <a:cs typeface="Times New Roman" panose="02020603050405020304" pitchFamily="18" charset="0"/>
              </a:rPr>
              <a:t> will occur at least frequently as a predetermined minimum support count, </a:t>
            </a:r>
            <a:r>
              <a:rPr lang="en-US" i="1" dirty="0" err="1">
                <a:solidFill>
                  <a:srgbClr val="2707E9"/>
                </a:solidFill>
                <a:latin typeface="Times New Roman" panose="02020603050405020304" pitchFamily="18" charset="0"/>
                <a:cs typeface="Times New Roman" panose="02020603050405020304" pitchFamily="18" charset="0"/>
              </a:rPr>
              <a:t>min_sup</a:t>
            </a:r>
            <a:r>
              <a:rPr lang="en-US" dirty="0">
                <a:solidFill>
                  <a:srgbClr val="2707E9"/>
                </a:solidFill>
                <a:latin typeface="Times New Roman" panose="02020603050405020304" pitchFamily="18" charset="0"/>
                <a:cs typeface="Times New Roman" panose="02020603050405020304" pitchFamily="18" charset="0"/>
              </a:rPr>
              <a:t>.</a:t>
            </a:r>
          </a:p>
          <a:p>
            <a:r>
              <a:rPr lang="en-US" dirty="0">
                <a:solidFill>
                  <a:srgbClr val="2707E9"/>
                </a:solidFill>
                <a:latin typeface="Times New Roman" panose="02020603050405020304" pitchFamily="18" charset="0"/>
                <a:cs typeface="Times New Roman" panose="02020603050405020304" pitchFamily="18" charset="0"/>
              </a:rPr>
              <a:t>Generate strong association rules from the frequent </a:t>
            </a:r>
            <a:r>
              <a:rPr lang="en-US" dirty="0" err="1">
                <a:solidFill>
                  <a:srgbClr val="2707E9"/>
                </a:solidFill>
                <a:latin typeface="Times New Roman" panose="02020603050405020304" pitchFamily="18" charset="0"/>
                <a:cs typeface="Times New Roman" panose="02020603050405020304" pitchFamily="18" charset="0"/>
              </a:rPr>
              <a:t>itemsets</a:t>
            </a:r>
            <a:r>
              <a:rPr lang="en-US"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rules must satisfy minimum support and minimum confidence.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a:extLst>
              <a:ext uri="{FF2B5EF4-FFF2-40B4-BE49-F238E27FC236}">
                <a16:creationId xmlns:a16="http://schemas.microsoft.com/office/drawing/2014/main" id="{0395CDA0-B458-47D7-AF9D-21FFD6D3A6CC}"/>
              </a:ext>
            </a:extLst>
          </p:cNvPr>
          <p:cNvSpPr>
            <a:spLocks noGrp="1"/>
          </p:cNvSpPr>
          <p:nvPr>
            <p:ph type="ftr" sz="quarter" idx="10"/>
          </p:nvPr>
        </p:nvSpPr>
        <p:spPr/>
        <p:txBody>
          <a:bodyPr/>
          <a:lstStyle/>
          <a:p>
            <a:r>
              <a:rPr lang="en-US" altLang="en-US"/>
              <a:t>CS583, Bing Liu, UIC</a:t>
            </a:r>
          </a:p>
        </p:txBody>
      </p:sp>
      <p:sp>
        <p:nvSpPr>
          <p:cNvPr id="9" name="Slide Number Placeholder 4">
            <a:extLst>
              <a:ext uri="{FF2B5EF4-FFF2-40B4-BE49-F238E27FC236}">
                <a16:creationId xmlns:a16="http://schemas.microsoft.com/office/drawing/2014/main" id="{95B10AD5-FCCC-4EB7-9828-F147348D50AA}"/>
              </a:ext>
            </a:extLst>
          </p:cNvPr>
          <p:cNvSpPr>
            <a:spLocks noGrp="1"/>
          </p:cNvSpPr>
          <p:nvPr>
            <p:ph type="sldNum" sz="quarter" idx="11"/>
          </p:nvPr>
        </p:nvSpPr>
        <p:spPr/>
        <p:txBody>
          <a:bodyPr/>
          <a:lstStyle/>
          <a:p>
            <a:fld id="{1DA135BD-7125-4725-B3A4-D646E10CD776}" type="slidenum">
              <a:rPr lang="en-US" altLang="en-US"/>
              <a:pPr/>
              <a:t>11</a:t>
            </a:fld>
            <a:endParaRPr lang="en-US" altLang="en-US"/>
          </a:p>
        </p:txBody>
      </p:sp>
      <p:sp>
        <p:nvSpPr>
          <p:cNvPr id="678914" name="Rectangle 2">
            <a:extLst>
              <a:ext uri="{FF2B5EF4-FFF2-40B4-BE49-F238E27FC236}">
                <a16:creationId xmlns:a16="http://schemas.microsoft.com/office/drawing/2014/main" id="{9B67E188-A4C7-4912-B375-D842FB129C9E}"/>
              </a:ext>
            </a:extLst>
          </p:cNvPr>
          <p:cNvSpPr>
            <a:spLocks noGrp="1" noChangeArrowheads="1"/>
          </p:cNvSpPr>
          <p:nvPr>
            <p:ph type="title"/>
          </p:nvPr>
        </p:nvSpPr>
        <p:spPr>
          <a:xfrm>
            <a:off x="457200" y="198438"/>
            <a:ext cx="7793037" cy="1143000"/>
          </a:xfrm>
        </p:spPr>
        <p:txBody>
          <a:bodyPr/>
          <a:lstStyle/>
          <a:p>
            <a:r>
              <a:rPr lang="en-US" altLang="en-US" dirty="0"/>
              <a:t>Support and Confidence</a:t>
            </a:r>
          </a:p>
        </p:txBody>
      </p:sp>
      <p:sp>
        <p:nvSpPr>
          <p:cNvPr id="678915" name="Rectangle 3">
            <a:extLst>
              <a:ext uri="{FF2B5EF4-FFF2-40B4-BE49-F238E27FC236}">
                <a16:creationId xmlns:a16="http://schemas.microsoft.com/office/drawing/2014/main" id="{8AFF3496-2053-4F9A-8BCB-261028718044}"/>
              </a:ext>
            </a:extLst>
          </p:cNvPr>
          <p:cNvSpPr>
            <a:spLocks noGrp="1" noChangeArrowheads="1"/>
          </p:cNvSpPr>
          <p:nvPr>
            <p:ph type="body" idx="1"/>
          </p:nvPr>
        </p:nvSpPr>
        <p:spPr>
          <a:xfrm>
            <a:off x="431800" y="1341438"/>
            <a:ext cx="8077200" cy="4471987"/>
          </a:xfrm>
        </p:spPr>
        <p:txBody>
          <a:bodyPr>
            <a:normAutofit/>
          </a:bodyPr>
          <a:lstStyle/>
          <a:p>
            <a:endParaRPr lang="en-US" sz="2800" b="1" i="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If the support of an </a:t>
            </a:r>
            <a:r>
              <a:rPr lang="en-US" sz="2800" dirty="0" err="1">
                <a:latin typeface="Times New Roman" panose="02020603050405020304" pitchFamily="18" charset="0"/>
                <a:cs typeface="Times New Roman" panose="02020603050405020304" pitchFamily="18" charset="0"/>
              </a:rPr>
              <a:t>itemset</a:t>
            </a:r>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I satisfies a pre-specified minimum support, then I is a </a:t>
            </a:r>
            <a:r>
              <a:rPr lang="en-US" sz="2800" dirty="0">
                <a:solidFill>
                  <a:srgbClr val="2707E9"/>
                </a:solidFill>
                <a:latin typeface="Times New Roman" panose="02020603050405020304" pitchFamily="18" charset="0"/>
                <a:cs typeface="Times New Roman" panose="02020603050405020304" pitchFamily="18" charset="0"/>
              </a:rPr>
              <a:t>frequent </a:t>
            </a:r>
            <a:r>
              <a:rPr lang="en-US" sz="2800" dirty="0" err="1">
                <a:solidFill>
                  <a:srgbClr val="2707E9"/>
                </a:solidFill>
                <a:latin typeface="Times New Roman" panose="02020603050405020304" pitchFamily="18" charset="0"/>
                <a:cs typeface="Times New Roman" panose="02020603050405020304" pitchFamily="18" charset="0"/>
              </a:rPr>
              <a:t>itemset</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The set of frequent </a:t>
            </a:r>
            <a:r>
              <a:rPr lang="en-US" sz="2800" i="1" dirty="0">
                <a:latin typeface="Times New Roman" panose="02020603050405020304" pitchFamily="18" charset="0"/>
                <a:cs typeface="Times New Roman" panose="02020603050405020304" pitchFamily="18" charset="0"/>
              </a:rPr>
              <a:t>k</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itemsets</a:t>
            </a:r>
            <a:r>
              <a:rPr lang="en-US" sz="2800" dirty="0">
                <a:latin typeface="Times New Roman" panose="02020603050405020304" pitchFamily="18" charset="0"/>
                <a:cs typeface="Times New Roman" panose="02020603050405020304" pitchFamily="18" charset="0"/>
              </a:rPr>
              <a:t> is commonly denoted by </a:t>
            </a:r>
            <a:r>
              <a:rPr lang="en-US" sz="2800" i="1" dirty="0">
                <a:solidFill>
                  <a:srgbClr val="C00000"/>
                </a:solidFill>
                <a:latin typeface="Times New Roman" panose="02020603050405020304" pitchFamily="18" charset="0"/>
                <a:cs typeface="Times New Roman" panose="02020603050405020304" pitchFamily="18" charset="0"/>
              </a:rPr>
              <a:t>L</a:t>
            </a:r>
            <a:r>
              <a:rPr lang="en-US" sz="2800" i="1" baseline="-25000" dirty="0">
                <a:solidFill>
                  <a:srgbClr val="C00000"/>
                </a:solidFill>
                <a:latin typeface="Times New Roman" panose="02020603050405020304" pitchFamily="18" charset="0"/>
                <a:cs typeface="Times New Roman" panose="02020603050405020304" pitchFamily="18" charset="0"/>
              </a:rPr>
              <a:t>k</a:t>
            </a:r>
          </a:p>
          <a:p>
            <a:r>
              <a:rPr lang="en-US" sz="2800" dirty="0">
                <a:latin typeface="Times New Roman" panose="02020603050405020304" pitchFamily="18" charset="0"/>
                <a:cs typeface="Times New Roman" panose="02020603050405020304" pitchFamily="18" charset="0"/>
              </a:rPr>
              <a:t>Rules that satisfy both a minimum support threshold (</a:t>
            </a:r>
            <a:r>
              <a:rPr lang="en-US" sz="2800" i="1" dirty="0" err="1">
                <a:solidFill>
                  <a:srgbClr val="2707E9"/>
                </a:solidFill>
                <a:latin typeface="Times New Roman" panose="02020603050405020304" pitchFamily="18" charset="0"/>
                <a:cs typeface="Times New Roman" panose="02020603050405020304" pitchFamily="18" charset="0"/>
              </a:rPr>
              <a:t>min_sup</a:t>
            </a:r>
            <a:r>
              <a:rPr lang="en-US" sz="2800" i="1" dirty="0">
                <a:latin typeface="Times New Roman" panose="02020603050405020304" pitchFamily="18" charset="0"/>
                <a:cs typeface="Times New Roman" panose="02020603050405020304" pitchFamily="18" charset="0"/>
              </a:rPr>
              <a:t>) and a minimum confidence </a:t>
            </a:r>
            <a:r>
              <a:rPr lang="en-US" sz="2800" dirty="0">
                <a:latin typeface="Times New Roman" panose="02020603050405020304" pitchFamily="18" charset="0"/>
                <a:cs typeface="Times New Roman" panose="02020603050405020304" pitchFamily="18" charset="0"/>
              </a:rPr>
              <a:t>threshold (</a:t>
            </a:r>
            <a:r>
              <a:rPr lang="en-US" sz="2800" i="1" dirty="0" err="1">
                <a:solidFill>
                  <a:srgbClr val="2707E9"/>
                </a:solidFill>
                <a:latin typeface="Times New Roman" panose="02020603050405020304" pitchFamily="18" charset="0"/>
                <a:cs typeface="Times New Roman" panose="02020603050405020304" pitchFamily="18" charset="0"/>
              </a:rPr>
              <a:t>min_conf</a:t>
            </a:r>
            <a:r>
              <a:rPr lang="en-US" sz="2800" i="1" dirty="0">
                <a:latin typeface="Times New Roman" panose="02020603050405020304" pitchFamily="18" charset="0"/>
                <a:cs typeface="Times New Roman" panose="02020603050405020304" pitchFamily="18" charset="0"/>
              </a:rPr>
              <a:t>) are called </a:t>
            </a:r>
            <a:r>
              <a:rPr lang="en-US" sz="2800" i="1" dirty="0">
                <a:solidFill>
                  <a:srgbClr val="2707E9"/>
                </a:solidFill>
                <a:latin typeface="Times New Roman" panose="02020603050405020304" pitchFamily="18" charset="0"/>
                <a:cs typeface="Times New Roman" panose="02020603050405020304" pitchFamily="18" charset="0"/>
              </a:rPr>
              <a:t>strong</a:t>
            </a:r>
            <a:r>
              <a:rPr lang="en-US" sz="2800" b="1" i="1" dirty="0">
                <a:latin typeface="Times New Roman" panose="02020603050405020304" pitchFamily="18" charset="0"/>
                <a:cs typeface="Times New Roman" panose="02020603050405020304" pitchFamily="18" charset="0"/>
              </a:rPr>
              <a:t>.</a:t>
            </a:r>
          </a:p>
          <a:p>
            <a:endParaRPr lang="en-US" sz="2800" baseline="-25000" dirty="0">
              <a:solidFill>
                <a:srgbClr val="C00000"/>
              </a:solidFill>
              <a:latin typeface="Times New Roman" panose="02020603050405020304" pitchFamily="18" charset="0"/>
              <a:cs typeface="Times New Roman" panose="02020603050405020304" pitchFamily="18" charset="0"/>
            </a:endParaRPr>
          </a:p>
          <a:p>
            <a:endParaRPr lang="en-US" sz="2800" b="1" i="1" dirty="0">
              <a:latin typeface="Times New Roman" panose="02020603050405020304" pitchFamily="18" charset="0"/>
              <a:cs typeface="Times New Roman" panose="02020603050405020304" pitchFamily="18" charset="0"/>
            </a:endParaRPr>
          </a:p>
          <a:p>
            <a:endParaRPr lang="en-US" altLang="en-US" sz="2800" dirty="0">
              <a:latin typeface="Times New Roman" panose="02020603050405020304" pitchFamily="18" charset="0"/>
              <a:cs typeface="Times New Roman" panose="02020603050405020304" pitchFamily="18" charset="0"/>
            </a:endParaRPr>
          </a:p>
        </p:txBody>
      </p:sp>
      <p:sp>
        <p:nvSpPr>
          <p:cNvPr id="678917" name="Rectangle 5">
            <a:extLst>
              <a:ext uri="{FF2B5EF4-FFF2-40B4-BE49-F238E27FC236}">
                <a16:creationId xmlns:a16="http://schemas.microsoft.com/office/drawing/2014/main" id="{9DE92227-3D8C-41DA-AE65-EE1D7D7B2D5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678919" name="Rectangle 7">
            <a:extLst>
              <a:ext uri="{FF2B5EF4-FFF2-40B4-BE49-F238E27FC236}">
                <a16:creationId xmlns:a16="http://schemas.microsoft.com/office/drawing/2014/main" id="{887E46AF-1747-4345-9885-18B4A21B273C}"/>
              </a:ext>
            </a:extLst>
          </p:cNvPr>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C02DA7-0517-4128-B915-543BFF4A829A}" type="datetime4">
              <a:rPr lang="en-US"/>
              <a:pPr/>
              <a:t>June 26, 2024</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06F6B314-8E20-40D3-B9F0-E9288C31FFC2}" type="slidenum">
              <a:rPr lang="en-US"/>
              <a:pPr/>
              <a:t>12</a:t>
            </a:fld>
            <a:endParaRPr lang="en-US"/>
          </a:p>
        </p:txBody>
      </p:sp>
      <p:sp>
        <p:nvSpPr>
          <p:cNvPr id="1528834" name="Rectangle 2"/>
          <p:cNvSpPr>
            <a:spLocks noGrp="1" noChangeArrowheads="1"/>
          </p:cNvSpPr>
          <p:nvPr>
            <p:ph type="title"/>
          </p:nvPr>
        </p:nvSpPr>
        <p:spPr>
          <a:xfrm>
            <a:off x="775648" y="307075"/>
            <a:ext cx="7924800" cy="1066800"/>
          </a:xfrm>
        </p:spPr>
        <p:txBody>
          <a:bodyPr>
            <a:normAutofit fontScale="90000"/>
          </a:bodyPr>
          <a:lstStyle/>
          <a:p>
            <a:r>
              <a:rPr lang="en-US" dirty="0"/>
              <a:t>Closed Frequent </a:t>
            </a:r>
            <a:r>
              <a:rPr lang="en-US" dirty="0" err="1"/>
              <a:t>Itemset</a:t>
            </a:r>
            <a:r>
              <a:rPr lang="en-US" dirty="0"/>
              <a:t> and Maximal Frequent </a:t>
            </a:r>
            <a:r>
              <a:rPr lang="en-US" dirty="0" err="1"/>
              <a:t>Itemset</a:t>
            </a:r>
            <a:r>
              <a:rPr lang="en-US" dirty="0"/>
              <a:t> </a:t>
            </a:r>
          </a:p>
        </p:txBody>
      </p:sp>
      <p:sp>
        <p:nvSpPr>
          <p:cNvPr id="1528835" name="Rectangle 3"/>
          <p:cNvSpPr>
            <a:spLocks noGrp="1" noChangeArrowheads="1"/>
          </p:cNvSpPr>
          <p:nvPr>
            <p:ph type="body" idx="1"/>
          </p:nvPr>
        </p:nvSpPr>
        <p:spPr>
          <a:xfrm>
            <a:off x="381000" y="1828800"/>
            <a:ext cx="8382000" cy="4724400"/>
          </a:xfrm>
        </p:spPr>
        <p:txBody>
          <a:bodyPr>
            <a:normAutofit/>
          </a:bodyPr>
          <a:lstStyle/>
          <a:p>
            <a:r>
              <a:rPr lang="en-US" sz="2000" dirty="0">
                <a:latin typeface="Times New Roman" panose="02020603050405020304" pitchFamily="18" charset="0"/>
                <a:cs typeface="Times New Roman" panose="02020603050405020304" pitchFamily="18" charset="0"/>
              </a:rPr>
              <a:t>A long itemset will contain a combinatorial number of shorter, frequent sub-</a:t>
            </a:r>
            <a:r>
              <a:rPr lang="en-US" sz="2000" dirty="0" err="1">
                <a:latin typeface="Times New Roman" panose="02020603050405020304" pitchFamily="18" charset="0"/>
                <a:cs typeface="Times New Roman" panose="02020603050405020304" pitchFamily="18" charset="0"/>
              </a:rPr>
              <a:t>itemsets</a:t>
            </a:r>
            <a:r>
              <a:rPr lang="en-US" sz="20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A frequent itemset of length 100, such as {</a:t>
            </a:r>
            <a:r>
              <a:rPr lang="en-US" sz="2200" i="1" dirty="0">
                <a:latin typeface="Times New Roman" panose="02020603050405020304" pitchFamily="18" charset="0"/>
                <a:cs typeface="Times New Roman" panose="02020603050405020304" pitchFamily="18" charset="0"/>
              </a:rPr>
              <a:t>a1, a2, : : : , a100}, contains </a:t>
            </a:r>
            <a:r>
              <a:rPr lang="en-US" sz="2200" dirty="0">
                <a:latin typeface="Times New Roman" panose="02020603050405020304" pitchFamily="18" charset="0"/>
                <a:cs typeface="Times New Roman" panose="02020603050405020304" pitchFamily="18" charset="0"/>
              </a:rPr>
              <a:t>100 frequent 1-itemsets: </a:t>
            </a:r>
            <a:r>
              <a:rPr lang="en-US" sz="2200" i="1" dirty="0">
                <a:latin typeface="Times New Roman" panose="02020603050405020304" pitchFamily="18" charset="0"/>
                <a:cs typeface="Times New Roman" panose="02020603050405020304" pitchFamily="18" charset="0"/>
              </a:rPr>
              <a:t>a1, a2, : : : , a100, </a:t>
            </a:r>
            <a:r>
              <a:rPr lang="en-US" sz="2200" dirty="0">
                <a:latin typeface="Times New Roman" panose="02020603050405020304" pitchFamily="18" charset="0"/>
                <a:cs typeface="Times New Roman" panose="02020603050405020304" pitchFamily="18" charset="0"/>
              </a:rPr>
              <a:t>frequent 2-itemsets: (</a:t>
            </a:r>
            <a:r>
              <a:rPr lang="en-US" sz="2200" i="1" dirty="0">
                <a:latin typeface="Times New Roman" panose="02020603050405020304" pitchFamily="18" charset="0"/>
                <a:cs typeface="Times New Roman" panose="02020603050405020304" pitchFamily="18" charset="0"/>
              </a:rPr>
              <a:t>a1, a2), (a1, a3), : : : , (a99, a100), and so on.</a:t>
            </a:r>
          </a:p>
          <a:p>
            <a:r>
              <a:rPr lang="en-US" sz="2200" i="1" dirty="0">
                <a:solidFill>
                  <a:srgbClr val="2707E9"/>
                </a:solidFill>
                <a:latin typeface="Times New Roman" panose="02020603050405020304" pitchFamily="18" charset="0"/>
                <a:cs typeface="Times New Roman" panose="02020603050405020304" pitchFamily="18" charset="0"/>
              </a:rPr>
              <a:t>Itemset of length </a:t>
            </a:r>
            <a:r>
              <a:rPr lang="en-US" sz="2200" i="1" dirty="0">
                <a:solidFill>
                  <a:srgbClr val="C00000"/>
                </a:solidFill>
                <a:latin typeface="Times New Roman" panose="02020603050405020304" pitchFamily="18" charset="0"/>
                <a:cs typeface="Times New Roman" panose="02020603050405020304" pitchFamily="18" charset="0"/>
              </a:rPr>
              <a:t>k</a:t>
            </a:r>
            <a:r>
              <a:rPr lang="en-US" sz="2200" i="1" dirty="0">
                <a:solidFill>
                  <a:srgbClr val="2707E9"/>
                </a:solidFill>
                <a:latin typeface="Times New Roman" panose="02020603050405020304" pitchFamily="18" charset="0"/>
                <a:cs typeface="Times New Roman" panose="02020603050405020304" pitchFamily="18" charset="0"/>
              </a:rPr>
              <a:t>, then </a:t>
            </a:r>
            <a:r>
              <a:rPr lang="en-US" sz="2200" b="1" i="1" dirty="0">
                <a:solidFill>
                  <a:srgbClr val="C00000"/>
                </a:solidFill>
                <a:latin typeface="Times New Roman" panose="02020603050405020304" pitchFamily="18" charset="0"/>
                <a:cs typeface="Times New Roman" panose="02020603050405020304" pitchFamily="18" charset="0"/>
              </a:rPr>
              <a:t>2</a:t>
            </a:r>
            <a:r>
              <a:rPr lang="en-US" sz="2200" b="1" i="1" baseline="30000" dirty="0">
                <a:solidFill>
                  <a:srgbClr val="C00000"/>
                </a:solidFill>
                <a:latin typeface="Times New Roman" panose="02020603050405020304" pitchFamily="18" charset="0"/>
                <a:cs typeface="Times New Roman" panose="02020603050405020304" pitchFamily="18" charset="0"/>
              </a:rPr>
              <a:t>k</a:t>
            </a:r>
            <a:r>
              <a:rPr lang="en-US" sz="2200" b="1" i="1" dirty="0">
                <a:solidFill>
                  <a:srgbClr val="C00000"/>
                </a:solidFill>
                <a:latin typeface="Times New Roman" panose="02020603050405020304" pitchFamily="18" charset="0"/>
                <a:cs typeface="Times New Roman" panose="02020603050405020304" pitchFamily="18" charset="0"/>
              </a:rPr>
              <a:t>-1</a:t>
            </a:r>
            <a:r>
              <a:rPr lang="en-US" sz="2200" i="1" dirty="0">
                <a:solidFill>
                  <a:srgbClr val="2707E9"/>
                </a:solidFill>
                <a:latin typeface="Times New Roman" panose="02020603050405020304" pitchFamily="18" charset="0"/>
                <a:cs typeface="Times New Roman" panose="02020603050405020304" pitchFamily="18" charset="0"/>
              </a:rPr>
              <a:t> combinations are possible.</a:t>
            </a:r>
          </a:p>
          <a:p>
            <a:pPr>
              <a:lnSpc>
                <a:spcPct val="110000"/>
              </a:lnSpc>
            </a:pPr>
            <a:r>
              <a:rPr lang="en-US" sz="2200" dirty="0" err="1">
                <a:latin typeface="Times New Roman" panose="02020603050405020304" pitchFamily="18" charset="0"/>
                <a:cs typeface="Times New Roman" panose="02020603050405020304" pitchFamily="18" charset="0"/>
              </a:rPr>
              <a:t>i.e</a:t>
            </a:r>
            <a:r>
              <a:rPr lang="en-US" sz="2200" dirty="0">
                <a:latin typeface="Times New Roman" panose="02020603050405020304" pitchFamily="18" charset="0"/>
                <a:cs typeface="Times New Roman" panose="02020603050405020304" pitchFamily="18" charset="0"/>
              </a:rPr>
              <a:t>; Too huge a number of </a:t>
            </a:r>
            <a:r>
              <a:rPr lang="en-US" sz="2200" dirty="0" err="1">
                <a:latin typeface="Times New Roman" panose="02020603050405020304" pitchFamily="18" charset="0"/>
                <a:cs typeface="Times New Roman" panose="02020603050405020304" pitchFamily="18" charset="0"/>
              </a:rPr>
              <a:t>itemsets</a:t>
            </a:r>
            <a:r>
              <a:rPr lang="en-US" sz="2200" dirty="0">
                <a:latin typeface="Times New Roman" panose="02020603050405020304" pitchFamily="18" charset="0"/>
                <a:cs typeface="Times New Roman" panose="02020603050405020304" pitchFamily="18" charset="0"/>
              </a:rPr>
              <a:t> for any computer to compute or store.</a:t>
            </a:r>
          </a:p>
          <a:p>
            <a:r>
              <a:rPr lang="en-US" sz="2200" dirty="0">
                <a:latin typeface="Times New Roman" panose="02020603050405020304" pitchFamily="18" charset="0"/>
                <a:cs typeface="Times New Roman" panose="02020603050405020304" pitchFamily="18" charset="0"/>
              </a:rPr>
              <a:t>Solution: </a:t>
            </a:r>
            <a:r>
              <a:rPr lang="en-US" sz="2200" i="1" dirty="0">
                <a:solidFill>
                  <a:srgbClr val="2707E9"/>
                </a:solidFill>
                <a:latin typeface="Times New Roman" panose="02020603050405020304" pitchFamily="18" charset="0"/>
                <a:cs typeface="Times New Roman" panose="02020603050405020304" pitchFamily="18" charset="0"/>
              </a:rPr>
              <a:t>closed frequent itemset </a:t>
            </a:r>
            <a:r>
              <a:rPr lang="en-US" sz="2200" i="1" dirty="0">
                <a:latin typeface="Times New Roman" panose="02020603050405020304" pitchFamily="18" charset="0"/>
                <a:cs typeface="Times New Roman" panose="02020603050405020304" pitchFamily="18" charset="0"/>
              </a:rPr>
              <a:t>and </a:t>
            </a:r>
            <a:r>
              <a:rPr lang="en-US" sz="2200" i="1" dirty="0">
                <a:solidFill>
                  <a:srgbClr val="2707E9"/>
                </a:solidFill>
                <a:latin typeface="Times New Roman" panose="02020603050405020304" pitchFamily="18" charset="0"/>
                <a:cs typeface="Times New Roman" panose="02020603050405020304" pitchFamily="18" charset="0"/>
              </a:rPr>
              <a:t>maximal frequent itemset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C02DA7-0517-4128-B915-543BFF4A829A}" type="datetime4">
              <a:rPr lang="en-US"/>
              <a:pPr/>
              <a:t>June 26, 2024</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06F6B314-8E20-40D3-B9F0-E9288C31FFC2}" type="slidenum">
              <a:rPr lang="en-US"/>
              <a:pPr/>
              <a:t>13</a:t>
            </a:fld>
            <a:endParaRPr lang="en-US"/>
          </a:p>
        </p:txBody>
      </p:sp>
      <p:sp>
        <p:nvSpPr>
          <p:cNvPr id="1528834" name="Rectangle 2"/>
          <p:cNvSpPr>
            <a:spLocks noGrp="1" noChangeArrowheads="1"/>
          </p:cNvSpPr>
          <p:nvPr>
            <p:ph type="title"/>
          </p:nvPr>
        </p:nvSpPr>
        <p:spPr>
          <a:xfrm>
            <a:off x="838200" y="0"/>
            <a:ext cx="7924800" cy="1066800"/>
          </a:xfrm>
        </p:spPr>
        <p:txBody>
          <a:bodyPr>
            <a:normAutofit/>
          </a:bodyPr>
          <a:lstStyle/>
          <a:p>
            <a:r>
              <a:rPr lang="en-US" dirty="0"/>
              <a:t>Closed Frequent </a:t>
            </a:r>
            <a:r>
              <a:rPr lang="en-US" dirty="0" err="1"/>
              <a:t>Itemset</a:t>
            </a:r>
            <a:endParaRPr lang="en-US" dirty="0"/>
          </a:p>
        </p:txBody>
      </p:sp>
      <p:sp>
        <p:nvSpPr>
          <p:cNvPr id="1528835" name="Rectangle 3"/>
          <p:cNvSpPr>
            <a:spLocks noGrp="1" noChangeArrowheads="1"/>
          </p:cNvSpPr>
          <p:nvPr>
            <p:ph type="body" idx="1"/>
          </p:nvPr>
        </p:nvSpPr>
        <p:spPr>
          <a:xfrm>
            <a:off x="381000" y="1295400"/>
            <a:ext cx="8382000" cy="5257800"/>
          </a:xfrm>
        </p:spPr>
        <p:txBody>
          <a:bodyPr>
            <a:normAutofit/>
          </a:bodyPr>
          <a:lstStyle/>
          <a:p>
            <a:pPr marL="0" indent="0">
              <a:lnSpc>
                <a:spcPct val="110000"/>
              </a:lnSpc>
              <a:buNone/>
            </a:pPr>
            <a:r>
              <a:rPr lang="en-US" sz="2200" dirty="0">
                <a:solidFill>
                  <a:srgbClr val="0070C0"/>
                </a:solidFill>
                <a:latin typeface="Times New Roman" panose="02020603050405020304" pitchFamily="18" charset="0"/>
                <a:cs typeface="Times New Roman" panose="02020603050405020304" pitchFamily="18" charset="0"/>
              </a:rPr>
              <a:t>An itemset X is </a:t>
            </a:r>
            <a:r>
              <a:rPr lang="en-US" sz="2200" dirty="0">
                <a:solidFill>
                  <a:srgbClr val="C00000"/>
                </a:solidFill>
                <a:latin typeface="Times New Roman" panose="02020603050405020304" pitchFamily="18" charset="0"/>
                <a:cs typeface="Times New Roman" panose="02020603050405020304" pitchFamily="18" charset="0"/>
              </a:rPr>
              <a:t>closed frequent itemset </a:t>
            </a:r>
            <a:r>
              <a:rPr lang="en-US" sz="2200" dirty="0">
                <a:solidFill>
                  <a:srgbClr val="0070C0"/>
                </a:solidFill>
                <a:latin typeface="Times New Roman" panose="02020603050405020304" pitchFamily="18" charset="0"/>
                <a:cs typeface="Times New Roman" panose="02020603050405020304" pitchFamily="18" charset="0"/>
              </a:rPr>
              <a:t>if X is </a:t>
            </a:r>
            <a:r>
              <a:rPr lang="en-US" sz="2200" i="1" dirty="0">
                <a:solidFill>
                  <a:srgbClr val="0070C0"/>
                </a:solidFill>
                <a:latin typeface="Times New Roman" panose="02020603050405020304" pitchFamily="18" charset="0"/>
                <a:cs typeface="Times New Roman" panose="02020603050405020304" pitchFamily="18" charset="0"/>
              </a:rPr>
              <a:t>frequent</a:t>
            </a:r>
            <a:r>
              <a:rPr lang="en-US" sz="2200" dirty="0">
                <a:solidFill>
                  <a:srgbClr val="0070C0"/>
                </a:solidFill>
                <a:latin typeface="Times New Roman" panose="02020603050405020304" pitchFamily="18" charset="0"/>
                <a:cs typeface="Times New Roman" panose="02020603050405020304" pitchFamily="18" charset="0"/>
              </a:rPr>
              <a:t> and there exists </a:t>
            </a:r>
            <a:r>
              <a:rPr lang="en-US" sz="2200" i="1" dirty="0">
                <a:solidFill>
                  <a:srgbClr val="0070C0"/>
                </a:solidFill>
                <a:latin typeface="Times New Roman" panose="02020603050405020304" pitchFamily="18" charset="0"/>
                <a:cs typeface="Times New Roman" panose="02020603050405020304" pitchFamily="18" charset="0"/>
              </a:rPr>
              <a:t>no super-itemset</a:t>
            </a:r>
            <a:r>
              <a:rPr lang="en-US" sz="2200" dirty="0">
                <a:solidFill>
                  <a:srgbClr val="0070C0"/>
                </a:solidFill>
                <a:latin typeface="Times New Roman" panose="02020603050405020304" pitchFamily="18" charset="0"/>
                <a:cs typeface="Times New Roman" panose="02020603050405020304" pitchFamily="18" charset="0"/>
              </a:rPr>
              <a:t> Y </a:t>
            </a:r>
            <a:r>
              <a:rPr lang="he-IL" sz="2200" dirty="0">
                <a:solidFill>
                  <a:srgbClr val="0070C0"/>
                </a:solidFill>
                <a:latin typeface="Times New Roman" panose="02020603050405020304" pitchFamily="18" charset="0"/>
                <a:cs typeface="Times New Roman" panose="02020603050405020304" pitchFamily="18" charset="0"/>
              </a:rPr>
              <a:t>כ</a:t>
            </a:r>
            <a:r>
              <a:rPr lang="en-US" sz="2200" dirty="0">
                <a:solidFill>
                  <a:srgbClr val="0070C0"/>
                </a:solidFill>
                <a:latin typeface="Times New Roman" panose="02020603050405020304" pitchFamily="18" charset="0"/>
                <a:cs typeface="Times New Roman" panose="02020603050405020304" pitchFamily="18" charset="0"/>
              </a:rPr>
              <a:t> X, </a:t>
            </a:r>
            <a:r>
              <a:rPr lang="en-US" sz="2200" i="1" dirty="0">
                <a:solidFill>
                  <a:srgbClr val="0070C0"/>
                </a:solidFill>
                <a:latin typeface="Times New Roman" panose="02020603050405020304" pitchFamily="18" charset="0"/>
                <a:cs typeface="Times New Roman" panose="02020603050405020304" pitchFamily="18" charset="0"/>
              </a:rPr>
              <a:t>with the same support</a:t>
            </a:r>
            <a:r>
              <a:rPr lang="en-US" sz="2200" dirty="0">
                <a:solidFill>
                  <a:srgbClr val="0070C0"/>
                </a:solidFill>
                <a:latin typeface="Times New Roman" panose="02020603050405020304" pitchFamily="18" charset="0"/>
                <a:cs typeface="Times New Roman" panose="02020603050405020304" pitchFamily="18" charset="0"/>
              </a:rPr>
              <a:t> as X</a:t>
            </a:r>
          </a:p>
          <a:p>
            <a:pPr>
              <a:lnSpc>
                <a:spcPct val="110000"/>
              </a:lnSpc>
            </a:pPr>
            <a:r>
              <a:rPr lang="en-US" sz="2200" dirty="0">
                <a:latin typeface="Times New Roman" panose="02020603050405020304" pitchFamily="18" charset="0"/>
                <a:cs typeface="Times New Roman" panose="02020603050405020304" pitchFamily="18" charset="0"/>
              </a:rPr>
              <a:t>An itemset X is considered a closed frequent itemset if: </a:t>
            </a:r>
          </a:p>
          <a:p>
            <a:pPr marL="800100" lvl="2" indent="0">
              <a:lnSpc>
                <a:spcPct val="110000"/>
              </a:lnSpc>
              <a:buNone/>
            </a:pPr>
            <a:r>
              <a:rPr lang="en-US" sz="2000" dirty="0">
                <a:solidFill>
                  <a:srgbClr val="C00000"/>
                </a:solidFill>
                <a:latin typeface="Times New Roman" panose="02020603050405020304" pitchFamily="18" charset="0"/>
                <a:cs typeface="Times New Roman" panose="02020603050405020304" pitchFamily="18" charset="0"/>
              </a:rPr>
              <a:t>X is frequent: </a:t>
            </a:r>
            <a:r>
              <a:rPr lang="en-US" sz="2000" dirty="0">
                <a:latin typeface="Times New Roman" panose="02020603050405020304" pitchFamily="18" charset="0"/>
                <a:cs typeface="Times New Roman" panose="02020603050405020304" pitchFamily="18" charset="0"/>
              </a:rPr>
              <a:t>The itemset X appears frequently in the dataset (i.e., its support meets or exceeds a minimum threshold).</a:t>
            </a:r>
          </a:p>
          <a:p>
            <a:pPr marL="800100" lvl="2" indent="0">
              <a:lnSpc>
                <a:spcPct val="110000"/>
              </a:lnSpc>
              <a:buNone/>
            </a:pPr>
            <a:r>
              <a:rPr lang="en-US" sz="2000" dirty="0">
                <a:solidFill>
                  <a:srgbClr val="C00000"/>
                </a:solidFill>
                <a:latin typeface="Times New Roman" panose="02020603050405020304" pitchFamily="18" charset="0"/>
                <a:cs typeface="Times New Roman" panose="02020603050405020304" pitchFamily="18" charset="0"/>
              </a:rPr>
              <a:t>No super-itemset Y with the same support: </a:t>
            </a:r>
            <a:r>
              <a:rPr lang="en-US" sz="2000" dirty="0">
                <a:latin typeface="Times New Roman" panose="02020603050405020304" pitchFamily="18" charset="0"/>
                <a:cs typeface="Times New Roman" panose="02020603050405020304" pitchFamily="18" charset="0"/>
              </a:rPr>
              <a:t>There does not exist any super-</a:t>
            </a:r>
            <a:r>
              <a:rPr lang="en-US" sz="2000" dirty="0" err="1">
                <a:latin typeface="Times New Roman" panose="02020603050405020304" pitchFamily="18" charset="0"/>
                <a:cs typeface="Times New Roman" panose="02020603050405020304" pitchFamily="18" charset="0"/>
              </a:rPr>
              <a:t>itemset</a:t>
            </a:r>
            <a:r>
              <a:rPr lang="en-US" sz="2000" dirty="0">
                <a:latin typeface="Times New Roman" panose="02020603050405020304" pitchFamily="18" charset="0"/>
                <a:cs typeface="Times New Roman" panose="02020603050405020304" pitchFamily="18" charset="0"/>
              </a:rPr>
              <a:t> Y (where X⊆Y) that has the same support as X.</a:t>
            </a:r>
          </a:p>
          <a:p>
            <a:pPr>
              <a:lnSpc>
                <a:spcPct val="110000"/>
              </a:lnSpc>
            </a:pPr>
            <a:r>
              <a:rPr lang="en-US" sz="2200" dirty="0">
                <a:solidFill>
                  <a:srgbClr val="C00000"/>
                </a:solidFill>
                <a:latin typeface="Times New Roman" panose="02020603050405020304" pitchFamily="18" charset="0"/>
                <a:cs typeface="Times New Roman" panose="02020603050405020304" pitchFamily="18" charset="0"/>
              </a:rPr>
              <a:t>Implication: </a:t>
            </a:r>
            <a:r>
              <a:rPr lang="en-US" sz="2200" dirty="0">
                <a:latin typeface="Times New Roman" panose="02020603050405020304" pitchFamily="18" charset="0"/>
                <a:cs typeface="Times New Roman" panose="02020603050405020304" pitchFamily="18" charset="0"/>
              </a:rPr>
              <a:t>This means that X is a closed frequent itemset if it is frequent and there is no larger itemset that includes X and has the same frequency. </a:t>
            </a:r>
          </a:p>
          <a:p>
            <a:pPr>
              <a:lnSpc>
                <a:spcPct val="110000"/>
              </a:lnSpc>
            </a:pPr>
            <a:r>
              <a:rPr lang="en-US" sz="2200" dirty="0">
                <a:latin typeface="Times New Roman" panose="02020603050405020304" pitchFamily="18" charset="0"/>
                <a:cs typeface="Times New Roman" panose="02020603050405020304" pitchFamily="18" charset="0"/>
              </a:rPr>
              <a:t>Closed frequent </a:t>
            </a:r>
            <a:r>
              <a:rPr lang="en-US" sz="2200" dirty="0" err="1">
                <a:latin typeface="Times New Roman" panose="02020603050405020304" pitchFamily="18" charset="0"/>
                <a:cs typeface="Times New Roman" panose="02020603050405020304" pitchFamily="18" charset="0"/>
              </a:rPr>
              <a:t>itemsets</a:t>
            </a:r>
            <a:r>
              <a:rPr lang="en-US" sz="2200" dirty="0">
                <a:latin typeface="Times New Roman" panose="02020603050405020304" pitchFamily="18" charset="0"/>
                <a:cs typeface="Times New Roman" panose="02020603050405020304" pitchFamily="18" charset="0"/>
              </a:rPr>
              <a:t> </a:t>
            </a:r>
            <a:r>
              <a:rPr lang="en-US" sz="2200" dirty="0">
                <a:solidFill>
                  <a:srgbClr val="2707E9"/>
                </a:solidFill>
                <a:latin typeface="Times New Roman" panose="02020603050405020304" pitchFamily="18" charset="0"/>
                <a:cs typeface="Times New Roman" panose="02020603050405020304" pitchFamily="18" charset="0"/>
              </a:rPr>
              <a:t>help in reducing the number of </a:t>
            </a:r>
            <a:r>
              <a:rPr lang="en-US" sz="2200" dirty="0" err="1">
                <a:solidFill>
                  <a:srgbClr val="2707E9"/>
                </a:solidFill>
                <a:latin typeface="Times New Roman" panose="02020603050405020304" pitchFamily="18" charset="0"/>
                <a:cs typeface="Times New Roman" panose="02020603050405020304" pitchFamily="18" charset="0"/>
              </a:rPr>
              <a:t>itemsets</a:t>
            </a:r>
            <a:r>
              <a:rPr lang="en-US" sz="2200" dirty="0">
                <a:solidFill>
                  <a:srgbClr val="2707E9"/>
                </a:solidFill>
                <a:latin typeface="Times New Roman" panose="02020603050405020304" pitchFamily="18" charset="0"/>
                <a:cs typeface="Times New Roman" panose="02020603050405020304" pitchFamily="18" charset="0"/>
              </a:rPr>
              <a:t> we need to consider by eliminating redundant </a:t>
            </a:r>
            <a:r>
              <a:rPr lang="en-US" sz="2200" dirty="0" err="1">
                <a:solidFill>
                  <a:srgbClr val="2707E9"/>
                </a:solidFill>
                <a:latin typeface="Times New Roman" panose="02020603050405020304" pitchFamily="18" charset="0"/>
                <a:cs typeface="Times New Roman" panose="02020603050405020304" pitchFamily="18" charset="0"/>
              </a:rPr>
              <a:t>itemsets</a:t>
            </a:r>
            <a:r>
              <a:rPr lang="en-US" sz="2200" dirty="0">
                <a:solidFill>
                  <a:srgbClr val="2707E9"/>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that do not provide any additional information.</a:t>
            </a:r>
          </a:p>
        </p:txBody>
      </p:sp>
    </p:spTree>
    <p:extLst>
      <p:ext uri="{BB962C8B-B14F-4D97-AF65-F5344CB8AC3E}">
        <p14:creationId xmlns:p14="http://schemas.microsoft.com/office/powerpoint/2010/main" val="187082136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C02DA7-0517-4128-B915-543BFF4A829A}" type="datetime4">
              <a:rPr lang="en-US"/>
              <a:pPr/>
              <a:t>June 26, 2024</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06F6B314-8E20-40D3-B9F0-E9288C31FFC2}" type="slidenum">
              <a:rPr lang="en-US"/>
              <a:pPr/>
              <a:t>14</a:t>
            </a:fld>
            <a:endParaRPr lang="en-US"/>
          </a:p>
        </p:txBody>
      </p:sp>
      <p:sp>
        <p:nvSpPr>
          <p:cNvPr id="1528834" name="Rectangle 2"/>
          <p:cNvSpPr>
            <a:spLocks noGrp="1" noChangeArrowheads="1"/>
          </p:cNvSpPr>
          <p:nvPr>
            <p:ph type="title"/>
          </p:nvPr>
        </p:nvSpPr>
        <p:spPr>
          <a:xfrm>
            <a:off x="838200" y="0"/>
            <a:ext cx="7924800" cy="1066800"/>
          </a:xfrm>
        </p:spPr>
        <p:txBody>
          <a:bodyPr>
            <a:normAutofit/>
          </a:bodyPr>
          <a:lstStyle/>
          <a:p>
            <a:r>
              <a:rPr lang="en-US" dirty="0"/>
              <a:t>Maximal Frequent </a:t>
            </a:r>
            <a:r>
              <a:rPr lang="en-US" dirty="0" err="1"/>
              <a:t>Itemset</a:t>
            </a:r>
            <a:r>
              <a:rPr lang="en-US" dirty="0"/>
              <a:t> </a:t>
            </a:r>
          </a:p>
        </p:txBody>
      </p:sp>
      <p:sp>
        <p:nvSpPr>
          <p:cNvPr id="1528835" name="Rectangle 3"/>
          <p:cNvSpPr>
            <a:spLocks noGrp="1" noChangeArrowheads="1"/>
          </p:cNvSpPr>
          <p:nvPr>
            <p:ph type="body" idx="1"/>
          </p:nvPr>
        </p:nvSpPr>
        <p:spPr>
          <a:xfrm>
            <a:off x="381000" y="1295400"/>
            <a:ext cx="8382000" cy="5257800"/>
          </a:xfrm>
        </p:spPr>
        <p:txBody>
          <a:bodyPr>
            <a:normAutofit/>
          </a:bodyPr>
          <a:lstStyle/>
          <a:p>
            <a:pPr>
              <a:lnSpc>
                <a:spcPct val="110000"/>
              </a:lnSpc>
            </a:pPr>
            <a:r>
              <a:rPr lang="en-US" sz="2200" dirty="0">
                <a:solidFill>
                  <a:srgbClr val="0070C0"/>
                </a:solidFill>
                <a:latin typeface="Times New Roman" panose="02020603050405020304" pitchFamily="18" charset="0"/>
                <a:cs typeface="Times New Roman" panose="02020603050405020304" pitchFamily="18" charset="0"/>
              </a:rPr>
              <a:t>An itemset X is </a:t>
            </a:r>
            <a:r>
              <a:rPr lang="en-US" sz="2200" dirty="0">
                <a:solidFill>
                  <a:srgbClr val="C00000"/>
                </a:solidFill>
                <a:latin typeface="Times New Roman" panose="02020603050405020304" pitchFamily="18" charset="0"/>
                <a:cs typeface="Times New Roman" panose="02020603050405020304" pitchFamily="18" charset="0"/>
              </a:rPr>
              <a:t>a max-itemset </a:t>
            </a:r>
            <a:r>
              <a:rPr lang="en-US" sz="2200" dirty="0">
                <a:solidFill>
                  <a:srgbClr val="0070C0"/>
                </a:solidFill>
                <a:latin typeface="Times New Roman" panose="02020603050405020304" pitchFamily="18" charset="0"/>
                <a:cs typeface="Times New Roman" panose="02020603050405020304" pitchFamily="18" charset="0"/>
              </a:rPr>
              <a:t>if X is frequent and there exists no frequent super-itemset Y </a:t>
            </a:r>
            <a:r>
              <a:rPr lang="he-IL" sz="2200" dirty="0">
                <a:solidFill>
                  <a:srgbClr val="0070C0"/>
                </a:solidFill>
                <a:latin typeface="Times New Roman" panose="02020603050405020304" pitchFamily="18" charset="0"/>
                <a:cs typeface="Times New Roman" panose="02020603050405020304" pitchFamily="18" charset="0"/>
              </a:rPr>
              <a:t>כ</a:t>
            </a:r>
            <a:r>
              <a:rPr lang="en-US" sz="2200" dirty="0">
                <a:solidFill>
                  <a:srgbClr val="0070C0"/>
                </a:solidFill>
                <a:latin typeface="Times New Roman" panose="02020603050405020304" pitchFamily="18" charset="0"/>
                <a:cs typeface="Times New Roman" panose="02020603050405020304" pitchFamily="18" charset="0"/>
              </a:rPr>
              <a:t> X</a:t>
            </a:r>
          </a:p>
          <a:p>
            <a:pPr>
              <a:lnSpc>
                <a:spcPct val="110000"/>
              </a:lnSpc>
            </a:pPr>
            <a:r>
              <a:rPr lang="en-US" sz="2200" dirty="0">
                <a:latin typeface="Times New Roman" panose="02020603050405020304" pitchFamily="18" charset="0"/>
                <a:cs typeface="Times New Roman" panose="02020603050405020304" pitchFamily="18" charset="0"/>
              </a:rPr>
              <a:t>An itemset X is considered a max-itemset if:</a:t>
            </a:r>
          </a:p>
          <a:p>
            <a:pPr lvl="1">
              <a:lnSpc>
                <a:spcPct val="110000"/>
              </a:lnSpc>
            </a:pPr>
            <a:r>
              <a:rPr lang="en-US" sz="2000" dirty="0">
                <a:solidFill>
                  <a:srgbClr val="C00000"/>
                </a:solidFill>
                <a:latin typeface="Times New Roman" panose="02020603050405020304" pitchFamily="18" charset="0"/>
                <a:cs typeface="Times New Roman" panose="02020603050405020304" pitchFamily="18" charset="0"/>
              </a:rPr>
              <a:t>X is frequent: </a:t>
            </a:r>
            <a:r>
              <a:rPr lang="en-US" sz="2000" dirty="0">
                <a:latin typeface="Times New Roman" panose="02020603050405020304" pitchFamily="18" charset="0"/>
                <a:cs typeface="Times New Roman" panose="02020603050405020304" pitchFamily="18" charset="0"/>
              </a:rPr>
              <a:t>The itemset X appears frequently in the dataset (i.e., its support meets or exceeds a minimum threshold).</a:t>
            </a:r>
          </a:p>
          <a:p>
            <a:pPr lvl="1">
              <a:lnSpc>
                <a:spcPct val="110000"/>
              </a:lnSpc>
            </a:pPr>
            <a:r>
              <a:rPr lang="en-US" sz="2000" dirty="0">
                <a:solidFill>
                  <a:srgbClr val="C00000"/>
                </a:solidFill>
                <a:latin typeface="Times New Roman" panose="02020603050405020304" pitchFamily="18" charset="0"/>
                <a:cs typeface="Times New Roman" panose="02020603050405020304" pitchFamily="18" charset="0"/>
              </a:rPr>
              <a:t>No frequent super-itemset Y: </a:t>
            </a:r>
            <a:r>
              <a:rPr lang="en-US" sz="2000" dirty="0">
                <a:latin typeface="Times New Roman" panose="02020603050405020304" pitchFamily="18" charset="0"/>
                <a:cs typeface="Times New Roman" panose="02020603050405020304" pitchFamily="18" charset="0"/>
              </a:rPr>
              <a:t>There does not exist any super-itemset Y (where X⊆Y) that is also frequent.</a:t>
            </a:r>
          </a:p>
          <a:p>
            <a:pPr>
              <a:lnSpc>
                <a:spcPct val="110000"/>
              </a:lnSpc>
            </a:pPr>
            <a:r>
              <a:rPr lang="en-US" sz="2200" dirty="0">
                <a:latin typeface="Times New Roman" panose="02020603050405020304" pitchFamily="18" charset="0"/>
                <a:cs typeface="Times New Roman" panose="02020603050405020304" pitchFamily="18" charset="0"/>
              </a:rPr>
              <a:t>Implication: This means that X is a max-itemset if it is frequent and there are no larger </a:t>
            </a:r>
            <a:r>
              <a:rPr lang="en-US" sz="2200" dirty="0" err="1">
                <a:latin typeface="Times New Roman" panose="02020603050405020304" pitchFamily="18" charset="0"/>
                <a:cs typeface="Times New Roman" panose="02020603050405020304" pitchFamily="18" charset="0"/>
              </a:rPr>
              <a:t>itemsets</a:t>
            </a:r>
            <a:r>
              <a:rPr lang="en-US" sz="2200" dirty="0">
                <a:latin typeface="Times New Roman" panose="02020603050405020304" pitchFamily="18" charset="0"/>
                <a:cs typeface="Times New Roman" panose="02020603050405020304" pitchFamily="18" charset="0"/>
              </a:rPr>
              <a:t> that include X and are also frequent. </a:t>
            </a:r>
          </a:p>
          <a:p>
            <a:pPr>
              <a:lnSpc>
                <a:spcPct val="110000"/>
              </a:lnSpc>
            </a:pPr>
            <a:r>
              <a:rPr lang="en-US" sz="2200" dirty="0">
                <a:latin typeface="Times New Roman" panose="02020603050405020304" pitchFamily="18" charset="0"/>
                <a:cs typeface="Times New Roman" panose="02020603050405020304" pitchFamily="18" charset="0"/>
              </a:rPr>
              <a:t>Max-</a:t>
            </a:r>
            <a:r>
              <a:rPr lang="en-US" sz="2200" dirty="0" err="1">
                <a:latin typeface="Times New Roman" panose="02020603050405020304" pitchFamily="18" charset="0"/>
                <a:cs typeface="Times New Roman" panose="02020603050405020304" pitchFamily="18" charset="0"/>
              </a:rPr>
              <a:t>itemsets</a:t>
            </a:r>
            <a:r>
              <a:rPr lang="en-US" sz="2200" dirty="0">
                <a:latin typeface="Times New Roman" panose="02020603050405020304" pitchFamily="18" charset="0"/>
                <a:cs typeface="Times New Roman" panose="02020603050405020304" pitchFamily="18" charset="0"/>
              </a:rPr>
              <a:t> </a:t>
            </a:r>
            <a:r>
              <a:rPr lang="en-US" sz="2200" dirty="0">
                <a:solidFill>
                  <a:srgbClr val="2707E9"/>
                </a:solidFill>
                <a:latin typeface="Times New Roman" panose="02020603050405020304" pitchFamily="18" charset="0"/>
                <a:cs typeface="Times New Roman" panose="02020603050405020304" pitchFamily="18" charset="0"/>
              </a:rPr>
              <a:t>represent the largest sets of items that are frequent</a:t>
            </a:r>
            <a:r>
              <a:rPr lang="en-US" sz="2200" dirty="0">
                <a:latin typeface="Times New Roman" panose="02020603050405020304" pitchFamily="18" charset="0"/>
                <a:cs typeface="Times New Roman" panose="02020603050405020304" pitchFamily="18" charset="0"/>
              </a:rPr>
              <a:t>, and they </a:t>
            </a:r>
            <a:r>
              <a:rPr lang="en-US" sz="2200" dirty="0">
                <a:solidFill>
                  <a:srgbClr val="2707E9"/>
                </a:solidFill>
                <a:latin typeface="Times New Roman" panose="02020603050405020304" pitchFamily="18" charset="0"/>
                <a:cs typeface="Times New Roman" panose="02020603050405020304" pitchFamily="18" charset="0"/>
              </a:rPr>
              <a:t>help in understanding the boundaries of frequent </a:t>
            </a:r>
            <a:r>
              <a:rPr lang="en-US" sz="2200" dirty="0" err="1">
                <a:solidFill>
                  <a:srgbClr val="2707E9"/>
                </a:solidFill>
                <a:latin typeface="Times New Roman" panose="02020603050405020304" pitchFamily="18" charset="0"/>
                <a:cs typeface="Times New Roman" panose="02020603050405020304" pitchFamily="18" charset="0"/>
              </a:rPr>
              <a:t>itemsets</a:t>
            </a:r>
            <a:r>
              <a:rPr lang="en-US" sz="2200" dirty="0">
                <a:solidFill>
                  <a:srgbClr val="2707E9"/>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in the dataset.</a:t>
            </a:r>
          </a:p>
        </p:txBody>
      </p:sp>
    </p:spTree>
    <p:extLst>
      <p:ext uri="{BB962C8B-B14F-4D97-AF65-F5344CB8AC3E}">
        <p14:creationId xmlns:p14="http://schemas.microsoft.com/office/powerpoint/2010/main" val="309321696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043335-3677-47E5-90C8-49A1F48E9B40}" type="datetime4">
              <a:rPr lang="en-US"/>
              <a:pPr/>
              <a:t>June 26, 2024</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F60A624F-871F-4F34-8499-FB001821CF19}" type="slidenum">
              <a:rPr lang="en-US"/>
              <a:pPr/>
              <a:t>15</a:t>
            </a:fld>
            <a:endParaRPr lang="en-US"/>
          </a:p>
        </p:txBody>
      </p:sp>
      <p:sp>
        <p:nvSpPr>
          <p:cNvPr id="1529859" name="Rectangle 3"/>
          <p:cNvSpPr>
            <a:spLocks noGrp="1" noChangeArrowheads="1"/>
          </p:cNvSpPr>
          <p:nvPr>
            <p:ph type="body" idx="1"/>
          </p:nvPr>
        </p:nvSpPr>
        <p:spPr>
          <a:xfrm>
            <a:off x="381000" y="381000"/>
            <a:ext cx="8382000" cy="6019800"/>
          </a:xfrm>
        </p:spPr>
        <p:txBody>
          <a:bodyPr>
            <a:normAutofit fontScale="77500" lnSpcReduction="20000"/>
          </a:bodyPr>
          <a:lstStyle/>
          <a:p>
            <a:pPr>
              <a:lnSpc>
                <a:spcPct val="110000"/>
              </a:lnSpc>
            </a:pPr>
            <a:r>
              <a:rPr lang="en-US" dirty="0">
                <a:latin typeface="Times New Roman" panose="02020603050405020304" pitchFamily="18" charset="0"/>
                <a:cs typeface="Times New Roman" panose="02020603050405020304" pitchFamily="18" charset="0"/>
              </a:rPr>
              <a:t>Exercise. A transactional DB = {(a</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a</a:t>
            </a:r>
            <a:r>
              <a:rPr lang="en-US" baseline="-25000" dirty="0">
                <a:latin typeface="Times New Roman" panose="02020603050405020304" pitchFamily="18" charset="0"/>
                <a:cs typeface="Times New Roman" panose="02020603050405020304" pitchFamily="18" charset="0"/>
              </a:rPr>
              <a:t>100</a:t>
            </a:r>
            <a:r>
              <a:rPr lang="en-US" dirty="0">
                <a:latin typeface="Times New Roman" panose="02020603050405020304" pitchFamily="18" charset="0"/>
                <a:cs typeface="Times New Roman" panose="02020603050405020304" pitchFamily="18" charset="0"/>
              </a:rPr>
              <a:t>); ( a</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a</a:t>
            </a:r>
            <a:r>
              <a:rPr lang="en-US" baseline="-25000" dirty="0">
                <a:latin typeface="Times New Roman" panose="02020603050405020304" pitchFamily="18" charset="0"/>
                <a:cs typeface="Times New Roman" panose="02020603050405020304" pitchFamily="18" charset="0"/>
              </a:rPr>
              <a:t>50</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sym typeface="Wingdings" pitchFamily="2" charset="2"/>
            </a:endParaRPr>
          </a:p>
          <a:p>
            <a:pPr lvl="1">
              <a:lnSpc>
                <a:spcPct val="110000"/>
              </a:lnSpc>
            </a:pPr>
            <a:r>
              <a:rPr lang="en-US" dirty="0">
                <a:latin typeface="Times New Roman" panose="02020603050405020304" pitchFamily="18" charset="0"/>
                <a:cs typeface="Times New Roman" panose="02020603050405020304" pitchFamily="18" charset="0"/>
              </a:rPr>
              <a:t>Minimum support count threshold </a:t>
            </a:r>
            <a:r>
              <a:rPr lang="en-US" dirty="0" err="1">
                <a:latin typeface="Times New Roman" panose="02020603050405020304" pitchFamily="18" charset="0"/>
                <a:cs typeface="Times New Roman" panose="02020603050405020304" pitchFamily="18" charset="0"/>
              </a:rPr>
              <a:t>min_sup</a:t>
            </a:r>
            <a:r>
              <a:rPr lang="en-US" dirty="0">
                <a:latin typeface="Times New Roman" panose="02020603050405020304" pitchFamily="18" charset="0"/>
                <a:cs typeface="Times New Roman" panose="02020603050405020304" pitchFamily="18" charset="0"/>
              </a:rPr>
              <a:t> = 1.</a:t>
            </a:r>
          </a:p>
          <a:p>
            <a:pPr>
              <a:lnSpc>
                <a:spcPct val="110000"/>
              </a:lnSpc>
            </a:pPr>
            <a:r>
              <a:rPr lang="en-US" dirty="0">
                <a:latin typeface="Times New Roman" panose="02020603050405020304" pitchFamily="18" charset="0"/>
                <a:cs typeface="Times New Roman" panose="02020603050405020304" pitchFamily="18" charset="0"/>
              </a:rPr>
              <a:t>What is the set of </a:t>
            </a:r>
            <a:r>
              <a:rPr lang="en-US" dirty="0">
                <a:solidFill>
                  <a:schemeClr val="hlink"/>
                </a:solidFill>
                <a:latin typeface="Times New Roman" panose="02020603050405020304" pitchFamily="18" charset="0"/>
                <a:cs typeface="Times New Roman" panose="02020603050405020304" pitchFamily="18" charset="0"/>
              </a:rPr>
              <a:t>closed itemset</a:t>
            </a:r>
            <a:r>
              <a:rPr lang="en-US" dirty="0">
                <a:latin typeface="Times New Roman" panose="02020603050405020304" pitchFamily="18" charset="0"/>
                <a:cs typeface="Times New Roman" panose="02020603050405020304" pitchFamily="18" charset="0"/>
              </a:rPr>
              <a:t>?</a:t>
            </a:r>
          </a:p>
          <a:p>
            <a:pPr lvl="1">
              <a:lnSpc>
                <a:spcPct val="110000"/>
              </a:lnSpc>
            </a:pPr>
            <a:r>
              <a:rPr lang="en-US" dirty="0">
                <a:latin typeface="Times New Roman" panose="02020603050405020304" pitchFamily="18" charset="0"/>
                <a:cs typeface="Times New Roman" panose="02020603050405020304" pitchFamily="18" charset="0"/>
              </a:rPr>
              <a:t>&lt;a</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a</a:t>
            </a:r>
            <a:r>
              <a:rPr lang="en-US" baseline="-25000" dirty="0">
                <a:latin typeface="Times New Roman" panose="02020603050405020304" pitchFamily="18" charset="0"/>
                <a:cs typeface="Times New Roman" panose="02020603050405020304" pitchFamily="18" charset="0"/>
              </a:rPr>
              <a:t>100</a:t>
            </a:r>
            <a:r>
              <a:rPr lang="en-US" dirty="0">
                <a:latin typeface="Times New Roman" panose="02020603050405020304" pitchFamily="18" charset="0"/>
                <a:cs typeface="Times New Roman" panose="02020603050405020304" pitchFamily="18" charset="0"/>
              </a:rPr>
              <a:t>&gt;: 1</a:t>
            </a:r>
          </a:p>
          <a:p>
            <a:pPr lvl="1">
              <a:lnSpc>
                <a:spcPct val="110000"/>
              </a:lnSpc>
            </a:pPr>
            <a:r>
              <a:rPr lang="en-US" dirty="0">
                <a:latin typeface="Times New Roman" panose="02020603050405020304" pitchFamily="18" charset="0"/>
                <a:cs typeface="Times New Roman" panose="02020603050405020304" pitchFamily="18" charset="0"/>
              </a:rPr>
              <a:t>&lt; a</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a</a:t>
            </a:r>
            <a:r>
              <a:rPr lang="en-US" baseline="-25000" dirty="0">
                <a:latin typeface="Times New Roman" panose="02020603050405020304" pitchFamily="18" charset="0"/>
                <a:cs typeface="Times New Roman" panose="02020603050405020304" pitchFamily="18" charset="0"/>
              </a:rPr>
              <a:t>50</a:t>
            </a:r>
            <a:r>
              <a:rPr lang="en-US" dirty="0">
                <a:latin typeface="Times New Roman" panose="02020603050405020304" pitchFamily="18" charset="0"/>
                <a:cs typeface="Times New Roman" panose="02020603050405020304" pitchFamily="18" charset="0"/>
              </a:rPr>
              <a:t>&gt;: 2</a:t>
            </a:r>
          </a:p>
          <a:p>
            <a:pPr>
              <a:lnSpc>
                <a:spcPct val="110000"/>
              </a:lnSpc>
            </a:pPr>
            <a:r>
              <a:rPr lang="en-US" dirty="0">
                <a:latin typeface="Times New Roman" panose="02020603050405020304" pitchFamily="18" charset="0"/>
                <a:cs typeface="Times New Roman" panose="02020603050405020304" pitchFamily="18" charset="0"/>
              </a:rPr>
              <a:t>What is the set of </a:t>
            </a:r>
            <a:r>
              <a:rPr lang="en-US" dirty="0">
                <a:solidFill>
                  <a:schemeClr val="hlink"/>
                </a:solidFill>
                <a:latin typeface="Times New Roman" panose="02020603050405020304" pitchFamily="18" charset="0"/>
                <a:cs typeface="Times New Roman" panose="02020603050405020304" pitchFamily="18" charset="0"/>
              </a:rPr>
              <a:t>max-</a:t>
            </a:r>
            <a:r>
              <a:rPr lang="en-US" dirty="0" err="1">
                <a:solidFill>
                  <a:schemeClr val="hlink"/>
                </a:solidFill>
                <a:latin typeface="Times New Roman" panose="02020603050405020304" pitchFamily="18" charset="0"/>
                <a:cs typeface="Times New Roman" panose="02020603050405020304" pitchFamily="18" charset="0"/>
              </a:rPr>
              <a:t>itemset</a:t>
            </a:r>
            <a:r>
              <a:rPr lang="en-US" dirty="0">
                <a:solidFill>
                  <a:schemeClr val="hlink"/>
                </a:solidFill>
                <a:latin typeface="Times New Roman" panose="02020603050405020304" pitchFamily="18" charset="0"/>
                <a:cs typeface="Times New Roman" panose="02020603050405020304" pitchFamily="18" charset="0"/>
              </a:rPr>
              <a:t>?</a:t>
            </a:r>
          </a:p>
          <a:p>
            <a:pPr lvl="1">
              <a:lnSpc>
                <a:spcPct val="110000"/>
              </a:lnSpc>
            </a:pPr>
            <a:r>
              <a:rPr lang="en-US" dirty="0">
                <a:latin typeface="Times New Roman" panose="02020603050405020304" pitchFamily="18" charset="0"/>
                <a:cs typeface="Times New Roman" panose="02020603050405020304" pitchFamily="18" charset="0"/>
              </a:rPr>
              <a:t>&lt;a</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a</a:t>
            </a:r>
            <a:r>
              <a:rPr lang="en-US" baseline="-25000" dirty="0">
                <a:latin typeface="Times New Roman" panose="02020603050405020304" pitchFamily="18" charset="0"/>
                <a:cs typeface="Times New Roman" panose="02020603050405020304" pitchFamily="18" charset="0"/>
              </a:rPr>
              <a:t>100</a:t>
            </a:r>
            <a:r>
              <a:rPr lang="en-US" dirty="0">
                <a:latin typeface="Times New Roman" panose="02020603050405020304" pitchFamily="18" charset="0"/>
                <a:cs typeface="Times New Roman" panose="02020603050405020304" pitchFamily="18" charset="0"/>
              </a:rPr>
              <a:t>&gt;: 1</a:t>
            </a:r>
          </a:p>
          <a:p>
            <a:pPr>
              <a:lnSpc>
                <a:spcPct val="110000"/>
              </a:lnSpc>
            </a:pPr>
            <a:r>
              <a:rPr lang="en-US" dirty="0">
                <a:latin typeface="Times New Roman" panose="02020603050405020304" pitchFamily="18" charset="0"/>
                <a:cs typeface="Times New Roman" panose="02020603050405020304" pitchFamily="18" charset="0"/>
              </a:rPr>
              <a:t>Closed frequent </a:t>
            </a:r>
            <a:r>
              <a:rPr lang="en-US" dirty="0" err="1">
                <a:latin typeface="Times New Roman" panose="02020603050405020304" pitchFamily="18" charset="0"/>
                <a:cs typeface="Times New Roman" panose="02020603050405020304" pitchFamily="18" charset="0"/>
              </a:rPr>
              <a:t>itemsets</a:t>
            </a:r>
            <a:r>
              <a:rPr lang="en-US" dirty="0">
                <a:latin typeface="Times New Roman" panose="02020603050405020304" pitchFamily="18" charset="0"/>
                <a:cs typeface="Times New Roman" panose="02020603050405020304" pitchFamily="18" charset="0"/>
              </a:rPr>
              <a:t> contains complete information regarding the frequent </a:t>
            </a:r>
            <a:r>
              <a:rPr lang="en-US" dirty="0" err="1">
                <a:latin typeface="Times New Roman" panose="02020603050405020304" pitchFamily="18" charset="0"/>
                <a:cs typeface="Times New Roman" panose="02020603050405020304" pitchFamily="18" charset="0"/>
              </a:rPr>
              <a:t>itemsets</a:t>
            </a:r>
            <a:endParaRPr lang="en-US" dirty="0">
              <a:latin typeface="Times New Roman" panose="02020603050405020304" pitchFamily="18" charset="0"/>
              <a:cs typeface="Times New Roman" panose="02020603050405020304" pitchFamily="18" charset="0"/>
            </a:endParaRPr>
          </a:p>
          <a:p>
            <a:pPr lvl="1">
              <a:lnSpc>
                <a:spcPct val="110000"/>
              </a:lnSpc>
            </a:pPr>
            <a:r>
              <a:rPr lang="en-US" dirty="0">
                <a:latin typeface="Times New Roman" panose="02020603050405020304" pitchFamily="18" charset="0"/>
                <a:cs typeface="Times New Roman" panose="02020603050405020304" pitchFamily="18" charset="0"/>
              </a:rPr>
              <a:t>&lt;a</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45</a:t>
            </a:r>
            <a:r>
              <a:rPr lang="en-US" dirty="0">
                <a:latin typeface="Times New Roman" panose="02020603050405020304" pitchFamily="18" charset="0"/>
                <a:cs typeface="Times New Roman" panose="02020603050405020304" pitchFamily="18" charset="0"/>
              </a:rPr>
              <a:t>&gt;: 2 since it is sub </a:t>
            </a:r>
            <a:r>
              <a:rPr lang="en-US" dirty="0" err="1">
                <a:latin typeface="Times New Roman" panose="02020603050405020304" pitchFamily="18" charset="0"/>
                <a:cs typeface="Times New Roman" panose="02020603050405020304" pitchFamily="18" charset="0"/>
              </a:rPr>
              <a:t>itemset</a:t>
            </a:r>
            <a:r>
              <a:rPr lang="en-US" dirty="0">
                <a:latin typeface="Times New Roman" panose="02020603050405020304" pitchFamily="18" charset="0"/>
                <a:cs typeface="Times New Roman" panose="02020603050405020304" pitchFamily="18" charset="0"/>
              </a:rPr>
              <a:t> of &lt; a</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a</a:t>
            </a:r>
            <a:r>
              <a:rPr lang="en-US" baseline="-25000" dirty="0">
                <a:latin typeface="Times New Roman" panose="02020603050405020304" pitchFamily="18" charset="0"/>
                <a:cs typeface="Times New Roman" panose="02020603050405020304" pitchFamily="18" charset="0"/>
              </a:rPr>
              <a:t>50</a:t>
            </a:r>
            <a:r>
              <a:rPr lang="en-US" dirty="0">
                <a:latin typeface="Times New Roman" panose="02020603050405020304" pitchFamily="18" charset="0"/>
                <a:cs typeface="Times New Roman" panose="02020603050405020304" pitchFamily="18" charset="0"/>
              </a:rPr>
              <a:t>&gt;: 2</a:t>
            </a:r>
          </a:p>
          <a:p>
            <a:pPr lvl="1">
              <a:lnSpc>
                <a:spcPct val="110000"/>
              </a:lnSpc>
            </a:pPr>
            <a:r>
              <a:rPr lang="en-US" dirty="0">
                <a:latin typeface="Times New Roman" panose="02020603050405020304" pitchFamily="18" charset="0"/>
                <a:cs typeface="Times New Roman" panose="02020603050405020304" pitchFamily="18" charset="0"/>
              </a:rPr>
              <a:t>&lt;a</a:t>
            </a:r>
            <a:r>
              <a:rPr lang="en-US" baseline="-25000" dirty="0">
                <a:latin typeface="Times New Roman" panose="02020603050405020304" pitchFamily="18" charset="0"/>
                <a:cs typeface="Times New Roman" panose="02020603050405020304" pitchFamily="18" charset="0"/>
              </a:rPr>
              <a:t>8</a:t>
            </a:r>
            <a:r>
              <a:rPr lang="en-US"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55</a:t>
            </a:r>
            <a:r>
              <a:rPr lang="en-US" dirty="0">
                <a:latin typeface="Times New Roman" panose="02020603050405020304" pitchFamily="18" charset="0"/>
                <a:cs typeface="Times New Roman" panose="02020603050405020304" pitchFamily="18" charset="0"/>
              </a:rPr>
              <a:t>&gt;: 1 since it is sub </a:t>
            </a:r>
            <a:r>
              <a:rPr lang="en-US" dirty="0" err="1">
                <a:latin typeface="Times New Roman" panose="02020603050405020304" pitchFamily="18" charset="0"/>
                <a:cs typeface="Times New Roman" panose="02020603050405020304" pitchFamily="18" charset="0"/>
              </a:rPr>
              <a:t>itemset</a:t>
            </a:r>
            <a:r>
              <a:rPr lang="en-US" dirty="0">
                <a:latin typeface="Times New Roman" panose="02020603050405020304" pitchFamily="18" charset="0"/>
                <a:cs typeface="Times New Roman" panose="02020603050405020304" pitchFamily="18" charset="0"/>
              </a:rPr>
              <a:t> of &lt; a</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a</a:t>
            </a:r>
            <a:r>
              <a:rPr lang="en-US" baseline="-25000" dirty="0">
                <a:latin typeface="Times New Roman" panose="02020603050405020304" pitchFamily="18" charset="0"/>
                <a:cs typeface="Times New Roman" panose="02020603050405020304" pitchFamily="18" charset="0"/>
              </a:rPr>
              <a:t>100</a:t>
            </a:r>
            <a:r>
              <a:rPr lang="en-US" dirty="0">
                <a:latin typeface="Times New Roman" panose="02020603050405020304" pitchFamily="18" charset="0"/>
                <a:cs typeface="Times New Roman" panose="02020603050405020304" pitchFamily="18" charset="0"/>
              </a:rPr>
              <a:t>&gt;: 1</a:t>
            </a:r>
          </a:p>
          <a:p>
            <a:pPr>
              <a:lnSpc>
                <a:spcPct val="110000"/>
              </a:lnSpc>
            </a:pPr>
            <a:r>
              <a:rPr lang="en-US" dirty="0">
                <a:latin typeface="Times New Roman" panose="02020603050405020304" pitchFamily="18" charset="0"/>
                <a:cs typeface="Times New Roman" panose="02020603050405020304" pitchFamily="18" charset="0"/>
              </a:rPr>
              <a:t>From maximum </a:t>
            </a:r>
            <a:r>
              <a:rPr lang="en-US" dirty="0" err="1">
                <a:latin typeface="Times New Roman" panose="02020603050405020304" pitchFamily="18" charset="0"/>
                <a:cs typeface="Times New Roman" panose="02020603050405020304" pitchFamily="18" charset="0"/>
              </a:rPr>
              <a:t>itemset</a:t>
            </a:r>
            <a:r>
              <a:rPr lang="en-US" dirty="0">
                <a:latin typeface="Times New Roman" panose="02020603050405020304" pitchFamily="18" charset="0"/>
                <a:cs typeface="Times New Roman" panose="02020603050405020304" pitchFamily="18" charset="0"/>
              </a:rPr>
              <a:t> we can only assert that both </a:t>
            </a:r>
            <a:r>
              <a:rPr lang="en-US" dirty="0" err="1">
                <a:latin typeface="Times New Roman" panose="02020603050405020304" pitchFamily="18" charset="0"/>
                <a:cs typeface="Times New Roman" panose="02020603050405020304" pitchFamily="18" charset="0"/>
              </a:rPr>
              <a:t>itemsets</a:t>
            </a:r>
            <a:r>
              <a:rPr lang="en-US" dirty="0">
                <a:latin typeface="Times New Roman" panose="02020603050405020304" pitchFamily="18" charset="0"/>
                <a:cs typeface="Times New Roman" panose="02020603050405020304" pitchFamily="18" charset="0"/>
              </a:rPr>
              <a:t> &lt;a</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45</a:t>
            </a:r>
            <a:r>
              <a:rPr lang="en-US" dirty="0">
                <a:latin typeface="Times New Roman" panose="02020603050405020304" pitchFamily="18" charset="0"/>
                <a:cs typeface="Times New Roman" panose="02020603050405020304" pitchFamily="18" charset="0"/>
              </a:rPr>
              <a:t>&gt; and &lt;a</a:t>
            </a:r>
            <a:r>
              <a:rPr lang="en-US" baseline="-25000" dirty="0">
                <a:latin typeface="Times New Roman" panose="02020603050405020304" pitchFamily="18" charset="0"/>
                <a:cs typeface="Times New Roman" panose="02020603050405020304" pitchFamily="18" charset="0"/>
              </a:rPr>
              <a:t>8</a:t>
            </a:r>
            <a:r>
              <a:rPr lang="en-US"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55</a:t>
            </a:r>
            <a:r>
              <a:rPr lang="en-US" dirty="0">
                <a:latin typeface="Times New Roman" panose="02020603050405020304" pitchFamily="18" charset="0"/>
                <a:cs typeface="Times New Roman" panose="02020603050405020304" pitchFamily="18" charset="0"/>
              </a:rPr>
              <a:t>&gt; are frequent but we cannot assert their actual support counts</a:t>
            </a:r>
          </a:p>
          <a:p>
            <a:pPr lvl="1">
              <a:lnSpc>
                <a:spcPct val="110000"/>
              </a:lnSpc>
            </a:pPr>
            <a:endParaRPr lang="en-US" dirty="0">
              <a:latin typeface="Times New Roman" panose="02020603050405020304" pitchFamily="18" charset="0"/>
              <a:cs typeface="Times New Roman" panose="02020603050405020304" pitchFamily="18" charset="0"/>
            </a:endParaRPr>
          </a:p>
          <a:p>
            <a:pPr lvl="1">
              <a:lnSpc>
                <a:spcPct val="110000"/>
              </a:lnSpc>
            </a:pPr>
            <a:endParaRPr lang="en-US" dirty="0">
              <a:latin typeface="Times New Roman" panose="02020603050405020304" pitchFamily="18" charset="0"/>
              <a:cs typeface="Times New Roman" panose="02020603050405020304" pitchFamily="18" charset="0"/>
            </a:endParaRPr>
          </a:p>
          <a:p>
            <a:pPr lvl="1">
              <a:lnSpc>
                <a:spcPct val="110000"/>
              </a:lnSpc>
            </a:pPr>
            <a:endParaRPr lang="en-US" dirty="0">
              <a:latin typeface="Times New Roman" panose="02020603050405020304" pitchFamily="18" charset="0"/>
              <a:cs typeface="Times New Roman" panose="02020603050405020304" pitchFamily="18" charset="0"/>
            </a:endParaRPr>
          </a:p>
          <a:p>
            <a:pPr>
              <a:lnSpc>
                <a:spcPct val="110000"/>
              </a:lnSpc>
              <a:buNone/>
            </a:pPr>
            <a:endParaRPr lang="en-US" dirty="0">
              <a:solidFill>
                <a:schemeClr val="hlink"/>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Efficient and Scalable Frequent </a:t>
            </a:r>
            <a:r>
              <a:rPr lang="en-US" dirty="0" err="1"/>
              <a:t>Itemset</a:t>
            </a:r>
            <a:r>
              <a:rPr lang="en-US" dirty="0"/>
              <a:t> Mining Methods- </a:t>
            </a:r>
            <a:r>
              <a:rPr lang="en-US" i="1" dirty="0" err="1"/>
              <a:t>Apriori</a:t>
            </a:r>
            <a:r>
              <a:rPr lang="en-US" i="1" dirty="0"/>
              <a:t> Algorithm</a:t>
            </a:r>
            <a:endParaRPr lang="en-IN" dirty="0"/>
          </a:p>
        </p:txBody>
      </p:sp>
      <p:sp>
        <p:nvSpPr>
          <p:cNvPr id="3" name="Content Placeholder 2"/>
          <p:cNvSpPr>
            <a:spLocks noGrp="1"/>
          </p:cNvSpPr>
          <p:nvPr>
            <p:ph idx="1"/>
          </p:nvPr>
        </p:nvSpPr>
        <p:spPr>
          <a:xfrm>
            <a:off x="457200" y="1905000"/>
            <a:ext cx="8229600" cy="4221163"/>
          </a:xfrm>
        </p:spPr>
        <p:txBody>
          <a:bodyPr>
            <a:normAutofit/>
          </a:bodyPr>
          <a:lstStyle/>
          <a:p>
            <a:r>
              <a:rPr lang="en-US" sz="2800" dirty="0">
                <a:latin typeface="Times New Roman" panose="02020603050405020304" pitchFamily="18" charset="0"/>
                <a:cs typeface="Times New Roman" panose="02020603050405020304" pitchFamily="18" charset="0"/>
              </a:rPr>
              <a:t>The </a:t>
            </a:r>
            <a:r>
              <a:rPr lang="en-US" sz="2800" dirty="0" err="1">
                <a:latin typeface="Times New Roman" panose="02020603050405020304" pitchFamily="18" charset="0"/>
                <a:cs typeface="Times New Roman" panose="02020603050405020304" pitchFamily="18" charset="0"/>
              </a:rPr>
              <a:t>Apriori</a:t>
            </a:r>
            <a:r>
              <a:rPr lang="en-US" sz="2800" dirty="0">
                <a:latin typeface="Times New Roman" panose="02020603050405020304" pitchFamily="18" charset="0"/>
                <a:cs typeface="Times New Roman" panose="02020603050405020304" pitchFamily="18" charset="0"/>
              </a:rPr>
              <a:t> algorithm in data mining can </a:t>
            </a:r>
            <a:r>
              <a:rPr lang="en-US" sz="2800" dirty="0">
                <a:solidFill>
                  <a:srgbClr val="2707E9"/>
                </a:solidFill>
                <a:latin typeface="Times New Roman" panose="02020603050405020304" pitchFamily="18" charset="0"/>
                <a:cs typeface="Times New Roman" panose="02020603050405020304" pitchFamily="18" charset="0"/>
              </a:rPr>
              <a:t>help data analysts understand the underlying patterns </a:t>
            </a:r>
            <a:r>
              <a:rPr lang="en-US" sz="2800" dirty="0">
                <a:latin typeface="Times New Roman" panose="02020603050405020304" pitchFamily="18" charset="0"/>
                <a:cs typeface="Times New Roman" panose="02020603050405020304" pitchFamily="18" charset="0"/>
              </a:rPr>
              <a:t>in their data and </a:t>
            </a:r>
            <a:r>
              <a:rPr lang="en-US" sz="2800" dirty="0">
                <a:solidFill>
                  <a:srgbClr val="2707E9"/>
                </a:solidFill>
                <a:latin typeface="Times New Roman" panose="02020603050405020304" pitchFamily="18" charset="0"/>
                <a:cs typeface="Times New Roman" panose="02020603050405020304" pitchFamily="18" charset="0"/>
              </a:rPr>
              <a:t>help businesses handle their customers better.</a:t>
            </a:r>
          </a:p>
          <a:p>
            <a:r>
              <a:rPr lang="en-US" sz="2800" dirty="0">
                <a:latin typeface="Times New Roman" panose="02020603050405020304" pitchFamily="18" charset="0"/>
                <a:cs typeface="Times New Roman" panose="02020603050405020304" pitchFamily="18" charset="0"/>
              </a:rPr>
              <a:t>The </a:t>
            </a:r>
            <a:r>
              <a:rPr lang="en-US" sz="2800" dirty="0" err="1">
                <a:latin typeface="Times New Roman" panose="02020603050405020304" pitchFamily="18" charset="0"/>
                <a:cs typeface="Times New Roman" panose="02020603050405020304" pitchFamily="18" charset="0"/>
              </a:rPr>
              <a:t>Apriori</a:t>
            </a:r>
            <a:r>
              <a:rPr lang="en-US" sz="2800" dirty="0">
                <a:latin typeface="Times New Roman" panose="02020603050405020304" pitchFamily="18" charset="0"/>
                <a:cs typeface="Times New Roman" panose="02020603050405020304" pitchFamily="18" charset="0"/>
              </a:rPr>
              <a:t> algorithm is </a:t>
            </a:r>
            <a:r>
              <a:rPr lang="en-US" sz="2800" dirty="0">
                <a:solidFill>
                  <a:srgbClr val="2707E9"/>
                </a:solidFill>
                <a:latin typeface="Times New Roman" panose="02020603050405020304" pitchFamily="18" charset="0"/>
                <a:cs typeface="Times New Roman" panose="02020603050405020304" pitchFamily="18" charset="0"/>
              </a:rPr>
              <a:t>perfect for </a:t>
            </a:r>
            <a:r>
              <a:rPr lang="en-US" sz="2800" dirty="0">
                <a:latin typeface="Times New Roman" panose="02020603050405020304" pitchFamily="18" charset="0"/>
                <a:cs typeface="Times New Roman" panose="02020603050405020304" pitchFamily="18" charset="0"/>
              </a:rPr>
              <a:t>performing tasks such as </a:t>
            </a:r>
            <a:r>
              <a:rPr lang="en-US" sz="2800" dirty="0">
                <a:solidFill>
                  <a:srgbClr val="2707E9"/>
                </a:solidFill>
                <a:latin typeface="Times New Roman" panose="02020603050405020304" pitchFamily="18" charset="0"/>
                <a:cs typeface="Times New Roman" panose="02020603050405020304" pitchFamily="18" charset="0"/>
              </a:rPr>
              <a:t>market basket analysis.</a:t>
            </a:r>
            <a:endParaRPr lang="en-IN" sz="2800" b="1" dirty="0">
              <a:solidFill>
                <a:srgbClr val="2707E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7233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B25D5D-751A-4087-9AD7-30E02FA04D4E}" type="datetime4">
              <a:rPr lang="en-US"/>
              <a:pPr/>
              <a:t>June 26, 2024</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0FC021F8-70E8-4E81-B39E-6EF6165FF944}" type="slidenum">
              <a:rPr lang="en-US"/>
              <a:pPr/>
              <a:t>17</a:t>
            </a:fld>
            <a:endParaRPr lang="en-US"/>
          </a:p>
        </p:txBody>
      </p:sp>
      <p:sp>
        <p:nvSpPr>
          <p:cNvPr id="1531906" name="Rectangle 2"/>
          <p:cNvSpPr>
            <a:spLocks noGrp="1" noChangeArrowheads="1"/>
          </p:cNvSpPr>
          <p:nvPr>
            <p:ph type="title"/>
          </p:nvPr>
        </p:nvSpPr>
        <p:spPr>
          <a:xfrm>
            <a:off x="457200" y="228600"/>
            <a:ext cx="8305800" cy="990600"/>
          </a:xfrm>
        </p:spPr>
        <p:txBody>
          <a:bodyPr>
            <a:noAutofit/>
          </a:bodyPr>
          <a:lstStyle/>
          <a:p>
            <a:pPr>
              <a:tabLst>
                <a:tab pos="2570163" algn="l"/>
              </a:tabLst>
            </a:pPr>
            <a:r>
              <a:rPr lang="en-US" sz="3600" dirty="0"/>
              <a:t>Efficient and Scalable Frequent </a:t>
            </a:r>
            <a:r>
              <a:rPr lang="en-US" sz="3600" dirty="0" err="1"/>
              <a:t>Itemset</a:t>
            </a:r>
            <a:r>
              <a:rPr lang="en-US" sz="3600" dirty="0"/>
              <a:t> Mining Methods- </a:t>
            </a:r>
            <a:r>
              <a:rPr lang="en-US" sz="3600" i="1" dirty="0" err="1"/>
              <a:t>Apriori</a:t>
            </a:r>
            <a:r>
              <a:rPr lang="en-US" sz="3600" i="1" dirty="0"/>
              <a:t> Algorithm</a:t>
            </a:r>
          </a:p>
        </p:txBody>
      </p:sp>
      <p:sp>
        <p:nvSpPr>
          <p:cNvPr id="1531907" name="Rectangle 3"/>
          <p:cNvSpPr>
            <a:spLocks noGrp="1" noChangeArrowheads="1"/>
          </p:cNvSpPr>
          <p:nvPr>
            <p:ph type="body" idx="1"/>
          </p:nvPr>
        </p:nvSpPr>
        <p:spPr>
          <a:xfrm>
            <a:off x="381000" y="1447800"/>
            <a:ext cx="8610600" cy="5181600"/>
          </a:xfrm>
        </p:spPr>
        <p:txBody>
          <a:bodyPr>
            <a:normAutofit/>
          </a:bodyPr>
          <a:lstStyle/>
          <a:p>
            <a:pPr>
              <a:lnSpc>
                <a:spcPct val="120000"/>
              </a:lnSpc>
            </a:pPr>
            <a:r>
              <a:rPr lang="en-US" sz="2400" dirty="0">
                <a:latin typeface="Times New Roman" panose="02020603050405020304" pitchFamily="18" charset="0"/>
                <a:cs typeface="Times New Roman" panose="02020603050405020304" pitchFamily="18" charset="0"/>
              </a:rPr>
              <a:t>Algorithm uses </a:t>
            </a:r>
            <a:r>
              <a:rPr lang="en-US" sz="2400" dirty="0">
                <a:solidFill>
                  <a:srgbClr val="2707E9"/>
                </a:solidFill>
                <a:latin typeface="Times New Roman" panose="02020603050405020304" pitchFamily="18" charset="0"/>
                <a:cs typeface="Times New Roman" panose="02020603050405020304" pitchFamily="18" charset="0"/>
              </a:rPr>
              <a:t>prior knowledge </a:t>
            </a:r>
            <a:r>
              <a:rPr lang="en-US" sz="2400" dirty="0">
                <a:latin typeface="Times New Roman" panose="02020603050405020304" pitchFamily="18" charset="0"/>
                <a:cs typeface="Times New Roman" panose="02020603050405020304" pitchFamily="18" charset="0"/>
              </a:rPr>
              <a:t>of frequent </a:t>
            </a:r>
            <a:r>
              <a:rPr lang="en-US" sz="2400" dirty="0" err="1">
                <a:latin typeface="Times New Roman" panose="02020603050405020304" pitchFamily="18" charset="0"/>
                <a:cs typeface="Times New Roman" panose="02020603050405020304" pitchFamily="18" charset="0"/>
              </a:rPr>
              <a:t>itemset</a:t>
            </a:r>
            <a:r>
              <a:rPr lang="en-US" sz="2400" dirty="0">
                <a:latin typeface="Times New Roman" panose="02020603050405020304" pitchFamily="18" charset="0"/>
                <a:cs typeface="Times New Roman" panose="02020603050405020304" pitchFamily="18" charset="0"/>
              </a:rPr>
              <a:t> properties</a:t>
            </a:r>
          </a:p>
          <a:p>
            <a:r>
              <a:rPr lang="en-US" sz="2400" dirty="0" err="1">
                <a:solidFill>
                  <a:srgbClr val="2707E9"/>
                </a:solidFill>
                <a:latin typeface="Times New Roman" panose="02020603050405020304" pitchFamily="18" charset="0"/>
                <a:cs typeface="Times New Roman" panose="02020603050405020304" pitchFamily="18" charset="0"/>
              </a:rPr>
              <a:t>Apriori</a:t>
            </a:r>
            <a:r>
              <a:rPr lang="en-US" sz="2400" dirty="0">
                <a:solidFill>
                  <a:srgbClr val="2707E9"/>
                </a:solidFill>
                <a:latin typeface="Times New Roman" panose="02020603050405020304" pitchFamily="18" charset="0"/>
                <a:cs typeface="Times New Roman" panose="02020603050405020304" pitchFamily="18" charset="0"/>
              </a:rPr>
              <a:t> property</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If an </a:t>
            </a:r>
            <a:r>
              <a:rPr lang="en-US" sz="2400" i="1" dirty="0" err="1">
                <a:latin typeface="Times New Roman" panose="02020603050405020304" pitchFamily="18" charset="0"/>
                <a:cs typeface="Times New Roman" panose="02020603050405020304" pitchFamily="18" charset="0"/>
              </a:rPr>
              <a:t>itemset</a:t>
            </a:r>
            <a:r>
              <a:rPr lang="en-US" sz="2400" i="1" dirty="0">
                <a:latin typeface="Times New Roman" panose="02020603050405020304" pitchFamily="18" charset="0"/>
                <a:cs typeface="Times New Roman" panose="02020603050405020304" pitchFamily="18" charset="0"/>
              </a:rPr>
              <a:t> is frequent, then all of its subsets must also be frequent.</a:t>
            </a:r>
          </a:p>
          <a:p>
            <a:r>
              <a:rPr lang="en-US" sz="2400" dirty="0">
                <a:latin typeface="Times New Roman" panose="02020603050405020304" pitchFamily="18" charset="0"/>
                <a:cs typeface="Times New Roman" panose="02020603050405020304" pitchFamily="18" charset="0"/>
              </a:rPr>
              <a:t>Method: </a:t>
            </a:r>
          </a:p>
          <a:p>
            <a:pPr lvl="1">
              <a:lnSpc>
                <a:spcPct val="120000"/>
              </a:lnSpc>
            </a:pPr>
            <a:r>
              <a:rPr lang="en-US" sz="2400" dirty="0">
                <a:latin typeface="Times New Roman" panose="02020603050405020304" pitchFamily="18" charset="0"/>
                <a:cs typeface="Times New Roman" panose="02020603050405020304" pitchFamily="18" charset="0"/>
              </a:rPr>
              <a:t>Initially, scan DB once to get frequent 1-itemset</a:t>
            </a:r>
          </a:p>
          <a:p>
            <a:pPr lvl="1">
              <a:lnSpc>
                <a:spcPct val="120000"/>
              </a:lnSpc>
            </a:pPr>
            <a:r>
              <a:rPr lang="en-US" sz="2400" dirty="0">
                <a:latin typeface="Times New Roman" panose="02020603050405020304" pitchFamily="18" charset="0"/>
                <a:cs typeface="Times New Roman" panose="02020603050405020304" pitchFamily="18" charset="0"/>
              </a:rPr>
              <a:t>Generate length (k+1) candidate </a:t>
            </a:r>
            <a:r>
              <a:rPr lang="en-US" sz="2400" dirty="0" err="1">
                <a:latin typeface="Times New Roman" panose="02020603050405020304" pitchFamily="18" charset="0"/>
                <a:cs typeface="Times New Roman" panose="02020603050405020304" pitchFamily="18" charset="0"/>
              </a:rPr>
              <a:t>itemsets</a:t>
            </a:r>
            <a:r>
              <a:rPr lang="en-US" sz="2400" dirty="0">
                <a:latin typeface="Times New Roman" panose="02020603050405020304" pitchFamily="18" charset="0"/>
                <a:cs typeface="Times New Roman" panose="02020603050405020304" pitchFamily="18" charset="0"/>
              </a:rPr>
              <a:t> from length k frequent </a:t>
            </a:r>
            <a:r>
              <a:rPr lang="en-US" sz="2400" dirty="0" err="1">
                <a:latin typeface="Times New Roman" panose="02020603050405020304" pitchFamily="18" charset="0"/>
                <a:cs typeface="Times New Roman" panose="02020603050405020304" pitchFamily="18" charset="0"/>
              </a:rPr>
              <a:t>itemsets</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Test the candidates against DB and collecting those items that satisfy minimum support</a:t>
            </a:r>
          </a:p>
          <a:p>
            <a:pPr lvl="1">
              <a:lnSpc>
                <a:spcPct val="120000"/>
              </a:lnSpc>
            </a:pPr>
            <a:r>
              <a:rPr lang="en-US" sz="2400" dirty="0">
                <a:latin typeface="Times New Roman" panose="02020603050405020304" pitchFamily="18" charset="0"/>
                <a:cs typeface="Times New Roman" panose="02020603050405020304" pitchFamily="18" charset="0"/>
              </a:rPr>
              <a:t>Terminate when no frequent or candidate set can be generated</a:t>
            </a:r>
          </a:p>
        </p:txBody>
      </p:sp>
    </p:spTree>
    <p:extLst>
      <p:ext uri="{BB962C8B-B14F-4D97-AF65-F5344CB8AC3E}">
        <p14:creationId xmlns:p14="http://schemas.microsoft.com/office/powerpoint/2010/main" val="382563745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hlinkClick r:id="rId2" action="ppaction://hlinkfile"/>
              </a:rPr>
              <a:t>Apriori</a:t>
            </a:r>
            <a:r>
              <a:rPr lang="en-US" i="1" dirty="0">
                <a:hlinkClick r:id="rId2" action="ppaction://hlinkfile"/>
              </a:rPr>
              <a:t> Algorithm</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3"/>
          <a:srcRect l="10156" t="16330" r="10937"/>
          <a:stretch/>
        </p:blipFill>
        <p:spPr>
          <a:xfrm>
            <a:off x="298054" y="1417638"/>
            <a:ext cx="8547892" cy="5257800"/>
          </a:xfrm>
          <a:prstGeom prst="rect">
            <a:avLst/>
          </a:prstGeom>
        </p:spPr>
      </p:pic>
    </p:spTree>
    <p:extLst>
      <p:ext uri="{BB962C8B-B14F-4D97-AF65-F5344CB8AC3E}">
        <p14:creationId xmlns:p14="http://schemas.microsoft.com/office/powerpoint/2010/main" val="2797285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D080A5-21A1-40FF-9E4E-70C6AB9C3ACE}"/>
              </a:ext>
            </a:extLst>
          </p:cNvPr>
          <p:cNvPicPr>
            <a:picLocks noChangeAspect="1"/>
          </p:cNvPicPr>
          <p:nvPr/>
        </p:nvPicPr>
        <p:blipFill>
          <a:blip r:embed="rId2"/>
          <a:stretch>
            <a:fillRect/>
          </a:stretch>
        </p:blipFill>
        <p:spPr>
          <a:xfrm>
            <a:off x="2133600" y="513687"/>
            <a:ext cx="6571934" cy="5454705"/>
          </a:xfrm>
          <a:prstGeom prst="rect">
            <a:avLst/>
          </a:prstGeom>
        </p:spPr>
      </p:pic>
      <p:sp>
        <p:nvSpPr>
          <p:cNvPr id="3" name="Content Placeholder 2">
            <a:extLst>
              <a:ext uri="{FF2B5EF4-FFF2-40B4-BE49-F238E27FC236}">
                <a16:creationId xmlns:a16="http://schemas.microsoft.com/office/drawing/2014/main" id="{7644A272-CA4C-48F2-8953-1958608D4992}"/>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30CF171D-AF97-4B4C-BD69-7CD0D88B1CC0}"/>
              </a:ext>
            </a:extLst>
          </p:cNvPr>
          <p:cNvPicPr>
            <a:picLocks noChangeAspect="1"/>
          </p:cNvPicPr>
          <p:nvPr/>
        </p:nvPicPr>
        <p:blipFill>
          <a:blip r:embed="rId3"/>
          <a:stretch>
            <a:fillRect/>
          </a:stretch>
        </p:blipFill>
        <p:spPr>
          <a:xfrm>
            <a:off x="152400" y="152399"/>
            <a:ext cx="2801017" cy="2312961"/>
          </a:xfrm>
          <a:prstGeom prst="rect">
            <a:avLst/>
          </a:prstGeom>
        </p:spPr>
      </p:pic>
    </p:spTree>
    <p:extLst>
      <p:ext uri="{BB962C8B-B14F-4D97-AF65-F5344CB8AC3E}">
        <p14:creationId xmlns:p14="http://schemas.microsoft.com/office/powerpoint/2010/main" val="3092602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371600"/>
            <a:ext cx="7696200" cy="3687763"/>
          </a:xfrm>
        </p:spPr>
        <p:txBody>
          <a:bodyPr>
            <a:normAutofit/>
          </a:bodyPr>
          <a:lstStyle/>
          <a:p>
            <a:r>
              <a:rPr lang="en-US" dirty="0">
                <a:latin typeface="Times New Roman" panose="02020603050405020304" pitchFamily="18" charset="0"/>
                <a:cs typeface="Times New Roman" panose="02020603050405020304" pitchFamily="18" charset="0"/>
              </a:rPr>
              <a:t>A set of items is referred to as an </a:t>
            </a:r>
            <a:r>
              <a:rPr lang="en-US" dirty="0" err="1">
                <a:solidFill>
                  <a:srgbClr val="2707E9"/>
                </a:solidFill>
                <a:latin typeface="Times New Roman" panose="02020603050405020304" pitchFamily="18" charset="0"/>
                <a:cs typeface="Times New Roman" panose="02020603050405020304" pitchFamily="18" charset="0"/>
              </a:rPr>
              <a:t>itemset</a:t>
            </a:r>
            <a:endParaRPr lang="en-US" dirty="0">
              <a:solidFill>
                <a:srgbClr val="2707E9"/>
              </a:solidFill>
              <a:latin typeface="Times New Roman" panose="02020603050405020304" pitchFamily="18" charset="0"/>
              <a:cs typeface="Times New Roman" panose="02020603050405020304" pitchFamily="18" charset="0"/>
            </a:endParaRPr>
          </a:p>
          <a:p>
            <a:r>
              <a:rPr lang="en-US" altLang="en-US" dirty="0"/>
              <a:t>E.g., X = {milk, bread, cereal} is an </a:t>
            </a:r>
            <a:r>
              <a:rPr lang="en-US" altLang="en-US" dirty="0" err="1"/>
              <a:t>itemset</a:t>
            </a:r>
            <a:r>
              <a:rPr lang="en-US" altLang="en-US" dirty="0"/>
              <a:t>.</a:t>
            </a:r>
            <a:endParaRPr lang="en-US" dirty="0">
              <a:solidFill>
                <a:srgbClr val="2707E9"/>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 </a:t>
            </a:r>
            <a:r>
              <a:rPr lang="en-US" dirty="0" err="1">
                <a:latin typeface="Times New Roman" panose="02020603050405020304" pitchFamily="18" charset="0"/>
                <a:cs typeface="Times New Roman" panose="02020603050405020304" pitchFamily="18" charset="0"/>
              </a:rPr>
              <a:t>itemset</a:t>
            </a:r>
            <a:r>
              <a:rPr lang="en-US" dirty="0">
                <a:latin typeface="Times New Roman" panose="02020603050405020304" pitchFamily="18" charset="0"/>
                <a:cs typeface="Times New Roman" panose="02020603050405020304" pitchFamily="18" charset="0"/>
              </a:rPr>
              <a:t> that contains </a:t>
            </a:r>
            <a:r>
              <a:rPr lang="en-US" i="1" dirty="0">
                <a:latin typeface="Times New Roman" panose="02020603050405020304" pitchFamily="18" charset="0"/>
                <a:cs typeface="Times New Roman" panose="02020603050405020304" pitchFamily="18" charset="0"/>
              </a:rPr>
              <a:t>k items is a </a:t>
            </a:r>
            <a:r>
              <a:rPr lang="en-US" i="1" dirty="0">
                <a:solidFill>
                  <a:srgbClr val="2707E9"/>
                </a:solidFill>
                <a:latin typeface="Times New Roman" panose="02020603050405020304" pitchFamily="18" charset="0"/>
                <a:cs typeface="Times New Roman" panose="02020603050405020304" pitchFamily="18" charset="0"/>
              </a:rPr>
              <a:t>k-</a:t>
            </a:r>
            <a:r>
              <a:rPr lang="en-US" i="1" dirty="0" err="1">
                <a:solidFill>
                  <a:srgbClr val="2707E9"/>
                </a:solidFill>
                <a:latin typeface="Times New Roman" panose="02020603050405020304" pitchFamily="18" charset="0"/>
                <a:cs typeface="Times New Roman" panose="02020603050405020304" pitchFamily="18" charset="0"/>
              </a:rPr>
              <a:t>itemset</a:t>
            </a:r>
            <a:r>
              <a:rPr lang="en-US" i="1" dirty="0">
                <a:latin typeface="Times New Roman" panose="02020603050405020304" pitchFamily="18" charset="0"/>
                <a:cs typeface="Times New Roman" panose="02020603050405020304" pitchFamily="18" charset="0"/>
              </a:rPr>
              <a:t>. </a:t>
            </a:r>
          </a:p>
          <a:p>
            <a:r>
              <a:rPr lang="en-US" i="1" dirty="0">
                <a:latin typeface="Times New Roman" panose="02020603050405020304" pitchFamily="18" charset="0"/>
                <a:cs typeface="Times New Roman" panose="02020603050405020304" pitchFamily="18" charset="0"/>
              </a:rPr>
              <a:t>The set {computer, antivirus software} is a  </a:t>
            </a:r>
            <a:r>
              <a:rPr lang="en-US" i="1" dirty="0">
                <a:solidFill>
                  <a:srgbClr val="2707E9"/>
                </a:solidFill>
                <a:latin typeface="Times New Roman" panose="02020603050405020304" pitchFamily="18" charset="0"/>
                <a:cs typeface="Times New Roman" panose="02020603050405020304" pitchFamily="18" charset="0"/>
              </a:rPr>
              <a:t>2-itemset</a:t>
            </a:r>
            <a:r>
              <a:rPr lang="en-US" i="1"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457200" y="274638"/>
            <a:ext cx="8229600" cy="1143000"/>
          </a:xfrm>
        </p:spPr>
        <p:txBody>
          <a:bodyPr>
            <a:normAutofit/>
          </a:bodyPr>
          <a:lstStyle/>
          <a:p>
            <a:r>
              <a:rPr lang="en-US" dirty="0"/>
              <a:t>Frequent </a:t>
            </a:r>
            <a:r>
              <a:rPr lang="en-US" dirty="0" err="1"/>
              <a:t>Itemsets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52F721-64E1-4139-A71D-CE4FC9EAD582}" type="datetime4">
              <a:rPr lang="en-US"/>
              <a:pPr/>
              <a:t>June 26, 2024</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62024603-B40F-4EA8-B4D0-0D412A190712}" type="slidenum">
              <a:rPr lang="en-US"/>
              <a:pPr/>
              <a:t>20</a:t>
            </a:fld>
            <a:endParaRPr lang="en-US"/>
          </a:p>
        </p:txBody>
      </p:sp>
      <p:sp>
        <p:nvSpPr>
          <p:cNvPr id="1367042" name="Rectangle 2"/>
          <p:cNvSpPr>
            <a:spLocks noGrp="1" noChangeArrowheads="1"/>
          </p:cNvSpPr>
          <p:nvPr>
            <p:ph type="title"/>
          </p:nvPr>
        </p:nvSpPr>
        <p:spPr>
          <a:xfrm>
            <a:off x="762000" y="304800"/>
            <a:ext cx="7543800" cy="762000"/>
          </a:xfrm>
        </p:spPr>
        <p:txBody>
          <a:bodyPr/>
          <a:lstStyle/>
          <a:p>
            <a:r>
              <a:rPr lang="en-US"/>
              <a:t>The Apriori Algorithm</a:t>
            </a:r>
          </a:p>
        </p:txBody>
      </p:sp>
      <p:sp>
        <p:nvSpPr>
          <p:cNvPr id="1367043" name="Rectangle 3"/>
          <p:cNvSpPr>
            <a:spLocks noGrp="1" noChangeArrowheads="1"/>
          </p:cNvSpPr>
          <p:nvPr>
            <p:ph type="body" idx="1"/>
          </p:nvPr>
        </p:nvSpPr>
        <p:spPr>
          <a:xfrm>
            <a:off x="381000" y="1447800"/>
            <a:ext cx="8610600" cy="5181600"/>
          </a:xfrm>
        </p:spPr>
        <p:txBody>
          <a:bodyPr/>
          <a:lstStyle/>
          <a:p>
            <a:r>
              <a:rPr lang="en-US" sz="2400" u="sng" dirty="0"/>
              <a:t>Pseudo-code</a:t>
            </a:r>
            <a:r>
              <a:rPr lang="en-US" sz="2400" dirty="0"/>
              <a:t>:</a:t>
            </a:r>
          </a:p>
          <a:p>
            <a:pPr lvl="2">
              <a:spcBef>
                <a:spcPct val="0"/>
              </a:spcBef>
              <a:buFont typeface="Wingdings" pitchFamily="2" charset="2"/>
              <a:buNone/>
            </a:pPr>
            <a:r>
              <a:rPr lang="en-US" i="1" dirty="0"/>
              <a:t>C</a:t>
            </a:r>
            <a:r>
              <a:rPr lang="en-US" i="1" baseline="-25000" dirty="0"/>
              <a:t>k</a:t>
            </a:r>
            <a:r>
              <a:rPr lang="en-US" dirty="0"/>
              <a:t>: Candidate </a:t>
            </a:r>
            <a:r>
              <a:rPr lang="en-US" dirty="0" err="1"/>
              <a:t>itemset</a:t>
            </a:r>
            <a:r>
              <a:rPr lang="en-US" dirty="0"/>
              <a:t> of size k</a:t>
            </a:r>
          </a:p>
          <a:p>
            <a:pPr lvl="2">
              <a:spcBef>
                <a:spcPct val="0"/>
              </a:spcBef>
              <a:buFont typeface="Wingdings" pitchFamily="2" charset="2"/>
              <a:buNone/>
            </a:pPr>
            <a:r>
              <a:rPr lang="en-US" i="1" dirty="0" err="1"/>
              <a:t>L</a:t>
            </a:r>
            <a:r>
              <a:rPr lang="en-US" i="1" baseline="-25000" dirty="0" err="1"/>
              <a:t>k</a:t>
            </a:r>
            <a:r>
              <a:rPr lang="en-US" dirty="0"/>
              <a:t> : frequent </a:t>
            </a:r>
            <a:r>
              <a:rPr lang="en-US" dirty="0" err="1"/>
              <a:t>itemset</a:t>
            </a:r>
            <a:r>
              <a:rPr lang="en-US" dirty="0"/>
              <a:t> of size k</a:t>
            </a:r>
          </a:p>
          <a:p>
            <a:pPr>
              <a:spcBef>
                <a:spcPct val="0"/>
              </a:spcBef>
              <a:buFont typeface="Wingdings" pitchFamily="2" charset="2"/>
              <a:buNone/>
            </a:pPr>
            <a:endParaRPr lang="en-US" sz="1600" dirty="0"/>
          </a:p>
          <a:p>
            <a:pPr lvl="2">
              <a:spcBef>
                <a:spcPct val="0"/>
              </a:spcBef>
              <a:buFont typeface="Wingdings" pitchFamily="2" charset="2"/>
              <a:buNone/>
            </a:pPr>
            <a:r>
              <a:rPr lang="en-US" i="1" dirty="0"/>
              <a:t>L</a:t>
            </a:r>
            <a:r>
              <a:rPr lang="en-US" i="1" baseline="-25000" dirty="0"/>
              <a:t>1</a:t>
            </a:r>
            <a:r>
              <a:rPr lang="en-US" dirty="0"/>
              <a:t> = {frequent items};</a:t>
            </a:r>
          </a:p>
          <a:p>
            <a:pPr lvl="2">
              <a:spcBef>
                <a:spcPct val="0"/>
              </a:spcBef>
              <a:buFont typeface="Wingdings" pitchFamily="2" charset="2"/>
              <a:buNone/>
            </a:pPr>
            <a:r>
              <a:rPr lang="en-US" b="1" dirty="0">
                <a:solidFill>
                  <a:srgbClr val="F83F24"/>
                </a:solidFill>
              </a:rPr>
              <a:t>for</a:t>
            </a:r>
            <a:r>
              <a:rPr lang="en-US" b="1" dirty="0"/>
              <a:t> </a:t>
            </a:r>
            <a:r>
              <a:rPr lang="en-US" dirty="0"/>
              <a:t>(</a:t>
            </a:r>
            <a:r>
              <a:rPr lang="en-US" i="1" dirty="0"/>
              <a:t>k</a:t>
            </a:r>
            <a:r>
              <a:rPr lang="en-US" dirty="0"/>
              <a:t> = 1; </a:t>
            </a:r>
            <a:r>
              <a:rPr lang="en-US" i="1" dirty="0" err="1"/>
              <a:t>L</a:t>
            </a:r>
            <a:r>
              <a:rPr lang="en-US" i="1" baseline="-25000" dirty="0" err="1"/>
              <a:t>k</a:t>
            </a:r>
            <a:r>
              <a:rPr lang="en-US" dirty="0"/>
              <a:t> !=</a:t>
            </a:r>
            <a:r>
              <a:rPr lang="en-US" dirty="0">
                <a:sym typeface="Symbol" pitchFamily="18" charset="2"/>
              </a:rPr>
              <a:t></a:t>
            </a:r>
            <a:r>
              <a:rPr lang="en-US" dirty="0"/>
              <a:t>; </a:t>
            </a:r>
            <a:r>
              <a:rPr lang="en-US" i="1" dirty="0"/>
              <a:t>k</a:t>
            </a:r>
            <a:r>
              <a:rPr lang="en-US" dirty="0"/>
              <a:t>++) </a:t>
            </a:r>
            <a:r>
              <a:rPr lang="en-US" b="1" dirty="0">
                <a:solidFill>
                  <a:srgbClr val="F83F24"/>
                </a:solidFill>
              </a:rPr>
              <a:t>do begin</a:t>
            </a:r>
            <a:endParaRPr lang="en-US" dirty="0"/>
          </a:p>
          <a:p>
            <a:pPr lvl="2">
              <a:spcBef>
                <a:spcPct val="0"/>
              </a:spcBef>
              <a:buFont typeface="Wingdings" pitchFamily="2" charset="2"/>
              <a:buNone/>
            </a:pPr>
            <a:r>
              <a:rPr lang="en-US" dirty="0"/>
              <a:t>     </a:t>
            </a:r>
            <a:r>
              <a:rPr lang="en-US" i="1" dirty="0"/>
              <a:t>C</a:t>
            </a:r>
            <a:r>
              <a:rPr lang="en-US" i="1" baseline="-25000" dirty="0"/>
              <a:t>k+1</a:t>
            </a:r>
            <a:r>
              <a:rPr lang="en-US" dirty="0"/>
              <a:t> = candidates generated from </a:t>
            </a:r>
            <a:r>
              <a:rPr lang="en-US" i="1" dirty="0" err="1"/>
              <a:t>L</a:t>
            </a:r>
            <a:r>
              <a:rPr lang="en-US" i="1" baseline="-25000" dirty="0" err="1"/>
              <a:t>k</a:t>
            </a:r>
            <a:r>
              <a:rPr lang="en-US" dirty="0"/>
              <a:t>;</a:t>
            </a:r>
          </a:p>
          <a:p>
            <a:pPr lvl="2">
              <a:spcBef>
                <a:spcPct val="0"/>
              </a:spcBef>
              <a:buFont typeface="Wingdings" pitchFamily="2" charset="2"/>
              <a:buNone/>
            </a:pPr>
            <a:r>
              <a:rPr lang="en-US" dirty="0"/>
              <a:t>    </a:t>
            </a:r>
            <a:r>
              <a:rPr lang="en-US" b="1" dirty="0">
                <a:solidFill>
                  <a:srgbClr val="F83F24"/>
                </a:solidFill>
              </a:rPr>
              <a:t>for each</a:t>
            </a:r>
            <a:r>
              <a:rPr lang="en-US" dirty="0"/>
              <a:t> transaction </a:t>
            </a:r>
            <a:r>
              <a:rPr lang="en-US" i="1" dirty="0"/>
              <a:t>t</a:t>
            </a:r>
            <a:r>
              <a:rPr lang="en-US" dirty="0"/>
              <a:t> in database do</a:t>
            </a:r>
          </a:p>
          <a:p>
            <a:pPr lvl="3">
              <a:spcBef>
                <a:spcPct val="0"/>
              </a:spcBef>
              <a:buFont typeface="Wingdings" pitchFamily="2" charset="2"/>
              <a:buNone/>
            </a:pPr>
            <a:r>
              <a:rPr lang="en-US" sz="3200" dirty="0"/>
              <a:t>       </a:t>
            </a:r>
            <a:r>
              <a:rPr lang="en-US" sz="2400" dirty="0"/>
              <a:t>increment the count of all candidates in </a:t>
            </a:r>
            <a:r>
              <a:rPr lang="en-US" sz="2400" i="1" dirty="0"/>
              <a:t>C</a:t>
            </a:r>
            <a:r>
              <a:rPr lang="en-US" sz="2400" i="1" baseline="-25000" dirty="0"/>
              <a:t>k+1</a:t>
            </a:r>
            <a:r>
              <a:rPr lang="en-US" sz="2400" dirty="0"/>
              <a:t>                            that are contained in </a:t>
            </a:r>
            <a:r>
              <a:rPr lang="en-US" sz="2400" i="1" dirty="0"/>
              <a:t>t</a:t>
            </a:r>
            <a:endParaRPr lang="en-US" sz="2400" dirty="0"/>
          </a:p>
          <a:p>
            <a:pPr lvl="2">
              <a:spcBef>
                <a:spcPct val="0"/>
              </a:spcBef>
              <a:buFont typeface="Wingdings" pitchFamily="2" charset="2"/>
              <a:buNone/>
            </a:pPr>
            <a:r>
              <a:rPr lang="en-US" dirty="0"/>
              <a:t>    </a:t>
            </a:r>
            <a:r>
              <a:rPr lang="en-US" i="1" dirty="0"/>
              <a:t>L</a:t>
            </a:r>
            <a:r>
              <a:rPr lang="en-US" i="1" baseline="-25000" dirty="0"/>
              <a:t>k+1</a:t>
            </a:r>
            <a:r>
              <a:rPr lang="en-US" dirty="0"/>
              <a:t>  = candidates in </a:t>
            </a:r>
            <a:r>
              <a:rPr lang="en-US" i="1" dirty="0"/>
              <a:t>C</a:t>
            </a:r>
            <a:r>
              <a:rPr lang="en-US" i="1" baseline="-25000" dirty="0"/>
              <a:t>k+1</a:t>
            </a:r>
            <a:r>
              <a:rPr lang="en-US" dirty="0"/>
              <a:t> with </a:t>
            </a:r>
            <a:r>
              <a:rPr lang="en-US" dirty="0" err="1"/>
              <a:t>min_support</a:t>
            </a:r>
            <a:endParaRPr lang="en-US" dirty="0"/>
          </a:p>
          <a:p>
            <a:pPr lvl="2">
              <a:spcBef>
                <a:spcPct val="0"/>
              </a:spcBef>
              <a:buFont typeface="Wingdings" pitchFamily="2" charset="2"/>
              <a:buNone/>
            </a:pPr>
            <a:r>
              <a:rPr lang="en-US" dirty="0"/>
              <a:t>   </a:t>
            </a:r>
            <a:r>
              <a:rPr lang="en-US" b="1" dirty="0">
                <a:solidFill>
                  <a:srgbClr val="F83F24"/>
                </a:solidFill>
              </a:rPr>
              <a:t> end</a:t>
            </a:r>
            <a:endParaRPr lang="en-US" dirty="0"/>
          </a:p>
          <a:p>
            <a:pPr lvl="2">
              <a:spcBef>
                <a:spcPct val="0"/>
              </a:spcBef>
              <a:buFont typeface="Wingdings" pitchFamily="2" charset="2"/>
              <a:buNone/>
            </a:pPr>
            <a:r>
              <a:rPr lang="en-US" b="1" dirty="0">
                <a:solidFill>
                  <a:srgbClr val="F83F24"/>
                </a:solidFill>
              </a:rPr>
              <a:t>Return</a:t>
            </a:r>
            <a:r>
              <a:rPr lang="en-US" dirty="0"/>
              <a:t> </a:t>
            </a:r>
            <a:r>
              <a:rPr lang="en-US" i="1" dirty="0"/>
              <a:t>L</a:t>
            </a:r>
            <a:r>
              <a:rPr lang="en-US" dirty="0"/>
              <a:t>;</a:t>
            </a:r>
          </a:p>
        </p:txBody>
      </p:sp>
    </p:spTree>
    <p:extLst>
      <p:ext uri="{BB962C8B-B14F-4D97-AF65-F5344CB8AC3E}">
        <p14:creationId xmlns:p14="http://schemas.microsoft.com/office/powerpoint/2010/main" val="261204440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1EB4C7-08B2-4CE4-9A75-8F712DCEE24F}" type="datetime4">
              <a:rPr lang="en-US"/>
              <a:pPr/>
              <a:t>June 26, 2024</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6EB363FE-9E03-49F0-B982-ADC96551B240}" type="slidenum">
              <a:rPr lang="en-US"/>
              <a:pPr/>
              <a:t>21</a:t>
            </a:fld>
            <a:endParaRPr lang="en-US"/>
          </a:p>
        </p:txBody>
      </p:sp>
      <p:sp>
        <p:nvSpPr>
          <p:cNvPr id="1368066" name="Rectangle 2"/>
          <p:cNvSpPr>
            <a:spLocks noGrp="1" noChangeArrowheads="1"/>
          </p:cNvSpPr>
          <p:nvPr>
            <p:ph type="title"/>
          </p:nvPr>
        </p:nvSpPr>
        <p:spPr/>
        <p:txBody>
          <a:bodyPr/>
          <a:lstStyle/>
          <a:p>
            <a:r>
              <a:rPr lang="en-US"/>
              <a:t>Important Details of Apriori</a:t>
            </a:r>
          </a:p>
        </p:txBody>
      </p:sp>
      <p:sp>
        <p:nvSpPr>
          <p:cNvPr id="1368067" name="Rectangle 3"/>
          <p:cNvSpPr>
            <a:spLocks noGrp="1" noChangeArrowheads="1"/>
          </p:cNvSpPr>
          <p:nvPr>
            <p:ph type="body" idx="1"/>
          </p:nvPr>
        </p:nvSpPr>
        <p:spPr>
          <a:xfrm>
            <a:off x="381000" y="1447800"/>
            <a:ext cx="8382000" cy="5029200"/>
          </a:xfrm>
        </p:spPr>
        <p:txBody>
          <a:bodyPr>
            <a:normAutofit/>
          </a:bodyPr>
          <a:lstStyle/>
          <a:p>
            <a:pPr>
              <a:lnSpc>
                <a:spcPct val="110000"/>
              </a:lnSpc>
            </a:pPr>
            <a:r>
              <a:rPr lang="en-US" sz="2000" dirty="0"/>
              <a:t>How to generate candidates?</a:t>
            </a:r>
          </a:p>
          <a:p>
            <a:pPr lvl="1">
              <a:lnSpc>
                <a:spcPct val="110000"/>
              </a:lnSpc>
            </a:pPr>
            <a:r>
              <a:rPr lang="en-US" sz="2000" dirty="0"/>
              <a:t>Step 1: </a:t>
            </a:r>
            <a:r>
              <a:rPr lang="en-US" sz="2000" dirty="0">
                <a:solidFill>
                  <a:srgbClr val="2707E9"/>
                </a:solidFill>
              </a:rPr>
              <a:t>Joining</a:t>
            </a:r>
            <a:r>
              <a:rPr lang="en-US" sz="2000" dirty="0"/>
              <a:t> </a:t>
            </a:r>
            <a:endParaRPr lang="en-US" sz="2000" i="1" baseline="-25000" dirty="0"/>
          </a:p>
          <a:p>
            <a:pPr lvl="1">
              <a:lnSpc>
                <a:spcPct val="110000"/>
              </a:lnSpc>
            </a:pPr>
            <a:r>
              <a:rPr lang="en-US" sz="2000" dirty="0"/>
              <a:t>Step 2: </a:t>
            </a:r>
            <a:r>
              <a:rPr lang="en-US" sz="2000" dirty="0">
                <a:solidFill>
                  <a:srgbClr val="2707E9"/>
                </a:solidFill>
              </a:rPr>
              <a:t>Pruning</a:t>
            </a:r>
          </a:p>
          <a:p>
            <a:pPr>
              <a:lnSpc>
                <a:spcPct val="110000"/>
              </a:lnSpc>
            </a:pPr>
            <a:r>
              <a:rPr lang="en-US" sz="2000" dirty="0"/>
              <a:t>How to count supports of candidates?</a:t>
            </a:r>
          </a:p>
          <a:p>
            <a:pPr>
              <a:lnSpc>
                <a:spcPct val="110000"/>
              </a:lnSpc>
            </a:pPr>
            <a:r>
              <a:rPr lang="en-US" sz="2000" dirty="0"/>
              <a:t>Example of Candidate-generation</a:t>
            </a:r>
          </a:p>
          <a:p>
            <a:pPr lvl="1">
              <a:lnSpc>
                <a:spcPct val="110000"/>
              </a:lnSpc>
            </a:pPr>
            <a:r>
              <a:rPr lang="en-US" sz="2000" i="1" dirty="0"/>
              <a:t>L</a:t>
            </a:r>
            <a:r>
              <a:rPr lang="en-US" sz="2000" i="1" baseline="-25000" dirty="0"/>
              <a:t>3</a:t>
            </a:r>
            <a:r>
              <a:rPr lang="en-US" sz="2000" i="1" dirty="0"/>
              <a:t>=</a:t>
            </a:r>
            <a:r>
              <a:rPr lang="en-US" sz="2000" dirty="0"/>
              <a:t>{</a:t>
            </a:r>
            <a:r>
              <a:rPr lang="en-US" sz="2000" i="1" dirty="0" err="1"/>
              <a:t>abc</a:t>
            </a:r>
            <a:r>
              <a:rPr lang="en-US" sz="2000" i="1" dirty="0"/>
              <a:t>, </a:t>
            </a:r>
            <a:r>
              <a:rPr lang="en-US" sz="2000" i="1" dirty="0" err="1"/>
              <a:t>abd</a:t>
            </a:r>
            <a:r>
              <a:rPr lang="en-US" sz="2000" i="1" dirty="0"/>
              <a:t>, </a:t>
            </a:r>
            <a:r>
              <a:rPr lang="en-US" sz="2000" i="1" dirty="0" err="1"/>
              <a:t>acd</a:t>
            </a:r>
            <a:r>
              <a:rPr lang="en-US" sz="2000" i="1" dirty="0"/>
              <a:t>, ace, </a:t>
            </a:r>
            <a:r>
              <a:rPr lang="en-US" sz="2000" i="1" dirty="0" err="1"/>
              <a:t>bcd</a:t>
            </a:r>
            <a:r>
              <a:rPr lang="en-US" sz="2000" dirty="0"/>
              <a:t>}</a:t>
            </a:r>
          </a:p>
          <a:p>
            <a:pPr lvl="1">
              <a:lnSpc>
                <a:spcPct val="110000"/>
              </a:lnSpc>
            </a:pPr>
            <a:r>
              <a:rPr lang="en-US" sz="2000" dirty="0"/>
              <a:t>Self-joining: </a:t>
            </a:r>
            <a:r>
              <a:rPr lang="en-US" sz="2000" i="1" dirty="0"/>
              <a:t>L</a:t>
            </a:r>
            <a:r>
              <a:rPr lang="en-US" sz="2000" i="1" baseline="-25000" dirty="0"/>
              <a:t>3</a:t>
            </a:r>
            <a:r>
              <a:rPr lang="en-US" sz="2000" i="1" dirty="0"/>
              <a:t>*L</a:t>
            </a:r>
            <a:r>
              <a:rPr lang="en-US" sz="2000" i="1" baseline="-25000" dirty="0"/>
              <a:t>3 </a:t>
            </a:r>
            <a:r>
              <a:rPr lang="en-US" sz="2000" i="1" dirty="0"/>
              <a:t>=</a:t>
            </a:r>
            <a:r>
              <a:rPr lang="en-US" sz="2000" dirty="0"/>
              <a:t>{</a:t>
            </a:r>
            <a:r>
              <a:rPr lang="en-US" sz="2000" i="1" dirty="0" err="1"/>
              <a:t>abc</a:t>
            </a:r>
            <a:r>
              <a:rPr lang="en-US" sz="2000" i="1" dirty="0"/>
              <a:t>, </a:t>
            </a:r>
            <a:r>
              <a:rPr lang="en-US" sz="2000" i="1" dirty="0" err="1"/>
              <a:t>abd</a:t>
            </a:r>
            <a:r>
              <a:rPr lang="en-US" sz="2000" i="1" dirty="0"/>
              <a:t>, </a:t>
            </a:r>
            <a:r>
              <a:rPr lang="en-US" sz="2000" i="1" dirty="0" err="1"/>
              <a:t>acd</a:t>
            </a:r>
            <a:r>
              <a:rPr lang="en-US" sz="2000" i="1" dirty="0"/>
              <a:t>, ace, </a:t>
            </a:r>
            <a:r>
              <a:rPr lang="en-US" sz="2000" i="1" dirty="0" err="1"/>
              <a:t>bcd</a:t>
            </a:r>
            <a:r>
              <a:rPr lang="en-US" sz="2000" dirty="0"/>
              <a:t>} </a:t>
            </a:r>
            <a:r>
              <a:rPr lang="en-US" sz="2000" i="1" dirty="0"/>
              <a:t>*</a:t>
            </a:r>
            <a:r>
              <a:rPr lang="en-US" sz="2000" dirty="0"/>
              <a:t>{</a:t>
            </a:r>
            <a:r>
              <a:rPr lang="en-US" sz="2000" i="1" dirty="0" err="1"/>
              <a:t>abc</a:t>
            </a:r>
            <a:r>
              <a:rPr lang="en-US" sz="2000" i="1" dirty="0"/>
              <a:t>, </a:t>
            </a:r>
            <a:r>
              <a:rPr lang="en-US" sz="2000" i="1" dirty="0" err="1"/>
              <a:t>abd</a:t>
            </a:r>
            <a:r>
              <a:rPr lang="en-US" sz="2000" i="1" dirty="0"/>
              <a:t>, </a:t>
            </a:r>
            <a:r>
              <a:rPr lang="en-US" sz="2000" i="1" dirty="0" err="1"/>
              <a:t>acd</a:t>
            </a:r>
            <a:r>
              <a:rPr lang="en-US" sz="2000" i="1" dirty="0"/>
              <a:t>, ace, </a:t>
            </a:r>
            <a:r>
              <a:rPr lang="en-US" sz="2000" i="1" dirty="0" err="1"/>
              <a:t>bcd</a:t>
            </a:r>
            <a:r>
              <a:rPr lang="en-US" sz="2000" dirty="0"/>
              <a:t>}</a:t>
            </a:r>
            <a:endParaRPr lang="en-US" sz="2000" i="1" baseline="-25000" dirty="0"/>
          </a:p>
          <a:p>
            <a:pPr lvl="1">
              <a:lnSpc>
                <a:spcPct val="110000"/>
              </a:lnSpc>
              <a:buNone/>
            </a:pPr>
            <a:r>
              <a:rPr lang="en-US" sz="2000" i="1" dirty="0"/>
              <a:t>			             =</a:t>
            </a:r>
            <a:r>
              <a:rPr lang="en-US" sz="2000" dirty="0"/>
              <a:t>{</a:t>
            </a:r>
            <a:r>
              <a:rPr lang="en-US" sz="2000" dirty="0" err="1"/>
              <a:t>abcd,acde</a:t>
            </a:r>
            <a:r>
              <a:rPr lang="en-US" sz="2000" dirty="0"/>
              <a:t>}</a:t>
            </a:r>
            <a:endParaRPr lang="en-US" sz="2000" i="1" dirty="0"/>
          </a:p>
          <a:p>
            <a:pPr lvl="1">
              <a:lnSpc>
                <a:spcPct val="110000"/>
              </a:lnSpc>
            </a:pPr>
            <a:r>
              <a:rPr lang="en-US" sz="2000" dirty="0"/>
              <a:t>Pruning:</a:t>
            </a:r>
          </a:p>
          <a:p>
            <a:pPr lvl="2">
              <a:lnSpc>
                <a:spcPct val="110000"/>
              </a:lnSpc>
            </a:pPr>
            <a:r>
              <a:rPr lang="en-US" sz="1800" i="1" dirty="0" err="1"/>
              <a:t>acde</a:t>
            </a:r>
            <a:r>
              <a:rPr lang="en-US" sz="1800" dirty="0"/>
              <a:t> is removed because </a:t>
            </a:r>
            <a:r>
              <a:rPr lang="en-US" sz="1800" i="1" dirty="0" err="1"/>
              <a:t>ade</a:t>
            </a:r>
            <a:r>
              <a:rPr lang="en-US" sz="1800" dirty="0"/>
              <a:t> is not in </a:t>
            </a:r>
            <a:r>
              <a:rPr lang="en-US" sz="1800" i="1" dirty="0"/>
              <a:t>L</a:t>
            </a:r>
            <a:r>
              <a:rPr lang="en-US" sz="1800" i="1" baseline="-25000" dirty="0"/>
              <a:t>3</a:t>
            </a:r>
          </a:p>
          <a:p>
            <a:pPr lvl="1">
              <a:lnSpc>
                <a:spcPct val="110000"/>
              </a:lnSpc>
            </a:pPr>
            <a:r>
              <a:rPr lang="en-US" sz="2000" i="1" dirty="0"/>
              <a:t>C</a:t>
            </a:r>
            <a:r>
              <a:rPr lang="en-US" sz="2000" i="1" baseline="-25000" dirty="0"/>
              <a:t>4</a:t>
            </a:r>
            <a:r>
              <a:rPr lang="en-US" sz="2000" dirty="0"/>
              <a:t>={</a:t>
            </a:r>
            <a:r>
              <a:rPr lang="en-US" sz="2000" i="1" dirty="0" err="1"/>
              <a:t>abcd</a:t>
            </a:r>
            <a:r>
              <a:rPr lang="en-US" sz="2000" dirty="0"/>
              <a:t>}</a:t>
            </a:r>
          </a:p>
          <a:p>
            <a:pPr>
              <a:lnSpc>
                <a:spcPct val="110000"/>
              </a:lnSpc>
            </a:pPr>
            <a:endParaRPr lang="en-US" sz="1800" dirty="0"/>
          </a:p>
        </p:txBody>
      </p:sp>
    </p:spTree>
    <p:extLst>
      <p:ext uri="{BB962C8B-B14F-4D97-AF65-F5344CB8AC3E}">
        <p14:creationId xmlns:p14="http://schemas.microsoft.com/office/powerpoint/2010/main" val="285637532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A7D26A-34F0-4B6E-A72B-F11B997DF0BE}" type="datetime4">
              <a:rPr lang="en-US"/>
              <a:pPr/>
              <a:t>June 26, 2024</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E5F0FC9B-07D8-4A62-ABE3-EA1949587C50}" type="slidenum">
              <a:rPr lang="en-US"/>
              <a:pPr/>
              <a:t>22</a:t>
            </a:fld>
            <a:endParaRPr lang="en-US"/>
          </a:p>
        </p:txBody>
      </p:sp>
      <p:sp>
        <p:nvSpPr>
          <p:cNvPr id="1370114" name="Rectangle 2"/>
          <p:cNvSpPr>
            <a:spLocks noGrp="1" noChangeArrowheads="1"/>
          </p:cNvSpPr>
          <p:nvPr>
            <p:ph type="title"/>
          </p:nvPr>
        </p:nvSpPr>
        <p:spPr>
          <a:xfrm>
            <a:off x="533400" y="381000"/>
            <a:ext cx="8174038" cy="639763"/>
          </a:xfrm>
        </p:spPr>
        <p:txBody>
          <a:bodyPr>
            <a:normAutofit fontScale="90000"/>
          </a:bodyPr>
          <a:lstStyle/>
          <a:p>
            <a:r>
              <a:rPr lang="en-US"/>
              <a:t>How to Generate Candidates?</a:t>
            </a:r>
          </a:p>
        </p:txBody>
      </p:sp>
      <p:sp>
        <p:nvSpPr>
          <p:cNvPr id="1370115" name="Rectangle 3"/>
          <p:cNvSpPr>
            <a:spLocks noGrp="1" noChangeArrowheads="1"/>
          </p:cNvSpPr>
          <p:nvPr>
            <p:ph type="body" idx="1"/>
          </p:nvPr>
        </p:nvSpPr>
        <p:spPr>
          <a:xfrm>
            <a:off x="609600" y="1524000"/>
            <a:ext cx="8229600" cy="4876800"/>
          </a:xfrm>
        </p:spPr>
        <p:txBody>
          <a:bodyPr/>
          <a:lstStyle/>
          <a:p>
            <a:pPr>
              <a:lnSpc>
                <a:spcPct val="110000"/>
              </a:lnSpc>
            </a:pPr>
            <a:r>
              <a:rPr lang="en-US" sz="2400" dirty="0"/>
              <a:t>Suppose the items in </a:t>
            </a:r>
            <a:r>
              <a:rPr lang="en-US" sz="2400" i="1" dirty="0"/>
              <a:t>L</a:t>
            </a:r>
            <a:r>
              <a:rPr lang="en-US" sz="2400" i="1" baseline="-25000" dirty="0"/>
              <a:t>k-1</a:t>
            </a:r>
            <a:r>
              <a:rPr lang="en-US" sz="2400" dirty="0"/>
              <a:t> are listed in an order</a:t>
            </a:r>
          </a:p>
          <a:p>
            <a:pPr>
              <a:lnSpc>
                <a:spcPct val="110000"/>
              </a:lnSpc>
            </a:pPr>
            <a:r>
              <a:rPr lang="en-US" sz="2400" dirty="0"/>
              <a:t>Step 1: self-joining </a:t>
            </a:r>
            <a:r>
              <a:rPr lang="en-US" sz="2400" i="1" dirty="0"/>
              <a:t>L</a:t>
            </a:r>
            <a:r>
              <a:rPr lang="en-US" sz="2400" i="1" baseline="-25000" dirty="0"/>
              <a:t>k-1</a:t>
            </a:r>
            <a:r>
              <a:rPr lang="en-US" sz="2400" dirty="0"/>
              <a:t> </a:t>
            </a:r>
          </a:p>
          <a:p>
            <a:pPr lvl="1">
              <a:lnSpc>
                <a:spcPct val="110000"/>
              </a:lnSpc>
              <a:buFont typeface="Wingdings" pitchFamily="2" charset="2"/>
              <a:buNone/>
            </a:pPr>
            <a:r>
              <a:rPr lang="en-US" sz="2000" dirty="0"/>
              <a:t>insert into</a:t>
            </a:r>
            <a:r>
              <a:rPr lang="en-US" sz="2000" b="1" dirty="0"/>
              <a:t> </a:t>
            </a:r>
            <a:r>
              <a:rPr lang="en-US" sz="2000" b="1" i="1" dirty="0"/>
              <a:t>C</a:t>
            </a:r>
            <a:r>
              <a:rPr lang="en-US" sz="2000" b="1" i="1" baseline="-25000" dirty="0"/>
              <a:t>k</a:t>
            </a:r>
          </a:p>
          <a:p>
            <a:pPr lvl="1">
              <a:lnSpc>
                <a:spcPct val="110000"/>
              </a:lnSpc>
              <a:buFont typeface="Wingdings" pitchFamily="2" charset="2"/>
              <a:buNone/>
            </a:pPr>
            <a:r>
              <a:rPr lang="en-US" sz="2000" dirty="0"/>
              <a:t>select </a:t>
            </a:r>
            <a:r>
              <a:rPr lang="en-US" sz="2000" b="1" i="1" dirty="0"/>
              <a:t>p.item</a:t>
            </a:r>
            <a:r>
              <a:rPr lang="en-US" sz="2000" b="1" i="1" baseline="-25000" dirty="0"/>
              <a:t>1</a:t>
            </a:r>
            <a:r>
              <a:rPr lang="en-US" sz="2000" b="1" i="1" dirty="0"/>
              <a:t>, p.item</a:t>
            </a:r>
            <a:r>
              <a:rPr lang="en-US" sz="2000" b="1" i="1" baseline="-25000" dirty="0"/>
              <a:t>2</a:t>
            </a:r>
            <a:r>
              <a:rPr lang="en-US" sz="2000" b="1" i="1" dirty="0"/>
              <a:t>, …, p.item</a:t>
            </a:r>
            <a:r>
              <a:rPr lang="en-US" sz="2000" b="1" i="1" baseline="-25000" dirty="0"/>
              <a:t>k-1</a:t>
            </a:r>
            <a:r>
              <a:rPr lang="en-US" sz="2000" b="1" i="1" dirty="0"/>
              <a:t>, q.item</a:t>
            </a:r>
            <a:r>
              <a:rPr lang="en-US" sz="2000" b="1" i="1" baseline="-25000" dirty="0"/>
              <a:t>k-1</a:t>
            </a:r>
            <a:endParaRPr lang="en-US" sz="2000" b="1" dirty="0"/>
          </a:p>
          <a:p>
            <a:pPr lvl="1">
              <a:lnSpc>
                <a:spcPct val="110000"/>
              </a:lnSpc>
              <a:buFont typeface="Wingdings" pitchFamily="2" charset="2"/>
              <a:buNone/>
            </a:pPr>
            <a:r>
              <a:rPr lang="en-US" sz="2000" dirty="0"/>
              <a:t>from </a:t>
            </a:r>
            <a:r>
              <a:rPr lang="en-US" sz="2000" b="1" i="1" dirty="0"/>
              <a:t>L</a:t>
            </a:r>
            <a:r>
              <a:rPr lang="en-US" sz="2000" b="1" i="1" baseline="-25000" dirty="0"/>
              <a:t>k-1</a:t>
            </a:r>
            <a:r>
              <a:rPr lang="en-US" sz="2000" b="1" i="1" dirty="0"/>
              <a:t> p, L</a:t>
            </a:r>
            <a:r>
              <a:rPr lang="en-US" sz="2000" b="1" i="1" baseline="-25000" dirty="0"/>
              <a:t>k-1 </a:t>
            </a:r>
            <a:r>
              <a:rPr lang="en-US" sz="2000" b="1" i="1" dirty="0"/>
              <a:t>q</a:t>
            </a:r>
          </a:p>
          <a:p>
            <a:pPr lvl="1">
              <a:lnSpc>
                <a:spcPct val="110000"/>
              </a:lnSpc>
              <a:buFont typeface="Wingdings" pitchFamily="2" charset="2"/>
              <a:buNone/>
            </a:pPr>
            <a:r>
              <a:rPr lang="en-US" sz="2000" dirty="0"/>
              <a:t>where </a:t>
            </a:r>
            <a:r>
              <a:rPr lang="en-US" sz="2000" b="1" i="1" dirty="0"/>
              <a:t>p.item</a:t>
            </a:r>
            <a:r>
              <a:rPr lang="en-US" sz="2000" b="1" i="1" baseline="-25000" dirty="0"/>
              <a:t>1</a:t>
            </a:r>
            <a:r>
              <a:rPr lang="en-US" sz="2000" b="1" i="1" dirty="0"/>
              <a:t>=q.item</a:t>
            </a:r>
            <a:r>
              <a:rPr lang="en-US" sz="2000" b="1" i="1" baseline="-25000" dirty="0"/>
              <a:t>1</a:t>
            </a:r>
            <a:r>
              <a:rPr lang="en-US" sz="2000" b="1" i="1" dirty="0"/>
              <a:t>, …, p.item</a:t>
            </a:r>
            <a:r>
              <a:rPr lang="en-US" sz="2000" b="1" i="1" baseline="-25000" dirty="0"/>
              <a:t>k-2</a:t>
            </a:r>
            <a:r>
              <a:rPr lang="en-US" sz="2000" b="1" i="1" dirty="0"/>
              <a:t>=q.item</a:t>
            </a:r>
            <a:r>
              <a:rPr lang="en-US" sz="2000" b="1" i="1" baseline="-25000" dirty="0"/>
              <a:t>k-2</a:t>
            </a:r>
            <a:r>
              <a:rPr lang="en-US" sz="2000" b="1" i="1" dirty="0"/>
              <a:t>, p.item</a:t>
            </a:r>
            <a:r>
              <a:rPr lang="en-US" sz="2000" b="1" i="1" baseline="-25000" dirty="0"/>
              <a:t>k-1 </a:t>
            </a:r>
            <a:r>
              <a:rPr lang="en-US" sz="2000" b="1" i="1" dirty="0"/>
              <a:t>&lt; q.item</a:t>
            </a:r>
            <a:r>
              <a:rPr lang="en-US" sz="2000" b="1" i="1" baseline="-25000" dirty="0"/>
              <a:t>k-1</a:t>
            </a:r>
          </a:p>
          <a:p>
            <a:pPr>
              <a:lnSpc>
                <a:spcPct val="110000"/>
              </a:lnSpc>
            </a:pPr>
            <a:r>
              <a:rPr lang="en-US" sz="2400" dirty="0"/>
              <a:t>Step 2: pruning</a:t>
            </a:r>
          </a:p>
          <a:p>
            <a:pPr lvl="1">
              <a:lnSpc>
                <a:spcPct val="110000"/>
              </a:lnSpc>
              <a:buFont typeface="Wingdings" pitchFamily="2" charset="2"/>
              <a:buNone/>
            </a:pPr>
            <a:r>
              <a:rPr lang="en-US" sz="2000" dirty="0"/>
              <a:t>for all </a:t>
            </a:r>
            <a:r>
              <a:rPr lang="en-US" sz="2000" b="1" i="1" dirty="0" err="1"/>
              <a:t>itemsets</a:t>
            </a:r>
            <a:r>
              <a:rPr lang="en-US" sz="2000" b="1" i="1" dirty="0"/>
              <a:t> c in C</a:t>
            </a:r>
            <a:r>
              <a:rPr lang="en-US" sz="2000" b="1" i="1" baseline="-25000" dirty="0"/>
              <a:t>k</a:t>
            </a:r>
            <a:r>
              <a:rPr lang="en-US" sz="2000" b="1" i="1" dirty="0"/>
              <a:t> </a:t>
            </a:r>
            <a:r>
              <a:rPr lang="en-US" sz="2000" dirty="0"/>
              <a:t>do</a:t>
            </a:r>
          </a:p>
          <a:p>
            <a:pPr lvl="2">
              <a:lnSpc>
                <a:spcPct val="110000"/>
              </a:lnSpc>
              <a:buFont typeface="Wingdings" pitchFamily="2" charset="2"/>
              <a:buNone/>
            </a:pPr>
            <a:r>
              <a:rPr lang="en-US" sz="2000" dirty="0"/>
              <a:t>for all </a:t>
            </a:r>
            <a:r>
              <a:rPr lang="en-US" sz="2000" b="1" i="1" dirty="0"/>
              <a:t>(k-1)-subsets s of c </a:t>
            </a:r>
            <a:r>
              <a:rPr lang="en-US" sz="2000" dirty="0"/>
              <a:t>do</a:t>
            </a:r>
          </a:p>
          <a:p>
            <a:pPr lvl="3">
              <a:lnSpc>
                <a:spcPct val="110000"/>
              </a:lnSpc>
              <a:buFont typeface="Wingdings" pitchFamily="2" charset="2"/>
              <a:buNone/>
            </a:pPr>
            <a:r>
              <a:rPr lang="en-US" sz="2300" b="1" dirty="0"/>
              <a:t>if </a:t>
            </a:r>
            <a:r>
              <a:rPr lang="en-US" sz="2300" i="1" dirty="0"/>
              <a:t>(s is not in L</a:t>
            </a:r>
            <a:r>
              <a:rPr lang="en-US" sz="2300" i="1" baseline="-25000" dirty="0"/>
              <a:t>k-1</a:t>
            </a:r>
            <a:r>
              <a:rPr lang="en-US" sz="2300" i="1" dirty="0"/>
              <a:t>) </a:t>
            </a:r>
            <a:r>
              <a:rPr lang="en-US" sz="2300" b="1" dirty="0"/>
              <a:t>then delete </a:t>
            </a:r>
            <a:r>
              <a:rPr lang="en-US" sz="2300" i="1" dirty="0"/>
              <a:t>c</a:t>
            </a:r>
            <a:r>
              <a:rPr lang="en-US" sz="2300" b="1" dirty="0"/>
              <a:t> from </a:t>
            </a:r>
            <a:r>
              <a:rPr lang="en-US" sz="2300" i="1" dirty="0"/>
              <a:t>C</a:t>
            </a:r>
            <a:r>
              <a:rPr lang="en-US" sz="2300" i="1" baseline="-25000" dirty="0"/>
              <a:t>k</a:t>
            </a:r>
            <a:endParaRPr lang="en-US" sz="2300" b="1" dirty="0"/>
          </a:p>
        </p:txBody>
      </p:sp>
    </p:spTree>
    <p:extLst>
      <p:ext uri="{BB962C8B-B14F-4D97-AF65-F5344CB8AC3E}">
        <p14:creationId xmlns:p14="http://schemas.microsoft.com/office/powerpoint/2010/main" val="99211890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Generating Association Rules from Frequent </a:t>
            </a:r>
            <a:r>
              <a:rPr lang="en-US" dirty="0" err="1"/>
              <a:t>Itemsets</a:t>
            </a:r>
            <a:endParaRPr lang="en-US" dirty="0"/>
          </a:p>
        </p:txBody>
      </p:sp>
      <p:sp>
        <p:nvSpPr>
          <p:cNvPr id="3" name="Content Placeholder 2"/>
          <p:cNvSpPr>
            <a:spLocks noGrp="1"/>
          </p:cNvSpPr>
          <p:nvPr>
            <p:ph idx="1"/>
          </p:nvPr>
        </p:nvSpPr>
        <p:spPr>
          <a:xfrm>
            <a:off x="152400" y="1600200"/>
            <a:ext cx="8839200" cy="5029200"/>
          </a:xfrm>
        </p:spPr>
        <p:txBody>
          <a:bodyPr>
            <a:normAutofit/>
          </a:bodyPr>
          <a:lstStyle/>
          <a:p>
            <a:pPr>
              <a:buNone/>
            </a:pPr>
            <a:r>
              <a:rPr lang="en-US" i="1" dirty="0"/>
              <a:t>confidence(A=&gt;B) = P(</a:t>
            </a:r>
            <a:r>
              <a:rPr lang="en-US" i="1" dirty="0" err="1"/>
              <a:t>BǀA</a:t>
            </a:r>
            <a:r>
              <a:rPr lang="en-US" i="1" dirty="0"/>
              <a:t>)=</a:t>
            </a:r>
            <a:r>
              <a:rPr lang="en-US" i="1" dirty="0" err="1"/>
              <a:t>support_count</a:t>
            </a:r>
            <a:r>
              <a:rPr lang="en-US" i="1" dirty="0"/>
              <a:t>(A ᵕB)</a:t>
            </a:r>
          </a:p>
          <a:p>
            <a:pPr>
              <a:buNone/>
            </a:pPr>
            <a:r>
              <a:rPr lang="en-US" i="1" dirty="0"/>
              <a:t>						</a:t>
            </a:r>
            <a:r>
              <a:rPr lang="en-US" i="1" dirty="0" err="1"/>
              <a:t>support_count</a:t>
            </a:r>
            <a:r>
              <a:rPr lang="en-US" i="1" dirty="0"/>
              <a:t>(A)</a:t>
            </a:r>
          </a:p>
          <a:p>
            <a:r>
              <a:rPr lang="en-US" dirty="0"/>
              <a:t>For each frequent </a:t>
            </a:r>
            <a:r>
              <a:rPr lang="en-US" dirty="0" err="1"/>
              <a:t>itemset</a:t>
            </a:r>
            <a:r>
              <a:rPr lang="en-US" dirty="0"/>
              <a:t> </a:t>
            </a:r>
            <a:r>
              <a:rPr lang="en-US" i="1" dirty="0"/>
              <a:t>l, generate all nonempty subsets of l.</a:t>
            </a:r>
          </a:p>
          <a:p>
            <a:r>
              <a:rPr lang="en-US" dirty="0"/>
              <a:t>For every nonempty subset </a:t>
            </a:r>
            <a:r>
              <a:rPr lang="en-US" i="1" dirty="0"/>
              <a:t>s of l, output the rule “s =&gt;(l-s)” if   support count(l)    &gt;= min conf</a:t>
            </a:r>
          </a:p>
          <a:p>
            <a:pPr>
              <a:buNone/>
            </a:pPr>
            <a:r>
              <a:rPr lang="en-US" i="1" dirty="0"/>
              <a:t>			        support count(s) </a:t>
            </a:r>
          </a:p>
          <a:p>
            <a:pPr>
              <a:buNone/>
            </a:pPr>
            <a:r>
              <a:rPr lang="en-US" i="1" dirty="0"/>
              <a:t>	where min conf is the minimum confidence threshold.</a:t>
            </a:r>
            <a:endParaRPr lang="en-US" dirty="0"/>
          </a:p>
          <a:p>
            <a:endParaRPr lang="en-US" dirty="0"/>
          </a:p>
        </p:txBody>
      </p:sp>
      <p:cxnSp>
        <p:nvCxnSpPr>
          <p:cNvPr id="5" name="Straight Connector 4"/>
          <p:cNvCxnSpPr/>
          <p:nvPr/>
        </p:nvCxnSpPr>
        <p:spPr>
          <a:xfrm>
            <a:off x="4724400" y="2209800"/>
            <a:ext cx="3429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743200" y="4875212"/>
            <a:ext cx="2667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8316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Improving the Efficiency of </a:t>
            </a:r>
            <a:r>
              <a:rPr lang="en-US" dirty="0" err="1"/>
              <a:t>Apriori</a:t>
            </a:r>
            <a:endParaRPr lang="en-US" dirty="0"/>
          </a:p>
        </p:txBody>
      </p:sp>
      <p:sp>
        <p:nvSpPr>
          <p:cNvPr id="7" name="Content Placeholder 2"/>
          <p:cNvSpPr txBox="1">
            <a:spLocks/>
          </p:cNvSpPr>
          <p:nvPr/>
        </p:nvSpPr>
        <p:spPr>
          <a:xfrm>
            <a:off x="533400" y="1219200"/>
            <a:ext cx="8382000" cy="3200400"/>
          </a:xfrm>
          <a:prstGeom prst="rect">
            <a:avLst/>
          </a:prstGeom>
        </p:spPr>
        <p:txBody>
          <a:bodyPr vert="horz" lIns="91440" tIns="45720" rIns="91440" bIns="45720" rtlCol="0">
            <a:normAutofit/>
          </a:bodyPr>
          <a:lstStyle/>
          <a:p>
            <a:pPr marL="282575" indent="-282575">
              <a:buFont typeface="Arial" pitchFamily="34" charset="0"/>
              <a:buChar char="•"/>
            </a:pPr>
            <a:r>
              <a:rPr lang="en-US" sz="2800" dirty="0">
                <a:solidFill>
                  <a:srgbClr val="2707E9"/>
                </a:solidFill>
              </a:rPr>
              <a:t>  Hash-based technique- </a:t>
            </a:r>
            <a:r>
              <a:rPr lang="en-US" sz="2800" dirty="0"/>
              <a:t>when scanning for 1-itemset, generate all of the 2-itemsets for each transaction, hash them into the different </a:t>
            </a:r>
            <a:r>
              <a:rPr lang="en-US" sz="2800" i="1" dirty="0"/>
              <a:t>buckets of </a:t>
            </a:r>
            <a:r>
              <a:rPr lang="en-US" sz="2800" dirty="0"/>
              <a:t>a </a:t>
            </a:r>
            <a:r>
              <a:rPr lang="en-US" sz="2800" i="1" dirty="0"/>
              <a:t>hash table structure, and increase the corresponding bucket counts </a:t>
            </a:r>
          </a:p>
          <a:p>
            <a:pPr marR="0" lvl="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 y="3505200"/>
            <a:ext cx="8610600" cy="2250656"/>
          </a:xfrm>
        </p:spPr>
      </p:pic>
    </p:spTree>
    <p:extLst>
      <p:ext uri="{BB962C8B-B14F-4D97-AF65-F5344CB8AC3E}">
        <p14:creationId xmlns:p14="http://schemas.microsoft.com/office/powerpoint/2010/main" val="336729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Improving the Efficiency of </a:t>
            </a:r>
            <a:r>
              <a:rPr lang="en-US" dirty="0" err="1"/>
              <a:t>Apriori</a:t>
            </a:r>
            <a:endParaRPr lang="en-US" dirty="0"/>
          </a:p>
        </p:txBody>
      </p:sp>
      <p:sp>
        <p:nvSpPr>
          <p:cNvPr id="7" name="Content Placeholder 2"/>
          <p:cNvSpPr txBox="1">
            <a:spLocks/>
          </p:cNvSpPr>
          <p:nvPr/>
        </p:nvSpPr>
        <p:spPr>
          <a:xfrm>
            <a:off x="457200" y="1447800"/>
            <a:ext cx="8382000" cy="4343400"/>
          </a:xfrm>
          <a:prstGeom prst="rect">
            <a:avLst/>
          </a:prstGeom>
        </p:spPr>
        <p:txBody>
          <a:bodyPr vert="horz" lIns="91440" tIns="45720" rIns="91440" bIns="45720" rtlCol="0">
            <a:normAutofit/>
          </a:bodyPr>
          <a:lstStyle/>
          <a:p>
            <a:r>
              <a:rPr lang="en-US" sz="2800" dirty="0">
                <a:solidFill>
                  <a:srgbClr val="2707E9"/>
                </a:solidFill>
              </a:rPr>
              <a:t>Transaction reduction</a:t>
            </a:r>
          </a:p>
          <a:p>
            <a:pPr marL="463550" indent="-463550">
              <a:buFont typeface="Arial" pitchFamily="34" charset="0"/>
              <a:buChar char="•"/>
            </a:pPr>
            <a:r>
              <a:rPr lang="en-US" sz="2800" dirty="0"/>
              <a:t>A transaction that does not contain any frequent </a:t>
            </a:r>
            <a:r>
              <a:rPr lang="en-US" sz="2800" i="1" dirty="0"/>
              <a:t>k-</a:t>
            </a:r>
            <a:r>
              <a:rPr lang="en-US" sz="2800" i="1" dirty="0" err="1"/>
              <a:t>itemsets</a:t>
            </a:r>
            <a:r>
              <a:rPr lang="en-US" sz="2800" i="1" dirty="0"/>
              <a:t> cannot contain any </a:t>
            </a:r>
            <a:r>
              <a:rPr lang="en-US" sz="2800" dirty="0"/>
              <a:t>frequent (</a:t>
            </a:r>
            <a:r>
              <a:rPr lang="en-US" sz="2800" i="1" dirty="0"/>
              <a:t>k+1)-</a:t>
            </a:r>
            <a:r>
              <a:rPr lang="en-US" sz="2800" i="1" dirty="0" err="1"/>
              <a:t>itemsets</a:t>
            </a:r>
            <a:r>
              <a:rPr lang="en-US" sz="2800" i="1" dirty="0"/>
              <a:t>.</a:t>
            </a:r>
          </a:p>
          <a:p>
            <a:pPr marL="463550" indent="-463550">
              <a:buFont typeface="Arial" pitchFamily="34" charset="0"/>
              <a:buChar char="•"/>
            </a:pPr>
            <a:r>
              <a:rPr lang="en-US" sz="2800" i="1" dirty="0"/>
              <a:t>S</a:t>
            </a:r>
            <a:r>
              <a:rPr lang="en-US" sz="2800" dirty="0"/>
              <a:t>uch </a:t>
            </a:r>
            <a:r>
              <a:rPr lang="en-US" sz="2800" dirty="0">
                <a:solidFill>
                  <a:srgbClr val="2707E9"/>
                </a:solidFill>
              </a:rPr>
              <a:t>a transaction can be marked or removed </a:t>
            </a:r>
            <a:r>
              <a:rPr lang="en-US" sz="2800" dirty="0"/>
              <a:t>from further consideration because </a:t>
            </a:r>
            <a:r>
              <a:rPr lang="en-US" sz="2800" dirty="0">
                <a:solidFill>
                  <a:srgbClr val="2707E9"/>
                </a:solidFill>
              </a:rPr>
              <a:t>subsequent database scans for j-</a:t>
            </a:r>
            <a:r>
              <a:rPr lang="en-US" sz="2800" dirty="0" err="1">
                <a:solidFill>
                  <a:srgbClr val="2707E9"/>
                </a:solidFill>
              </a:rPr>
              <a:t>itemsets</a:t>
            </a:r>
            <a:r>
              <a:rPr lang="en-US" sz="2800" dirty="0">
                <a:solidFill>
                  <a:srgbClr val="2707E9"/>
                </a:solidFill>
              </a:rPr>
              <a:t>, where j &gt; k, will not need to consider such a transaction.</a:t>
            </a:r>
          </a:p>
          <a:p>
            <a:pPr marL="463550" lvl="0" indent="-463550">
              <a:spcBef>
                <a:spcPct val="20000"/>
              </a:spcBef>
              <a:buFont typeface="Arial" pitchFamily="34" charset="0"/>
              <a:buChar char="•"/>
              <a:defRPr/>
            </a:pPr>
            <a:r>
              <a:rPr lang="en-US" sz="2800" dirty="0">
                <a:solidFill>
                  <a:srgbClr val="C00000"/>
                </a:solidFill>
              </a:rPr>
              <a:t>Adv: </a:t>
            </a:r>
            <a:r>
              <a:rPr lang="en-US" sz="2800" dirty="0"/>
              <a:t>Reducing the number of transactions scanned in future iterations</a:t>
            </a:r>
          </a:p>
        </p:txBody>
      </p:sp>
    </p:spTree>
    <p:extLst>
      <p:ext uri="{BB962C8B-B14F-4D97-AF65-F5344CB8AC3E}">
        <p14:creationId xmlns:p14="http://schemas.microsoft.com/office/powerpoint/2010/main" val="573734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304800" y="304800"/>
            <a:ext cx="8610600" cy="5638800"/>
          </a:xfrm>
          <a:prstGeom prst="rect">
            <a:avLst/>
          </a:prstGeom>
        </p:spPr>
        <p:txBody>
          <a:bodyPr vert="horz" lIns="91440" tIns="45720" rIns="91440" bIns="45720" rtlCol="0">
            <a:normAutofit fontScale="85000" lnSpcReduction="20000"/>
          </a:bodyPr>
          <a:lstStyle/>
          <a:p>
            <a:r>
              <a:rPr lang="en-US" sz="2800" dirty="0">
                <a:solidFill>
                  <a:srgbClr val="2707E9"/>
                </a:solidFill>
              </a:rPr>
              <a:t>  Partitioning</a:t>
            </a:r>
          </a:p>
          <a:p>
            <a:pPr marL="801688" lvl="1" indent="-344488">
              <a:lnSpc>
                <a:spcPct val="120000"/>
              </a:lnSpc>
              <a:spcBef>
                <a:spcPts val="600"/>
              </a:spcBef>
              <a:buFont typeface="Arial" pitchFamily="34" charset="0"/>
              <a:buChar char="•"/>
            </a:pPr>
            <a:r>
              <a:rPr lang="en-US" sz="2800" dirty="0"/>
              <a:t> Requires just </a:t>
            </a:r>
            <a:r>
              <a:rPr lang="en-US" sz="2800" dirty="0">
                <a:solidFill>
                  <a:srgbClr val="2707E9"/>
                </a:solidFill>
              </a:rPr>
              <a:t>two database scans </a:t>
            </a:r>
            <a:r>
              <a:rPr lang="en-US" sz="2800" dirty="0"/>
              <a:t>to mine the frequent </a:t>
            </a:r>
            <a:r>
              <a:rPr lang="en-US" sz="2800" dirty="0" err="1"/>
              <a:t>itemsets</a:t>
            </a:r>
            <a:r>
              <a:rPr lang="en-US" sz="2800" dirty="0"/>
              <a:t>.</a:t>
            </a:r>
          </a:p>
          <a:p>
            <a:pPr marL="801688" lvl="1" indent="-344488">
              <a:lnSpc>
                <a:spcPct val="120000"/>
              </a:lnSpc>
              <a:spcBef>
                <a:spcPts val="600"/>
              </a:spcBef>
              <a:buFont typeface="Arial" pitchFamily="34" charset="0"/>
              <a:buChar char="•"/>
            </a:pPr>
            <a:r>
              <a:rPr lang="en-US" sz="2800" dirty="0"/>
              <a:t>It consists of two phases. </a:t>
            </a:r>
          </a:p>
          <a:p>
            <a:pPr>
              <a:lnSpc>
                <a:spcPct val="120000"/>
              </a:lnSpc>
              <a:spcBef>
                <a:spcPts val="600"/>
              </a:spcBef>
            </a:pPr>
            <a:r>
              <a:rPr lang="en-US" sz="2800" dirty="0">
                <a:solidFill>
                  <a:srgbClr val="C00000"/>
                </a:solidFill>
              </a:rPr>
              <a:t>Phase I:</a:t>
            </a:r>
          </a:p>
          <a:p>
            <a:pPr marL="801688" lvl="1" indent="-344488">
              <a:lnSpc>
                <a:spcPct val="120000"/>
              </a:lnSpc>
              <a:spcBef>
                <a:spcPts val="600"/>
              </a:spcBef>
              <a:buFont typeface="Arial" pitchFamily="34" charset="0"/>
              <a:buChar char="•"/>
            </a:pPr>
            <a:r>
              <a:rPr lang="en-US" sz="2800" dirty="0"/>
              <a:t>The algorithm </a:t>
            </a:r>
            <a:r>
              <a:rPr lang="en-US" sz="2800" dirty="0">
                <a:solidFill>
                  <a:srgbClr val="2707E9"/>
                </a:solidFill>
              </a:rPr>
              <a:t>divides</a:t>
            </a:r>
            <a:r>
              <a:rPr lang="en-US" sz="2800" dirty="0"/>
              <a:t> the transactions of </a:t>
            </a:r>
            <a:r>
              <a:rPr lang="en-US" sz="2800" dirty="0">
                <a:solidFill>
                  <a:srgbClr val="2707E9"/>
                </a:solidFill>
              </a:rPr>
              <a:t>D into n nonoverlapping partitions. </a:t>
            </a:r>
          </a:p>
          <a:p>
            <a:pPr marL="801688" lvl="1" indent="-344488">
              <a:lnSpc>
                <a:spcPct val="120000"/>
              </a:lnSpc>
              <a:spcBef>
                <a:spcPts val="600"/>
              </a:spcBef>
              <a:buFont typeface="Arial" pitchFamily="34" charset="0"/>
              <a:buChar char="•"/>
            </a:pPr>
            <a:r>
              <a:rPr lang="en-US" sz="2800" dirty="0"/>
              <a:t>If the minimum relative support threshold for transactions in D is </a:t>
            </a:r>
            <a:r>
              <a:rPr lang="en-US" sz="2800" dirty="0" err="1"/>
              <a:t>min_sup</a:t>
            </a:r>
            <a:r>
              <a:rPr lang="en-US" sz="2800" dirty="0"/>
              <a:t>, then the minimum support count for a partition is : </a:t>
            </a:r>
          </a:p>
          <a:p>
            <a:pPr lvl="1">
              <a:lnSpc>
                <a:spcPct val="120000"/>
              </a:lnSpc>
              <a:spcBef>
                <a:spcPts val="600"/>
              </a:spcBef>
            </a:pPr>
            <a:r>
              <a:rPr lang="en-US" sz="2800" dirty="0"/>
              <a:t>    </a:t>
            </a:r>
            <a:r>
              <a:rPr lang="en-US" sz="2800" dirty="0" err="1">
                <a:solidFill>
                  <a:srgbClr val="2707E9"/>
                </a:solidFill>
              </a:rPr>
              <a:t>min_sup</a:t>
            </a:r>
            <a:r>
              <a:rPr lang="en-US" sz="2800" dirty="0">
                <a:solidFill>
                  <a:srgbClr val="2707E9"/>
                </a:solidFill>
              </a:rPr>
              <a:t> </a:t>
            </a:r>
            <a:r>
              <a:rPr lang="en-US" sz="2800" dirty="0">
                <a:solidFill>
                  <a:srgbClr val="C00000"/>
                </a:solidFill>
              </a:rPr>
              <a:t>X</a:t>
            </a:r>
            <a:r>
              <a:rPr lang="en-US" sz="2800" dirty="0">
                <a:solidFill>
                  <a:srgbClr val="2707E9"/>
                </a:solidFill>
              </a:rPr>
              <a:t> the number of transactions in that partition </a:t>
            </a:r>
          </a:p>
          <a:p>
            <a:pPr marL="801688" lvl="1" indent="-344488">
              <a:lnSpc>
                <a:spcPct val="120000"/>
              </a:lnSpc>
              <a:spcBef>
                <a:spcPts val="600"/>
              </a:spcBef>
              <a:buFont typeface="Arial" pitchFamily="34" charset="0"/>
              <a:buChar char="•"/>
            </a:pPr>
            <a:r>
              <a:rPr lang="en-US" sz="2800" dirty="0"/>
              <a:t>For each partition, all the local frequent </a:t>
            </a:r>
            <a:r>
              <a:rPr lang="en-US" sz="2800" dirty="0" err="1"/>
              <a:t>itemsets</a:t>
            </a:r>
            <a:r>
              <a:rPr lang="en-US" sz="2800" dirty="0"/>
              <a:t> (i.e., the </a:t>
            </a:r>
            <a:r>
              <a:rPr lang="en-US" sz="2800" dirty="0" err="1"/>
              <a:t>itemsets</a:t>
            </a:r>
            <a:r>
              <a:rPr lang="en-US" sz="2800" dirty="0"/>
              <a:t> frequent within the partition) are found.</a:t>
            </a:r>
          </a:p>
          <a:p>
            <a:pPr marL="744538" lvl="1" indent="-287338">
              <a:buFont typeface="Arial" pitchFamily="34" charset="0"/>
              <a:buChar char="•"/>
            </a:pPr>
            <a:endParaRPr lang="en-US" sz="2400" dirty="0"/>
          </a:p>
        </p:txBody>
      </p:sp>
    </p:spTree>
    <p:extLst>
      <p:ext uri="{BB962C8B-B14F-4D97-AF65-F5344CB8AC3E}">
        <p14:creationId xmlns:p14="http://schemas.microsoft.com/office/powerpoint/2010/main" val="2448126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C5AE76-3F65-434D-9F7A-CC3570D403A9}"/>
              </a:ext>
            </a:extLst>
          </p:cNvPr>
          <p:cNvSpPr>
            <a:spLocks noGrp="1"/>
          </p:cNvSpPr>
          <p:nvPr>
            <p:ph idx="1"/>
          </p:nvPr>
        </p:nvSpPr>
        <p:spPr>
          <a:xfrm>
            <a:off x="457200" y="914400"/>
            <a:ext cx="8229600" cy="5211763"/>
          </a:xfrm>
        </p:spPr>
        <p:txBody>
          <a:bodyPr>
            <a:normAutofit fontScale="92500"/>
          </a:bodyPr>
          <a:lstStyle/>
          <a:p>
            <a:pPr algn="just"/>
            <a:r>
              <a:rPr lang="en-US" dirty="0"/>
              <a:t>A </a:t>
            </a:r>
            <a:r>
              <a:rPr lang="en-US" dirty="0">
                <a:solidFill>
                  <a:srgbClr val="2707E9"/>
                </a:solidFill>
              </a:rPr>
              <a:t>local frequent itemset may or may not be frequent </a:t>
            </a:r>
            <a:r>
              <a:rPr lang="en-US" dirty="0"/>
              <a:t>with respect to the entire database, </a:t>
            </a:r>
            <a:r>
              <a:rPr lang="en-US" i="1" dirty="0"/>
              <a:t>D</a:t>
            </a:r>
            <a:r>
              <a:rPr lang="en-US" dirty="0"/>
              <a:t>. </a:t>
            </a:r>
          </a:p>
          <a:p>
            <a:pPr algn="just"/>
            <a:r>
              <a:rPr lang="en-US" dirty="0"/>
              <a:t>However, </a:t>
            </a:r>
            <a:r>
              <a:rPr lang="en-US" i="1" dirty="0">
                <a:solidFill>
                  <a:srgbClr val="2707E9"/>
                </a:solidFill>
              </a:rPr>
              <a:t>any itemset that is </a:t>
            </a:r>
            <a:r>
              <a:rPr lang="en-US" i="1" dirty="0">
                <a:solidFill>
                  <a:srgbClr val="C00000"/>
                </a:solidFill>
              </a:rPr>
              <a:t>potentially frequent with respect to D</a:t>
            </a:r>
            <a:r>
              <a:rPr lang="en-US" i="1" dirty="0">
                <a:solidFill>
                  <a:srgbClr val="2707E9"/>
                </a:solidFill>
              </a:rPr>
              <a:t> must occur as a frequent itemset in at least one of the partitions</a:t>
            </a:r>
            <a:r>
              <a:rPr lang="en-US" dirty="0">
                <a:solidFill>
                  <a:srgbClr val="2707E9"/>
                </a:solidFill>
              </a:rPr>
              <a:t>. </a:t>
            </a:r>
          </a:p>
          <a:p>
            <a:pPr algn="just"/>
            <a:r>
              <a:rPr lang="en-US" dirty="0"/>
              <a:t>Therefore, </a:t>
            </a:r>
            <a:r>
              <a:rPr lang="en-US" dirty="0">
                <a:solidFill>
                  <a:srgbClr val="2707E9"/>
                </a:solidFill>
              </a:rPr>
              <a:t>all local frequent </a:t>
            </a:r>
            <a:r>
              <a:rPr lang="en-US" dirty="0" err="1">
                <a:solidFill>
                  <a:srgbClr val="2707E9"/>
                </a:solidFill>
              </a:rPr>
              <a:t>itemsets</a:t>
            </a:r>
            <a:r>
              <a:rPr lang="en-US" dirty="0">
                <a:solidFill>
                  <a:srgbClr val="2707E9"/>
                </a:solidFill>
              </a:rPr>
              <a:t> are candidate </a:t>
            </a:r>
            <a:r>
              <a:rPr lang="en-US" dirty="0" err="1">
                <a:solidFill>
                  <a:srgbClr val="2707E9"/>
                </a:solidFill>
              </a:rPr>
              <a:t>itemsets</a:t>
            </a:r>
            <a:r>
              <a:rPr lang="en-US" dirty="0">
                <a:solidFill>
                  <a:srgbClr val="2707E9"/>
                </a:solidFill>
              </a:rPr>
              <a:t> </a:t>
            </a:r>
            <a:r>
              <a:rPr lang="en-US" dirty="0"/>
              <a:t>with respect to </a:t>
            </a:r>
            <a:r>
              <a:rPr lang="en-US" i="1" dirty="0"/>
              <a:t>D</a:t>
            </a:r>
            <a:r>
              <a:rPr lang="en-US" dirty="0"/>
              <a:t>. </a:t>
            </a:r>
          </a:p>
          <a:p>
            <a:pPr algn="just"/>
            <a:r>
              <a:rPr lang="en-US" dirty="0"/>
              <a:t>The collection of frequent </a:t>
            </a:r>
            <a:r>
              <a:rPr lang="en-US" dirty="0" err="1"/>
              <a:t>itemsets</a:t>
            </a:r>
            <a:r>
              <a:rPr lang="en-US" dirty="0"/>
              <a:t> from all partitions forms the </a:t>
            </a:r>
            <a:r>
              <a:rPr lang="en-US" i="1" dirty="0">
                <a:solidFill>
                  <a:srgbClr val="C00000"/>
                </a:solidFill>
              </a:rPr>
              <a:t>global candidate </a:t>
            </a:r>
            <a:r>
              <a:rPr lang="en-US" i="1" dirty="0" err="1">
                <a:solidFill>
                  <a:srgbClr val="C00000"/>
                </a:solidFill>
              </a:rPr>
              <a:t>itemsets</a:t>
            </a:r>
            <a:r>
              <a:rPr lang="en-US" i="1" dirty="0">
                <a:solidFill>
                  <a:srgbClr val="C00000"/>
                </a:solidFill>
              </a:rPr>
              <a:t> </a:t>
            </a:r>
            <a:r>
              <a:rPr lang="en-US" dirty="0">
                <a:solidFill>
                  <a:srgbClr val="2707E9"/>
                </a:solidFill>
              </a:rPr>
              <a:t>with respect to </a:t>
            </a:r>
            <a:r>
              <a:rPr lang="en-US" i="1" dirty="0">
                <a:solidFill>
                  <a:srgbClr val="2707E9"/>
                </a:solidFill>
              </a:rPr>
              <a:t>D</a:t>
            </a:r>
            <a:r>
              <a:rPr lang="en-US" dirty="0">
                <a:solidFill>
                  <a:srgbClr val="2707E9"/>
                </a:solidFill>
              </a:rPr>
              <a:t>.</a:t>
            </a:r>
            <a:endParaRPr lang="en-IN" dirty="0">
              <a:solidFill>
                <a:srgbClr val="2707E9"/>
              </a:solidFill>
            </a:endParaRPr>
          </a:p>
        </p:txBody>
      </p:sp>
    </p:spTree>
    <p:extLst>
      <p:ext uri="{BB962C8B-B14F-4D97-AF65-F5344CB8AC3E}">
        <p14:creationId xmlns:p14="http://schemas.microsoft.com/office/powerpoint/2010/main" val="2493249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304800" y="304800"/>
            <a:ext cx="8610600" cy="5638800"/>
          </a:xfrm>
          <a:prstGeom prst="rect">
            <a:avLst/>
          </a:prstGeom>
        </p:spPr>
        <p:txBody>
          <a:bodyPr vert="horz" lIns="91440" tIns="45720" rIns="91440" bIns="45720" rtlCol="0">
            <a:normAutofit/>
          </a:bodyPr>
          <a:lstStyle/>
          <a:p>
            <a:pPr>
              <a:lnSpc>
                <a:spcPct val="120000"/>
              </a:lnSpc>
              <a:spcBef>
                <a:spcPts val="600"/>
              </a:spcBef>
            </a:pPr>
            <a:endParaRPr lang="en-US" sz="2800" dirty="0">
              <a:solidFill>
                <a:srgbClr val="2707E9"/>
              </a:solidFill>
            </a:endParaRPr>
          </a:p>
          <a:p>
            <a:pPr>
              <a:lnSpc>
                <a:spcPct val="120000"/>
              </a:lnSpc>
              <a:spcBef>
                <a:spcPts val="600"/>
              </a:spcBef>
            </a:pPr>
            <a:r>
              <a:rPr lang="en-US" sz="2800" dirty="0">
                <a:solidFill>
                  <a:srgbClr val="C00000"/>
                </a:solidFill>
              </a:rPr>
              <a:t>Phase II:</a:t>
            </a:r>
          </a:p>
          <a:p>
            <a:pPr marL="342900" indent="-342900" algn="just">
              <a:spcBef>
                <a:spcPct val="20000"/>
              </a:spcBef>
              <a:buFont typeface="Arial" pitchFamily="34" charset="0"/>
              <a:buChar char="•"/>
            </a:pPr>
            <a:r>
              <a:rPr lang="en-US" sz="3000" dirty="0">
                <a:solidFill>
                  <a:srgbClr val="2707E9"/>
                </a:solidFill>
              </a:rPr>
              <a:t>A second scan of D </a:t>
            </a:r>
            <a:r>
              <a:rPr lang="en-US" sz="3000" dirty="0"/>
              <a:t>is conducted in which </a:t>
            </a:r>
            <a:r>
              <a:rPr lang="en-US" sz="3000" dirty="0">
                <a:solidFill>
                  <a:srgbClr val="2707E9"/>
                </a:solidFill>
              </a:rPr>
              <a:t>the actual support of each candidate is assessed to determine the global frequent </a:t>
            </a:r>
            <a:r>
              <a:rPr lang="en-US" sz="3000" dirty="0" err="1">
                <a:solidFill>
                  <a:srgbClr val="2707E9"/>
                </a:solidFill>
              </a:rPr>
              <a:t>itemsets</a:t>
            </a:r>
            <a:r>
              <a:rPr lang="en-US" sz="3000" dirty="0">
                <a:solidFill>
                  <a:srgbClr val="2707E9"/>
                </a:solidFill>
              </a:rPr>
              <a:t>. </a:t>
            </a:r>
          </a:p>
          <a:p>
            <a:pPr marL="342900" indent="-342900" algn="just">
              <a:spcBef>
                <a:spcPct val="20000"/>
              </a:spcBef>
              <a:buFont typeface="Arial" pitchFamily="34" charset="0"/>
              <a:buChar char="•"/>
            </a:pPr>
            <a:r>
              <a:rPr lang="en-US" sz="3000" dirty="0">
                <a:solidFill>
                  <a:srgbClr val="2707E9"/>
                </a:solidFill>
              </a:rPr>
              <a:t>Partition size and the number of partitions are set </a:t>
            </a:r>
            <a:r>
              <a:rPr lang="en-US" sz="3000" dirty="0"/>
              <a:t>so that </a:t>
            </a:r>
            <a:r>
              <a:rPr lang="en-US" sz="3000" dirty="0">
                <a:solidFill>
                  <a:srgbClr val="2707E9"/>
                </a:solidFill>
              </a:rPr>
              <a:t>each partition </a:t>
            </a:r>
            <a:r>
              <a:rPr lang="en-US" sz="3000" dirty="0"/>
              <a:t>can </a:t>
            </a:r>
            <a:r>
              <a:rPr lang="en-US" sz="3000" dirty="0">
                <a:solidFill>
                  <a:srgbClr val="2707E9"/>
                </a:solidFill>
              </a:rPr>
              <a:t>fit into main memory </a:t>
            </a:r>
            <a:r>
              <a:rPr lang="en-US" sz="3000" dirty="0"/>
              <a:t>and therefore be </a:t>
            </a:r>
            <a:r>
              <a:rPr lang="en-US" sz="3000" dirty="0">
                <a:solidFill>
                  <a:srgbClr val="2707E9"/>
                </a:solidFill>
              </a:rPr>
              <a:t>read only once</a:t>
            </a:r>
            <a:r>
              <a:rPr lang="en-US" sz="3000" dirty="0"/>
              <a:t> in each phase</a:t>
            </a:r>
            <a:r>
              <a:rPr lang="en-US" dirty="0"/>
              <a:t>.</a:t>
            </a:r>
            <a:endParaRPr lang="en-US" sz="4800" dirty="0"/>
          </a:p>
        </p:txBody>
      </p:sp>
    </p:spTree>
    <p:extLst>
      <p:ext uri="{BB962C8B-B14F-4D97-AF65-F5344CB8AC3E}">
        <p14:creationId xmlns:p14="http://schemas.microsoft.com/office/powerpoint/2010/main" val="3026283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304800" y="304800"/>
            <a:ext cx="8610600" cy="1828800"/>
          </a:xfrm>
          <a:prstGeom prst="rect">
            <a:avLst/>
          </a:prstGeom>
        </p:spPr>
        <p:txBody>
          <a:bodyPr vert="horz" lIns="91440" tIns="45720" rIns="91440" bIns="45720" rtlCol="0">
            <a:normAutofit/>
          </a:bodyPr>
          <a:lstStyle/>
          <a:p>
            <a:r>
              <a:rPr lang="en-US" sz="2800" dirty="0">
                <a:solidFill>
                  <a:srgbClr val="2707E9"/>
                </a:solidFill>
              </a:rPr>
              <a:t>Partitioning</a:t>
            </a:r>
          </a:p>
          <a:p>
            <a:pPr marL="801688" lvl="1" indent="-344488">
              <a:lnSpc>
                <a:spcPct val="120000"/>
              </a:lnSpc>
              <a:spcBef>
                <a:spcPts val="600"/>
              </a:spcBef>
              <a:buFont typeface="Arial" pitchFamily="34" charset="0"/>
              <a:buChar char="•"/>
            </a:pPr>
            <a:r>
              <a:rPr lang="en-US" sz="2800" dirty="0"/>
              <a:t> Requires just </a:t>
            </a:r>
            <a:r>
              <a:rPr lang="en-US" sz="2800" dirty="0">
                <a:solidFill>
                  <a:srgbClr val="2707E9"/>
                </a:solidFill>
              </a:rPr>
              <a:t>two database scans </a:t>
            </a:r>
            <a:r>
              <a:rPr lang="en-US" sz="2800" dirty="0"/>
              <a:t>to mine the frequent </a:t>
            </a:r>
            <a:r>
              <a:rPr lang="en-US" sz="2800" dirty="0" err="1"/>
              <a:t>itemsets</a:t>
            </a:r>
            <a:endParaRPr lang="en-US" sz="2800" dirty="0"/>
          </a:p>
          <a:p>
            <a:pPr marL="744538" lvl="1" indent="-287338">
              <a:buFont typeface="Arial" pitchFamily="34" charset="0"/>
              <a:buChar char="•"/>
            </a:pPr>
            <a:endParaRPr lang="en-US" sz="2400" dirty="0"/>
          </a:p>
        </p:txBody>
      </p:sp>
      <p:pic>
        <p:nvPicPr>
          <p:cNvPr id="54274" name="Picture 2"/>
          <p:cNvPicPr>
            <a:picLocks noChangeAspect="1" noChangeArrowheads="1"/>
          </p:cNvPicPr>
          <p:nvPr/>
        </p:nvPicPr>
        <p:blipFill>
          <a:blip r:embed="rId2"/>
          <a:srcRect/>
          <a:stretch>
            <a:fillRect/>
          </a:stretch>
        </p:blipFill>
        <p:spPr bwMode="auto">
          <a:xfrm>
            <a:off x="304800" y="2590800"/>
            <a:ext cx="8534400" cy="3886200"/>
          </a:xfrm>
          <a:prstGeom prst="rect">
            <a:avLst/>
          </a:prstGeom>
          <a:noFill/>
          <a:ln w="9525">
            <a:noFill/>
            <a:miter lim="800000"/>
            <a:headEnd/>
            <a:tailEnd/>
          </a:ln>
          <a:effectLst/>
        </p:spPr>
      </p:pic>
    </p:spTree>
    <p:extLst>
      <p:ext uri="{BB962C8B-B14F-4D97-AF65-F5344CB8AC3E}">
        <p14:creationId xmlns:p14="http://schemas.microsoft.com/office/powerpoint/2010/main" val="197816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Rule </a:t>
            </a: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Association rule can be thought of as an IF -&gt; THEN relationship.</a:t>
            </a:r>
          </a:p>
          <a:p>
            <a:r>
              <a:rPr lang="en-US" dirty="0">
                <a:latin typeface="Times New Roman" panose="02020603050405020304" pitchFamily="18" charset="0"/>
                <a:cs typeface="Times New Roman" panose="02020603050405020304" pitchFamily="18" charset="0"/>
              </a:rPr>
              <a:t>Consider the rule A -&gt; B.</a:t>
            </a:r>
          </a:p>
          <a:p>
            <a:r>
              <a:rPr lang="en-US" dirty="0">
                <a:latin typeface="Times New Roman" panose="02020603050405020304" pitchFamily="18" charset="0"/>
                <a:cs typeface="Times New Roman" panose="02020603050405020304" pitchFamily="18" charset="0"/>
              </a:rPr>
              <a:t>If  a customer buys a product A, then the chances of item B too being bought by the customer under the same Transaction ID is found out.</a:t>
            </a:r>
          </a:p>
          <a:p>
            <a:r>
              <a:rPr lang="en-US" dirty="0">
                <a:latin typeface="Times New Roman" panose="02020603050405020304" pitchFamily="18" charset="0"/>
                <a:cs typeface="Times New Roman" panose="02020603050405020304" pitchFamily="18" charset="0"/>
              </a:rPr>
              <a:t>A co-</a:t>
            </a:r>
            <a:r>
              <a:rPr lang="en-US" dirty="0" err="1">
                <a:latin typeface="Times New Roman" panose="02020603050405020304" pitchFamily="18" charset="0"/>
                <a:cs typeface="Times New Roman" panose="02020603050405020304" pitchFamily="18" charset="0"/>
              </a:rPr>
              <a:t>occurance</a:t>
            </a:r>
            <a:r>
              <a:rPr lang="en-US" dirty="0">
                <a:latin typeface="Times New Roman" panose="02020603050405020304" pitchFamily="18" charset="0"/>
                <a:cs typeface="Times New Roman" panose="02020603050405020304" pitchFamily="18" charset="0"/>
              </a:rPr>
              <a:t> pattern comes into picture.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137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304800" y="304800"/>
            <a:ext cx="8610600" cy="6248400"/>
          </a:xfrm>
          <a:prstGeom prst="rect">
            <a:avLst/>
          </a:prstGeom>
        </p:spPr>
        <p:txBody>
          <a:bodyPr vert="horz" lIns="91440" tIns="45720" rIns="91440" bIns="45720" rtlCol="0">
            <a:normAutofit/>
          </a:bodyPr>
          <a:lstStyle/>
          <a:p>
            <a:pPr>
              <a:spcBef>
                <a:spcPts val="600"/>
              </a:spcBef>
            </a:pPr>
            <a:r>
              <a:rPr lang="en-US" sz="2800" dirty="0">
                <a:solidFill>
                  <a:srgbClr val="2707E9"/>
                </a:solidFill>
              </a:rPr>
              <a:t>Sampling </a:t>
            </a:r>
          </a:p>
          <a:p>
            <a:pPr marL="739775" lvl="1" indent="-282575">
              <a:spcBef>
                <a:spcPts val="600"/>
              </a:spcBef>
              <a:buFont typeface="Arial" pitchFamily="34" charset="0"/>
              <a:buChar char="•"/>
            </a:pPr>
            <a:r>
              <a:rPr lang="en-US" sz="2400" dirty="0"/>
              <a:t>Pick a random sample </a:t>
            </a:r>
            <a:r>
              <a:rPr lang="en-US" sz="2400" i="1" dirty="0"/>
              <a:t>S of the given data D, and then search for frequent </a:t>
            </a:r>
            <a:r>
              <a:rPr lang="en-US" sz="2400" dirty="0" err="1"/>
              <a:t>itemsets</a:t>
            </a:r>
            <a:r>
              <a:rPr lang="en-US" sz="2400" dirty="0"/>
              <a:t> in </a:t>
            </a:r>
            <a:r>
              <a:rPr lang="en-US" sz="2400" i="1" dirty="0"/>
              <a:t>S instead of D.</a:t>
            </a:r>
          </a:p>
          <a:p>
            <a:pPr marL="739775" lvl="1" indent="-282575">
              <a:spcBef>
                <a:spcPts val="600"/>
              </a:spcBef>
              <a:buFont typeface="Arial" pitchFamily="34" charset="0"/>
              <a:buChar char="•"/>
            </a:pPr>
            <a:r>
              <a:rPr lang="en-US" sz="2400" i="1" dirty="0"/>
              <a:t>Result: </a:t>
            </a:r>
            <a:r>
              <a:rPr lang="en-US" sz="2400" dirty="0"/>
              <a:t>we trade off some degree of accuracy against efficiency. </a:t>
            </a:r>
          </a:p>
          <a:p>
            <a:pPr marL="739775" lvl="1" indent="-282575">
              <a:spcBef>
                <a:spcPts val="600"/>
              </a:spcBef>
              <a:buFont typeface="Arial" pitchFamily="34" charset="0"/>
              <a:buChar char="•"/>
            </a:pPr>
            <a:r>
              <a:rPr lang="en-US" sz="2400" i="1" dirty="0"/>
              <a:t>The S sample size is such that the search for frequent </a:t>
            </a:r>
            <a:r>
              <a:rPr lang="en-US" sz="2400" i="1" dirty="0" err="1"/>
              <a:t>itemsets</a:t>
            </a:r>
            <a:r>
              <a:rPr lang="en-US" sz="2400" i="1" dirty="0"/>
              <a:t> in S can be done in main memory, and so only one scan of the transactions in S is required overall. </a:t>
            </a:r>
          </a:p>
          <a:p>
            <a:pPr marL="739775" lvl="1" indent="-282575">
              <a:spcBef>
                <a:spcPts val="600"/>
              </a:spcBef>
              <a:buFont typeface="Arial" pitchFamily="34" charset="0"/>
              <a:buChar char="•"/>
            </a:pPr>
            <a:r>
              <a:rPr lang="en-US" sz="2400" i="1" dirty="0"/>
              <a:t>We are searching for frequent </a:t>
            </a:r>
            <a:r>
              <a:rPr lang="en-US" sz="2400" i="1" dirty="0" err="1"/>
              <a:t>itemsets</a:t>
            </a:r>
            <a:r>
              <a:rPr lang="en-US" sz="2400" i="1" dirty="0"/>
              <a:t> in S rather than in D, it is possible that we will miss some of the global frequent </a:t>
            </a:r>
            <a:r>
              <a:rPr lang="en-US" sz="2400" i="1" dirty="0" err="1"/>
              <a:t>itemsets</a:t>
            </a:r>
            <a:r>
              <a:rPr lang="en-US" sz="2400" i="1" dirty="0"/>
              <a:t>.</a:t>
            </a:r>
          </a:p>
          <a:p>
            <a:pPr marL="739775" lvl="1" indent="-282575">
              <a:spcBef>
                <a:spcPts val="600"/>
              </a:spcBef>
              <a:buFont typeface="Arial" pitchFamily="34" charset="0"/>
              <a:buChar char="•"/>
            </a:pPr>
            <a:r>
              <a:rPr lang="en-US" sz="2400" i="1" dirty="0">
                <a:solidFill>
                  <a:srgbClr val="C00000"/>
                </a:solidFill>
              </a:rPr>
              <a:t>Solution: </a:t>
            </a:r>
            <a:r>
              <a:rPr lang="en-US" sz="2400" dirty="0"/>
              <a:t>Use a lower support threshold than minimum support to find the frequent </a:t>
            </a:r>
            <a:r>
              <a:rPr lang="en-US" sz="2400" dirty="0" err="1"/>
              <a:t>itemsets</a:t>
            </a:r>
            <a:r>
              <a:rPr lang="en-US" sz="2400" dirty="0"/>
              <a:t> local to S </a:t>
            </a:r>
            <a:r>
              <a:rPr lang="en-IN" sz="2400" dirty="0"/>
              <a:t>(denoted</a:t>
            </a:r>
            <a:r>
              <a:rPr lang="en-IN" sz="2400" dirty="0">
                <a:solidFill>
                  <a:srgbClr val="C00000"/>
                </a:solidFill>
              </a:rPr>
              <a:t> L</a:t>
            </a:r>
            <a:r>
              <a:rPr lang="en-IN" sz="2400" baseline="30000" dirty="0">
                <a:solidFill>
                  <a:srgbClr val="C00000"/>
                </a:solidFill>
              </a:rPr>
              <a:t>S</a:t>
            </a:r>
            <a:r>
              <a:rPr lang="en-IN" sz="2400" dirty="0"/>
              <a:t>).</a:t>
            </a:r>
            <a:endParaRPr lang="en-US" sz="2400" dirty="0"/>
          </a:p>
        </p:txBody>
      </p:sp>
    </p:spTree>
    <p:extLst>
      <p:ext uri="{BB962C8B-B14F-4D97-AF65-F5344CB8AC3E}">
        <p14:creationId xmlns:p14="http://schemas.microsoft.com/office/powerpoint/2010/main" val="1730114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304800" y="304800"/>
            <a:ext cx="8610600" cy="6248400"/>
          </a:xfrm>
          <a:prstGeom prst="rect">
            <a:avLst/>
          </a:prstGeom>
        </p:spPr>
        <p:txBody>
          <a:bodyPr vert="horz" lIns="91440" tIns="45720" rIns="91440" bIns="45720" rtlCol="0">
            <a:normAutofit/>
          </a:bodyPr>
          <a:lstStyle/>
          <a:p>
            <a:pPr marL="0" lvl="1">
              <a:spcBef>
                <a:spcPts val="600"/>
              </a:spcBef>
            </a:pPr>
            <a:r>
              <a:rPr lang="en-US" sz="2400" dirty="0">
                <a:solidFill>
                  <a:srgbClr val="2707E9"/>
                </a:solidFill>
              </a:rPr>
              <a:t>Dynamic itemset counting</a:t>
            </a:r>
          </a:p>
          <a:p>
            <a:pPr marL="463550" lvl="1" indent="-463550">
              <a:spcBef>
                <a:spcPts val="600"/>
              </a:spcBef>
              <a:buFont typeface="Arial" pitchFamily="34" charset="0"/>
              <a:buChar char="•"/>
            </a:pPr>
            <a:r>
              <a:rPr lang="en-US" sz="2400" dirty="0"/>
              <a:t>A dynamic itemset counting technique was proposed in which the </a:t>
            </a:r>
            <a:r>
              <a:rPr lang="en-US" sz="2400" dirty="0">
                <a:solidFill>
                  <a:srgbClr val="2707E9"/>
                </a:solidFill>
              </a:rPr>
              <a:t>database is partitioned into blocks marked by start points</a:t>
            </a:r>
            <a:r>
              <a:rPr lang="en-US" sz="2400" dirty="0"/>
              <a:t>. </a:t>
            </a:r>
          </a:p>
          <a:p>
            <a:pPr marL="463550" lvl="1" indent="-463550">
              <a:spcBef>
                <a:spcPts val="600"/>
              </a:spcBef>
              <a:buFont typeface="Arial" pitchFamily="34" charset="0"/>
              <a:buChar char="•"/>
            </a:pPr>
            <a:r>
              <a:rPr lang="en-US" sz="2400" dirty="0">
                <a:solidFill>
                  <a:srgbClr val="2707E9"/>
                </a:solidFill>
              </a:rPr>
              <a:t>A new candidate </a:t>
            </a:r>
            <a:r>
              <a:rPr lang="en-US" sz="2400" dirty="0" err="1">
                <a:solidFill>
                  <a:srgbClr val="2707E9"/>
                </a:solidFill>
              </a:rPr>
              <a:t>itemsets</a:t>
            </a:r>
            <a:r>
              <a:rPr lang="en-US" sz="2400" dirty="0">
                <a:solidFill>
                  <a:srgbClr val="2707E9"/>
                </a:solidFill>
              </a:rPr>
              <a:t> can be added at any start point</a:t>
            </a:r>
            <a:r>
              <a:rPr lang="en-US" sz="2400" dirty="0"/>
              <a:t>, unlike in </a:t>
            </a:r>
            <a:r>
              <a:rPr lang="en-US" sz="2400" dirty="0" err="1"/>
              <a:t>Apriori</a:t>
            </a:r>
            <a:r>
              <a:rPr lang="en-US" sz="2400" dirty="0"/>
              <a:t>, which </a:t>
            </a:r>
            <a:r>
              <a:rPr lang="en-US" sz="2400" dirty="0">
                <a:solidFill>
                  <a:srgbClr val="2707E9"/>
                </a:solidFill>
              </a:rPr>
              <a:t>determines new candidate </a:t>
            </a:r>
            <a:r>
              <a:rPr lang="en-US" sz="2400" dirty="0" err="1">
                <a:solidFill>
                  <a:srgbClr val="2707E9"/>
                </a:solidFill>
              </a:rPr>
              <a:t>itemsets</a:t>
            </a:r>
            <a:r>
              <a:rPr lang="en-US" sz="2400" dirty="0">
                <a:solidFill>
                  <a:srgbClr val="2707E9"/>
                </a:solidFill>
              </a:rPr>
              <a:t> only immediately before each complete database scan. </a:t>
            </a:r>
          </a:p>
          <a:p>
            <a:pPr marL="463550" lvl="1" indent="-463550">
              <a:spcBef>
                <a:spcPts val="600"/>
              </a:spcBef>
              <a:buFont typeface="Arial" pitchFamily="34" charset="0"/>
              <a:buChar char="•"/>
            </a:pPr>
            <a:r>
              <a:rPr lang="en-US" sz="2400" dirty="0"/>
              <a:t>The technique </a:t>
            </a:r>
            <a:r>
              <a:rPr lang="en-US" sz="2400" dirty="0">
                <a:solidFill>
                  <a:srgbClr val="2707E9"/>
                </a:solidFill>
              </a:rPr>
              <a:t>uses the count-so-far as the lower bound </a:t>
            </a:r>
            <a:r>
              <a:rPr lang="en-US" sz="2400" dirty="0"/>
              <a:t>of the actual count.</a:t>
            </a:r>
          </a:p>
          <a:p>
            <a:pPr marL="463550" lvl="1" indent="-463550">
              <a:spcBef>
                <a:spcPts val="600"/>
              </a:spcBef>
              <a:buFont typeface="Arial" pitchFamily="34" charset="0"/>
              <a:buChar char="•"/>
            </a:pPr>
            <a:r>
              <a:rPr lang="en-US" sz="2400" dirty="0"/>
              <a:t> If the </a:t>
            </a:r>
            <a:r>
              <a:rPr lang="en-US" sz="2400" dirty="0">
                <a:solidFill>
                  <a:srgbClr val="2707E9"/>
                </a:solidFill>
              </a:rPr>
              <a:t>count-so-far passes the minimum support</a:t>
            </a:r>
            <a:r>
              <a:rPr lang="en-US" sz="2400" dirty="0"/>
              <a:t>, the </a:t>
            </a:r>
            <a:r>
              <a:rPr lang="en-US" sz="2400" dirty="0">
                <a:solidFill>
                  <a:srgbClr val="2707E9"/>
                </a:solidFill>
              </a:rPr>
              <a:t>itemset is added into the frequent itemset collectio</a:t>
            </a:r>
            <a:r>
              <a:rPr lang="en-US" sz="2400" dirty="0"/>
              <a:t>n and can be used to generate longer candidates. </a:t>
            </a:r>
          </a:p>
          <a:p>
            <a:pPr marL="463550" lvl="1" indent="-463550">
              <a:spcBef>
                <a:spcPts val="600"/>
              </a:spcBef>
              <a:buFont typeface="Arial" pitchFamily="34" charset="0"/>
              <a:buChar char="•"/>
            </a:pPr>
            <a:r>
              <a:rPr lang="en-US" sz="2400" dirty="0"/>
              <a:t>This </a:t>
            </a:r>
            <a:r>
              <a:rPr lang="en-US" sz="2400" dirty="0">
                <a:solidFill>
                  <a:srgbClr val="C00000"/>
                </a:solidFill>
              </a:rPr>
              <a:t>leads to fewer database scans </a:t>
            </a:r>
            <a:r>
              <a:rPr lang="en-US" sz="2400" dirty="0"/>
              <a:t>than with </a:t>
            </a:r>
            <a:r>
              <a:rPr lang="en-US" sz="2400" dirty="0" err="1"/>
              <a:t>Apriori</a:t>
            </a:r>
            <a:r>
              <a:rPr lang="en-US" sz="2400" dirty="0"/>
              <a:t> for finding all the frequent </a:t>
            </a:r>
            <a:r>
              <a:rPr lang="en-US" sz="2400" dirty="0" err="1"/>
              <a:t>itemsets</a:t>
            </a:r>
            <a:r>
              <a:rPr lang="en-US" sz="2400" dirty="0"/>
              <a:t>.</a:t>
            </a:r>
            <a:endParaRPr lang="en-US" sz="6000" dirty="0"/>
          </a:p>
          <a:p>
            <a:pPr marL="801688" lvl="1" indent="-344488">
              <a:lnSpc>
                <a:spcPct val="120000"/>
              </a:lnSpc>
              <a:spcBef>
                <a:spcPts val="600"/>
              </a:spcBef>
              <a:buFont typeface="Arial" pitchFamily="34" charset="0"/>
              <a:buChar char="•"/>
            </a:pPr>
            <a:endParaRPr lang="en-US" sz="2800" dirty="0"/>
          </a:p>
        </p:txBody>
      </p:sp>
    </p:spTree>
    <p:extLst>
      <p:ext uri="{BB962C8B-B14F-4D97-AF65-F5344CB8AC3E}">
        <p14:creationId xmlns:p14="http://schemas.microsoft.com/office/powerpoint/2010/main" val="1819098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AB2A4E-B137-4F82-9A89-DE8CFB0DD424}" type="datetime4">
              <a:rPr lang="en-US"/>
              <a:pPr/>
              <a:t>June 26, 2024</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9D71CC29-8B7A-4032-923F-EE119DCA6C21}" type="slidenum">
              <a:rPr lang="en-US"/>
              <a:pPr/>
              <a:t>32</a:t>
            </a:fld>
            <a:endParaRPr lang="en-US"/>
          </a:p>
        </p:txBody>
      </p:sp>
      <p:sp>
        <p:nvSpPr>
          <p:cNvPr id="1381378" name="Rectangle 2"/>
          <p:cNvSpPr>
            <a:spLocks noGrp="1" noChangeArrowheads="1"/>
          </p:cNvSpPr>
          <p:nvPr>
            <p:ph type="title"/>
          </p:nvPr>
        </p:nvSpPr>
        <p:spPr>
          <a:xfrm>
            <a:off x="609600" y="228600"/>
            <a:ext cx="7924800" cy="914400"/>
          </a:xfrm>
        </p:spPr>
        <p:txBody>
          <a:bodyPr>
            <a:normAutofit fontScale="90000"/>
          </a:bodyPr>
          <a:lstStyle/>
          <a:p>
            <a:r>
              <a:rPr lang="en-US" sz="3200"/>
              <a:t>Mining Frequent Patterns Without</a:t>
            </a:r>
            <a:r>
              <a:rPr lang="en-US" sz="3200">
                <a:solidFill>
                  <a:schemeClr val="hlink"/>
                </a:solidFill>
              </a:rPr>
              <a:t> </a:t>
            </a:r>
            <a:r>
              <a:rPr lang="en-US" sz="3200">
                <a:solidFill>
                  <a:srgbClr val="000099"/>
                </a:solidFill>
              </a:rPr>
              <a:t>Candidate Generation</a:t>
            </a:r>
          </a:p>
        </p:txBody>
      </p:sp>
      <p:sp>
        <p:nvSpPr>
          <p:cNvPr id="1381379" name="Rectangle 3"/>
          <p:cNvSpPr>
            <a:spLocks noGrp="1" noChangeArrowheads="1"/>
          </p:cNvSpPr>
          <p:nvPr>
            <p:ph type="body" idx="1"/>
          </p:nvPr>
        </p:nvSpPr>
        <p:spPr>
          <a:xfrm>
            <a:off x="304800" y="1447800"/>
            <a:ext cx="8597900" cy="5054600"/>
          </a:xfrm>
        </p:spPr>
        <p:txBody>
          <a:bodyPr>
            <a:normAutofit/>
          </a:bodyPr>
          <a:lstStyle/>
          <a:p>
            <a:r>
              <a:rPr lang="en-US" dirty="0">
                <a:solidFill>
                  <a:srgbClr val="2707E9"/>
                </a:solidFill>
              </a:rPr>
              <a:t>Problems with </a:t>
            </a:r>
            <a:r>
              <a:rPr lang="en-US" dirty="0" err="1">
                <a:solidFill>
                  <a:srgbClr val="2707E9"/>
                </a:solidFill>
              </a:rPr>
              <a:t>Apriori</a:t>
            </a:r>
            <a:r>
              <a:rPr lang="en-US" dirty="0">
                <a:solidFill>
                  <a:srgbClr val="2707E9"/>
                </a:solidFill>
              </a:rPr>
              <a:t> candidate generate and test method:</a:t>
            </a:r>
          </a:p>
          <a:p>
            <a:endParaRPr lang="en-US" dirty="0"/>
          </a:p>
        </p:txBody>
      </p:sp>
      <p:pic>
        <p:nvPicPr>
          <p:cNvPr id="2" name="Picture 1">
            <a:extLst>
              <a:ext uri="{FF2B5EF4-FFF2-40B4-BE49-F238E27FC236}">
                <a16:creationId xmlns:a16="http://schemas.microsoft.com/office/drawing/2014/main" id="{911E6F53-487A-4154-A4FA-ADAB6F94900C}"/>
              </a:ext>
            </a:extLst>
          </p:cNvPr>
          <p:cNvPicPr>
            <a:picLocks noChangeAspect="1"/>
          </p:cNvPicPr>
          <p:nvPr/>
        </p:nvPicPr>
        <p:blipFill>
          <a:blip r:embed="rId2"/>
          <a:stretch>
            <a:fillRect/>
          </a:stretch>
        </p:blipFill>
        <p:spPr>
          <a:xfrm>
            <a:off x="241300" y="2438400"/>
            <a:ext cx="8525915" cy="2218225"/>
          </a:xfrm>
          <a:prstGeom prst="rect">
            <a:avLst/>
          </a:prstGeom>
        </p:spPr>
      </p:pic>
    </p:spTree>
    <p:extLst>
      <p:ext uri="{BB962C8B-B14F-4D97-AF65-F5344CB8AC3E}">
        <p14:creationId xmlns:p14="http://schemas.microsoft.com/office/powerpoint/2010/main" val="273372040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AB2A4E-B137-4F82-9A89-DE8CFB0DD424}" type="datetime4">
              <a:rPr lang="en-US"/>
              <a:pPr/>
              <a:t>June 26, 2024</a:t>
            </a:fld>
            <a:endParaRPr lang="en-US"/>
          </a:p>
        </p:txBody>
      </p:sp>
      <p:sp>
        <p:nvSpPr>
          <p:cNvPr id="5" name="Footer Placeholder 4"/>
          <p:cNvSpPr>
            <a:spLocks noGrp="1"/>
          </p:cNvSpPr>
          <p:nvPr>
            <p:ph type="ftr" sz="quarter" idx="11"/>
          </p:nvPr>
        </p:nvSpPr>
        <p:spPr/>
        <p:txBody>
          <a:bodyPr/>
          <a:lstStyle/>
          <a:p>
            <a:r>
              <a:rPr lang="en-US"/>
              <a:t>Data Mining: Concepts and Techniques</a:t>
            </a:r>
          </a:p>
        </p:txBody>
      </p:sp>
      <p:sp>
        <p:nvSpPr>
          <p:cNvPr id="6" name="Slide Number Placeholder 5"/>
          <p:cNvSpPr>
            <a:spLocks noGrp="1"/>
          </p:cNvSpPr>
          <p:nvPr>
            <p:ph type="sldNum" sz="quarter" idx="12"/>
          </p:nvPr>
        </p:nvSpPr>
        <p:spPr/>
        <p:txBody>
          <a:bodyPr/>
          <a:lstStyle/>
          <a:p>
            <a:fld id="{9D71CC29-8B7A-4032-923F-EE119DCA6C21}" type="slidenum">
              <a:rPr lang="en-US"/>
              <a:pPr/>
              <a:t>33</a:t>
            </a:fld>
            <a:endParaRPr lang="en-US"/>
          </a:p>
        </p:txBody>
      </p:sp>
      <p:sp>
        <p:nvSpPr>
          <p:cNvPr id="1381378" name="Rectangle 2"/>
          <p:cNvSpPr>
            <a:spLocks noGrp="1" noChangeArrowheads="1"/>
          </p:cNvSpPr>
          <p:nvPr>
            <p:ph type="title"/>
          </p:nvPr>
        </p:nvSpPr>
        <p:spPr>
          <a:xfrm>
            <a:off x="609600" y="228600"/>
            <a:ext cx="7924800" cy="914400"/>
          </a:xfrm>
        </p:spPr>
        <p:txBody>
          <a:bodyPr>
            <a:normAutofit fontScale="90000"/>
          </a:bodyPr>
          <a:lstStyle/>
          <a:p>
            <a:r>
              <a:rPr lang="en-US" sz="3200" dirty="0"/>
              <a:t>Mining Frequent Patterns </a:t>
            </a:r>
            <a:r>
              <a:rPr lang="en-US" sz="3200" dirty="0">
                <a:solidFill>
                  <a:srgbClr val="C00000"/>
                </a:solidFill>
              </a:rPr>
              <a:t>Without Candidate Generation</a:t>
            </a:r>
          </a:p>
        </p:txBody>
      </p:sp>
      <p:sp>
        <p:nvSpPr>
          <p:cNvPr id="1381379" name="Rectangle 3"/>
          <p:cNvSpPr>
            <a:spLocks noGrp="1" noChangeArrowheads="1"/>
          </p:cNvSpPr>
          <p:nvPr>
            <p:ph type="body" idx="1"/>
          </p:nvPr>
        </p:nvSpPr>
        <p:spPr>
          <a:xfrm>
            <a:off x="304800" y="1447800"/>
            <a:ext cx="8597900" cy="5054600"/>
          </a:xfrm>
        </p:spPr>
        <p:txBody>
          <a:bodyPr>
            <a:normAutofit/>
          </a:bodyPr>
          <a:lstStyle/>
          <a:p>
            <a:r>
              <a:rPr lang="en-US" dirty="0">
                <a:solidFill>
                  <a:srgbClr val="2707E9"/>
                </a:solidFill>
              </a:rPr>
              <a:t>Frequent-pattern growth, or FP-growth</a:t>
            </a:r>
          </a:p>
          <a:p>
            <a:pPr lvl="1"/>
            <a:r>
              <a:rPr lang="en-US" i="1" dirty="0"/>
              <a:t>D</a:t>
            </a:r>
            <a:r>
              <a:rPr lang="en-US" i="1"/>
              <a:t>ivide-and-conquer </a:t>
            </a:r>
            <a:r>
              <a:rPr lang="en-US" i="1" dirty="0"/>
              <a:t>strategy</a:t>
            </a:r>
          </a:p>
          <a:p>
            <a:pPr lvl="1"/>
            <a:r>
              <a:rPr lang="en-US" dirty="0"/>
              <a:t>Compresses the database representing frequent items into a </a:t>
            </a:r>
            <a:r>
              <a:rPr lang="en-US" dirty="0">
                <a:solidFill>
                  <a:srgbClr val="2707E9"/>
                </a:solidFill>
              </a:rPr>
              <a:t>frequent-pattern tree, or FP-tree which retains the </a:t>
            </a:r>
            <a:r>
              <a:rPr lang="en-US" dirty="0" err="1">
                <a:solidFill>
                  <a:srgbClr val="2707E9"/>
                </a:solidFill>
              </a:rPr>
              <a:t>iremset</a:t>
            </a:r>
            <a:r>
              <a:rPr lang="en-US" dirty="0">
                <a:solidFill>
                  <a:srgbClr val="2707E9"/>
                </a:solidFill>
              </a:rPr>
              <a:t> association information. </a:t>
            </a:r>
          </a:p>
          <a:p>
            <a:pPr lvl="1"/>
            <a:r>
              <a:rPr lang="en-US" dirty="0"/>
              <a:t>Divides the compressed database into a set of </a:t>
            </a:r>
            <a:r>
              <a:rPr lang="en-US" i="1" dirty="0">
                <a:solidFill>
                  <a:srgbClr val="2707E9"/>
                </a:solidFill>
              </a:rPr>
              <a:t>conditional databases</a:t>
            </a:r>
            <a:r>
              <a:rPr lang="en-US" i="1" dirty="0"/>
              <a:t>, each </a:t>
            </a:r>
            <a:r>
              <a:rPr lang="en-US" dirty="0"/>
              <a:t>associated with one frequent item or “pattern fragment,” and mines each such database separately.</a:t>
            </a:r>
          </a:p>
        </p:txBody>
      </p:sp>
    </p:spTree>
    <p:extLst>
      <p:ext uri="{BB962C8B-B14F-4D97-AF65-F5344CB8AC3E}">
        <p14:creationId xmlns:p14="http://schemas.microsoft.com/office/powerpoint/2010/main" val="406696511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Grp="1" noChangeAspect="1" noChangeArrowheads="1"/>
          </p:cNvPicPr>
          <p:nvPr>
            <p:ph idx="1"/>
          </p:nvPr>
        </p:nvPicPr>
        <p:blipFill>
          <a:blip r:embed="rId2"/>
          <a:srcRect/>
          <a:stretch>
            <a:fillRect/>
          </a:stretch>
        </p:blipFill>
        <p:spPr bwMode="auto">
          <a:xfrm>
            <a:off x="228600" y="304800"/>
            <a:ext cx="3352800" cy="3429000"/>
          </a:xfrm>
          <a:prstGeom prst="rect">
            <a:avLst/>
          </a:prstGeom>
          <a:noFill/>
          <a:ln w="9525">
            <a:noFill/>
            <a:miter lim="800000"/>
            <a:headEnd/>
            <a:tailEnd/>
          </a:ln>
          <a:effectLst/>
        </p:spPr>
      </p:pic>
      <p:pic>
        <p:nvPicPr>
          <p:cNvPr id="55299" name="Picture 3"/>
          <p:cNvPicPr>
            <a:picLocks noChangeAspect="1" noChangeArrowheads="1"/>
          </p:cNvPicPr>
          <p:nvPr/>
        </p:nvPicPr>
        <p:blipFill>
          <a:blip r:embed="rId3"/>
          <a:srcRect/>
          <a:stretch>
            <a:fillRect/>
          </a:stretch>
        </p:blipFill>
        <p:spPr bwMode="auto">
          <a:xfrm>
            <a:off x="3609975" y="438150"/>
            <a:ext cx="4924425" cy="3219450"/>
          </a:xfrm>
          <a:prstGeom prst="rect">
            <a:avLst/>
          </a:prstGeom>
          <a:noFill/>
          <a:ln w="9525">
            <a:noFill/>
            <a:miter lim="800000"/>
            <a:headEnd/>
            <a:tailEnd/>
          </a:ln>
          <a:effectLst/>
        </p:spPr>
      </p:pic>
      <p:pic>
        <p:nvPicPr>
          <p:cNvPr id="55300" name="Picture 4"/>
          <p:cNvPicPr>
            <a:picLocks noChangeAspect="1" noChangeArrowheads="1"/>
          </p:cNvPicPr>
          <p:nvPr/>
        </p:nvPicPr>
        <p:blipFill>
          <a:blip r:embed="rId4"/>
          <a:srcRect/>
          <a:stretch>
            <a:fillRect/>
          </a:stretch>
        </p:blipFill>
        <p:spPr bwMode="auto">
          <a:xfrm>
            <a:off x="304800" y="4038600"/>
            <a:ext cx="8077200" cy="2438400"/>
          </a:xfrm>
          <a:prstGeom prst="rect">
            <a:avLst/>
          </a:prstGeom>
          <a:noFill/>
          <a:ln w="9525">
            <a:noFill/>
            <a:miter lim="800000"/>
            <a:headEnd/>
            <a:tailEnd/>
          </a:ln>
          <a:effectLst/>
        </p:spPr>
      </p:pic>
    </p:spTree>
    <p:extLst>
      <p:ext uri="{BB962C8B-B14F-4D97-AF65-F5344CB8AC3E}">
        <p14:creationId xmlns:p14="http://schemas.microsoft.com/office/powerpoint/2010/main" val="2318453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Rule </a:t>
            </a:r>
            <a:endParaRPr lang="en-IN" dirty="0"/>
          </a:p>
        </p:txBody>
      </p:sp>
      <p:sp>
        <p:nvSpPr>
          <p:cNvPr id="3" name="Content Placeholder 2"/>
          <p:cNvSpPr>
            <a:spLocks noGrp="1"/>
          </p:cNvSpPr>
          <p:nvPr>
            <p:ph idx="1"/>
          </p:nvPr>
        </p:nvSpPr>
        <p:spPr/>
        <p:txBody>
          <a:bodyPr/>
          <a:lstStyle/>
          <a:p>
            <a:pPr marL="0" indent="0">
              <a:buNone/>
            </a:pPr>
            <a:r>
              <a:rPr lang="en-US" dirty="0"/>
              <a:t>                     A</a:t>
            </a:r>
            <a:r>
              <a:rPr lang="en-US" dirty="0">
                <a:sym typeface="Wingdings" panose="05000000000000000000" pitchFamily="2" charset="2"/>
              </a:rPr>
              <a:t>B</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        </a:t>
            </a:r>
          </a:p>
          <a:p>
            <a:r>
              <a:rPr lang="en-US" dirty="0">
                <a:sym typeface="Wingdings" panose="05000000000000000000" pitchFamily="2" charset="2"/>
              </a:rPr>
              <a:t>IF contains an item or an item group that are typically found in the </a:t>
            </a:r>
            <a:r>
              <a:rPr lang="en-US" dirty="0" err="1">
                <a:sym typeface="Wingdings" panose="05000000000000000000" pitchFamily="2" charset="2"/>
              </a:rPr>
              <a:t>itemset</a:t>
            </a:r>
            <a:r>
              <a:rPr lang="en-US" dirty="0">
                <a:sym typeface="Wingdings" panose="05000000000000000000" pitchFamily="2" charset="2"/>
              </a:rPr>
              <a:t>.</a:t>
            </a:r>
          </a:p>
          <a:p>
            <a:r>
              <a:rPr lang="en-US" dirty="0">
                <a:sym typeface="Wingdings" panose="05000000000000000000" pitchFamily="2" charset="2"/>
              </a:rPr>
              <a:t>THEN contains items that comes along with an antecedent group.</a:t>
            </a:r>
          </a:p>
          <a:p>
            <a:pPr marL="0" indent="0">
              <a:buNone/>
            </a:pPr>
            <a:r>
              <a:rPr lang="en-US" dirty="0">
                <a:solidFill>
                  <a:srgbClr val="2707E9"/>
                </a:solidFill>
                <a:sym typeface="Wingdings" panose="05000000000000000000" pitchFamily="2" charset="2"/>
              </a:rPr>
              <a:t>                    {Bread, Butter}=&gt; {Egg}</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IN" dirty="0"/>
          </a:p>
        </p:txBody>
      </p:sp>
      <p:sp>
        <p:nvSpPr>
          <p:cNvPr id="4" name="TextBox 3"/>
          <p:cNvSpPr txBox="1"/>
          <p:nvPr/>
        </p:nvSpPr>
        <p:spPr>
          <a:xfrm>
            <a:off x="1371600" y="2743200"/>
            <a:ext cx="1274388" cy="369332"/>
          </a:xfrm>
          <a:prstGeom prst="rect">
            <a:avLst/>
          </a:prstGeom>
          <a:noFill/>
        </p:spPr>
        <p:txBody>
          <a:bodyPr wrap="none" rtlCol="0">
            <a:spAutoFit/>
          </a:bodyPr>
          <a:lstStyle/>
          <a:p>
            <a:r>
              <a:rPr lang="en-US" i="1" dirty="0"/>
              <a:t>Antecedent</a:t>
            </a:r>
            <a:endParaRPr lang="en-IN" i="1" dirty="0"/>
          </a:p>
        </p:txBody>
      </p:sp>
      <p:sp>
        <p:nvSpPr>
          <p:cNvPr id="5" name="TextBox 4"/>
          <p:cNvSpPr txBox="1"/>
          <p:nvPr/>
        </p:nvSpPr>
        <p:spPr>
          <a:xfrm>
            <a:off x="3260098" y="2759054"/>
            <a:ext cx="1283685" cy="369332"/>
          </a:xfrm>
          <a:prstGeom prst="rect">
            <a:avLst/>
          </a:prstGeom>
          <a:noFill/>
        </p:spPr>
        <p:txBody>
          <a:bodyPr wrap="none" rtlCol="0">
            <a:spAutoFit/>
          </a:bodyPr>
          <a:lstStyle/>
          <a:p>
            <a:r>
              <a:rPr lang="en-US" i="1" dirty="0"/>
              <a:t>Consequent</a:t>
            </a:r>
            <a:endParaRPr lang="en-IN" i="1" dirty="0"/>
          </a:p>
        </p:txBody>
      </p:sp>
      <p:sp>
        <p:nvSpPr>
          <p:cNvPr id="6" name="TextBox 5"/>
          <p:cNvSpPr txBox="1"/>
          <p:nvPr/>
        </p:nvSpPr>
        <p:spPr>
          <a:xfrm>
            <a:off x="2133600" y="2166791"/>
            <a:ext cx="348172" cy="369332"/>
          </a:xfrm>
          <a:prstGeom prst="rect">
            <a:avLst/>
          </a:prstGeom>
          <a:noFill/>
          <a:ln>
            <a:solidFill>
              <a:srgbClr val="C00000"/>
            </a:solidFill>
          </a:ln>
        </p:spPr>
        <p:txBody>
          <a:bodyPr wrap="none" rtlCol="0">
            <a:spAutoFit/>
          </a:bodyPr>
          <a:lstStyle/>
          <a:p>
            <a:r>
              <a:rPr lang="en-US" i="1" dirty="0"/>
              <a:t>IF</a:t>
            </a:r>
            <a:endParaRPr lang="en-IN" i="1" dirty="0"/>
          </a:p>
        </p:txBody>
      </p:sp>
      <p:sp>
        <p:nvSpPr>
          <p:cNvPr id="7" name="TextBox 6"/>
          <p:cNvSpPr txBox="1"/>
          <p:nvPr/>
        </p:nvSpPr>
        <p:spPr>
          <a:xfrm>
            <a:off x="3260098" y="2075192"/>
            <a:ext cx="1007102" cy="369332"/>
          </a:xfrm>
          <a:prstGeom prst="rect">
            <a:avLst/>
          </a:prstGeom>
          <a:noFill/>
          <a:ln>
            <a:solidFill>
              <a:srgbClr val="C00000"/>
            </a:solidFill>
          </a:ln>
        </p:spPr>
        <p:txBody>
          <a:bodyPr wrap="square" rtlCol="0">
            <a:spAutoFit/>
          </a:bodyPr>
          <a:lstStyle/>
          <a:p>
            <a:r>
              <a:rPr lang="en-US" i="1" dirty="0"/>
              <a:t>THEN</a:t>
            </a:r>
            <a:endParaRPr lang="en-IN" i="1" dirty="0"/>
          </a:p>
        </p:txBody>
      </p:sp>
    </p:spTree>
    <p:extLst>
      <p:ext uri="{BB962C8B-B14F-4D97-AF65-F5344CB8AC3E}">
        <p14:creationId xmlns:p14="http://schemas.microsoft.com/office/powerpoint/2010/main" val="43969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Rules</a:t>
            </a:r>
            <a:endParaRPr lang="en-IN" dirty="0"/>
          </a:p>
        </p:txBody>
      </p:sp>
      <p:sp>
        <p:nvSpPr>
          <p:cNvPr id="3" name="Content Placeholder 2"/>
          <p:cNvSpPr>
            <a:spLocks noGrp="1"/>
          </p:cNvSpPr>
          <p:nvPr>
            <p:ph idx="1"/>
          </p:nvPr>
        </p:nvSpPr>
        <p:spPr/>
        <p:txBody>
          <a:bodyPr/>
          <a:lstStyle/>
          <a:p>
            <a:endParaRPr lang="en-IN" dirty="0"/>
          </a:p>
        </p:txBody>
      </p:sp>
      <p:graphicFrame>
        <p:nvGraphicFramePr>
          <p:cNvPr id="4" name="Diagram 3"/>
          <p:cNvGraphicFramePr/>
          <p:nvPr>
            <p:extLst>
              <p:ext uri="{D42A27DB-BD31-4B8C-83A1-F6EECF244321}">
                <p14:modId xmlns:p14="http://schemas.microsoft.com/office/powerpoint/2010/main" val="148132593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5101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Rule Mining</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32825" y="1752600"/>
            <a:ext cx="8252482" cy="3671350"/>
          </a:xfrm>
          <a:prstGeom prst="rect">
            <a:avLst/>
          </a:prstGeom>
        </p:spPr>
      </p:pic>
    </p:spTree>
    <p:extLst>
      <p:ext uri="{BB962C8B-B14F-4D97-AF65-F5344CB8AC3E}">
        <p14:creationId xmlns:p14="http://schemas.microsoft.com/office/powerpoint/2010/main" val="323531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Support and Confidence</a:t>
            </a:r>
          </a:p>
        </p:txBody>
      </p:sp>
      <p:sp>
        <p:nvSpPr>
          <p:cNvPr id="3" name="Content Placeholder 2"/>
          <p:cNvSpPr>
            <a:spLocks noGrp="1"/>
          </p:cNvSpPr>
          <p:nvPr>
            <p:ph idx="1"/>
          </p:nvPr>
        </p:nvSpPr>
        <p:spPr/>
        <p:txBody>
          <a:bodyPr>
            <a:normAutofit fontScale="92500"/>
          </a:bodyPr>
          <a:lstStyle/>
          <a:p>
            <a:pPr>
              <a:lnSpc>
                <a:spcPct val="80000"/>
              </a:lnSpc>
              <a:buNone/>
            </a:pPr>
            <a:r>
              <a:rPr lang="en-US" altLang="en-US" dirty="0">
                <a:latin typeface="Times New Roman" panose="02020603050405020304" pitchFamily="18" charset="0"/>
                <a:cs typeface="Times New Roman" panose="02020603050405020304" pitchFamily="18" charset="0"/>
              </a:rPr>
              <a:t>Example: An example is mined from the (some store) </a:t>
            </a:r>
            <a:r>
              <a:rPr lang="en-US" altLang="en-US" dirty="0" err="1">
                <a:latin typeface="Times New Roman" panose="02020603050405020304" pitchFamily="18" charset="0"/>
                <a:cs typeface="Times New Roman" panose="02020603050405020304" pitchFamily="18" charset="0"/>
              </a:rPr>
              <a:t>AllElectronics</a:t>
            </a:r>
            <a:r>
              <a:rPr lang="en-US" altLang="en-US" dirty="0">
                <a:latin typeface="Times New Roman" panose="02020603050405020304" pitchFamily="18" charset="0"/>
                <a:cs typeface="Times New Roman" panose="02020603050405020304" pitchFamily="18" charset="0"/>
              </a:rPr>
              <a:t> transactional database.</a:t>
            </a:r>
          </a:p>
          <a:p>
            <a:pPr>
              <a:lnSpc>
                <a:spcPct val="80000"/>
              </a:lnSpc>
              <a:buNone/>
            </a:pPr>
            <a:r>
              <a:rPr lang="en-US" altLang="en-US" dirty="0">
                <a:solidFill>
                  <a:srgbClr val="0070C0"/>
                </a:solidFill>
                <a:latin typeface="Times New Roman" panose="02020603050405020304" pitchFamily="18" charset="0"/>
                <a:cs typeface="Times New Roman" panose="02020603050405020304" pitchFamily="18" charset="0"/>
              </a:rPr>
              <a:t>buys (X, “Computers”) </a:t>
            </a:r>
            <a:r>
              <a:rPr lang="en-US" altLang="en-US" dirty="0">
                <a:solidFill>
                  <a:srgbClr val="0070C0"/>
                </a:solidFill>
                <a:latin typeface="Times New Roman" panose="02020603050405020304" pitchFamily="18" charset="0"/>
                <a:cs typeface="Times New Roman" panose="02020603050405020304" pitchFamily="18" charset="0"/>
                <a:sym typeface="Wingdings" pitchFamily="2" charset="2"/>
              </a:rPr>
              <a:t> buys (X, “software”) [Support = 1%, confidence = 50% ]</a:t>
            </a:r>
          </a:p>
          <a:p>
            <a:pPr>
              <a:lnSpc>
                <a:spcPct val="80000"/>
              </a:lnSpc>
            </a:pPr>
            <a:r>
              <a:rPr lang="en-US" altLang="en-US" dirty="0">
                <a:latin typeface="Times New Roman" panose="02020603050405020304" pitchFamily="18" charset="0"/>
                <a:cs typeface="Times New Roman" panose="02020603050405020304" pitchFamily="18" charset="0"/>
              </a:rPr>
              <a:t>X represents customer</a:t>
            </a:r>
          </a:p>
          <a:p>
            <a:pPr>
              <a:lnSpc>
                <a:spcPct val="80000"/>
              </a:lnSpc>
            </a:pPr>
            <a:r>
              <a:rPr lang="en-US" altLang="en-US" dirty="0">
                <a:solidFill>
                  <a:srgbClr val="0070C0"/>
                </a:solidFill>
                <a:latin typeface="Times New Roman" panose="02020603050405020304" pitchFamily="18" charset="0"/>
                <a:cs typeface="Times New Roman" panose="02020603050405020304" pitchFamily="18" charset="0"/>
                <a:sym typeface="Wingdings" pitchFamily="2" charset="2"/>
              </a:rPr>
              <a:t>Support = 1%</a:t>
            </a:r>
            <a:r>
              <a:rPr lang="en-US" altLang="en-US" dirty="0">
                <a:latin typeface="Times New Roman" panose="02020603050405020304" pitchFamily="18" charset="0"/>
                <a:cs typeface="Times New Roman" panose="02020603050405020304" pitchFamily="18" charset="0"/>
                <a:sym typeface="Wingdings" pitchFamily="2" charset="2"/>
              </a:rPr>
              <a:t>, means that 1% of all the transactions under analysis showed that computer and software were purchased together.</a:t>
            </a:r>
          </a:p>
          <a:p>
            <a:pPr>
              <a:lnSpc>
                <a:spcPct val="80000"/>
              </a:lnSpc>
            </a:pPr>
            <a:r>
              <a:rPr lang="en-US" altLang="en-US" dirty="0">
                <a:solidFill>
                  <a:srgbClr val="0070C0"/>
                </a:solidFill>
                <a:latin typeface="Times New Roman" panose="02020603050405020304" pitchFamily="18" charset="0"/>
                <a:cs typeface="Times New Roman" panose="02020603050405020304" pitchFamily="18" charset="0"/>
                <a:sym typeface="Wingdings" pitchFamily="2" charset="2"/>
              </a:rPr>
              <a:t>confidence = 50% </a:t>
            </a:r>
            <a:r>
              <a:rPr lang="en-US" altLang="en-US" dirty="0">
                <a:latin typeface="Times New Roman" panose="02020603050405020304" pitchFamily="18" charset="0"/>
                <a:cs typeface="Times New Roman" panose="02020603050405020304" pitchFamily="18" charset="0"/>
                <a:sym typeface="Wingdings" pitchFamily="2" charset="2"/>
              </a:rPr>
              <a:t>, if a customer buys a computer there is a 50% chance that he/she will buy software as well.</a:t>
            </a:r>
          </a:p>
          <a:p>
            <a:pPr marL="0" indent="0">
              <a:lnSpc>
                <a:spcPct val="80000"/>
              </a:lnSpc>
              <a:buNone/>
            </a:pPr>
            <a:endParaRPr lang="en-US" altLang="en-US" dirty="0">
              <a:latin typeface="Times New Roman" panose="02020603050405020304" pitchFamily="18" charset="0"/>
              <a:cs typeface="Times New Roman" panose="02020603050405020304" pitchFamily="18" charset="0"/>
              <a:sym typeface="Wingdings" pitchFamily="2" charset="2"/>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6187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Frequent </a:t>
            </a:r>
            <a:r>
              <a:rPr lang="en-US" dirty="0" err="1"/>
              <a:t>Itemsets</a:t>
            </a:r>
            <a:endParaRPr lang="en-US" dirty="0"/>
          </a:p>
        </p:txBody>
      </p:sp>
      <p:sp>
        <p:nvSpPr>
          <p:cNvPr id="3" name="Content Placeholder 2"/>
          <p:cNvSpPr>
            <a:spLocks noGrp="1"/>
          </p:cNvSpPr>
          <p:nvPr>
            <p:ph idx="1"/>
          </p:nvPr>
        </p:nvSpPr>
        <p:spPr>
          <a:xfrm>
            <a:off x="465406" y="1380124"/>
            <a:ext cx="8229600" cy="4525963"/>
          </a:xfrm>
        </p:spPr>
        <p:txBody>
          <a:bodyPr>
            <a:normAutofit/>
          </a:bodyPr>
          <a:lstStyle/>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Find all the rules </a:t>
            </a:r>
            <a:r>
              <a:rPr lang="en-US" sz="2600" i="1" dirty="0">
                <a:latin typeface="Times New Roman" panose="02020603050405020304" pitchFamily="18" charset="0"/>
                <a:cs typeface="Times New Roman" panose="02020603050405020304" pitchFamily="18" charset="0"/>
              </a:rPr>
              <a:t>X </a:t>
            </a:r>
            <a:r>
              <a:rPr lang="en-US" sz="2600" dirty="0">
                <a:latin typeface="Times New Roman" panose="02020603050405020304" pitchFamily="18" charset="0"/>
                <a:cs typeface="Times New Roman" panose="02020603050405020304" pitchFamily="18" charset="0"/>
                <a:sym typeface="Wingdings" pitchFamily="2" charset="2"/>
              </a:rPr>
              <a:t> </a:t>
            </a:r>
            <a:r>
              <a:rPr lang="en-US" sz="2600" i="1" dirty="0">
                <a:latin typeface="Times New Roman" panose="02020603050405020304" pitchFamily="18" charset="0"/>
                <a:cs typeface="Times New Roman" panose="02020603050405020304" pitchFamily="18" charset="0"/>
                <a:sym typeface="Wingdings" pitchFamily="2" charset="2"/>
              </a:rPr>
              <a:t>Y</a:t>
            </a:r>
            <a:r>
              <a:rPr lang="en-US" sz="2600" i="1" dirty="0">
                <a:latin typeface="Times New Roman" panose="02020603050405020304" pitchFamily="18" charset="0"/>
                <a:cs typeface="Times New Roman" panose="02020603050405020304" pitchFamily="18" charset="0"/>
                <a:sym typeface="Symbol" pitchFamily="18" charset="2"/>
              </a:rPr>
              <a:t> </a:t>
            </a:r>
            <a:r>
              <a:rPr lang="en-US" sz="2600" dirty="0">
                <a:latin typeface="Times New Roman" panose="02020603050405020304" pitchFamily="18" charset="0"/>
                <a:cs typeface="Times New Roman" panose="02020603050405020304" pitchFamily="18" charset="0"/>
              </a:rPr>
              <a:t>with minimum support and confidence</a:t>
            </a:r>
            <a:endParaRPr lang="en-US" sz="2600" dirty="0">
              <a:latin typeface="Times New Roman" panose="02020603050405020304" pitchFamily="18" charset="0"/>
              <a:cs typeface="Times New Roman" panose="02020603050405020304" pitchFamily="18" charset="0"/>
              <a:sym typeface="Symbol" pitchFamily="18" charset="2"/>
            </a:endParaRPr>
          </a:p>
          <a:p>
            <a:pPr lvl="1"/>
            <a:r>
              <a:rPr lang="en-US" sz="2600" dirty="0">
                <a:solidFill>
                  <a:schemeClr val="hlink"/>
                </a:solidFill>
                <a:latin typeface="Times New Roman" panose="02020603050405020304" pitchFamily="18" charset="0"/>
                <a:cs typeface="Times New Roman" panose="02020603050405020304" pitchFamily="18" charset="0"/>
                <a:sym typeface="Symbol" pitchFamily="18" charset="2"/>
              </a:rPr>
              <a:t>support</a:t>
            </a:r>
            <a:r>
              <a:rPr lang="en-US" sz="2600" dirty="0">
                <a:latin typeface="Times New Roman" panose="02020603050405020304" pitchFamily="18" charset="0"/>
                <a:cs typeface="Times New Roman" panose="02020603050405020304" pitchFamily="18" charset="0"/>
                <a:sym typeface="Symbol" pitchFamily="18" charset="2"/>
              </a:rPr>
              <a:t>, </a:t>
            </a:r>
            <a:r>
              <a:rPr lang="en-US" sz="2600" i="1" dirty="0">
                <a:latin typeface="Times New Roman" panose="02020603050405020304" pitchFamily="18" charset="0"/>
                <a:cs typeface="Times New Roman" panose="02020603050405020304" pitchFamily="18" charset="0"/>
                <a:sym typeface="Symbol" pitchFamily="18" charset="2"/>
              </a:rPr>
              <a:t>s</a:t>
            </a:r>
            <a:r>
              <a:rPr lang="en-US" sz="2600" dirty="0">
                <a:latin typeface="Times New Roman" panose="02020603050405020304" pitchFamily="18" charset="0"/>
                <a:cs typeface="Times New Roman" panose="02020603050405020304" pitchFamily="18" charset="0"/>
                <a:sym typeface="Symbol" pitchFamily="18" charset="2"/>
              </a:rPr>
              <a:t>, </a:t>
            </a:r>
            <a:r>
              <a:rPr lang="en-US" sz="2600" dirty="0">
                <a:solidFill>
                  <a:schemeClr val="tx2"/>
                </a:solidFill>
                <a:latin typeface="Times New Roman" panose="02020603050405020304" pitchFamily="18" charset="0"/>
                <a:cs typeface="Times New Roman" panose="02020603050405020304" pitchFamily="18" charset="0"/>
                <a:sym typeface="Symbol" pitchFamily="18" charset="2"/>
              </a:rPr>
              <a:t>probability</a:t>
            </a:r>
            <a:r>
              <a:rPr lang="en-US" sz="2600" dirty="0">
                <a:latin typeface="Times New Roman" panose="02020603050405020304" pitchFamily="18" charset="0"/>
                <a:cs typeface="Times New Roman" panose="02020603050405020304" pitchFamily="18" charset="0"/>
                <a:sym typeface="Symbol" pitchFamily="18" charset="2"/>
              </a:rPr>
              <a:t> that a transaction contains X  Y</a:t>
            </a:r>
          </a:p>
          <a:p>
            <a:pPr lvl="1"/>
            <a:r>
              <a:rPr lang="en-US" sz="2600" dirty="0">
                <a:solidFill>
                  <a:schemeClr val="hlink"/>
                </a:solidFill>
                <a:latin typeface="Times New Roman" panose="02020603050405020304" pitchFamily="18" charset="0"/>
                <a:cs typeface="Times New Roman" panose="02020603050405020304" pitchFamily="18" charset="0"/>
                <a:sym typeface="Symbol" pitchFamily="18" charset="2"/>
              </a:rPr>
              <a:t>confidence</a:t>
            </a:r>
            <a:r>
              <a:rPr lang="en-US" sz="2600" dirty="0">
                <a:latin typeface="Times New Roman" panose="02020603050405020304" pitchFamily="18" charset="0"/>
                <a:cs typeface="Times New Roman" panose="02020603050405020304" pitchFamily="18" charset="0"/>
                <a:sym typeface="Symbol" pitchFamily="18" charset="2"/>
              </a:rPr>
              <a:t>, </a:t>
            </a:r>
            <a:r>
              <a:rPr lang="en-US" sz="2600" i="1" dirty="0">
                <a:latin typeface="Times New Roman" panose="02020603050405020304" pitchFamily="18" charset="0"/>
                <a:cs typeface="Times New Roman" panose="02020603050405020304" pitchFamily="18" charset="0"/>
                <a:sym typeface="Symbol" pitchFamily="18" charset="2"/>
              </a:rPr>
              <a:t>c,</a:t>
            </a:r>
            <a:r>
              <a:rPr lang="en-US" sz="2600" dirty="0">
                <a:latin typeface="Times New Roman" panose="02020603050405020304" pitchFamily="18" charset="0"/>
                <a:cs typeface="Times New Roman" panose="02020603050405020304" pitchFamily="18" charset="0"/>
                <a:sym typeface="Symbol" pitchFamily="18" charset="2"/>
              </a:rPr>
              <a:t> </a:t>
            </a:r>
            <a:r>
              <a:rPr lang="en-US" sz="2600" dirty="0">
                <a:solidFill>
                  <a:schemeClr val="tx2"/>
                </a:solidFill>
                <a:latin typeface="Times New Roman" panose="02020603050405020304" pitchFamily="18" charset="0"/>
                <a:cs typeface="Times New Roman" panose="02020603050405020304" pitchFamily="18" charset="0"/>
                <a:sym typeface="Symbol" pitchFamily="18" charset="2"/>
              </a:rPr>
              <a:t>conditional probability</a:t>
            </a:r>
            <a:r>
              <a:rPr lang="en-US" sz="2600" dirty="0">
                <a:latin typeface="Times New Roman" panose="02020603050405020304" pitchFamily="18" charset="0"/>
                <a:cs typeface="Times New Roman" panose="02020603050405020304" pitchFamily="18" charset="0"/>
                <a:sym typeface="Symbol" pitchFamily="18" charset="2"/>
              </a:rPr>
              <a:t> that a transaction having X also contains </a:t>
            </a:r>
            <a:r>
              <a:rPr lang="en-US" sz="2600" i="1" dirty="0">
                <a:latin typeface="Times New Roman" panose="02020603050405020304" pitchFamily="18" charset="0"/>
                <a:cs typeface="Times New Roman" panose="02020603050405020304" pitchFamily="18" charset="0"/>
                <a:sym typeface="Symbol" pitchFamily="18" charset="2"/>
              </a:rPr>
              <a:t>Y</a:t>
            </a:r>
          </a:p>
          <a:p>
            <a:pPr>
              <a:buNone/>
            </a:pPr>
            <a:r>
              <a:rPr lang="en-US" sz="2600" i="1" dirty="0">
                <a:latin typeface="Times New Roman" panose="02020603050405020304" pitchFamily="18" charset="0"/>
                <a:cs typeface="Times New Roman" panose="02020603050405020304" pitchFamily="18" charset="0"/>
              </a:rPr>
              <a:t>		support(X =&gt;Y) = P(X</a:t>
            </a:r>
            <a:r>
              <a:rPr lang="en-US" sz="2600" dirty="0">
                <a:latin typeface="Times New Roman" panose="02020603050405020304" pitchFamily="18" charset="0"/>
                <a:cs typeface="Times New Roman" panose="02020603050405020304" pitchFamily="18" charset="0"/>
                <a:sym typeface="Symbol" pitchFamily="18" charset="2"/>
              </a:rPr>
              <a:t> </a:t>
            </a:r>
            <a:r>
              <a:rPr lang="en-US" sz="2600" i="1" dirty="0">
                <a:latin typeface="Times New Roman" panose="02020603050405020304" pitchFamily="18" charset="0"/>
                <a:cs typeface="Times New Roman" panose="02020603050405020304" pitchFamily="18" charset="0"/>
              </a:rPr>
              <a:t> Y)</a:t>
            </a:r>
          </a:p>
          <a:p>
            <a:pPr>
              <a:buNone/>
            </a:pPr>
            <a:r>
              <a:rPr lang="en-US" sz="2600" i="1" dirty="0">
                <a:latin typeface="Times New Roman" panose="02020603050405020304" pitchFamily="18" charset="0"/>
                <a:cs typeface="Times New Roman" panose="02020603050405020304" pitchFamily="18" charset="0"/>
              </a:rPr>
              <a:t>		confidence(X =&gt;Y) = P(</a:t>
            </a:r>
            <a:r>
              <a:rPr lang="en-US" sz="2600" i="1" dirty="0" err="1">
                <a:latin typeface="Times New Roman" panose="02020603050405020304" pitchFamily="18" charset="0"/>
                <a:cs typeface="Times New Roman" panose="02020603050405020304" pitchFamily="18" charset="0"/>
              </a:rPr>
              <a:t>YǀX</a:t>
            </a:r>
            <a:r>
              <a:rPr lang="en-US" sz="2600" i="1" dirty="0">
                <a:latin typeface="Times New Roman" panose="02020603050405020304" pitchFamily="18" charset="0"/>
                <a:cs typeface="Times New Roman" panose="02020603050405020304" pitchFamily="18" charset="0"/>
              </a:rPr>
              <a:t>)</a:t>
            </a:r>
          </a:p>
          <a:p>
            <a:pPr>
              <a:buNone/>
            </a:pPr>
            <a:endParaRPr lang="en-US" sz="2600" i="1" dirty="0">
              <a:latin typeface="Times New Roman" panose="02020603050405020304" pitchFamily="18" charset="0"/>
              <a:cs typeface="Times New Roman" panose="02020603050405020304" pitchFamily="18" charset="0"/>
            </a:endParaRPr>
          </a:p>
          <a:p>
            <a:pPr>
              <a:buNone/>
            </a:pPr>
            <a:endParaRPr lang="en-US" sz="2600" i="1" dirty="0">
              <a:latin typeface="Times New Roman" panose="02020603050405020304" pitchFamily="18" charset="0"/>
              <a:cs typeface="Times New Roman" panose="02020603050405020304" pitchFamily="18" charset="0"/>
            </a:endParaRPr>
          </a:p>
          <a:p>
            <a:pPr>
              <a:buNone/>
            </a:pPr>
            <a:endParaRPr lang="en-US" sz="2600" i="1" dirty="0">
              <a:latin typeface="Times New Roman" panose="02020603050405020304" pitchFamily="18" charset="0"/>
              <a:cs typeface="Times New Roman" panose="02020603050405020304" pitchFamily="18" charset="0"/>
            </a:endParaRPr>
          </a:p>
          <a:p>
            <a:pPr>
              <a:buNone/>
            </a:pPr>
            <a:endParaRPr lang="en-US" sz="2600" i="1" dirty="0">
              <a:latin typeface="Times New Roman" panose="02020603050405020304" pitchFamily="18" charset="0"/>
              <a:cs typeface="Times New Roman" panose="02020603050405020304" pitchFamily="18" charset="0"/>
            </a:endParaRPr>
          </a:p>
          <a:p>
            <a:pPr>
              <a:buNone/>
            </a:pPr>
            <a:endParaRPr lang="en-US" sz="2600" i="1"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4" name="Object 4">
            <a:extLst>
              <a:ext uri="{FF2B5EF4-FFF2-40B4-BE49-F238E27FC236}">
                <a16:creationId xmlns:a16="http://schemas.microsoft.com/office/drawing/2014/main" id="{AF362371-84E3-4AF8-8872-D86D74AD7168}"/>
              </a:ext>
            </a:extLst>
          </p:cNvPr>
          <p:cNvGraphicFramePr>
            <a:graphicFrameLocks noChangeAspect="1"/>
          </p:cNvGraphicFramePr>
          <p:nvPr>
            <p:extLst>
              <p:ext uri="{D42A27DB-BD31-4B8C-83A1-F6EECF244321}">
                <p14:modId xmlns:p14="http://schemas.microsoft.com/office/powerpoint/2010/main" val="881210244"/>
              </p:ext>
            </p:extLst>
          </p:nvPr>
        </p:nvGraphicFramePr>
        <p:xfrm>
          <a:off x="762000" y="5656081"/>
          <a:ext cx="3276600" cy="798884"/>
        </p:xfrm>
        <a:graphic>
          <a:graphicData uri="http://schemas.openxmlformats.org/presentationml/2006/ole">
            <mc:AlternateContent xmlns:mc="http://schemas.openxmlformats.org/markup-compatibility/2006">
              <mc:Choice xmlns:v="urn:schemas-microsoft-com:vml" Requires="v">
                <p:oleObj spid="_x0000_s2114" name="Equation" r:id="rId4" imgW="1460500" imgH="368300" progId="Equation.3">
                  <p:embed/>
                </p:oleObj>
              </mc:Choice>
              <mc:Fallback>
                <p:oleObj name="Equation" r:id="rId4" imgW="1460500" imgH="368300" progId="Equation.3">
                  <p:embed/>
                  <p:pic>
                    <p:nvPicPr>
                      <p:cNvPr id="678916" name="Object 4">
                        <a:extLst>
                          <a:ext uri="{FF2B5EF4-FFF2-40B4-BE49-F238E27FC236}">
                            <a16:creationId xmlns:a16="http://schemas.microsoft.com/office/drawing/2014/main" id="{AF362371-84E3-4AF8-8872-D86D74AD71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5656081"/>
                        <a:ext cx="3276600" cy="798884"/>
                      </a:xfrm>
                      <a:prstGeom prst="rect">
                        <a:avLst/>
                      </a:prstGeom>
                      <a:noFill/>
                      <a:ln>
                        <a:solidFill>
                          <a:srgbClr val="00B050"/>
                        </a:solidFill>
                      </a:ln>
                      <a:extLst/>
                    </p:spPr>
                  </p:pic>
                </p:oleObj>
              </mc:Fallback>
            </mc:AlternateContent>
          </a:graphicData>
        </a:graphic>
      </p:graphicFrame>
      <p:graphicFrame>
        <p:nvGraphicFramePr>
          <p:cNvPr id="5" name="Object 6">
            <a:extLst>
              <a:ext uri="{FF2B5EF4-FFF2-40B4-BE49-F238E27FC236}">
                <a16:creationId xmlns:a16="http://schemas.microsoft.com/office/drawing/2014/main" id="{6B3F5269-7F38-478A-90C5-B4A5607C0133}"/>
              </a:ext>
            </a:extLst>
          </p:cNvPr>
          <p:cNvGraphicFramePr>
            <a:graphicFrameLocks noChangeAspect="1"/>
          </p:cNvGraphicFramePr>
          <p:nvPr>
            <p:extLst>
              <p:ext uri="{D42A27DB-BD31-4B8C-83A1-F6EECF244321}">
                <p14:modId xmlns:p14="http://schemas.microsoft.com/office/powerpoint/2010/main" val="2585804806"/>
              </p:ext>
            </p:extLst>
          </p:nvPr>
        </p:nvGraphicFramePr>
        <p:xfrm>
          <a:off x="5029200" y="5572544"/>
          <a:ext cx="3495822" cy="818863"/>
        </p:xfrm>
        <a:graphic>
          <a:graphicData uri="http://schemas.openxmlformats.org/presentationml/2006/ole">
            <mc:AlternateContent xmlns:mc="http://schemas.openxmlformats.org/markup-compatibility/2006">
              <mc:Choice xmlns:v="urn:schemas-microsoft-com:vml" Requires="v">
                <p:oleObj spid="_x0000_s2115" name="Equation" r:id="rId6" imgW="1612900" imgH="368300" progId="Equation.3">
                  <p:embed/>
                </p:oleObj>
              </mc:Choice>
              <mc:Fallback>
                <p:oleObj name="Equation" r:id="rId6" imgW="1612900" imgH="368300" progId="Equation.3">
                  <p:embed/>
                  <p:pic>
                    <p:nvPicPr>
                      <p:cNvPr id="678918" name="Object 6">
                        <a:extLst>
                          <a:ext uri="{FF2B5EF4-FFF2-40B4-BE49-F238E27FC236}">
                            <a16:creationId xmlns:a16="http://schemas.microsoft.com/office/drawing/2014/main" id="{6B3F5269-7F38-478A-90C5-B4A5607C01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5572544"/>
                        <a:ext cx="3495822" cy="818863"/>
                      </a:xfrm>
                      <a:prstGeom prst="rect">
                        <a:avLst/>
                      </a:prstGeom>
                      <a:noFill/>
                      <a:ln>
                        <a:solidFill>
                          <a:srgbClr val="FF0000"/>
                        </a:solidFill>
                      </a:ln>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ate Placeholder 3"/>
          <p:cNvSpPr>
            <a:spLocks noGrp="1"/>
          </p:cNvSpPr>
          <p:nvPr>
            <p:ph type="dt" sz="half" idx="10"/>
          </p:nvPr>
        </p:nvSpPr>
        <p:spPr/>
        <p:txBody>
          <a:bodyPr/>
          <a:lstStyle/>
          <a:p>
            <a:fld id="{14997903-78E9-4487-AE4D-51D2BB3171E3}" type="datetime4">
              <a:rPr lang="en-US"/>
              <a:pPr/>
              <a:t>June 26, 2024</a:t>
            </a:fld>
            <a:endParaRPr lang="en-US"/>
          </a:p>
        </p:txBody>
      </p:sp>
      <p:sp>
        <p:nvSpPr>
          <p:cNvPr id="39" name="Footer Placeholder 4"/>
          <p:cNvSpPr>
            <a:spLocks noGrp="1"/>
          </p:cNvSpPr>
          <p:nvPr>
            <p:ph type="ftr" sz="quarter" idx="11"/>
          </p:nvPr>
        </p:nvSpPr>
        <p:spPr/>
        <p:txBody>
          <a:bodyPr/>
          <a:lstStyle/>
          <a:p>
            <a:r>
              <a:rPr lang="en-US"/>
              <a:t>Data Mining: Concepts and Techniques</a:t>
            </a:r>
          </a:p>
        </p:txBody>
      </p:sp>
      <p:sp>
        <p:nvSpPr>
          <p:cNvPr id="40" name="Slide Number Placeholder 5"/>
          <p:cNvSpPr>
            <a:spLocks noGrp="1"/>
          </p:cNvSpPr>
          <p:nvPr>
            <p:ph type="sldNum" sz="quarter" idx="12"/>
          </p:nvPr>
        </p:nvSpPr>
        <p:spPr/>
        <p:txBody>
          <a:bodyPr/>
          <a:lstStyle/>
          <a:p>
            <a:fld id="{376BE60B-C198-4053-A76B-E02C6E9C13F9}" type="slidenum">
              <a:rPr lang="en-US"/>
              <a:pPr/>
              <a:t>9</a:t>
            </a:fld>
            <a:endParaRPr lang="en-US"/>
          </a:p>
        </p:txBody>
      </p:sp>
      <mc:AlternateContent xmlns:mc="http://schemas.openxmlformats.org/markup-compatibility/2006" xmlns:a14="http://schemas.microsoft.com/office/drawing/2010/main">
        <mc:Choice Requires="a14">
          <p:sp>
            <p:nvSpPr>
              <p:cNvPr id="1527812" name="Rectangle 4"/>
              <p:cNvSpPr>
                <a:spLocks noChangeArrowheads="1"/>
              </p:cNvSpPr>
              <p:nvPr/>
            </p:nvSpPr>
            <p:spPr bwMode="auto">
              <a:xfrm>
                <a:off x="4572000" y="345996"/>
                <a:ext cx="4114800" cy="5394378"/>
              </a:xfrm>
              <a:prstGeom prst="rect">
                <a:avLst/>
              </a:prstGeom>
              <a:noFill/>
              <a:ln w="9525">
                <a:noFill/>
                <a:miter lim="800000"/>
                <a:headEnd/>
                <a:tailEnd/>
              </a:ln>
              <a:effectLst/>
            </p:spPr>
            <p:txBody>
              <a:bodyPr lIns="92075" tIns="46038" rIns="92075" bIns="46038"/>
              <a:lstStyle/>
              <a:p>
                <a:pPr>
                  <a:lnSpc>
                    <a:spcPct val="110000"/>
                  </a:lnSpc>
                </a:pPr>
                <a:r>
                  <a:rPr lang="en-US" sz="2000" i="1" dirty="0"/>
                  <a:t>Let  </a:t>
                </a:r>
                <a:r>
                  <a:rPr lang="en-US" sz="2000" i="1" dirty="0" err="1"/>
                  <a:t>sup</a:t>
                </a:r>
                <a:r>
                  <a:rPr lang="en-US" sz="2000" i="1" baseline="-25000" dirty="0" err="1"/>
                  <a:t>min</a:t>
                </a:r>
                <a:r>
                  <a:rPr lang="en-US" sz="2000" i="1" dirty="0"/>
                  <a:t> = 50%,  </a:t>
                </a:r>
                <a:r>
                  <a:rPr lang="en-US" sz="2000" i="1" dirty="0" err="1"/>
                  <a:t>conf</a:t>
                </a:r>
                <a:r>
                  <a:rPr lang="en-US" sz="2000" i="1" baseline="-25000" dirty="0" err="1"/>
                  <a:t>min</a:t>
                </a:r>
                <a:r>
                  <a:rPr lang="en-US" sz="2000" i="1" dirty="0"/>
                  <a:t> = 50%</a:t>
                </a:r>
              </a:p>
              <a:p>
                <a:pPr>
                  <a:lnSpc>
                    <a:spcPct val="110000"/>
                  </a:lnSpc>
                </a:pPr>
                <a:endParaRPr lang="en-US" sz="2000" i="1" dirty="0"/>
              </a:p>
              <a:p>
                <a:pPr>
                  <a:lnSpc>
                    <a:spcPct val="110000"/>
                  </a:lnSpc>
                </a:pPr>
                <a:r>
                  <a:rPr lang="en-US" sz="2000" i="1" dirty="0"/>
                  <a:t>Freq. Pat.: </a:t>
                </a:r>
                <a:r>
                  <a:rPr lang="en-US" sz="2000" dirty="0"/>
                  <a:t>{</a:t>
                </a:r>
                <a:r>
                  <a:rPr lang="en-US" sz="2000" i="1" dirty="0"/>
                  <a:t>A:3, B:3, D:4, E:3, AD:3</a:t>
                </a:r>
                <a:r>
                  <a:rPr lang="en-US" sz="2000" dirty="0"/>
                  <a:t>}</a:t>
                </a:r>
              </a:p>
              <a:p>
                <a:pPr>
                  <a:lnSpc>
                    <a:spcPct val="110000"/>
                  </a:lnSpc>
                </a:pPr>
                <a:endParaRPr lang="en-US" sz="2000" dirty="0"/>
              </a:p>
              <a:p>
                <a:pPr>
                  <a:lnSpc>
                    <a:spcPct val="110000"/>
                  </a:lnSpc>
                </a:pPr>
                <a:r>
                  <a:rPr lang="en-US" sz="2000" dirty="0"/>
                  <a:t>Association rules:</a:t>
                </a:r>
              </a:p>
              <a:p>
                <a:pPr lvl="1">
                  <a:lnSpc>
                    <a:spcPct val="110000"/>
                  </a:lnSpc>
                </a:pPr>
                <a:r>
                  <a:rPr lang="en-US" sz="2000" i="1" dirty="0"/>
                  <a:t>A </a:t>
                </a:r>
                <a:r>
                  <a:rPr lang="en-US" sz="2000" dirty="0">
                    <a:sym typeface="Wingdings" pitchFamily="2" charset="2"/>
                  </a:rPr>
                  <a:t></a:t>
                </a:r>
                <a:r>
                  <a:rPr lang="en-US" sz="2000" i="1" dirty="0">
                    <a:sym typeface="Symbol" pitchFamily="18" charset="2"/>
                  </a:rPr>
                  <a:t> D  </a:t>
                </a:r>
                <a:r>
                  <a:rPr lang="en-US" sz="2000" dirty="0">
                    <a:sym typeface="Symbol" pitchFamily="18" charset="2"/>
                  </a:rPr>
                  <a:t>(60%, 100%)</a:t>
                </a:r>
              </a:p>
              <a:p>
                <a:pPr lvl="1">
                  <a:lnSpc>
                    <a:spcPct val="110000"/>
                  </a:lnSpc>
                </a:pPr>
                <a:endParaRPr lang="en-US" sz="2000" dirty="0">
                  <a:sym typeface="Symbol" pitchFamily="18" charset="2"/>
                </a:endParaRPr>
              </a:p>
              <a:p>
                <a:pPr lvl="1">
                  <a:lnSpc>
                    <a:spcPct val="110000"/>
                  </a:lnSpc>
                </a:pPr>
                <a:r>
                  <a:rPr lang="en-US" sz="2000" dirty="0">
                    <a:sym typeface="Symbol" pitchFamily="18" charset="2"/>
                  </a:rPr>
                  <a:t>Confidence=</a:t>
                </a:r>
                <a14:m>
                  <m:oMath xmlns:m="http://schemas.openxmlformats.org/officeDocument/2006/math">
                    <m:f>
                      <m:fPr>
                        <m:ctrlPr>
                          <a:rPr lang="en-US" sz="200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3</m:t>
                        </m:r>
                      </m:num>
                      <m:den>
                        <m:r>
                          <a:rPr lang="en-US" sz="2000" b="0" i="1" smtClean="0">
                            <a:latin typeface="Cambria Math" panose="02040503050406030204" pitchFamily="18" charset="0"/>
                            <a:sym typeface="Symbol" pitchFamily="18" charset="2"/>
                          </a:rPr>
                          <m:t>3</m:t>
                        </m:r>
                      </m:den>
                    </m:f>
                  </m:oMath>
                </a14:m>
                <a:r>
                  <a:rPr lang="en-US" sz="2000" dirty="0">
                    <a:sym typeface="Symbol" pitchFamily="18" charset="2"/>
                  </a:rPr>
                  <a:t>   =100%</a:t>
                </a:r>
              </a:p>
              <a:p>
                <a:pPr lvl="1">
                  <a:lnSpc>
                    <a:spcPct val="110000"/>
                  </a:lnSpc>
                </a:pPr>
                <a:r>
                  <a:rPr lang="en-US" sz="2000" dirty="0">
                    <a:sym typeface="Symbol" pitchFamily="18" charset="2"/>
                  </a:rPr>
                  <a:t>Support= </a:t>
                </a:r>
                <a14:m>
                  <m:oMath xmlns:m="http://schemas.openxmlformats.org/officeDocument/2006/math">
                    <m:f>
                      <m:fPr>
                        <m:ctrlPr>
                          <a:rPr lang="en-US" sz="2000" i="1">
                            <a:latin typeface="Cambria Math" panose="02040503050406030204" pitchFamily="18" charset="0"/>
                            <a:sym typeface="Symbol" pitchFamily="18" charset="2"/>
                          </a:rPr>
                        </m:ctrlPr>
                      </m:fPr>
                      <m:num>
                        <m:r>
                          <a:rPr lang="en-US" sz="2000" i="1">
                            <a:latin typeface="Cambria Math" panose="02040503050406030204" pitchFamily="18" charset="0"/>
                            <a:sym typeface="Symbol" pitchFamily="18" charset="2"/>
                          </a:rPr>
                          <m:t>3</m:t>
                        </m:r>
                      </m:num>
                      <m:den>
                        <m:r>
                          <a:rPr lang="en-US" sz="2000" b="0" i="1" smtClean="0">
                            <a:latin typeface="Cambria Math" panose="02040503050406030204" pitchFamily="18" charset="0"/>
                            <a:sym typeface="Symbol" pitchFamily="18" charset="2"/>
                          </a:rPr>
                          <m:t>5</m:t>
                        </m:r>
                      </m:den>
                    </m:f>
                  </m:oMath>
                </a14:m>
                <a:r>
                  <a:rPr lang="en-US" sz="2000" dirty="0">
                    <a:sym typeface="Symbol" pitchFamily="18" charset="2"/>
                  </a:rPr>
                  <a:t> =    60%</a:t>
                </a:r>
              </a:p>
              <a:p>
                <a:pPr lvl="1">
                  <a:lnSpc>
                    <a:spcPct val="110000"/>
                  </a:lnSpc>
                </a:pPr>
                <a:endParaRPr lang="en-US" sz="2000" dirty="0">
                  <a:sym typeface="Symbol" pitchFamily="18" charset="2"/>
                </a:endParaRPr>
              </a:p>
              <a:p>
                <a:pPr lvl="1">
                  <a:lnSpc>
                    <a:spcPct val="110000"/>
                  </a:lnSpc>
                </a:pPr>
                <a:endParaRPr lang="en-US" sz="2000" dirty="0">
                  <a:sym typeface="Symbol" pitchFamily="18" charset="2"/>
                </a:endParaRPr>
              </a:p>
              <a:p>
                <a:pPr lvl="1">
                  <a:lnSpc>
                    <a:spcPct val="110000"/>
                  </a:lnSpc>
                </a:pPr>
                <a:r>
                  <a:rPr lang="en-US" sz="2000" i="1" dirty="0"/>
                  <a:t>D </a:t>
                </a:r>
                <a:r>
                  <a:rPr lang="en-US" sz="2000" dirty="0">
                    <a:sym typeface="Wingdings" pitchFamily="2" charset="2"/>
                  </a:rPr>
                  <a:t></a:t>
                </a:r>
                <a:r>
                  <a:rPr lang="en-US" sz="2000" i="1" dirty="0">
                    <a:sym typeface="Symbol" pitchFamily="18" charset="2"/>
                  </a:rPr>
                  <a:t> A  </a:t>
                </a:r>
                <a:r>
                  <a:rPr lang="en-US" sz="2000" dirty="0">
                    <a:sym typeface="Symbol" pitchFamily="18" charset="2"/>
                  </a:rPr>
                  <a:t>(60%, 75%)</a:t>
                </a:r>
              </a:p>
              <a:p>
                <a:pPr lvl="1">
                  <a:lnSpc>
                    <a:spcPct val="110000"/>
                  </a:lnSpc>
                </a:pPr>
                <a:r>
                  <a:rPr lang="en-US" sz="2000" dirty="0">
                    <a:sym typeface="Symbol" pitchFamily="18" charset="2"/>
                  </a:rPr>
                  <a:t>Confidence=</a:t>
                </a:r>
                <a14:m>
                  <m:oMath xmlns:m="http://schemas.openxmlformats.org/officeDocument/2006/math">
                    <m:f>
                      <m:fPr>
                        <m:ctrlPr>
                          <a:rPr lang="en-US" sz="2000" i="1">
                            <a:latin typeface="Cambria Math" panose="02040503050406030204" pitchFamily="18" charset="0"/>
                            <a:sym typeface="Symbol" pitchFamily="18" charset="2"/>
                          </a:rPr>
                        </m:ctrlPr>
                      </m:fPr>
                      <m:num>
                        <m:r>
                          <a:rPr lang="en-US" sz="2000" i="1">
                            <a:latin typeface="Cambria Math" panose="02040503050406030204" pitchFamily="18" charset="0"/>
                            <a:sym typeface="Symbol" pitchFamily="18" charset="2"/>
                          </a:rPr>
                          <m:t>3</m:t>
                        </m:r>
                      </m:num>
                      <m:den>
                        <m:r>
                          <a:rPr lang="en-US" sz="2000" b="0" i="1" smtClean="0">
                            <a:latin typeface="Cambria Math" panose="02040503050406030204" pitchFamily="18" charset="0"/>
                            <a:sym typeface="Symbol" pitchFamily="18" charset="2"/>
                          </a:rPr>
                          <m:t>4</m:t>
                        </m:r>
                      </m:den>
                    </m:f>
                  </m:oMath>
                </a14:m>
                <a:r>
                  <a:rPr lang="en-US" sz="2000" dirty="0">
                    <a:sym typeface="Symbol" pitchFamily="18" charset="2"/>
                  </a:rPr>
                  <a:t>   =75%</a:t>
                </a:r>
              </a:p>
              <a:p>
                <a:pPr lvl="1">
                  <a:lnSpc>
                    <a:spcPct val="110000"/>
                  </a:lnSpc>
                </a:pPr>
                <a:r>
                  <a:rPr lang="en-US" sz="2000" dirty="0">
                    <a:sym typeface="Symbol" pitchFamily="18" charset="2"/>
                  </a:rPr>
                  <a:t>Support= </a:t>
                </a:r>
                <a14:m>
                  <m:oMath xmlns:m="http://schemas.openxmlformats.org/officeDocument/2006/math">
                    <m:f>
                      <m:fPr>
                        <m:ctrlPr>
                          <a:rPr lang="en-US" sz="2000" i="1">
                            <a:latin typeface="Cambria Math" panose="02040503050406030204" pitchFamily="18" charset="0"/>
                            <a:sym typeface="Symbol" pitchFamily="18" charset="2"/>
                          </a:rPr>
                        </m:ctrlPr>
                      </m:fPr>
                      <m:num>
                        <m:r>
                          <a:rPr lang="en-US" sz="2000" i="1">
                            <a:latin typeface="Cambria Math" panose="02040503050406030204" pitchFamily="18" charset="0"/>
                            <a:sym typeface="Symbol" pitchFamily="18" charset="2"/>
                          </a:rPr>
                          <m:t>3</m:t>
                        </m:r>
                      </m:num>
                      <m:den>
                        <m:r>
                          <a:rPr lang="en-US" sz="2000" i="1">
                            <a:latin typeface="Cambria Math" panose="02040503050406030204" pitchFamily="18" charset="0"/>
                            <a:sym typeface="Symbol" pitchFamily="18" charset="2"/>
                          </a:rPr>
                          <m:t>5</m:t>
                        </m:r>
                      </m:den>
                    </m:f>
                  </m:oMath>
                </a14:m>
                <a:r>
                  <a:rPr lang="en-US" sz="2000" dirty="0">
                    <a:sym typeface="Symbol" pitchFamily="18" charset="2"/>
                  </a:rPr>
                  <a:t> =    60%</a:t>
                </a:r>
              </a:p>
              <a:p>
                <a:pPr lvl="1">
                  <a:lnSpc>
                    <a:spcPct val="110000"/>
                  </a:lnSpc>
                </a:pPr>
                <a:endParaRPr lang="en-US" sz="2000" b="1" dirty="0">
                  <a:sym typeface="Symbol" pitchFamily="18" charset="2"/>
                </a:endParaRPr>
              </a:p>
              <a:p>
                <a:pPr lvl="1">
                  <a:lnSpc>
                    <a:spcPct val="110000"/>
                  </a:lnSpc>
                </a:pPr>
                <a:endParaRPr lang="en-US" sz="2000" b="1" dirty="0">
                  <a:sym typeface="Symbol" pitchFamily="18" charset="2"/>
                </a:endParaRPr>
              </a:p>
              <a:p>
                <a:pPr lvl="1"/>
                <a:endParaRPr lang="en-US" sz="2000" dirty="0">
                  <a:sym typeface="Symbol" pitchFamily="18" charset="2"/>
                </a:endParaRPr>
              </a:p>
            </p:txBody>
          </p:sp>
        </mc:Choice>
        <mc:Fallback xmlns="">
          <p:sp>
            <p:nvSpPr>
              <p:cNvPr id="1527812" name="Rectangle 4"/>
              <p:cNvSpPr>
                <a:spLocks noRot="1" noChangeAspect="1" noMove="1" noResize="1" noEditPoints="1" noAdjustHandles="1" noChangeArrowheads="1" noChangeShapeType="1" noTextEdit="1"/>
              </p:cNvSpPr>
              <p:nvPr/>
            </p:nvSpPr>
            <p:spPr bwMode="auto">
              <a:xfrm>
                <a:off x="4572000" y="345996"/>
                <a:ext cx="4114800" cy="5394378"/>
              </a:xfrm>
              <a:prstGeom prst="rect">
                <a:avLst/>
              </a:prstGeom>
              <a:blipFill>
                <a:blip r:embed="rId2"/>
                <a:stretch>
                  <a:fillRect l="-1481" t="-452"/>
                </a:stretch>
              </a:blipFill>
              <a:ln w="9525">
                <a:noFill/>
                <a:miter lim="800000"/>
                <a:headEnd/>
                <a:tailEnd/>
              </a:ln>
              <a:effectLst/>
            </p:spPr>
            <p:txBody>
              <a:bodyPr/>
              <a:lstStyle/>
              <a:p>
                <a:r>
                  <a:rPr lang="en-IN">
                    <a:noFill/>
                  </a:rPr>
                  <a:t> </a:t>
                </a:r>
              </a:p>
            </p:txBody>
          </p:sp>
        </mc:Fallback>
      </mc:AlternateContent>
      <p:grpSp>
        <p:nvGrpSpPr>
          <p:cNvPr id="2" name="Group 5"/>
          <p:cNvGrpSpPr>
            <a:grpSpLocks/>
          </p:cNvGrpSpPr>
          <p:nvPr/>
        </p:nvGrpSpPr>
        <p:grpSpPr bwMode="auto">
          <a:xfrm>
            <a:off x="228600" y="2414535"/>
            <a:ext cx="3886200" cy="2630488"/>
            <a:chOff x="192" y="2400"/>
            <a:chExt cx="2448" cy="1657"/>
          </a:xfrm>
        </p:grpSpPr>
        <p:sp>
          <p:nvSpPr>
            <p:cNvPr id="1527814" name="Oval 6"/>
            <p:cNvSpPr>
              <a:spLocks noChangeArrowheads="1"/>
            </p:cNvSpPr>
            <p:nvPr/>
          </p:nvSpPr>
          <p:spPr bwMode="auto">
            <a:xfrm>
              <a:off x="384" y="2736"/>
              <a:ext cx="1200" cy="864"/>
            </a:xfrm>
            <a:prstGeom prst="ellipse">
              <a:avLst/>
            </a:prstGeom>
            <a:solidFill>
              <a:srgbClr val="FFFF00"/>
            </a:solidFill>
            <a:ln w="25400">
              <a:solidFill>
                <a:schemeClr val="tx2"/>
              </a:solidFill>
              <a:round/>
              <a:headEnd/>
              <a:tailEnd/>
            </a:ln>
            <a:effectLst/>
          </p:spPr>
          <p:txBody>
            <a:bodyPr wrap="none" anchor="ctr"/>
            <a:lstStyle/>
            <a:p>
              <a:endParaRPr lang="en-US"/>
            </a:p>
          </p:txBody>
        </p:sp>
        <p:sp>
          <p:nvSpPr>
            <p:cNvPr id="1527815" name="Oval 7"/>
            <p:cNvSpPr>
              <a:spLocks noChangeArrowheads="1"/>
            </p:cNvSpPr>
            <p:nvPr/>
          </p:nvSpPr>
          <p:spPr bwMode="auto">
            <a:xfrm>
              <a:off x="1008" y="2736"/>
              <a:ext cx="1200" cy="960"/>
            </a:xfrm>
            <a:prstGeom prst="ellipse">
              <a:avLst/>
            </a:prstGeom>
            <a:solidFill>
              <a:srgbClr val="99CCFF">
                <a:alpha val="50000"/>
              </a:srgbClr>
            </a:solidFill>
            <a:ln w="25400">
              <a:solidFill>
                <a:schemeClr val="hlink"/>
              </a:solidFill>
              <a:round/>
              <a:headEnd/>
              <a:tailEnd/>
            </a:ln>
            <a:effectLst/>
          </p:spPr>
          <p:txBody>
            <a:bodyPr wrap="none" anchor="ctr"/>
            <a:lstStyle/>
            <a:p>
              <a:endParaRPr lang="en-US"/>
            </a:p>
          </p:txBody>
        </p:sp>
        <p:sp>
          <p:nvSpPr>
            <p:cNvPr id="1527816" name="Line 8"/>
            <p:cNvSpPr>
              <a:spLocks noChangeShapeType="1"/>
            </p:cNvSpPr>
            <p:nvPr/>
          </p:nvSpPr>
          <p:spPr bwMode="auto">
            <a:xfrm flipH="1">
              <a:off x="576" y="3168"/>
              <a:ext cx="144" cy="480"/>
            </a:xfrm>
            <a:prstGeom prst="line">
              <a:avLst/>
            </a:prstGeom>
            <a:noFill/>
            <a:ln w="9525">
              <a:solidFill>
                <a:schemeClr val="tx2"/>
              </a:solidFill>
              <a:round/>
              <a:headEnd/>
              <a:tailEnd/>
            </a:ln>
            <a:effectLst/>
          </p:spPr>
          <p:txBody>
            <a:bodyPr wrap="none" anchor="ctr"/>
            <a:lstStyle/>
            <a:p>
              <a:endParaRPr lang="en-US"/>
            </a:p>
          </p:txBody>
        </p:sp>
        <p:sp>
          <p:nvSpPr>
            <p:cNvPr id="1527817" name="Line 9"/>
            <p:cNvSpPr>
              <a:spLocks noChangeShapeType="1"/>
            </p:cNvSpPr>
            <p:nvPr/>
          </p:nvSpPr>
          <p:spPr bwMode="auto">
            <a:xfrm flipV="1">
              <a:off x="2016" y="2832"/>
              <a:ext cx="144" cy="432"/>
            </a:xfrm>
            <a:prstGeom prst="line">
              <a:avLst/>
            </a:prstGeom>
            <a:noFill/>
            <a:ln w="9525">
              <a:solidFill>
                <a:schemeClr val="hlink"/>
              </a:solidFill>
              <a:round/>
              <a:headEnd/>
              <a:tailEnd/>
            </a:ln>
            <a:effectLst/>
          </p:spPr>
          <p:txBody>
            <a:bodyPr wrap="none" anchor="ctr"/>
            <a:lstStyle/>
            <a:p>
              <a:endParaRPr lang="en-US"/>
            </a:p>
          </p:txBody>
        </p:sp>
        <p:sp>
          <p:nvSpPr>
            <p:cNvPr id="1527818" name="Line 10"/>
            <p:cNvSpPr>
              <a:spLocks noChangeShapeType="1"/>
            </p:cNvSpPr>
            <p:nvPr/>
          </p:nvSpPr>
          <p:spPr bwMode="auto">
            <a:xfrm flipH="1" flipV="1">
              <a:off x="1440" y="2592"/>
              <a:ext cx="0" cy="576"/>
            </a:xfrm>
            <a:prstGeom prst="line">
              <a:avLst/>
            </a:prstGeom>
            <a:noFill/>
            <a:ln w="9525">
              <a:solidFill>
                <a:srgbClr val="008000"/>
              </a:solidFill>
              <a:round/>
              <a:headEnd/>
              <a:tailEnd/>
            </a:ln>
            <a:effectLst/>
          </p:spPr>
          <p:txBody>
            <a:bodyPr wrap="none" anchor="ctr"/>
            <a:lstStyle/>
            <a:p>
              <a:endParaRPr lang="en-US"/>
            </a:p>
          </p:txBody>
        </p:sp>
        <p:sp>
          <p:nvSpPr>
            <p:cNvPr id="1527819" name="Text Box 11"/>
            <p:cNvSpPr txBox="1">
              <a:spLocks noChangeArrowheads="1"/>
            </p:cNvSpPr>
            <p:nvPr/>
          </p:nvSpPr>
          <p:spPr bwMode="auto">
            <a:xfrm>
              <a:off x="1824" y="2448"/>
              <a:ext cx="768" cy="396"/>
            </a:xfrm>
            <a:prstGeom prst="rect">
              <a:avLst/>
            </a:prstGeom>
            <a:noFill/>
            <a:ln w="9525">
              <a:noFill/>
              <a:miter lim="800000"/>
              <a:headEnd/>
              <a:tailEnd/>
            </a:ln>
            <a:effectLst/>
          </p:spPr>
          <p:txBody>
            <a:bodyPr>
              <a:spAutoFit/>
            </a:bodyPr>
            <a:lstStyle/>
            <a:p>
              <a:pPr eaLnBrk="0" hangingPunct="0">
                <a:lnSpc>
                  <a:spcPct val="110000"/>
                </a:lnSpc>
              </a:pPr>
              <a:r>
                <a:rPr lang="en-US" sz="1600" b="1">
                  <a:solidFill>
                    <a:schemeClr val="hlink"/>
                  </a:solidFill>
                  <a:latin typeface="Times New Roman" pitchFamily="18" charset="0"/>
                </a:rPr>
                <a:t>Customer</a:t>
              </a:r>
            </a:p>
            <a:p>
              <a:pPr eaLnBrk="0" hangingPunct="0">
                <a:lnSpc>
                  <a:spcPct val="110000"/>
                </a:lnSpc>
              </a:pPr>
              <a:r>
                <a:rPr lang="en-US" sz="1600" b="1">
                  <a:solidFill>
                    <a:schemeClr val="hlink"/>
                  </a:solidFill>
                  <a:latin typeface="Times New Roman" pitchFamily="18" charset="0"/>
                </a:rPr>
                <a:t>buys diaper</a:t>
              </a:r>
              <a:endParaRPr lang="en-US" sz="1800" b="1" u="sng">
                <a:latin typeface="Times New Roman" pitchFamily="18" charset="0"/>
              </a:endParaRPr>
            </a:p>
          </p:txBody>
        </p:sp>
        <p:sp>
          <p:nvSpPr>
            <p:cNvPr id="1527820" name="Text Box 12"/>
            <p:cNvSpPr txBox="1">
              <a:spLocks noChangeArrowheads="1"/>
            </p:cNvSpPr>
            <p:nvPr/>
          </p:nvSpPr>
          <p:spPr bwMode="auto">
            <a:xfrm>
              <a:off x="960" y="2400"/>
              <a:ext cx="657" cy="396"/>
            </a:xfrm>
            <a:prstGeom prst="rect">
              <a:avLst/>
            </a:prstGeom>
            <a:noFill/>
            <a:ln w="9525">
              <a:noFill/>
              <a:miter lim="800000"/>
              <a:headEnd/>
              <a:tailEnd/>
            </a:ln>
            <a:effectLst/>
          </p:spPr>
          <p:txBody>
            <a:bodyPr>
              <a:spAutoFit/>
            </a:bodyPr>
            <a:lstStyle/>
            <a:p>
              <a:pPr eaLnBrk="0" hangingPunct="0">
                <a:lnSpc>
                  <a:spcPct val="110000"/>
                </a:lnSpc>
              </a:pPr>
              <a:r>
                <a:rPr lang="en-US" sz="1600" b="1">
                  <a:solidFill>
                    <a:srgbClr val="5FA180"/>
                  </a:solidFill>
                  <a:latin typeface="Times New Roman" pitchFamily="18" charset="0"/>
                </a:rPr>
                <a:t>Customer</a:t>
              </a:r>
            </a:p>
            <a:p>
              <a:pPr eaLnBrk="0" hangingPunct="0">
                <a:lnSpc>
                  <a:spcPct val="110000"/>
                </a:lnSpc>
              </a:pPr>
              <a:r>
                <a:rPr lang="en-US" sz="1600" b="1">
                  <a:solidFill>
                    <a:srgbClr val="5FA180"/>
                  </a:solidFill>
                  <a:latin typeface="Times New Roman" pitchFamily="18" charset="0"/>
                </a:rPr>
                <a:t>buys both</a:t>
              </a:r>
              <a:endParaRPr lang="en-US" sz="1800" b="1" u="sng">
                <a:solidFill>
                  <a:srgbClr val="5FA180"/>
                </a:solidFill>
                <a:latin typeface="Times New Roman" pitchFamily="18" charset="0"/>
              </a:endParaRPr>
            </a:p>
          </p:txBody>
        </p:sp>
        <p:sp>
          <p:nvSpPr>
            <p:cNvPr id="1527821" name="Text Box 13"/>
            <p:cNvSpPr txBox="1">
              <a:spLocks noChangeArrowheads="1"/>
            </p:cNvSpPr>
            <p:nvPr/>
          </p:nvSpPr>
          <p:spPr bwMode="auto">
            <a:xfrm>
              <a:off x="384" y="3600"/>
              <a:ext cx="657" cy="396"/>
            </a:xfrm>
            <a:prstGeom prst="rect">
              <a:avLst/>
            </a:prstGeom>
            <a:noFill/>
            <a:ln w="9525">
              <a:noFill/>
              <a:miter lim="800000"/>
              <a:headEnd/>
              <a:tailEnd/>
            </a:ln>
            <a:effectLst/>
          </p:spPr>
          <p:txBody>
            <a:bodyPr wrap="none">
              <a:spAutoFit/>
            </a:bodyPr>
            <a:lstStyle/>
            <a:p>
              <a:pPr eaLnBrk="0" hangingPunct="0">
                <a:lnSpc>
                  <a:spcPct val="110000"/>
                </a:lnSpc>
              </a:pPr>
              <a:r>
                <a:rPr lang="en-US" sz="1600" b="1">
                  <a:solidFill>
                    <a:schemeClr val="tx2"/>
                  </a:solidFill>
                  <a:latin typeface="Times New Roman" pitchFamily="18" charset="0"/>
                </a:rPr>
                <a:t>Customer</a:t>
              </a:r>
            </a:p>
            <a:p>
              <a:pPr eaLnBrk="0" hangingPunct="0">
                <a:lnSpc>
                  <a:spcPct val="110000"/>
                </a:lnSpc>
              </a:pPr>
              <a:r>
                <a:rPr lang="en-US" sz="1600" b="1">
                  <a:solidFill>
                    <a:schemeClr val="tx2"/>
                  </a:solidFill>
                  <a:latin typeface="Times New Roman" pitchFamily="18" charset="0"/>
                </a:rPr>
                <a:t>buys beer</a:t>
              </a:r>
              <a:endParaRPr lang="en-US" sz="1800" b="1" u="sng">
                <a:latin typeface="Times New Roman" pitchFamily="18" charset="0"/>
              </a:endParaRPr>
            </a:p>
          </p:txBody>
        </p:sp>
        <p:sp>
          <p:nvSpPr>
            <p:cNvPr id="1527822" name="Rectangle 14"/>
            <p:cNvSpPr>
              <a:spLocks noChangeArrowheads="1"/>
            </p:cNvSpPr>
            <p:nvPr/>
          </p:nvSpPr>
          <p:spPr bwMode="auto">
            <a:xfrm>
              <a:off x="192" y="2400"/>
              <a:ext cx="2448" cy="1657"/>
            </a:xfrm>
            <a:prstGeom prst="rect">
              <a:avLst/>
            </a:prstGeom>
            <a:noFill/>
            <a:ln w="9525">
              <a:solidFill>
                <a:schemeClr val="tx1"/>
              </a:solidFill>
              <a:miter lim="800000"/>
              <a:headEnd/>
              <a:tailEnd/>
            </a:ln>
            <a:effectLst/>
          </p:spPr>
          <p:txBody>
            <a:bodyPr wrap="none" anchor="ctr"/>
            <a:lstStyle/>
            <a:p>
              <a:endParaRPr lang="en-US"/>
            </a:p>
          </p:txBody>
        </p:sp>
      </p:grpSp>
      <p:graphicFrame>
        <p:nvGraphicFramePr>
          <p:cNvPr id="1527823" name="Group 15"/>
          <p:cNvGraphicFramePr>
            <a:graphicFrameLocks noGrp="1"/>
          </p:cNvGraphicFramePr>
          <p:nvPr>
            <p:extLst>
              <p:ext uri="{D42A27DB-BD31-4B8C-83A1-F6EECF244321}">
                <p14:modId xmlns:p14="http://schemas.microsoft.com/office/powerpoint/2010/main" val="2907327170"/>
              </p:ext>
            </p:extLst>
          </p:nvPr>
        </p:nvGraphicFramePr>
        <p:xfrm>
          <a:off x="228600" y="283475"/>
          <a:ext cx="3886200" cy="2131060"/>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chemeClr val="hlink"/>
                          </a:solidFill>
                          <a:effectLst/>
                          <a:latin typeface="Tahoma" pitchFamily="34" charset="0"/>
                        </a:rPr>
                        <a:t>Transaction-id</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 bought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10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B, D</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A, C, D</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D, E</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40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E, F</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50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B, C, D, E, F</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2230</TotalTime>
  <Words>2903</Words>
  <Application>Microsoft Office PowerPoint</Application>
  <PresentationFormat>On-screen Show (4:3)</PresentationFormat>
  <Paragraphs>281</Paragraphs>
  <Slides>34</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3" baseType="lpstr">
      <vt:lpstr>Arial</vt:lpstr>
      <vt:lpstr>Calibri</vt:lpstr>
      <vt:lpstr>Cambria Math</vt:lpstr>
      <vt:lpstr>Symbol</vt:lpstr>
      <vt:lpstr>Tahoma</vt:lpstr>
      <vt:lpstr>Times New Roman</vt:lpstr>
      <vt:lpstr>Wingdings</vt:lpstr>
      <vt:lpstr>Office Theme</vt:lpstr>
      <vt:lpstr>Equation</vt:lpstr>
      <vt:lpstr>What Is Frequent Pattern Analysis?</vt:lpstr>
      <vt:lpstr>Frequent Itemsets</vt:lpstr>
      <vt:lpstr>Association Rule </vt:lpstr>
      <vt:lpstr>Association Rule </vt:lpstr>
      <vt:lpstr>Association Rules</vt:lpstr>
      <vt:lpstr>Association Rule Mining</vt:lpstr>
      <vt:lpstr>Support and Confidence</vt:lpstr>
      <vt:lpstr>Frequent Itemsets</vt:lpstr>
      <vt:lpstr>PowerPoint Presentation</vt:lpstr>
      <vt:lpstr>Association rule mining</vt:lpstr>
      <vt:lpstr>Support and Confidence</vt:lpstr>
      <vt:lpstr>Closed Frequent Itemset and Maximal Frequent Itemset </vt:lpstr>
      <vt:lpstr>Closed Frequent Itemset</vt:lpstr>
      <vt:lpstr>Maximal Frequent Itemset </vt:lpstr>
      <vt:lpstr>PowerPoint Presentation</vt:lpstr>
      <vt:lpstr>Efficient and Scalable Frequent Itemset Mining Methods- Apriori Algorithm</vt:lpstr>
      <vt:lpstr>Efficient and Scalable Frequent Itemset Mining Methods- Apriori Algorithm</vt:lpstr>
      <vt:lpstr>Apriori Algorithm</vt:lpstr>
      <vt:lpstr>PowerPoint Presentation</vt:lpstr>
      <vt:lpstr>The Apriori Algorithm</vt:lpstr>
      <vt:lpstr>Important Details of Apriori</vt:lpstr>
      <vt:lpstr>How to Generate Candidates?</vt:lpstr>
      <vt:lpstr>Generating Association Rules from Frequent Itemsets</vt:lpstr>
      <vt:lpstr>Improving the Efficiency of Apriori</vt:lpstr>
      <vt:lpstr>Improving the Efficiency of Apriori</vt:lpstr>
      <vt:lpstr>PowerPoint Presentation</vt:lpstr>
      <vt:lpstr>PowerPoint Presentation</vt:lpstr>
      <vt:lpstr>PowerPoint Presentation</vt:lpstr>
      <vt:lpstr>PowerPoint Presentation</vt:lpstr>
      <vt:lpstr>PowerPoint Presentation</vt:lpstr>
      <vt:lpstr>PowerPoint Presentation</vt:lpstr>
      <vt:lpstr>Mining Frequent Patterns Without Candidate Generation</vt:lpstr>
      <vt:lpstr>Mining Frequent Patterns Without Candidate Generation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mca12</dc:creator>
  <cp:lastModifiedBy>admin</cp:lastModifiedBy>
  <cp:revision>157</cp:revision>
  <dcterms:created xsi:type="dcterms:W3CDTF">2015-01-24T09:33:36Z</dcterms:created>
  <dcterms:modified xsi:type="dcterms:W3CDTF">2024-06-26T04:24:31Z</dcterms:modified>
</cp:coreProperties>
</file>