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1" r:id="rId16"/>
    <p:sldId id="272" r:id="rId17"/>
    <p:sldId id="274" r:id="rId18"/>
    <p:sldId id="269" r:id="rId19"/>
    <p:sldId id="270" r:id="rId20"/>
    <p:sldId id="276" r:id="rId21"/>
    <p:sldId id="275"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1F9CD-084D-4923-87BB-035E60C48045}" type="datetimeFigureOut">
              <a:rPr lang="en-IN" smtClean="0"/>
              <a:t>04-07-2024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9B633-2BAE-404D-B5EA-3C05A0C3A2E6}" type="slidenum">
              <a:rPr lang="en-IN" smtClean="0"/>
              <a:t>‹#›</a:t>
            </a:fld>
            <a:endParaRPr lang="en-IN"/>
          </a:p>
        </p:txBody>
      </p:sp>
    </p:spTree>
    <p:extLst>
      <p:ext uri="{BB962C8B-B14F-4D97-AF65-F5344CB8AC3E}">
        <p14:creationId xmlns:p14="http://schemas.microsoft.com/office/powerpoint/2010/main" val="3668363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solidFill>
                  <a:srgbClr val="0070C0"/>
                </a:solidFill>
              </a:rPr>
              <a:t>φ</a:t>
            </a:r>
            <a:r>
              <a:rPr lang="en-US" dirty="0">
                <a:solidFill>
                  <a:srgbClr val="0070C0"/>
                </a:solidFill>
              </a:rPr>
              <a:t>-coefficient- Phi coefficient</a:t>
            </a:r>
            <a:endParaRPr lang="en-IN" dirty="0"/>
          </a:p>
        </p:txBody>
      </p:sp>
      <p:sp>
        <p:nvSpPr>
          <p:cNvPr id="4" name="Slide Number Placeholder 3"/>
          <p:cNvSpPr>
            <a:spLocks noGrp="1"/>
          </p:cNvSpPr>
          <p:nvPr>
            <p:ph type="sldNum" sz="quarter" idx="5"/>
          </p:nvPr>
        </p:nvSpPr>
        <p:spPr/>
        <p:txBody>
          <a:bodyPr/>
          <a:lstStyle/>
          <a:p>
            <a:fld id="{1889B633-2BAE-404D-B5EA-3C05A0C3A2E6}" type="slidenum">
              <a:rPr lang="en-IN" smtClean="0"/>
              <a:t>10</a:t>
            </a:fld>
            <a:endParaRPr lang="en-IN"/>
          </a:p>
        </p:txBody>
      </p:sp>
    </p:spTree>
    <p:extLst>
      <p:ext uri="{BB962C8B-B14F-4D97-AF65-F5344CB8AC3E}">
        <p14:creationId xmlns:p14="http://schemas.microsoft.com/office/powerpoint/2010/main" val="416480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measure is universally best for all applications.</a:t>
            </a:r>
          </a:p>
          <a:p>
            <a:r>
              <a:rPr lang="en-US" dirty="0"/>
              <a:t>Certain properties of the measure play an important role in determining if they are suited for a certain application.</a:t>
            </a:r>
            <a:endParaRPr lang="en-IN" dirty="0"/>
          </a:p>
        </p:txBody>
      </p:sp>
      <p:sp>
        <p:nvSpPr>
          <p:cNvPr id="4" name="Slide Number Placeholder 3"/>
          <p:cNvSpPr>
            <a:spLocks noGrp="1"/>
          </p:cNvSpPr>
          <p:nvPr>
            <p:ph type="sldNum" sz="quarter" idx="5"/>
          </p:nvPr>
        </p:nvSpPr>
        <p:spPr/>
        <p:txBody>
          <a:bodyPr/>
          <a:lstStyle/>
          <a:p>
            <a:fld id="{1889B633-2BAE-404D-B5EA-3C05A0C3A2E6}" type="slidenum">
              <a:rPr lang="en-IN" smtClean="0"/>
              <a:t>14</a:t>
            </a:fld>
            <a:endParaRPr lang="en-IN"/>
          </a:p>
        </p:txBody>
      </p:sp>
    </p:spTree>
    <p:extLst>
      <p:ext uri="{BB962C8B-B14F-4D97-AF65-F5344CB8AC3E}">
        <p14:creationId xmlns:p14="http://schemas.microsoft.com/office/powerpoint/2010/main" val="901240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The paradox can be explained in the following way. First, notice that most customers who buy HDTVs are working adults. This is reflected in the high confidence of the rule </a:t>
            </a:r>
            <a:r>
              <a:rPr lang="en-IN" sz="1200" i="1" kern="1200" dirty="0">
                <a:solidFill>
                  <a:schemeClr val="tx1"/>
                </a:solidFill>
                <a:effectLst/>
                <a:latin typeface="+mn-lt"/>
                <a:ea typeface="+mn-ea"/>
                <a:cs typeface="+mn-cs"/>
              </a:rPr>
              <a:t>{</a:t>
            </a:r>
            <a:r>
              <a:rPr lang="en-IN" sz="1200" kern="1200" dirty="0">
                <a:solidFill>
                  <a:schemeClr val="tx1"/>
                </a:solidFill>
                <a:effectLst/>
                <a:latin typeface="+mn-lt"/>
                <a:ea typeface="+mn-ea"/>
                <a:cs typeface="+mn-cs"/>
              </a:rPr>
              <a:t>HDTV=Yes</a:t>
            </a:r>
            <a:r>
              <a:rPr lang="en-IN" sz="1200" i="1"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t>
            </a:r>
            <a:r>
              <a:rPr lang="en-IN" sz="1200" i="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Working Adult</a:t>
            </a:r>
            <a:r>
              <a:rPr lang="en-IN" sz="1200" i="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(170</a:t>
            </a:r>
            <a:r>
              <a:rPr lang="en-IN" sz="1200" i="1" kern="1200" dirty="0">
                <a:solidFill>
                  <a:schemeClr val="tx1"/>
                </a:solidFill>
                <a:effectLst/>
                <a:latin typeface="+mn-lt"/>
                <a:ea typeface="+mn-ea"/>
                <a:cs typeface="+mn-cs"/>
              </a:rPr>
              <a:t>/</a:t>
            </a:r>
            <a:r>
              <a:rPr lang="en-IN" sz="1200" kern="1200" dirty="0">
                <a:solidFill>
                  <a:schemeClr val="tx1"/>
                </a:solidFill>
                <a:effectLst/>
                <a:latin typeface="+mn-lt"/>
                <a:ea typeface="+mn-ea"/>
                <a:cs typeface="+mn-cs"/>
              </a:rPr>
              <a:t>180 = 94</a:t>
            </a:r>
            <a:r>
              <a:rPr lang="en-IN" sz="1200" i="1" kern="1200" dirty="0">
                <a:solidFill>
                  <a:schemeClr val="tx1"/>
                </a:solidFill>
                <a:effectLst/>
                <a:latin typeface="+mn-lt"/>
                <a:ea typeface="+mn-ea"/>
                <a:cs typeface="+mn-cs"/>
              </a:rPr>
              <a:t>.</a:t>
            </a:r>
            <a:r>
              <a:rPr lang="en-IN" sz="1200" kern="1200" dirty="0">
                <a:solidFill>
                  <a:schemeClr val="tx1"/>
                </a:solidFill>
                <a:effectLst/>
                <a:latin typeface="+mn-lt"/>
                <a:ea typeface="+mn-ea"/>
                <a:cs typeface="+mn-cs"/>
              </a:rPr>
              <a:t>4%). Second, the high confidence of the rule </a:t>
            </a:r>
            <a:r>
              <a:rPr lang="en-IN" sz="1200" i="1" kern="1200" dirty="0">
                <a:solidFill>
                  <a:schemeClr val="tx1"/>
                </a:solidFill>
                <a:effectLst/>
                <a:latin typeface="+mn-lt"/>
                <a:ea typeface="+mn-ea"/>
                <a:cs typeface="+mn-cs"/>
              </a:rPr>
              <a:t>{</a:t>
            </a:r>
            <a:r>
              <a:rPr lang="en-IN" sz="1200" kern="1200" dirty="0">
                <a:solidFill>
                  <a:schemeClr val="tx1"/>
                </a:solidFill>
                <a:effectLst/>
                <a:latin typeface="+mn-lt"/>
                <a:ea typeface="+mn-ea"/>
                <a:cs typeface="+mn-cs"/>
              </a:rPr>
              <a:t>Exercise machine=Yes</a:t>
            </a:r>
            <a:r>
              <a:rPr lang="en-IN" sz="1200" i="1"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IN" sz="1200" i="1" kern="1200" dirty="0">
                <a:solidFill>
                  <a:schemeClr val="tx1"/>
                </a:solidFill>
                <a:effectLst/>
                <a:latin typeface="+mn-lt"/>
                <a:ea typeface="+mn-ea"/>
                <a:cs typeface="+mn-cs"/>
              </a:rPr>
              <a:t>{</a:t>
            </a:r>
            <a:r>
              <a:rPr lang="en-IN" sz="1200" kern="1200" dirty="0">
                <a:solidFill>
                  <a:schemeClr val="tx1"/>
                </a:solidFill>
                <a:effectLst/>
                <a:latin typeface="+mn-lt"/>
                <a:ea typeface="+mn-ea"/>
                <a:cs typeface="+mn-cs"/>
              </a:rPr>
              <a:t>Working Adult</a:t>
            </a:r>
            <a:r>
              <a:rPr lang="en-IN" sz="1200" i="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(148</a:t>
            </a:r>
            <a:r>
              <a:rPr lang="en-IN" sz="1200" i="1" kern="1200" dirty="0">
                <a:solidFill>
                  <a:schemeClr val="tx1"/>
                </a:solidFill>
                <a:effectLst/>
                <a:latin typeface="+mn-lt"/>
                <a:ea typeface="+mn-ea"/>
                <a:cs typeface="+mn-cs"/>
              </a:rPr>
              <a:t>/</a:t>
            </a:r>
            <a:r>
              <a:rPr lang="en-IN" sz="1200" kern="1200" dirty="0">
                <a:solidFill>
                  <a:schemeClr val="tx1"/>
                </a:solidFill>
                <a:effectLst/>
                <a:latin typeface="+mn-lt"/>
                <a:ea typeface="+mn-ea"/>
                <a:cs typeface="+mn-cs"/>
              </a:rPr>
              <a:t>153 = 96</a:t>
            </a:r>
            <a:r>
              <a:rPr lang="en-IN" sz="1200" i="1" kern="1200" dirty="0">
                <a:solidFill>
                  <a:schemeClr val="tx1"/>
                </a:solidFill>
                <a:effectLst/>
                <a:latin typeface="+mn-lt"/>
                <a:ea typeface="+mn-ea"/>
                <a:cs typeface="+mn-cs"/>
              </a:rPr>
              <a:t>.</a:t>
            </a:r>
            <a:r>
              <a:rPr lang="en-IN" sz="1200" kern="1200" dirty="0">
                <a:solidFill>
                  <a:schemeClr val="tx1"/>
                </a:solidFill>
                <a:effectLst/>
                <a:latin typeface="+mn-lt"/>
                <a:ea typeface="+mn-ea"/>
                <a:cs typeface="+mn-cs"/>
              </a:rPr>
              <a:t>7%) suggests that most customers who buy exercise machines are also working adults. Since working adults form the largest fraction of customers for both HDTVs and exercise machines, they both</a:t>
            </a:r>
          </a:p>
          <a:p>
            <a:r>
              <a:rPr lang="en-IN" sz="1200" kern="1200" dirty="0">
                <a:solidFill>
                  <a:schemeClr val="tx1"/>
                </a:solidFill>
                <a:effectLst/>
                <a:latin typeface="+mn-lt"/>
                <a:ea typeface="+mn-ea"/>
                <a:cs typeface="+mn-cs"/>
              </a:rPr>
              <a:t>look related and the rule </a:t>
            </a:r>
            <a:r>
              <a:rPr lang="en-IN" sz="1200" i="1" kern="1200" dirty="0">
                <a:solidFill>
                  <a:schemeClr val="tx1"/>
                </a:solidFill>
                <a:effectLst/>
                <a:latin typeface="+mn-lt"/>
                <a:ea typeface="+mn-ea"/>
                <a:cs typeface="+mn-cs"/>
              </a:rPr>
              <a:t>{</a:t>
            </a:r>
            <a:r>
              <a:rPr lang="en-IN" sz="1200" kern="1200" dirty="0">
                <a:solidFill>
                  <a:schemeClr val="tx1"/>
                </a:solidFill>
                <a:effectLst/>
                <a:latin typeface="+mn-lt"/>
                <a:ea typeface="+mn-ea"/>
                <a:cs typeface="+mn-cs"/>
              </a:rPr>
              <a:t>HDTV=Yes</a:t>
            </a:r>
            <a:r>
              <a:rPr lang="en-IN" sz="1200" i="1"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t>
            </a:r>
            <a:r>
              <a:rPr lang="en-IN" sz="1200" i="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Exercise machine=Yes</a:t>
            </a:r>
            <a:r>
              <a:rPr lang="en-IN" sz="1200" i="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turns out to be stronger in the combined data than what it would have been if the data is stratified. Hence, customer group acts as a </a:t>
            </a:r>
            <a:r>
              <a:rPr lang="en-IN" sz="1200" i="1" kern="1200" dirty="0">
                <a:solidFill>
                  <a:schemeClr val="tx1"/>
                </a:solidFill>
                <a:effectLst/>
                <a:latin typeface="+mn-lt"/>
                <a:ea typeface="+mn-ea"/>
                <a:cs typeface="+mn-cs"/>
              </a:rPr>
              <a:t>hidden </a:t>
            </a:r>
            <a:r>
              <a:rPr lang="en-IN" sz="1200" kern="1200" dirty="0">
                <a:solidFill>
                  <a:schemeClr val="tx1"/>
                </a:solidFill>
                <a:effectLst/>
                <a:latin typeface="+mn-lt"/>
                <a:ea typeface="+mn-ea"/>
                <a:cs typeface="+mn-cs"/>
              </a:rPr>
              <a:t>variable that affects both the fraction of customers who buy HDTVs and those who buy exercise machines. If we factor out the effect of the hidden variable by stratifying the data, we see that the relationship between buying HDTVs and buying exercise machines is not direct, but shows up as an indirect consequence of the effect of the hidden variable.</a:t>
            </a:r>
          </a:p>
          <a:p>
            <a:endParaRPr lang="en-IN" dirty="0"/>
          </a:p>
        </p:txBody>
      </p:sp>
      <p:sp>
        <p:nvSpPr>
          <p:cNvPr id="4" name="Slide Number Placeholder 3"/>
          <p:cNvSpPr>
            <a:spLocks noGrp="1"/>
          </p:cNvSpPr>
          <p:nvPr>
            <p:ph type="sldNum" sz="quarter" idx="5"/>
          </p:nvPr>
        </p:nvSpPr>
        <p:spPr/>
        <p:txBody>
          <a:bodyPr/>
          <a:lstStyle/>
          <a:p>
            <a:fld id="{1889B633-2BAE-404D-B5EA-3C05A0C3A2E6}" type="slidenum">
              <a:rPr lang="en-IN" smtClean="0"/>
              <a:t>23</a:t>
            </a:fld>
            <a:endParaRPr lang="en-IN"/>
          </a:p>
        </p:txBody>
      </p:sp>
    </p:spTree>
    <p:extLst>
      <p:ext uri="{BB962C8B-B14F-4D97-AF65-F5344CB8AC3E}">
        <p14:creationId xmlns:p14="http://schemas.microsoft.com/office/powerpoint/2010/main" val="8593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9797-EF60-461A-B57C-21FEDA5F9F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E39064-1CE7-4264-81B3-D505352BF3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AD30E1-259A-46CC-9DF3-6B7AFEC8E1D5}"/>
              </a:ext>
            </a:extLst>
          </p:cNvPr>
          <p:cNvSpPr>
            <a:spLocks noGrp="1"/>
          </p:cNvSpPr>
          <p:nvPr>
            <p:ph type="dt" sz="half" idx="10"/>
          </p:nvPr>
        </p:nvSpPr>
        <p:spPr/>
        <p:txBody>
          <a:bodyPr/>
          <a:lstStyle/>
          <a:p>
            <a:fld id="{519A6275-47A0-41E3-9C47-B5F69CC2D6E4}" type="datetimeFigureOut">
              <a:rPr lang="en-IN" smtClean="0"/>
              <a:t>04-07-2024</a:t>
            </a:fld>
            <a:endParaRPr lang="en-IN"/>
          </a:p>
        </p:txBody>
      </p:sp>
      <p:sp>
        <p:nvSpPr>
          <p:cNvPr id="5" name="Footer Placeholder 4">
            <a:extLst>
              <a:ext uri="{FF2B5EF4-FFF2-40B4-BE49-F238E27FC236}">
                <a16:creationId xmlns:a16="http://schemas.microsoft.com/office/drawing/2014/main" id="{87A5AF84-26AB-4B2B-AA8F-CCFD1B5463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634591-21C5-442A-AF8C-DFAEBDBE8725}"/>
              </a:ext>
            </a:extLst>
          </p:cNvPr>
          <p:cNvSpPr>
            <a:spLocks noGrp="1"/>
          </p:cNvSpPr>
          <p:nvPr>
            <p:ph type="sldNum" sz="quarter" idx="12"/>
          </p:nvPr>
        </p:nvSpPr>
        <p:spPr/>
        <p:txBody>
          <a:bodyPr/>
          <a:lstStyle/>
          <a:p>
            <a:fld id="{D03BA4F8-49DE-461E-8CC5-0E1F18A9AB9B}" type="slidenum">
              <a:rPr lang="en-IN" smtClean="0"/>
              <a:t>‹#›</a:t>
            </a:fld>
            <a:endParaRPr lang="en-IN"/>
          </a:p>
        </p:txBody>
      </p:sp>
    </p:spTree>
    <p:extLst>
      <p:ext uri="{BB962C8B-B14F-4D97-AF65-F5344CB8AC3E}">
        <p14:creationId xmlns:p14="http://schemas.microsoft.com/office/powerpoint/2010/main" val="20905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A40B-52BB-4C98-A79C-F27BB06DDE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7CD0D5-681C-49C9-820B-E63B10F348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28C17F-0388-4005-803F-F3D56CC20DA6}"/>
              </a:ext>
            </a:extLst>
          </p:cNvPr>
          <p:cNvSpPr>
            <a:spLocks noGrp="1"/>
          </p:cNvSpPr>
          <p:nvPr>
            <p:ph type="dt" sz="half" idx="10"/>
          </p:nvPr>
        </p:nvSpPr>
        <p:spPr/>
        <p:txBody>
          <a:bodyPr/>
          <a:lstStyle/>
          <a:p>
            <a:fld id="{519A6275-47A0-41E3-9C47-B5F69CC2D6E4}" type="datetimeFigureOut">
              <a:rPr lang="en-IN" smtClean="0"/>
              <a:t>04-07-2024</a:t>
            </a:fld>
            <a:endParaRPr lang="en-IN"/>
          </a:p>
        </p:txBody>
      </p:sp>
      <p:sp>
        <p:nvSpPr>
          <p:cNvPr id="5" name="Footer Placeholder 4">
            <a:extLst>
              <a:ext uri="{FF2B5EF4-FFF2-40B4-BE49-F238E27FC236}">
                <a16:creationId xmlns:a16="http://schemas.microsoft.com/office/drawing/2014/main" id="{237C6321-273F-429D-9847-6DE7787232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57AE51-14B8-4283-84EE-FDDF0E3422A8}"/>
              </a:ext>
            </a:extLst>
          </p:cNvPr>
          <p:cNvSpPr>
            <a:spLocks noGrp="1"/>
          </p:cNvSpPr>
          <p:nvPr>
            <p:ph type="sldNum" sz="quarter" idx="12"/>
          </p:nvPr>
        </p:nvSpPr>
        <p:spPr/>
        <p:txBody>
          <a:bodyPr/>
          <a:lstStyle/>
          <a:p>
            <a:fld id="{D03BA4F8-49DE-461E-8CC5-0E1F18A9AB9B}" type="slidenum">
              <a:rPr lang="en-IN" smtClean="0"/>
              <a:t>‹#›</a:t>
            </a:fld>
            <a:endParaRPr lang="en-IN"/>
          </a:p>
        </p:txBody>
      </p:sp>
    </p:spTree>
    <p:extLst>
      <p:ext uri="{BB962C8B-B14F-4D97-AF65-F5344CB8AC3E}">
        <p14:creationId xmlns:p14="http://schemas.microsoft.com/office/powerpoint/2010/main" val="43666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BD43C-F011-49DB-9F1A-057A945D88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A788DD-E005-49AC-BFF4-44AD15DB2B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DCAA17-0782-4B77-8EC5-A733D5C7B6CE}"/>
              </a:ext>
            </a:extLst>
          </p:cNvPr>
          <p:cNvSpPr>
            <a:spLocks noGrp="1"/>
          </p:cNvSpPr>
          <p:nvPr>
            <p:ph type="dt" sz="half" idx="10"/>
          </p:nvPr>
        </p:nvSpPr>
        <p:spPr/>
        <p:txBody>
          <a:bodyPr/>
          <a:lstStyle/>
          <a:p>
            <a:fld id="{519A6275-47A0-41E3-9C47-B5F69CC2D6E4}" type="datetimeFigureOut">
              <a:rPr lang="en-IN" smtClean="0"/>
              <a:t>04-07-2024</a:t>
            </a:fld>
            <a:endParaRPr lang="en-IN"/>
          </a:p>
        </p:txBody>
      </p:sp>
      <p:sp>
        <p:nvSpPr>
          <p:cNvPr id="5" name="Footer Placeholder 4">
            <a:extLst>
              <a:ext uri="{FF2B5EF4-FFF2-40B4-BE49-F238E27FC236}">
                <a16:creationId xmlns:a16="http://schemas.microsoft.com/office/drawing/2014/main" id="{997CE51C-2C65-419E-9A81-B199B396BD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41374-FCFB-40CC-A70A-385075D194B2}"/>
              </a:ext>
            </a:extLst>
          </p:cNvPr>
          <p:cNvSpPr>
            <a:spLocks noGrp="1"/>
          </p:cNvSpPr>
          <p:nvPr>
            <p:ph type="sldNum" sz="quarter" idx="12"/>
          </p:nvPr>
        </p:nvSpPr>
        <p:spPr/>
        <p:txBody>
          <a:bodyPr/>
          <a:lstStyle/>
          <a:p>
            <a:fld id="{D03BA4F8-49DE-461E-8CC5-0E1F18A9AB9B}" type="slidenum">
              <a:rPr lang="en-IN" smtClean="0"/>
              <a:t>‹#›</a:t>
            </a:fld>
            <a:endParaRPr lang="en-IN"/>
          </a:p>
        </p:txBody>
      </p:sp>
    </p:spTree>
    <p:extLst>
      <p:ext uri="{BB962C8B-B14F-4D97-AF65-F5344CB8AC3E}">
        <p14:creationId xmlns:p14="http://schemas.microsoft.com/office/powerpoint/2010/main" val="387078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B64D-EA93-4E59-926F-A128434072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78828A-9B79-43CE-A88E-05F79A7972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EC4602-DF01-40BB-87FB-A783DD9819C7}"/>
              </a:ext>
            </a:extLst>
          </p:cNvPr>
          <p:cNvSpPr>
            <a:spLocks noGrp="1"/>
          </p:cNvSpPr>
          <p:nvPr>
            <p:ph type="dt" sz="half" idx="10"/>
          </p:nvPr>
        </p:nvSpPr>
        <p:spPr/>
        <p:txBody>
          <a:bodyPr/>
          <a:lstStyle/>
          <a:p>
            <a:fld id="{519A6275-47A0-41E3-9C47-B5F69CC2D6E4}" type="datetimeFigureOut">
              <a:rPr lang="en-IN" smtClean="0"/>
              <a:t>04-07-2024</a:t>
            </a:fld>
            <a:endParaRPr lang="en-IN"/>
          </a:p>
        </p:txBody>
      </p:sp>
      <p:sp>
        <p:nvSpPr>
          <p:cNvPr id="5" name="Footer Placeholder 4">
            <a:extLst>
              <a:ext uri="{FF2B5EF4-FFF2-40B4-BE49-F238E27FC236}">
                <a16:creationId xmlns:a16="http://schemas.microsoft.com/office/drawing/2014/main" id="{7856989E-3C56-4E31-BA61-4C1D4F747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358821-B279-4BFC-8945-6B1547D132DC}"/>
              </a:ext>
            </a:extLst>
          </p:cNvPr>
          <p:cNvSpPr>
            <a:spLocks noGrp="1"/>
          </p:cNvSpPr>
          <p:nvPr>
            <p:ph type="sldNum" sz="quarter" idx="12"/>
          </p:nvPr>
        </p:nvSpPr>
        <p:spPr/>
        <p:txBody>
          <a:bodyPr/>
          <a:lstStyle/>
          <a:p>
            <a:fld id="{D03BA4F8-49DE-461E-8CC5-0E1F18A9AB9B}" type="slidenum">
              <a:rPr lang="en-IN" smtClean="0"/>
              <a:t>‹#›</a:t>
            </a:fld>
            <a:endParaRPr lang="en-IN"/>
          </a:p>
        </p:txBody>
      </p:sp>
    </p:spTree>
    <p:extLst>
      <p:ext uri="{BB962C8B-B14F-4D97-AF65-F5344CB8AC3E}">
        <p14:creationId xmlns:p14="http://schemas.microsoft.com/office/powerpoint/2010/main" val="112814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06E9-24BC-4A29-A802-9ABA0D30C3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DA5BBD-22EB-40D0-B687-4CE3077B6A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BF037D-45DF-4B43-BA7D-4CE6998CED5E}"/>
              </a:ext>
            </a:extLst>
          </p:cNvPr>
          <p:cNvSpPr>
            <a:spLocks noGrp="1"/>
          </p:cNvSpPr>
          <p:nvPr>
            <p:ph type="dt" sz="half" idx="10"/>
          </p:nvPr>
        </p:nvSpPr>
        <p:spPr/>
        <p:txBody>
          <a:bodyPr/>
          <a:lstStyle/>
          <a:p>
            <a:fld id="{519A6275-47A0-41E3-9C47-B5F69CC2D6E4}" type="datetimeFigureOut">
              <a:rPr lang="en-IN" smtClean="0"/>
              <a:t>04-07-2024</a:t>
            </a:fld>
            <a:endParaRPr lang="en-IN"/>
          </a:p>
        </p:txBody>
      </p:sp>
      <p:sp>
        <p:nvSpPr>
          <p:cNvPr id="5" name="Footer Placeholder 4">
            <a:extLst>
              <a:ext uri="{FF2B5EF4-FFF2-40B4-BE49-F238E27FC236}">
                <a16:creationId xmlns:a16="http://schemas.microsoft.com/office/drawing/2014/main" id="{7C9C747A-3900-4AF9-A4AA-E572749DD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0C06D-A264-44C2-AEBF-88746DB05281}"/>
              </a:ext>
            </a:extLst>
          </p:cNvPr>
          <p:cNvSpPr>
            <a:spLocks noGrp="1"/>
          </p:cNvSpPr>
          <p:nvPr>
            <p:ph type="sldNum" sz="quarter" idx="12"/>
          </p:nvPr>
        </p:nvSpPr>
        <p:spPr/>
        <p:txBody>
          <a:bodyPr/>
          <a:lstStyle/>
          <a:p>
            <a:fld id="{D03BA4F8-49DE-461E-8CC5-0E1F18A9AB9B}" type="slidenum">
              <a:rPr lang="en-IN" smtClean="0"/>
              <a:t>‹#›</a:t>
            </a:fld>
            <a:endParaRPr lang="en-IN"/>
          </a:p>
        </p:txBody>
      </p:sp>
    </p:spTree>
    <p:extLst>
      <p:ext uri="{BB962C8B-B14F-4D97-AF65-F5344CB8AC3E}">
        <p14:creationId xmlns:p14="http://schemas.microsoft.com/office/powerpoint/2010/main" val="310992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1C8E-6F73-4EF7-B458-7D8FF48019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C07E93-5BE3-450C-A76E-D97AF9DDFB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B63FB1-83F8-47CE-A745-7C0046BFB6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88AAB7-727C-4BAD-9F23-AFBD0C33E88B}"/>
              </a:ext>
            </a:extLst>
          </p:cNvPr>
          <p:cNvSpPr>
            <a:spLocks noGrp="1"/>
          </p:cNvSpPr>
          <p:nvPr>
            <p:ph type="dt" sz="half" idx="10"/>
          </p:nvPr>
        </p:nvSpPr>
        <p:spPr/>
        <p:txBody>
          <a:bodyPr/>
          <a:lstStyle/>
          <a:p>
            <a:fld id="{519A6275-47A0-41E3-9C47-B5F69CC2D6E4}" type="datetimeFigureOut">
              <a:rPr lang="en-IN" smtClean="0"/>
              <a:t>04-07-2024</a:t>
            </a:fld>
            <a:endParaRPr lang="en-IN"/>
          </a:p>
        </p:txBody>
      </p:sp>
      <p:sp>
        <p:nvSpPr>
          <p:cNvPr id="6" name="Footer Placeholder 5">
            <a:extLst>
              <a:ext uri="{FF2B5EF4-FFF2-40B4-BE49-F238E27FC236}">
                <a16:creationId xmlns:a16="http://schemas.microsoft.com/office/drawing/2014/main" id="{F9C317B7-5024-48A2-9110-6E76B671A0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B64A61-2599-464E-8EAB-C8714063EDFA}"/>
              </a:ext>
            </a:extLst>
          </p:cNvPr>
          <p:cNvSpPr>
            <a:spLocks noGrp="1"/>
          </p:cNvSpPr>
          <p:nvPr>
            <p:ph type="sldNum" sz="quarter" idx="12"/>
          </p:nvPr>
        </p:nvSpPr>
        <p:spPr/>
        <p:txBody>
          <a:bodyPr/>
          <a:lstStyle/>
          <a:p>
            <a:fld id="{D03BA4F8-49DE-461E-8CC5-0E1F18A9AB9B}" type="slidenum">
              <a:rPr lang="en-IN" smtClean="0"/>
              <a:t>‹#›</a:t>
            </a:fld>
            <a:endParaRPr lang="en-IN"/>
          </a:p>
        </p:txBody>
      </p:sp>
    </p:spTree>
    <p:extLst>
      <p:ext uri="{BB962C8B-B14F-4D97-AF65-F5344CB8AC3E}">
        <p14:creationId xmlns:p14="http://schemas.microsoft.com/office/powerpoint/2010/main" val="291311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3781-9E33-44C3-AFDC-6687B8302F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9B3269-1745-4610-85E0-E71A5B0747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2AA259-0AAF-44DC-BF16-8087E457FE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80549D-590F-4EA2-BAEC-53F10A03B7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2368F8-B709-461A-899B-8F640F9704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8E9910-836E-45A1-B20E-95B30E1EE4C1}"/>
              </a:ext>
            </a:extLst>
          </p:cNvPr>
          <p:cNvSpPr>
            <a:spLocks noGrp="1"/>
          </p:cNvSpPr>
          <p:nvPr>
            <p:ph type="dt" sz="half" idx="10"/>
          </p:nvPr>
        </p:nvSpPr>
        <p:spPr/>
        <p:txBody>
          <a:bodyPr/>
          <a:lstStyle/>
          <a:p>
            <a:fld id="{519A6275-47A0-41E3-9C47-B5F69CC2D6E4}" type="datetimeFigureOut">
              <a:rPr lang="en-IN" smtClean="0"/>
              <a:t>04-07-2024</a:t>
            </a:fld>
            <a:endParaRPr lang="en-IN"/>
          </a:p>
        </p:txBody>
      </p:sp>
      <p:sp>
        <p:nvSpPr>
          <p:cNvPr id="8" name="Footer Placeholder 7">
            <a:extLst>
              <a:ext uri="{FF2B5EF4-FFF2-40B4-BE49-F238E27FC236}">
                <a16:creationId xmlns:a16="http://schemas.microsoft.com/office/drawing/2014/main" id="{2868A9C8-325B-431B-94CC-36B3F69A3E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DB469A-6FA0-4A13-B13D-F493A42F070C}"/>
              </a:ext>
            </a:extLst>
          </p:cNvPr>
          <p:cNvSpPr>
            <a:spLocks noGrp="1"/>
          </p:cNvSpPr>
          <p:nvPr>
            <p:ph type="sldNum" sz="quarter" idx="12"/>
          </p:nvPr>
        </p:nvSpPr>
        <p:spPr/>
        <p:txBody>
          <a:bodyPr/>
          <a:lstStyle/>
          <a:p>
            <a:fld id="{D03BA4F8-49DE-461E-8CC5-0E1F18A9AB9B}" type="slidenum">
              <a:rPr lang="en-IN" smtClean="0"/>
              <a:t>‹#›</a:t>
            </a:fld>
            <a:endParaRPr lang="en-IN"/>
          </a:p>
        </p:txBody>
      </p:sp>
    </p:spTree>
    <p:extLst>
      <p:ext uri="{BB962C8B-B14F-4D97-AF65-F5344CB8AC3E}">
        <p14:creationId xmlns:p14="http://schemas.microsoft.com/office/powerpoint/2010/main" val="150151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F9D4-2027-41B1-BB40-0523DDFC06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3487BE-C7AD-4755-A768-795C3B1BB728}"/>
              </a:ext>
            </a:extLst>
          </p:cNvPr>
          <p:cNvSpPr>
            <a:spLocks noGrp="1"/>
          </p:cNvSpPr>
          <p:nvPr>
            <p:ph type="dt" sz="half" idx="10"/>
          </p:nvPr>
        </p:nvSpPr>
        <p:spPr/>
        <p:txBody>
          <a:bodyPr/>
          <a:lstStyle/>
          <a:p>
            <a:fld id="{519A6275-47A0-41E3-9C47-B5F69CC2D6E4}" type="datetimeFigureOut">
              <a:rPr lang="en-IN" smtClean="0"/>
              <a:t>04-07-2024</a:t>
            </a:fld>
            <a:endParaRPr lang="en-IN"/>
          </a:p>
        </p:txBody>
      </p:sp>
      <p:sp>
        <p:nvSpPr>
          <p:cNvPr id="4" name="Footer Placeholder 3">
            <a:extLst>
              <a:ext uri="{FF2B5EF4-FFF2-40B4-BE49-F238E27FC236}">
                <a16:creationId xmlns:a16="http://schemas.microsoft.com/office/drawing/2014/main" id="{8A2D3FC3-F5C5-4D2A-8B5A-0EA1572280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2912CC-2F3F-4840-8C88-7681C83C0653}"/>
              </a:ext>
            </a:extLst>
          </p:cNvPr>
          <p:cNvSpPr>
            <a:spLocks noGrp="1"/>
          </p:cNvSpPr>
          <p:nvPr>
            <p:ph type="sldNum" sz="quarter" idx="12"/>
          </p:nvPr>
        </p:nvSpPr>
        <p:spPr/>
        <p:txBody>
          <a:bodyPr/>
          <a:lstStyle/>
          <a:p>
            <a:fld id="{D03BA4F8-49DE-461E-8CC5-0E1F18A9AB9B}" type="slidenum">
              <a:rPr lang="en-IN" smtClean="0"/>
              <a:t>‹#›</a:t>
            </a:fld>
            <a:endParaRPr lang="en-IN"/>
          </a:p>
        </p:txBody>
      </p:sp>
    </p:spTree>
    <p:extLst>
      <p:ext uri="{BB962C8B-B14F-4D97-AF65-F5344CB8AC3E}">
        <p14:creationId xmlns:p14="http://schemas.microsoft.com/office/powerpoint/2010/main" val="334508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45204-3D21-4208-AD61-7C6DC8A8303D}"/>
              </a:ext>
            </a:extLst>
          </p:cNvPr>
          <p:cNvSpPr>
            <a:spLocks noGrp="1"/>
          </p:cNvSpPr>
          <p:nvPr>
            <p:ph type="dt" sz="half" idx="10"/>
          </p:nvPr>
        </p:nvSpPr>
        <p:spPr/>
        <p:txBody>
          <a:bodyPr/>
          <a:lstStyle/>
          <a:p>
            <a:fld id="{519A6275-47A0-41E3-9C47-B5F69CC2D6E4}" type="datetimeFigureOut">
              <a:rPr lang="en-IN" smtClean="0"/>
              <a:t>04-07-2024</a:t>
            </a:fld>
            <a:endParaRPr lang="en-IN"/>
          </a:p>
        </p:txBody>
      </p:sp>
      <p:sp>
        <p:nvSpPr>
          <p:cNvPr id="3" name="Footer Placeholder 2">
            <a:extLst>
              <a:ext uri="{FF2B5EF4-FFF2-40B4-BE49-F238E27FC236}">
                <a16:creationId xmlns:a16="http://schemas.microsoft.com/office/drawing/2014/main" id="{2B9B8118-E4D4-4249-9A41-B026A849B4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4F4586-F16F-408C-89AB-C0182DBA8906}"/>
              </a:ext>
            </a:extLst>
          </p:cNvPr>
          <p:cNvSpPr>
            <a:spLocks noGrp="1"/>
          </p:cNvSpPr>
          <p:nvPr>
            <p:ph type="sldNum" sz="quarter" idx="12"/>
          </p:nvPr>
        </p:nvSpPr>
        <p:spPr/>
        <p:txBody>
          <a:bodyPr/>
          <a:lstStyle/>
          <a:p>
            <a:fld id="{D03BA4F8-49DE-461E-8CC5-0E1F18A9AB9B}" type="slidenum">
              <a:rPr lang="en-IN" smtClean="0"/>
              <a:t>‹#›</a:t>
            </a:fld>
            <a:endParaRPr lang="en-IN"/>
          </a:p>
        </p:txBody>
      </p:sp>
    </p:spTree>
    <p:extLst>
      <p:ext uri="{BB962C8B-B14F-4D97-AF65-F5344CB8AC3E}">
        <p14:creationId xmlns:p14="http://schemas.microsoft.com/office/powerpoint/2010/main" val="247501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BE6-42BE-4A99-9566-59B13D0FC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3A5693-EC17-4484-947E-D04C89A04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A8D5B8-D23F-4AE0-82E3-E2FEE2132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5DBD65-D2F0-44A3-8039-B34341D70095}"/>
              </a:ext>
            </a:extLst>
          </p:cNvPr>
          <p:cNvSpPr>
            <a:spLocks noGrp="1"/>
          </p:cNvSpPr>
          <p:nvPr>
            <p:ph type="dt" sz="half" idx="10"/>
          </p:nvPr>
        </p:nvSpPr>
        <p:spPr/>
        <p:txBody>
          <a:bodyPr/>
          <a:lstStyle/>
          <a:p>
            <a:fld id="{519A6275-47A0-41E3-9C47-B5F69CC2D6E4}" type="datetimeFigureOut">
              <a:rPr lang="en-IN" smtClean="0"/>
              <a:t>04-07-2024</a:t>
            </a:fld>
            <a:endParaRPr lang="en-IN"/>
          </a:p>
        </p:txBody>
      </p:sp>
      <p:sp>
        <p:nvSpPr>
          <p:cNvPr id="6" name="Footer Placeholder 5">
            <a:extLst>
              <a:ext uri="{FF2B5EF4-FFF2-40B4-BE49-F238E27FC236}">
                <a16:creationId xmlns:a16="http://schemas.microsoft.com/office/drawing/2014/main" id="{21E6360E-6798-4916-A8D3-5774EF835B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AA62C4-CAD4-4290-B8CA-C28D341F5F49}"/>
              </a:ext>
            </a:extLst>
          </p:cNvPr>
          <p:cNvSpPr>
            <a:spLocks noGrp="1"/>
          </p:cNvSpPr>
          <p:nvPr>
            <p:ph type="sldNum" sz="quarter" idx="12"/>
          </p:nvPr>
        </p:nvSpPr>
        <p:spPr/>
        <p:txBody>
          <a:bodyPr/>
          <a:lstStyle/>
          <a:p>
            <a:fld id="{D03BA4F8-49DE-461E-8CC5-0E1F18A9AB9B}" type="slidenum">
              <a:rPr lang="en-IN" smtClean="0"/>
              <a:t>‹#›</a:t>
            </a:fld>
            <a:endParaRPr lang="en-IN"/>
          </a:p>
        </p:txBody>
      </p:sp>
    </p:spTree>
    <p:extLst>
      <p:ext uri="{BB962C8B-B14F-4D97-AF65-F5344CB8AC3E}">
        <p14:creationId xmlns:p14="http://schemas.microsoft.com/office/powerpoint/2010/main" val="16465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4260-EAED-4328-BE77-E9C78D043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6BCC56-98B4-454C-AFB4-8DF56AD59D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C57351-87FF-4521-8CEC-E8EC7F602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20467F-43D2-4531-B8D3-1E672100EB92}"/>
              </a:ext>
            </a:extLst>
          </p:cNvPr>
          <p:cNvSpPr>
            <a:spLocks noGrp="1"/>
          </p:cNvSpPr>
          <p:nvPr>
            <p:ph type="dt" sz="half" idx="10"/>
          </p:nvPr>
        </p:nvSpPr>
        <p:spPr/>
        <p:txBody>
          <a:bodyPr/>
          <a:lstStyle/>
          <a:p>
            <a:fld id="{519A6275-47A0-41E3-9C47-B5F69CC2D6E4}" type="datetimeFigureOut">
              <a:rPr lang="en-IN" smtClean="0"/>
              <a:t>04-07-2024</a:t>
            </a:fld>
            <a:endParaRPr lang="en-IN"/>
          </a:p>
        </p:txBody>
      </p:sp>
      <p:sp>
        <p:nvSpPr>
          <p:cNvPr id="6" name="Footer Placeholder 5">
            <a:extLst>
              <a:ext uri="{FF2B5EF4-FFF2-40B4-BE49-F238E27FC236}">
                <a16:creationId xmlns:a16="http://schemas.microsoft.com/office/drawing/2014/main" id="{D5D0A8E4-0714-4089-A227-13D87F9FEE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5983F5-2EAA-4E78-9798-240A2C8AE0D7}"/>
              </a:ext>
            </a:extLst>
          </p:cNvPr>
          <p:cNvSpPr>
            <a:spLocks noGrp="1"/>
          </p:cNvSpPr>
          <p:nvPr>
            <p:ph type="sldNum" sz="quarter" idx="12"/>
          </p:nvPr>
        </p:nvSpPr>
        <p:spPr/>
        <p:txBody>
          <a:bodyPr/>
          <a:lstStyle/>
          <a:p>
            <a:fld id="{D03BA4F8-49DE-461E-8CC5-0E1F18A9AB9B}" type="slidenum">
              <a:rPr lang="en-IN" smtClean="0"/>
              <a:t>‹#›</a:t>
            </a:fld>
            <a:endParaRPr lang="en-IN"/>
          </a:p>
        </p:txBody>
      </p:sp>
    </p:spTree>
    <p:extLst>
      <p:ext uri="{BB962C8B-B14F-4D97-AF65-F5344CB8AC3E}">
        <p14:creationId xmlns:p14="http://schemas.microsoft.com/office/powerpoint/2010/main" val="329037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099B29-655F-437F-AF2E-EAFF6BC5A5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3DBEEE-1B19-4E4C-9DFA-CBA611A9E2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9DC887-E899-4EAC-9438-8A86A747F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A6275-47A0-41E3-9C47-B5F69CC2D6E4}" type="datetimeFigureOut">
              <a:rPr lang="en-IN" smtClean="0"/>
              <a:t>04-07-2024</a:t>
            </a:fld>
            <a:endParaRPr lang="en-IN"/>
          </a:p>
        </p:txBody>
      </p:sp>
      <p:sp>
        <p:nvSpPr>
          <p:cNvPr id="5" name="Footer Placeholder 4">
            <a:extLst>
              <a:ext uri="{FF2B5EF4-FFF2-40B4-BE49-F238E27FC236}">
                <a16:creationId xmlns:a16="http://schemas.microsoft.com/office/drawing/2014/main" id="{AA0AE704-8F8B-4D72-AD4E-DB69CE04F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1F34F1-985D-4543-A5DD-07C9F69D9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BA4F8-49DE-461E-8CC5-0E1F18A9AB9B}" type="slidenum">
              <a:rPr lang="en-IN" smtClean="0"/>
              <a:t>‹#›</a:t>
            </a:fld>
            <a:endParaRPr lang="en-IN"/>
          </a:p>
        </p:txBody>
      </p:sp>
    </p:spTree>
    <p:extLst>
      <p:ext uri="{BB962C8B-B14F-4D97-AF65-F5344CB8AC3E}">
        <p14:creationId xmlns:p14="http://schemas.microsoft.com/office/powerpoint/2010/main" val="4239308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9C90-93CA-4308-BC66-53210335E297}"/>
              </a:ext>
            </a:extLst>
          </p:cNvPr>
          <p:cNvSpPr>
            <a:spLocks noGrp="1"/>
          </p:cNvSpPr>
          <p:nvPr>
            <p:ph type="ctrTitle"/>
          </p:nvPr>
        </p:nvSpPr>
        <p:spPr/>
        <p:txBody>
          <a:bodyPr/>
          <a:lstStyle/>
          <a:p>
            <a:r>
              <a:rPr lang="en-IN" b="1" dirty="0"/>
              <a:t>Evaluation of Association Patterns</a:t>
            </a:r>
            <a:endParaRPr lang="en-IN" dirty="0"/>
          </a:p>
        </p:txBody>
      </p:sp>
      <p:sp>
        <p:nvSpPr>
          <p:cNvPr id="3" name="Subtitle 2">
            <a:extLst>
              <a:ext uri="{FF2B5EF4-FFF2-40B4-BE49-F238E27FC236}">
                <a16:creationId xmlns:a16="http://schemas.microsoft.com/office/drawing/2014/main" id="{4007B86B-5639-4FBC-AEE9-8F7153E9DD1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5237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C166-BCD6-4CD6-AE89-3ED01858CCD1}"/>
              </a:ext>
            </a:extLst>
          </p:cNvPr>
          <p:cNvSpPr>
            <a:spLocks noGrp="1"/>
          </p:cNvSpPr>
          <p:nvPr>
            <p:ph type="title"/>
          </p:nvPr>
        </p:nvSpPr>
        <p:spPr>
          <a:xfrm>
            <a:off x="689610" y="121151"/>
            <a:ext cx="10515600" cy="1325563"/>
          </a:xfrm>
        </p:spPr>
        <p:txBody>
          <a:bodyPr/>
          <a:lstStyle/>
          <a:p>
            <a:r>
              <a:rPr lang="en-IN" b="1" dirty="0"/>
              <a:t>Correlation Analysis</a:t>
            </a:r>
            <a:endParaRPr lang="en-IN" dirty="0"/>
          </a:p>
        </p:txBody>
      </p:sp>
      <p:sp>
        <p:nvSpPr>
          <p:cNvPr id="3" name="Content Placeholder 2">
            <a:extLst>
              <a:ext uri="{FF2B5EF4-FFF2-40B4-BE49-F238E27FC236}">
                <a16:creationId xmlns:a16="http://schemas.microsoft.com/office/drawing/2014/main" id="{9A2C5C4C-9227-49D8-A64A-253836AEA629}"/>
              </a:ext>
            </a:extLst>
          </p:cNvPr>
          <p:cNvSpPr>
            <a:spLocks noGrp="1"/>
          </p:cNvSpPr>
          <p:nvPr>
            <p:ph idx="1"/>
          </p:nvPr>
        </p:nvSpPr>
        <p:spPr>
          <a:xfrm>
            <a:off x="838200" y="1253331"/>
            <a:ext cx="10515600" cy="4351338"/>
          </a:xfrm>
        </p:spPr>
        <p:txBody>
          <a:bodyPr>
            <a:normAutofit/>
          </a:bodyPr>
          <a:lstStyle/>
          <a:p>
            <a:r>
              <a:rPr lang="en-US" dirty="0">
                <a:solidFill>
                  <a:srgbClr val="C00000"/>
                </a:solidFill>
              </a:rPr>
              <a:t>One of the most popular techniques </a:t>
            </a:r>
            <a:r>
              <a:rPr lang="en-US" dirty="0"/>
              <a:t>for analyzing relationships between a pair of variables. </a:t>
            </a:r>
          </a:p>
          <a:p>
            <a:r>
              <a:rPr lang="en-US" dirty="0"/>
              <a:t>For </a:t>
            </a:r>
            <a:r>
              <a:rPr lang="en-US" dirty="0">
                <a:solidFill>
                  <a:srgbClr val="0070C0"/>
                </a:solidFill>
              </a:rPr>
              <a:t>continuous variables</a:t>
            </a:r>
            <a:r>
              <a:rPr lang="en-US" dirty="0"/>
              <a:t>, correlation is defined using </a:t>
            </a:r>
            <a:r>
              <a:rPr lang="en-US" dirty="0">
                <a:solidFill>
                  <a:srgbClr val="0070C0"/>
                </a:solidFill>
              </a:rPr>
              <a:t>Pearson’s correlation coefficient</a:t>
            </a:r>
            <a:r>
              <a:rPr lang="en-US" dirty="0"/>
              <a:t>.</a:t>
            </a:r>
          </a:p>
          <a:p>
            <a:r>
              <a:rPr lang="en-US" dirty="0"/>
              <a:t>For </a:t>
            </a:r>
            <a:r>
              <a:rPr lang="en-US" dirty="0">
                <a:solidFill>
                  <a:srgbClr val="0070C0"/>
                </a:solidFill>
              </a:rPr>
              <a:t>binary variables</a:t>
            </a:r>
            <a:r>
              <a:rPr lang="en-US" dirty="0"/>
              <a:t>, correlation can be measured using the </a:t>
            </a:r>
            <a:r>
              <a:rPr lang="en-US" i="1" dirty="0">
                <a:solidFill>
                  <a:srgbClr val="0070C0"/>
                </a:solidFill>
              </a:rPr>
              <a:t>φ</a:t>
            </a:r>
            <a:r>
              <a:rPr lang="en-US" dirty="0">
                <a:solidFill>
                  <a:srgbClr val="0070C0"/>
                </a:solidFill>
              </a:rPr>
              <a:t>-coefficient</a:t>
            </a:r>
            <a:r>
              <a:rPr lang="en-US" dirty="0"/>
              <a:t>, which is defined as</a:t>
            </a:r>
          </a:p>
          <a:p>
            <a:endParaRPr lang="en-US" dirty="0"/>
          </a:p>
          <a:p>
            <a:r>
              <a:rPr lang="en-IN" dirty="0"/>
              <a:t>The </a:t>
            </a:r>
            <a:r>
              <a:rPr lang="el-GR" i="1" dirty="0"/>
              <a:t>φ</a:t>
            </a:r>
            <a:r>
              <a:rPr lang="el-GR" dirty="0"/>
              <a:t>-</a:t>
            </a:r>
            <a:r>
              <a:rPr lang="en-IN" dirty="0"/>
              <a:t>coefficient can be </a:t>
            </a:r>
            <a:r>
              <a:rPr lang="en-US" dirty="0"/>
              <a:t>rewritten in terms of the support measures of </a:t>
            </a:r>
            <a:r>
              <a:rPr lang="en-US" i="1" dirty="0"/>
              <a:t>A</a:t>
            </a:r>
            <a:r>
              <a:rPr lang="en-US" dirty="0"/>
              <a:t>, </a:t>
            </a:r>
            <a:r>
              <a:rPr lang="en-US" i="1" dirty="0"/>
              <a:t>B</a:t>
            </a:r>
            <a:r>
              <a:rPr lang="en-US" dirty="0"/>
              <a:t>, and </a:t>
            </a:r>
            <a:r>
              <a:rPr lang="en-US" i="1" dirty="0"/>
              <a:t>{A,B} </a:t>
            </a:r>
            <a:r>
              <a:rPr lang="en-US" dirty="0"/>
              <a:t>as follows:</a:t>
            </a:r>
          </a:p>
          <a:p>
            <a:endParaRPr lang="en-US" dirty="0"/>
          </a:p>
          <a:p>
            <a:endParaRPr lang="en-IN" dirty="0"/>
          </a:p>
        </p:txBody>
      </p:sp>
      <p:pic>
        <p:nvPicPr>
          <p:cNvPr id="4" name="Picture 3">
            <a:extLst>
              <a:ext uri="{FF2B5EF4-FFF2-40B4-BE49-F238E27FC236}">
                <a16:creationId xmlns:a16="http://schemas.microsoft.com/office/drawing/2014/main" id="{19FFF094-FF41-4FEB-AD1C-104F3BEC2CD2}"/>
              </a:ext>
            </a:extLst>
          </p:cNvPr>
          <p:cNvPicPr>
            <a:picLocks noChangeAspect="1"/>
          </p:cNvPicPr>
          <p:nvPr/>
        </p:nvPicPr>
        <p:blipFill>
          <a:blip r:embed="rId3"/>
          <a:stretch>
            <a:fillRect/>
          </a:stretch>
        </p:blipFill>
        <p:spPr>
          <a:xfrm>
            <a:off x="5669280" y="3521234"/>
            <a:ext cx="2558746" cy="986505"/>
          </a:xfrm>
          <a:prstGeom prst="rect">
            <a:avLst/>
          </a:prstGeom>
        </p:spPr>
      </p:pic>
      <p:pic>
        <p:nvPicPr>
          <p:cNvPr id="5" name="Picture 4">
            <a:extLst>
              <a:ext uri="{FF2B5EF4-FFF2-40B4-BE49-F238E27FC236}">
                <a16:creationId xmlns:a16="http://schemas.microsoft.com/office/drawing/2014/main" id="{6960A1DA-1A19-43DA-8657-4AB2B0DFACD5}"/>
              </a:ext>
            </a:extLst>
          </p:cNvPr>
          <p:cNvPicPr>
            <a:picLocks noChangeAspect="1"/>
          </p:cNvPicPr>
          <p:nvPr/>
        </p:nvPicPr>
        <p:blipFill>
          <a:blip r:embed="rId4"/>
          <a:stretch>
            <a:fillRect/>
          </a:stretch>
        </p:blipFill>
        <p:spPr>
          <a:xfrm>
            <a:off x="5425126" y="5067132"/>
            <a:ext cx="4496427" cy="724001"/>
          </a:xfrm>
          <a:prstGeom prst="rect">
            <a:avLst/>
          </a:prstGeom>
        </p:spPr>
      </p:pic>
    </p:spTree>
    <p:extLst>
      <p:ext uri="{BB962C8B-B14F-4D97-AF65-F5344CB8AC3E}">
        <p14:creationId xmlns:p14="http://schemas.microsoft.com/office/powerpoint/2010/main" val="230773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4895-F849-41BA-BE8F-892696191CDE}"/>
              </a:ext>
            </a:extLst>
          </p:cNvPr>
          <p:cNvSpPr>
            <a:spLocks noGrp="1"/>
          </p:cNvSpPr>
          <p:nvPr>
            <p:ph type="title"/>
          </p:nvPr>
        </p:nvSpPr>
        <p:spPr/>
        <p:txBody>
          <a:bodyPr/>
          <a:lstStyle/>
          <a:p>
            <a:r>
              <a:rPr lang="en-IN" b="1" dirty="0"/>
              <a:t>Correlation Analysis</a:t>
            </a:r>
            <a:endParaRPr lang="en-IN" dirty="0"/>
          </a:p>
        </p:txBody>
      </p:sp>
      <p:sp>
        <p:nvSpPr>
          <p:cNvPr id="3" name="Content Placeholder 2">
            <a:extLst>
              <a:ext uri="{FF2B5EF4-FFF2-40B4-BE49-F238E27FC236}">
                <a16:creationId xmlns:a16="http://schemas.microsoft.com/office/drawing/2014/main" id="{A338C061-2E2B-4AC7-A26B-19332E39D47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a:t>
            </a:r>
            <a:r>
              <a:rPr lang="en-US" dirty="0">
                <a:solidFill>
                  <a:srgbClr val="0070C0"/>
                </a:solidFill>
                <a:latin typeface="Times New Roman" panose="02020603050405020304" pitchFamily="18" charset="0"/>
                <a:cs typeface="Times New Roman" panose="02020603050405020304" pitchFamily="18" charset="0"/>
              </a:rPr>
              <a:t>numerator</a:t>
            </a:r>
            <a:r>
              <a:rPr lang="en-US" dirty="0">
                <a:latin typeface="Times New Roman" panose="02020603050405020304" pitchFamily="18" charset="0"/>
                <a:cs typeface="Times New Roman" panose="02020603050405020304" pitchFamily="18" charset="0"/>
              </a:rPr>
              <a:t> in the above equation is identical to the </a:t>
            </a:r>
            <a:r>
              <a:rPr lang="en-US" i="1" dirty="0">
                <a:solidFill>
                  <a:srgbClr val="0070C0"/>
                </a:solidFill>
                <a:latin typeface="Times New Roman" panose="02020603050405020304" pitchFamily="18" charset="0"/>
                <a:cs typeface="Times New Roman" panose="02020603050405020304" pitchFamily="18" charset="0"/>
              </a:rPr>
              <a:t>PS </a:t>
            </a:r>
            <a:r>
              <a:rPr lang="en-US" dirty="0">
                <a:solidFill>
                  <a:srgbClr val="0070C0"/>
                </a:solidFill>
                <a:latin typeface="Times New Roman" panose="02020603050405020304" pitchFamily="18" charset="0"/>
                <a:cs typeface="Times New Roman" panose="02020603050405020304" pitchFamily="18" charset="0"/>
              </a:rPr>
              <a:t>measure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Hence, the </a:t>
            </a:r>
            <a:r>
              <a:rPr lang="en-US" i="1" dirty="0">
                <a:latin typeface="Times New Roman" panose="02020603050405020304" pitchFamily="18" charset="0"/>
                <a:cs typeface="Times New Roman" panose="02020603050405020304" pitchFamily="18" charset="0"/>
              </a:rPr>
              <a:t>φ</a:t>
            </a:r>
            <a:r>
              <a:rPr lang="en-US" dirty="0">
                <a:latin typeface="Times New Roman" panose="02020603050405020304" pitchFamily="18" charset="0"/>
                <a:cs typeface="Times New Roman" panose="02020603050405020304" pitchFamily="18" charset="0"/>
              </a:rPr>
              <a:t>-coefficient can be understood as </a:t>
            </a:r>
            <a:r>
              <a:rPr lang="en-US" dirty="0">
                <a:solidFill>
                  <a:srgbClr val="0070C0"/>
                </a:solidFill>
                <a:latin typeface="Times New Roman" panose="02020603050405020304" pitchFamily="18" charset="0"/>
                <a:cs typeface="Times New Roman" panose="02020603050405020304" pitchFamily="18" charset="0"/>
              </a:rPr>
              <a:t>a normalized version of the </a:t>
            </a:r>
            <a:r>
              <a:rPr lang="en-US" i="1" dirty="0">
                <a:solidFill>
                  <a:srgbClr val="0070C0"/>
                </a:solidFill>
                <a:latin typeface="Times New Roman" panose="02020603050405020304" pitchFamily="18" charset="0"/>
                <a:cs typeface="Times New Roman" panose="02020603050405020304" pitchFamily="18" charset="0"/>
              </a:rPr>
              <a:t>PS </a:t>
            </a:r>
            <a:r>
              <a:rPr lang="en-US" dirty="0">
                <a:solidFill>
                  <a:srgbClr val="0070C0"/>
                </a:solidFill>
                <a:latin typeface="Times New Roman" panose="02020603050405020304" pitchFamily="18" charset="0"/>
                <a:cs typeface="Times New Roman" panose="02020603050405020304" pitchFamily="18" charset="0"/>
              </a:rPr>
              <a:t>measure</a:t>
            </a:r>
            <a:r>
              <a:rPr lang="en-US" dirty="0">
                <a:latin typeface="Times New Roman" panose="02020603050405020304" pitchFamily="18" charset="0"/>
                <a:cs typeface="Times New Roman" panose="02020603050405020304" pitchFamily="18" charset="0"/>
              </a:rPr>
              <a:t>, where that the value of the </a:t>
            </a:r>
            <a:r>
              <a:rPr lang="en-US" i="1" dirty="0">
                <a:latin typeface="Times New Roman" panose="02020603050405020304" pitchFamily="18" charset="0"/>
                <a:cs typeface="Times New Roman" panose="02020603050405020304" pitchFamily="18" charset="0"/>
              </a:rPr>
              <a:t>φ</a:t>
            </a:r>
            <a:r>
              <a:rPr lang="en-US" dirty="0">
                <a:latin typeface="Times New Roman" panose="02020603050405020304" pitchFamily="18" charset="0"/>
                <a:cs typeface="Times New Roman" panose="02020603050405020304" pitchFamily="18" charset="0"/>
              </a:rPr>
              <a:t>-coefficient </a:t>
            </a:r>
            <a:r>
              <a:rPr lang="en-US" dirty="0">
                <a:solidFill>
                  <a:srgbClr val="0000FF"/>
                </a:solidFill>
                <a:latin typeface="Times New Roman" panose="02020603050405020304" pitchFamily="18" charset="0"/>
                <a:cs typeface="Times New Roman" panose="02020603050405020304" pitchFamily="18" charset="0"/>
              </a:rPr>
              <a:t>ranges from </a:t>
            </a:r>
            <a:r>
              <a:rPr lang="en-US" i="1" dirty="0">
                <a:solidFill>
                  <a:srgbClr val="0000FF"/>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1 to +1. </a:t>
            </a:r>
          </a:p>
          <a:p>
            <a:r>
              <a:rPr lang="en-US" dirty="0">
                <a:latin typeface="Times New Roman" panose="02020603050405020304" pitchFamily="18" charset="0"/>
                <a:cs typeface="Times New Roman" panose="02020603050405020304" pitchFamily="18" charset="0"/>
              </a:rPr>
              <a:t>From a statistical viewpoint, the correlation captures the normalized difference between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and </a:t>
            </a:r>
            <a:r>
              <a:rPr lang="en-US" i="1"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indep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 correlation value of </a:t>
            </a:r>
            <a:r>
              <a:rPr lang="en-US" dirty="0">
                <a:solidFill>
                  <a:srgbClr val="0000FF"/>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means </a:t>
            </a:r>
            <a:r>
              <a:rPr lang="en-US" dirty="0">
                <a:solidFill>
                  <a:srgbClr val="0000FF"/>
                </a:solidFill>
                <a:latin typeface="Times New Roman" panose="02020603050405020304" pitchFamily="18" charset="0"/>
                <a:cs typeface="Times New Roman" panose="02020603050405020304" pitchFamily="18" charset="0"/>
              </a:rPr>
              <a:t>no relationship.</a:t>
            </a:r>
          </a:p>
          <a:p>
            <a:r>
              <a:rPr lang="en-US" dirty="0">
                <a:latin typeface="Times New Roman" panose="02020603050405020304" pitchFamily="18" charset="0"/>
                <a:cs typeface="Times New Roman" panose="02020603050405020304" pitchFamily="18" charset="0"/>
              </a:rPr>
              <a:t>A value of </a:t>
            </a:r>
            <a:r>
              <a:rPr lang="en-US" dirty="0">
                <a:solidFill>
                  <a:srgbClr val="0000FF"/>
                </a:solidFill>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suggests </a:t>
            </a:r>
            <a:r>
              <a:rPr lang="en-US" dirty="0">
                <a:solidFill>
                  <a:srgbClr val="0000FF"/>
                </a:solidFill>
                <a:latin typeface="Times New Roman" panose="02020603050405020304" pitchFamily="18" charset="0"/>
                <a:cs typeface="Times New Roman" panose="02020603050405020304" pitchFamily="18" charset="0"/>
              </a:rPr>
              <a:t>a perfect positive relationship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value of </a:t>
            </a:r>
            <a:r>
              <a:rPr lang="en-US" i="1" dirty="0">
                <a:solidFill>
                  <a:srgbClr val="0000FF"/>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suggests </a:t>
            </a:r>
            <a:r>
              <a:rPr lang="en-US" dirty="0">
                <a:solidFill>
                  <a:srgbClr val="0000FF"/>
                </a:solidFill>
                <a:latin typeface="Times New Roman" panose="02020603050405020304" pitchFamily="18" charset="0"/>
                <a:cs typeface="Times New Roman" panose="02020603050405020304" pitchFamily="18" charset="0"/>
              </a:rPr>
              <a:t>a perfect negative relationship</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7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C691-0C2D-43DD-B2D2-56AE1AF2F5AE}"/>
              </a:ext>
            </a:extLst>
          </p:cNvPr>
          <p:cNvSpPr>
            <a:spLocks noGrp="1"/>
          </p:cNvSpPr>
          <p:nvPr>
            <p:ph type="title"/>
          </p:nvPr>
        </p:nvSpPr>
        <p:spPr/>
        <p:txBody>
          <a:bodyPr/>
          <a:lstStyle/>
          <a:p>
            <a:r>
              <a:rPr lang="en-IN" b="1" dirty="0"/>
              <a:t>IS Measure</a:t>
            </a:r>
            <a:endParaRPr lang="en-IN" dirty="0"/>
          </a:p>
        </p:txBody>
      </p:sp>
      <p:sp>
        <p:nvSpPr>
          <p:cNvPr id="3" name="Content Placeholder 2">
            <a:extLst>
              <a:ext uri="{FF2B5EF4-FFF2-40B4-BE49-F238E27FC236}">
                <a16:creationId xmlns:a16="http://schemas.microsoft.com/office/drawing/2014/main" id="{DE01524B-DCE6-45E0-B5CA-5ADD03F7A237}"/>
              </a:ext>
            </a:extLst>
          </p:cNvPr>
          <p:cNvSpPr>
            <a:spLocks noGrp="1"/>
          </p:cNvSpPr>
          <p:nvPr>
            <p:ph idx="1"/>
          </p:nvPr>
        </p:nvSpPr>
        <p:spPr>
          <a:xfrm>
            <a:off x="838200" y="1848485"/>
            <a:ext cx="10515600" cy="4351338"/>
          </a:xfrm>
        </p:spPr>
        <p:txBody>
          <a:bodyPr>
            <a:normAutofit fontScale="85000" lnSpcReduction="20000"/>
          </a:bodyPr>
          <a:lstStyle/>
          <a:p>
            <a:r>
              <a:rPr lang="en-US" dirty="0"/>
              <a:t>An alternative measure for capturing the </a:t>
            </a:r>
            <a:r>
              <a:rPr lang="en-US" dirty="0">
                <a:solidFill>
                  <a:srgbClr val="0070C0"/>
                </a:solidFill>
              </a:rPr>
              <a:t>relationship between </a:t>
            </a:r>
            <a:r>
              <a:rPr lang="en-US" i="1" dirty="0">
                <a:solidFill>
                  <a:srgbClr val="0070C0"/>
                </a:solidFill>
              </a:rPr>
              <a:t>s</a:t>
            </a:r>
            <a:r>
              <a:rPr lang="en-US" dirty="0">
                <a:solidFill>
                  <a:srgbClr val="0070C0"/>
                </a:solidFill>
              </a:rPr>
              <a:t>(</a:t>
            </a:r>
            <a:r>
              <a:rPr lang="en-US" i="1" dirty="0">
                <a:solidFill>
                  <a:srgbClr val="0070C0"/>
                </a:solidFill>
              </a:rPr>
              <a:t>A,B</a:t>
            </a:r>
            <a:r>
              <a:rPr lang="en-US" dirty="0">
                <a:solidFill>
                  <a:srgbClr val="0070C0"/>
                </a:solidFill>
              </a:rPr>
              <a:t>) and </a:t>
            </a:r>
            <a:r>
              <a:rPr lang="en-US" i="1" dirty="0">
                <a:solidFill>
                  <a:srgbClr val="0070C0"/>
                </a:solidFill>
              </a:rPr>
              <a:t>s</a:t>
            </a:r>
            <a:r>
              <a:rPr lang="en-US" dirty="0">
                <a:solidFill>
                  <a:srgbClr val="0070C0"/>
                </a:solidFill>
              </a:rPr>
              <a:t>(</a:t>
            </a:r>
            <a:r>
              <a:rPr lang="en-US" i="1" dirty="0">
                <a:solidFill>
                  <a:srgbClr val="0070C0"/>
                </a:solidFill>
              </a:rPr>
              <a:t>A</a:t>
            </a:r>
            <a:r>
              <a:rPr lang="en-US" dirty="0">
                <a:solidFill>
                  <a:srgbClr val="0070C0"/>
                </a:solidFill>
              </a:rPr>
              <a:t>) </a:t>
            </a:r>
            <a:r>
              <a:rPr lang="en-US" i="1" dirty="0">
                <a:solidFill>
                  <a:srgbClr val="0070C0"/>
                </a:solidFill>
              </a:rPr>
              <a:t>× s</a:t>
            </a:r>
            <a:r>
              <a:rPr lang="en-US" dirty="0">
                <a:solidFill>
                  <a:srgbClr val="0070C0"/>
                </a:solidFill>
              </a:rPr>
              <a:t>(</a:t>
            </a:r>
            <a:r>
              <a:rPr lang="en-US" i="1" dirty="0">
                <a:solidFill>
                  <a:srgbClr val="0070C0"/>
                </a:solidFill>
              </a:rPr>
              <a:t>B</a:t>
            </a:r>
            <a:r>
              <a:rPr lang="en-US" dirty="0">
                <a:solidFill>
                  <a:srgbClr val="0070C0"/>
                </a:solidFill>
              </a:rPr>
              <a:t>). </a:t>
            </a:r>
          </a:p>
          <a:p>
            <a:r>
              <a:rPr lang="en-US" dirty="0"/>
              <a:t>The IS measure is defined as follows:</a:t>
            </a:r>
          </a:p>
          <a:p>
            <a:endParaRPr lang="en-US" dirty="0"/>
          </a:p>
          <a:p>
            <a:r>
              <a:rPr lang="en-US" i="1" dirty="0"/>
              <a:t>IS </a:t>
            </a:r>
            <a:r>
              <a:rPr lang="en-US" dirty="0" err="1"/>
              <a:t>is</a:t>
            </a:r>
            <a:r>
              <a:rPr lang="en-US" dirty="0"/>
              <a:t> the </a:t>
            </a:r>
            <a:r>
              <a:rPr lang="en-US" dirty="0">
                <a:solidFill>
                  <a:srgbClr val="0070C0"/>
                </a:solidFill>
              </a:rPr>
              <a:t>geometric mean between the interest factor and the support of a pattern,</a:t>
            </a:r>
            <a:r>
              <a:rPr lang="en-US" dirty="0"/>
              <a:t> </a:t>
            </a:r>
            <a:r>
              <a:rPr lang="en-US" i="1" dirty="0"/>
              <a:t>IS </a:t>
            </a:r>
            <a:r>
              <a:rPr lang="en-US" dirty="0" err="1"/>
              <a:t>is</a:t>
            </a:r>
            <a:r>
              <a:rPr lang="en-US" dirty="0"/>
              <a:t> </a:t>
            </a:r>
            <a:r>
              <a:rPr lang="en-US" dirty="0">
                <a:solidFill>
                  <a:srgbClr val="C00000"/>
                </a:solidFill>
              </a:rPr>
              <a:t>large</a:t>
            </a:r>
            <a:r>
              <a:rPr lang="en-US" dirty="0"/>
              <a:t> when both the </a:t>
            </a:r>
            <a:r>
              <a:rPr lang="en-US" dirty="0">
                <a:solidFill>
                  <a:srgbClr val="C00000"/>
                </a:solidFill>
              </a:rPr>
              <a:t>interest factor and support are large</a:t>
            </a:r>
            <a:r>
              <a:rPr lang="en-US" dirty="0"/>
              <a:t>. </a:t>
            </a:r>
          </a:p>
          <a:p>
            <a:r>
              <a:rPr lang="en-US" dirty="0"/>
              <a:t>If the interest factor of </a:t>
            </a:r>
            <a:r>
              <a:rPr lang="en-US" dirty="0">
                <a:solidFill>
                  <a:srgbClr val="C00000"/>
                </a:solidFill>
              </a:rPr>
              <a:t>two patterns are identical</a:t>
            </a:r>
            <a:r>
              <a:rPr lang="en-US" dirty="0"/>
              <a:t>, the </a:t>
            </a:r>
            <a:r>
              <a:rPr lang="en-US" i="1" dirty="0"/>
              <a:t>IS </a:t>
            </a:r>
            <a:r>
              <a:rPr lang="en-US" dirty="0"/>
              <a:t>has a preference of </a:t>
            </a:r>
            <a:r>
              <a:rPr lang="en-US" dirty="0">
                <a:solidFill>
                  <a:srgbClr val="C00000"/>
                </a:solidFill>
              </a:rPr>
              <a:t>selecting the pattern with higher support.</a:t>
            </a:r>
          </a:p>
          <a:p>
            <a:r>
              <a:rPr lang="en-US" i="1" dirty="0"/>
              <a:t>IS </a:t>
            </a:r>
            <a:r>
              <a:rPr lang="en-US" dirty="0" err="1"/>
              <a:t>is</a:t>
            </a:r>
            <a:r>
              <a:rPr lang="en-US" dirty="0"/>
              <a:t> mathematically equivalent to the </a:t>
            </a:r>
            <a:r>
              <a:rPr lang="en-US" dirty="0">
                <a:solidFill>
                  <a:srgbClr val="0070C0"/>
                </a:solidFill>
              </a:rPr>
              <a:t>cosine measure for binary .</a:t>
            </a:r>
          </a:p>
          <a:p>
            <a:r>
              <a:rPr lang="en-US" dirty="0"/>
              <a:t>The value of </a:t>
            </a:r>
            <a:r>
              <a:rPr lang="en-US" i="1" dirty="0"/>
              <a:t>IS </a:t>
            </a:r>
            <a:r>
              <a:rPr lang="en-US" dirty="0"/>
              <a:t>thus </a:t>
            </a:r>
            <a:r>
              <a:rPr lang="en-US" dirty="0">
                <a:solidFill>
                  <a:srgbClr val="0070C0"/>
                </a:solidFill>
              </a:rPr>
              <a:t>varies from 0 to 1</a:t>
            </a:r>
            <a:r>
              <a:rPr lang="en-US" dirty="0"/>
              <a:t>, where an </a:t>
            </a:r>
            <a:r>
              <a:rPr lang="en-US" i="1" dirty="0"/>
              <a:t>IS </a:t>
            </a:r>
            <a:r>
              <a:rPr lang="en-US" dirty="0"/>
              <a:t>value of </a:t>
            </a:r>
            <a:r>
              <a:rPr lang="en-US" dirty="0">
                <a:solidFill>
                  <a:srgbClr val="0070C0"/>
                </a:solidFill>
              </a:rPr>
              <a:t>0</a:t>
            </a:r>
            <a:r>
              <a:rPr lang="en-US" dirty="0"/>
              <a:t> corresponds to </a:t>
            </a:r>
            <a:r>
              <a:rPr lang="en-US" dirty="0">
                <a:solidFill>
                  <a:srgbClr val="0070C0"/>
                </a:solidFill>
              </a:rPr>
              <a:t>no co-occurrence</a:t>
            </a:r>
            <a:r>
              <a:rPr lang="en-US" dirty="0"/>
              <a:t> of the two variables, while an </a:t>
            </a:r>
            <a:r>
              <a:rPr lang="en-US" i="1" dirty="0"/>
              <a:t>IS </a:t>
            </a:r>
            <a:r>
              <a:rPr lang="en-US" dirty="0"/>
              <a:t>value of </a:t>
            </a:r>
            <a:r>
              <a:rPr lang="en-US" dirty="0">
                <a:solidFill>
                  <a:srgbClr val="0070C0"/>
                </a:solidFill>
              </a:rPr>
              <a:t>1 denotes perfect relationship</a:t>
            </a:r>
            <a:r>
              <a:rPr lang="en-US" dirty="0"/>
              <a:t>, since they occur in exactly the same transactions.</a:t>
            </a:r>
            <a:endParaRPr lang="en-IN" dirty="0"/>
          </a:p>
        </p:txBody>
      </p:sp>
      <p:pic>
        <p:nvPicPr>
          <p:cNvPr id="4" name="Picture 3">
            <a:extLst>
              <a:ext uri="{FF2B5EF4-FFF2-40B4-BE49-F238E27FC236}">
                <a16:creationId xmlns:a16="http://schemas.microsoft.com/office/drawing/2014/main" id="{31DFA956-EE81-47EE-BD17-08B0CA565C81}"/>
              </a:ext>
            </a:extLst>
          </p:cNvPr>
          <p:cNvPicPr>
            <a:picLocks noChangeAspect="1"/>
          </p:cNvPicPr>
          <p:nvPr/>
        </p:nvPicPr>
        <p:blipFill>
          <a:blip r:embed="rId2"/>
          <a:stretch>
            <a:fillRect/>
          </a:stretch>
        </p:blipFill>
        <p:spPr>
          <a:xfrm>
            <a:off x="5729825" y="2269691"/>
            <a:ext cx="5944430" cy="838317"/>
          </a:xfrm>
          <a:prstGeom prst="rect">
            <a:avLst/>
          </a:prstGeom>
        </p:spPr>
      </p:pic>
    </p:spTree>
    <p:extLst>
      <p:ext uri="{BB962C8B-B14F-4D97-AF65-F5344CB8AC3E}">
        <p14:creationId xmlns:p14="http://schemas.microsoft.com/office/powerpoint/2010/main" val="43080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FE35-1A05-4FD7-B1E5-B101367D2C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B77EB1-88D0-4A24-B9A6-079C73CE001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1B93CC1-AD8B-4729-8635-0EC0B03004AA}"/>
              </a:ext>
            </a:extLst>
          </p:cNvPr>
          <p:cNvPicPr>
            <a:picLocks noChangeAspect="1"/>
          </p:cNvPicPr>
          <p:nvPr/>
        </p:nvPicPr>
        <p:blipFill>
          <a:blip r:embed="rId2"/>
          <a:stretch>
            <a:fillRect/>
          </a:stretch>
        </p:blipFill>
        <p:spPr>
          <a:xfrm>
            <a:off x="1720566" y="199710"/>
            <a:ext cx="8231566" cy="6293165"/>
          </a:xfrm>
          <a:prstGeom prst="rect">
            <a:avLst/>
          </a:prstGeom>
        </p:spPr>
      </p:pic>
    </p:spTree>
    <p:extLst>
      <p:ext uri="{BB962C8B-B14F-4D97-AF65-F5344CB8AC3E}">
        <p14:creationId xmlns:p14="http://schemas.microsoft.com/office/powerpoint/2010/main" val="1586700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3334-E117-4BC7-BAFD-615CF83378B1}"/>
              </a:ext>
            </a:extLst>
          </p:cNvPr>
          <p:cNvSpPr>
            <a:spLocks noGrp="1"/>
          </p:cNvSpPr>
          <p:nvPr>
            <p:ph type="title"/>
          </p:nvPr>
        </p:nvSpPr>
        <p:spPr>
          <a:xfrm>
            <a:off x="838200" y="171767"/>
            <a:ext cx="10515600" cy="1325563"/>
          </a:xfrm>
        </p:spPr>
        <p:txBody>
          <a:bodyPr/>
          <a:lstStyle/>
          <a:p>
            <a:r>
              <a:rPr lang="en-IN" b="1" dirty="0"/>
              <a:t>Properties of Objective Measures</a:t>
            </a:r>
            <a:endParaRPr lang="en-IN" dirty="0"/>
          </a:p>
        </p:txBody>
      </p:sp>
      <p:sp>
        <p:nvSpPr>
          <p:cNvPr id="3" name="Content Placeholder 2">
            <a:extLst>
              <a:ext uri="{FF2B5EF4-FFF2-40B4-BE49-F238E27FC236}">
                <a16:creationId xmlns:a16="http://schemas.microsoft.com/office/drawing/2014/main" id="{F31A07DB-0578-4F22-A1FB-B414538A3214}"/>
              </a:ext>
            </a:extLst>
          </p:cNvPr>
          <p:cNvSpPr>
            <a:spLocks noGrp="1"/>
          </p:cNvSpPr>
          <p:nvPr>
            <p:ph idx="1"/>
          </p:nvPr>
        </p:nvSpPr>
        <p:spPr>
          <a:xfrm>
            <a:off x="622758" y="1497330"/>
            <a:ext cx="8197038" cy="4679633"/>
          </a:xfrm>
        </p:spPr>
        <p:txBody>
          <a:bodyPr>
            <a:normAutofit fontScale="77500" lnSpcReduction="20000"/>
          </a:bodyPr>
          <a:lstStyle/>
          <a:p>
            <a:pPr algn="just"/>
            <a:r>
              <a:rPr lang="en-US" dirty="0">
                <a:solidFill>
                  <a:srgbClr val="0000FF"/>
                </a:solidFill>
                <a:latin typeface="Times New Roman" panose="02020603050405020304" pitchFamily="18" charset="0"/>
                <a:cs typeface="Times New Roman" panose="02020603050405020304" pitchFamily="18" charset="0"/>
              </a:rPr>
              <a:t>Inversion Property</a:t>
            </a:r>
          </a:p>
          <a:p>
            <a:pPr algn="just"/>
            <a:r>
              <a:rPr lang="en-US" dirty="0">
                <a:latin typeface="Times New Roman" panose="02020603050405020304" pitchFamily="18" charset="0"/>
                <a:cs typeface="Times New Roman" panose="02020603050405020304" pitchFamily="18" charset="0"/>
              </a:rPr>
              <a:t>An objective measure </a:t>
            </a:r>
            <a:r>
              <a:rPr lang="en-US" i="1" dirty="0">
                <a:solidFill>
                  <a:srgbClr val="0070C0"/>
                </a:solidFill>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is invariant under the inversion operation if its value </a:t>
            </a:r>
            <a:r>
              <a:rPr lang="en-US" dirty="0">
                <a:solidFill>
                  <a:srgbClr val="0070C0"/>
                </a:solidFill>
                <a:latin typeface="Times New Roman" panose="02020603050405020304" pitchFamily="18" charset="0"/>
                <a:cs typeface="Times New Roman" panose="02020603050405020304" pitchFamily="18" charset="0"/>
              </a:rPr>
              <a:t>remains the same when exchanging the frequency counts </a:t>
            </a:r>
            <a:r>
              <a:rPr lang="en-US" i="1" dirty="0">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11 </a:t>
            </a:r>
            <a:r>
              <a:rPr lang="en-US" dirty="0">
                <a:latin typeface="Times New Roman" panose="02020603050405020304" pitchFamily="18" charset="0"/>
                <a:cs typeface="Times New Roman" panose="02020603050405020304" pitchFamily="18" charset="0"/>
              </a:rPr>
              <a:t>with </a:t>
            </a:r>
            <a:r>
              <a:rPr lang="en-US" i="1" dirty="0">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00</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 with </a:t>
            </a:r>
            <a:r>
              <a:rPr lang="en-US" i="1" dirty="0">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01</a:t>
            </a:r>
            <a:r>
              <a:rPr lang="en-US" dirty="0">
                <a:latin typeface="Times New Roman" panose="02020603050405020304" pitchFamily="18" charset="0"/>
                <a:cs typeface="Times New Roman" panose="02020603050405020304" pitchFamily="18" charset="0"/>
              </a:rPr>
              <a:t>.</a:t>
            </a:r>
          </a:p>
          <a:p>
            <a:pPr algn="just"/>
            <a:r>
              <a:rPr lang="en-US" dirty="0">
                <a:solidFill>
                  <a:srgbClr val="0070C0"/>
                </a:solidFill>
                <a:latin typeface="Times New Roman" panose="02020603050405020304" pitchFamily="18" charset="0"/>
                <a:cs typeface="Times New Roman" panose="02020603050405020304" pitchFamily="18" charset="0"/>
              </a:rPr>
              <a:t>Applying transformation to a binary vector</a:t>
            </a:r>
            <a:r>
              <a:rPr lang="en-US" dirty="0">
                <a:latin typeface="Times New Roman" panose="02020603050405020304" pitchFamily="18" charset="0"/>
                <a:cs typeface="Times New Roman" panose="02020603050405020304" pitchFamily="18" charset="0"/>
              </a:rPr>
              <a:t> is called </a:t>
            </a:r>
            <a:r>
              <a:rPr lang="en-US" b="1" dirty="0">
                <a:latin typeface="Times New Roman" panose="02020603050405020304" pitchFamily="18" charset="0"/>
                <a:cs typeface="Times New Roman" panose="02020603050405020304" pitchFamily="18" charset="0"/>
              </a:rPr>
              <a:t>inversion</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If a measure is invariant under the inversion operation, then its value for the vector pair </a:t>
            </a:r>
            <a:r>
              <a:rPr lang="en-US" i="1" dirty="0">
                <a:latin typeface="Times New Roman" panose="02020603050405020304" pitchFamily="18" charset="0"/>
                <a:cs typeface="Times New Roman" panose="02020603050405020304" pitchFamily="18" charset="0"/>
              </a:rPr>
              <a:t>{A,B} </a:t>
            </a:r>
            <a:r>
              <a:rPr lang="en-US" dirty="0">
                <a:latin typeface="Times New Roman" panose="02020603050405020304" pitchFamily="18" charset="0"/>
                <a:cs typeface="Times New Roman" panose="02020603050405020304" pitchFamily="18" charset="0"/>
              </a:rPr>
              <a:t>should be identical to its </a:t>
            </a:r>
            <a:r>
              <a:rPr lang="en-IN" dirty="0">
                <a:latin typeface="Times New Roman" panose="02020603050405020304" pitchFamily="18" charset="0"/>
                <a:cs typeface="Times New Roman" panose="02020603050405020304" pitchFamily="18" charset="0"/>
              </a:rPr>
              <a:t>value for </a:t>
            </a:r>
            <a:r>
              <a:rPr lang="en-IN" i="1" dirty="0">
                <a:latin typeface="Times New Roman" panose="02020603050405020304" pitchFamily="18" charset="0"/>
                <a:cs typeface="Times New Roman" panose="02020603050405020304" pitchFamily="18" charset="0"/>
              </a:rPr>
              <a:t>{A,B}</a:t>
            </a:r>
            <a:r>
              <a:rPr lang="en-IN"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Measures that are invariant to the inversion property include the </a:t>
            </a:r>
            <a:r>
              <a:rPr lang="en-US" dirty="0">
                <a:solidFill>
                  <a:srgbClr val="0000FF"/>
                </a:solidFill>
                <a:latin typeface="Times New Roman" panose="02020603050405020304" pitchFamily="18" charset="0"/>
                <a:cs typeface="Times New Roman" panose="02020603050405020304" pitchFamily="18" charset="0"/>
              </a:rPr>
              <a:t>correlation (</a:t>
            </a:r>
            <a:r>
              <a:rPr lang="en-US" i="1" dirty="0">
                <a:solidFill>
                  <a:srgbClr val="0000FF"/>
                </a:solidFill>
                <a:latin typeface="Times New Roman" panose="02020603050405020304" pitchFamily="18" charset="0"/>
                <a:cs typeface="Times New Roman" panose="02020603050405020304" pitchFamily="18" charset="0"/>
              </a:rPr>
              <a:t>φ</a:t>
            </a:r>
            <a:r>
              <a:rPr lang="en-US" dirty="0">
                <a:solidFill>
                  <a:srgbClr val="0000FF"/>
                </a:solidFill>
                <a:latin typeface="Times New Roman" panose="02020603050405020304" pitchFamily="18" charset="0"/>
                <a:cs typeface="Times New Roman" panose="02020603050405020304" pitchFamily="18" charset="0"/>
              </a:rPr>
              <a:t>-coefficient), odds ratio, </a:t>
            </a:r>
            <a:r>
              <a:rPr lang="en-US" i="1" dirty="0">
                <a:solidFill>
                  <a:srgbClr val="0000FF"/>
                </a:solidFill>
                <a:latin typeface="Times New Roman" panose="02020603050405020304" pitchFamily="18" charset="0"/>
                <a:cs typeface="Times New Roman" panose="02020603050405020304" pitchFamily="18" charset="0"/>
              </a:rPr>
              <a:t>κ</a:t>
            </a:r>
            <a:r>
              <a:rPr lang="en-US" dirty="0">
                <a:solidFill>
                  <a:srgbClr val="0000FF"/>
                </a:solidFill>
                <a:latin typeface="Times New Roman" panose="02020603050405020304" pitchFamily="18" charset="0"/>
                <a:cs typeface="Times New Roman" panose="02020603050405020304" pitchFamily="18" charset="0"/>
              </a:rPr>
              <a:t>, and collective strength. </a:t>
            </a:r>
          </a:p>
          <a:p>
            <a:pPr algn="just"/>
            <a:r>
              <a:rPr lang="en-US" dirty="0">
                <a:latin typeface="Times New Roman" panose="02020603050405020304" pitchFamily="18" charset="0"/>
                <a:cs typeface="Times New Roman" panose="02020603050405020304" pitchFamily="18" charset="0"/>
              </a:rPr>
              <a:t>These measures are especially </a:t>
            </a:r>
            <a:r>
              <a:rPr lang="en-US" dirty="0">
                <a:solidFill>
                  <a:srgbClr val="0070C0"/>
                </a:solidFill>
                <a:latin typeface="Times New Roman" panose="02020603050405020304" pitchFamily="18" charset="0"/>
                <a:cs typeface="Times New Roman" panose="02020603050405020304" pitchFamily="18" charset="0"/>
              </a:rPr>
              <a:t>useful in scenarios where the presence </a:t>
            </a:r>
            <a:r>
              <a:rPr lang="en-US" dirty="0">
                <a:latin typeface="Times New Roman" panose="02020603050405020304" pitchFamily="18" charset="0"/>
                <a:cs typeface="Times New Roman" panose="02020603050405020304" pitchFamily="18" charset="0"/>
              </a:rPr>
              <a:t>(1’s) of a variable </a:t>
            </a:r>
            <a:r>
              <a:rPr lang="en-US" dirty="0">
                <a:solidFill>
                  <a:srgbClr val="0070C0"/>
                </a:solidFill>
                <a:latin typeface="Times New Roman" panose="02020603050405020304" pitchFamily="18" charset="0"/>
                <a:cs typeface="Times New Roman" panose="02020603050405020304" pitchFamily="18" charset="0"/>
              </a:rPr>
              <a:t>is as important as its absence </a:t>
            </a:r>
            <a:r>
              <a:rPr lang="en-US" dirty="0">
                <a:latin typeface="Times New Roman" panose="02020603050405020304" pitchFamily="18" charset="0"/>
                <a:cs typeface="Times New Roman" panose="02020603050405020304" pitchFamily="18" charset="0"/>
              </a:rPr>
              <a:t>(0’s).</a:t>
            </a:r>
          </a:p>
          <a:p>
            <a:pPr algn="just"/>
            <a:r>
              <a:rPr lang="en-US" dirty="0">
                <a:latin typeface="Times New Roman" panose="02020603050405020304" pitchFamily="18" charset="0"/>
                <a:cs typeface="Times New Roman" panose="02020603050405020304" pitchFamily="18" charset="0"/>
              </a:rPr>
              <a:t>Measures that do not remain invariant under the inversion operation include the </a:t>
            </a:r>
            <a:r>
              <a:rPr lang="en-US" dirty="0">
                <a:solidFill>
                  <a:srgbClr val="0000FF"/>
                </a:solidFill>
                <a:latin typeface="Times New Roman" panose="02020603050405020304" pitchFamily="18" charset="0"/>
                <a:cs typeface="Times New Roman" panose="02020603050405020304" pitchFamily="18" charset="0"/>
              </a:rPr>
              <a:t>interest factor </a:t>
            </a:r>
            <a:r>
              <a:rPr lang="en-US" dirty="0">
                <a:latin typeface="Times New Roman" panose="02020603050405020304" pitchFamily="18" charset="0"/>
                <a:cs typeface="Times New Roman" panose="02020603050405020304" pitchFamily="18" charset="0"/>
              </a:rPr>
              <a:t>and</a:t>
            </a:r>
            <a:r>
              <a:rPr lang="en-US" dirty="0">
                <a:solidFill>
                  <a:srgbClr val="0000FF"/>
                </a:solidFill>
                <a:latin typeface="Times New Roman" panose="02020603050405020304" pitchFamily="18" charset="0"/>
                <a:cs typeface="Times New Roman" panose="02020603050405020304" pitchFamily="18" charset="0"/>
              </a:rPr>
              <a:t> the </a:t>
            </a:r>
            <a:r>
              <a:rPr lang="en-US" i="1" dirty="0">
                <a:solidFill>
                  <a:srgbClr val="0000FF"/>
                </a:solidFill>
                <a:latin typeface="Times New Roman" panose="02020603050405020304" pitchFamily="18" charset="0"/>
                <a:cs typeface="Times New Roman" panose="02020603050405020304" pitchFamily="18" charset="0"/>
              </a:rPr>
              <a:t>IS </a:t>
            </a:r>
            <a:r>
              <a:rPr lang="en-US" dirty="0">
                <a:solidFill>
                  <a:srgbClr val="0000FF"/>
                </a:solidFill>
                <a:latin typeface="Times New Roman" panose="02020603050405020304" pitchFamily="18" charset="0"/>
                <a:cs typeface="Times New Roman" panose="02020603050405020304" pitchFamily="18" charset="0"/>
              </a:rPr>
              <a:t>measure.</a:t>
            </a:r>
            <a:endParaRPr lang="en-IN" dirty="0">
              <a:solidFill>
                <a:srgbClr val="0000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27FCF85-9F5F-42C8-904B-4361B8BD3CF3}"/>
              </a:ext>
            </a:extLst>
          </p:cNvPr>
          <p:cNvPicPr>
            <a:picLocks noChangeAspect="1"/>
          </p:cNvPicPr>
          <p:nvPr/>
        </p:nvPicPr>
        <p:blipFill>
          <a:blip r:embed="rId3"/>
          <a:stretch>
            <a:fillRect/>
          </a:stretch>
        </p:blipFill>
        <p:spPr>
          <a:xfrm>
            <a:off x="9035238" y="3094479"/>
            <a:ext cx="2534004" cy="2772162"/>
          </a:xfrm>
          <a:prstGeom prst="rect">
            <a:avLst/>
          </a:prstGeom>
        </p:spPr>
      </p:pic>
      <p:cxnSp>
        <p:nvCxnSpPr>
          <p:cNvPr id="6" name="Straight Connector 5">
            <a:extLst>
              <a:ext uri="{FF2B5EF4-FFF2-40B4-BE49-F238E27FC236}">
                <a16:creationId xmlns:a16="http://schemas.microsoft.com/office/drawing/2014/main" id="{D23EFFF7-11DC-4385-B5EF-094551C6C797}"/>
              </a:ext>
            </a:extLst>
          </p:cNvPr>
          <p:cNvCxnSpPr>
            <a:cxnSpLocks/>
          </p:cNvCxnSpPr>
          <p:nvPr/>
        </p:nvCxnSpPr>
        <p:spPr>
          <a:xfrm>
            <a:off x="7726680" y="3291840"/>
            <a:ext cx="1828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B42B13-9076-441D-B02E-6B0DC8304277}"/>
              </a:ext>
            </a:extLst>
          </p:cNvPr>
          <p:cNvCxnSpPr>
            <a:cxnSpLocks/>
          </p:cNvCxnSpPr>
          <p:nvPr/>
        </p:nvCxnSpPr>
        <p:spPr>
          <a:xfrm flipV="1">
            <a:off x="7981773" y="3288030"/>
            <a:ext cx="201930" cy="152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769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3334-E117-4BC7-BAFD-615CF83378B1}"/>
              </a:ext>
            </a:extLst>
          </p:cNvPr>
          <p:cNvSpPr>
            <a:spLocks noGrp="1"/>
          </p:cNvSpPr>
          <p:nvPr>
            <p:ph type="title"/>
          </p:nvPr>
        </p:nvSpPr>
        <p:spPr>
          <a:xfrm>
            <a:off x="426720" y="342265"/>
            <a:ext cx="10515600" cy="492125"/>
          </a:xfrm>
        </p:spPr>
        <p:txBody>
          <a:bodyPr>
            <a:normAutofit fontScale="90000"/>
          </a:bodyPr>
          <a:lstStyle/>
          <a:p>
            <a:r>
              <a:rPr lang="en-IN" b="1" dirty="0"/>
              <a:t>Properties of Objective Measures</a:t>
            </a:r>
            <a:endParaRPr lang="en-IN" dirty="0"/>
          </a:p>
        </p:txBody>
      </p:sp>
      <p:sp>
        <p:nvSpPr>
          <p:cNvPr id="3" name="Content Placeholder 2">
            <a:extLst>
              <a:ext uri="{FF2B5EF4-FFF2-40B4-BE49-F238E27FC236}">
                <a16:creationId xmlns:a16="http://schemas.microsoft.com/office/drawing/2014/main" id="{F31A07DB-0578-4F22-A1FB-B414538A3214}"/>
              </a:ext>
            </a:extLst>
          </p:cNvPr>
          <p:cNvSpPr>
            <a:spLocks noGrp="1"/>
          </p:cNvSpPr>
          <p:nvPr>
            <p:ph idx="1"/>
          </p:nvPr>
        </p:nvSpPr>
        <p:spPr>
          <a:xfrm>
            <a:off x="506730" y="1085851"/>
            <a:ext cx="10515600" cy="3954780"/>
          </a:xfrm>
        </p:spPr>
        <p:txBody>
          <a:bodyPr>
            <a:normAutofit fontScale="85000" lnSpcReduction="10000"/>
          </a:bodyPr>
          <a:lstStyle/>
          <a:p>
            <a:pPr marL="0" indent="0" algn="just">
              <a:buNone/>
            </a:pPr>
            <a:r>
              <a:rPr lang="en-US" dirty="0">
                <a:solidFill>
                  <a:srgbClr val="0000FF"/>
                </a:solidFill>
                <a:latin typeface="Times New Roman" panose="02020603050405020304" pitchFamily="18" charset="0"/>
                <a:cs typeface="Times New Roman" panose="02020603050405020304" pitchFamily="18" charset="0"/>
              </a:rPr>
              <a:t>Scaling Invariance Property</a:t>
            </a:r>
            <a:endParaRPr lang="en-US" b="1" dirty="0">
              <a:solidFill>
                <a:srgbClr val="0000FF"/>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Let </a:t>
            </a:r>
            <a:r>
              <a:rPr lang="en-US" sz="2400" i="1" dirty="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be a </a:t>
            </a:r>
            <a:r>
              <a:rPr lang="en-US" sz="2400" dirty="0">
                <a:solidFill>
                  <a:srgbClr val="C00000"/>
                </a:solidFill>
                <a:latin typeface="Times New Roman" panose="02020603050405020304" pitchFamily="18" charset="0"/>
                <a:cs typeface="Times New Roman" panose="02020603050405020304" pitchFamily="18" charset="0"/>
              </a:rPr>
              <a:t>contingency table with frequency counts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f</a:t>
            </a:r>
            <a:r>
              <a:rPr lang="en-US" sz="2400" baseline="-25000" dirty="0">
                <a:latin typeface="Times New Roman" panose="02020603050405020304" pitchFamily="18" charset="0"/>
                <a:cs typeface="Times New Roman" panose="02020603050405020304" pitchFamily="18" charset="0"/>
              </a:rPr>
              <a:t>11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f</a:t>
            </a:r>
            <a:r>
              <a:rPr lang="en-US" sz="2400" baseline="-25000" dirty="0">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f</a:t>
            </a:r>
            <a:r>
              <a:rPr lang="en-US" sz="2400" baseline="-25000" dirty="0">
                <a:latin typeface="Times New Roman" panose="02020603050405020304" pitchFamily="18" charset="0"/>
                <a:cs typeface="Times New Roman" panose="02020603050405020304" pitchFamily="18" charset="0"/>
              </a:rPr>
              <a:t>01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f</a:t>
            </a:r>
            <a:r>
              <a:rPr lang="en-US" sz="2400" baseline="-25000" dirty="0">
                <a:latin typeface="Times New Roman" panose="02020603050405020304" pitchFamily="18" charset="0"/>
                <a:cs typeface="Times New Roman" panose="02020603050405020304" pitchFamily="18" charset="0"/>
              </a:rPr>
              <a:t>00</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Let </a:t>
            </a:r>
            <a:r>
              <a:rPr lang="en-US" sz="2400" i="1" dirty="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be the </a:t>
            </a:r>
            <a:r>
              <a:rPr lang="en-US" sz="2400" dirty="0">
                <a:solidFill>
                  <a:srgbClr val="C00000"/>
                </a:solidFill>
                <a:latin typeface="Times New Roman" panose="02020603050405020304" pitchFamily="18" charset="0"/>
                <a:cs typeface="Times New Roman" panose="02020603050405020304" pitchFamily="18" charset="0"/>
              </a:rPr>
              <a:t>transformed contingency table with scaled frequency counts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3</a:t>
            </a:r>
            <a:r>
              <a:rPr lang="en-US" sz="2400" i="1" dirty="0">
                <a:latin typeface="Times New Roman" panose="02020603050405020304" pitchFamily="18" charset="0"/>
                <a:cs typeface="Times New Roman" panose="02020603050405020304" pitchFamily="18" charset="0"/>
              </a:rPr>
              <a:t>f</a:t>
            </a:r>
            <a:r>
              <a:rPr lang="en-US" sz="2400" baseline="-25000" dirty="0">
                <a:latin typeface="Times New Roman" panose="02020603050405020304" pitchFamily="18" charset="0"/>
                <a:cs typeface="Times New Roman" panose="02020603050405020304" pitchFamily="18" charset="0"/>
              </a:rPr>
              <a:t>11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3</a:t>
            </a:r>
            <a:r>
              <a:rPr lang="en-US" sz="2400" i="1" dirty="0">
                <a:latin typeface="Times New Roman" panose="02020603050405020304" pitchFamily="18" charset="0"/>
                <a:cs typeface="Times New Roman" panose="02020603050405020304" pitchFamily="18" charset="0"/>
              </a:rPr>
              <a:t>f</a:t>
            </a:r>
            <a:r>
              <a:rPr lang="en-US" sz="2400" baseline="-25000" dirty="0">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4</a:t>
            </a:r>
            <a:r>
              <a:rPr lang="en-US" sz="2400" i="1" dirty="0">
                <a:latin typeface="Times New Roman" panose="02020603050405020304" pitchFamily="18" charset="0"/>
                <a:cs typeface="Times New Roman" panose="02020603050405020304" pitchFamily="18" charset="0"/>
              </a:rPr>
              <a:t>f</a:t>
            </a:r>
            <a:r>
              <a:rPr lang="en-US" sz="2400" baseline="-25000" dirty="0">
                <a:latin typeface="Times New Roman" panose="02020603050405020304" pitchFamily="18" charset="0"/>
                <a:cs typeface="Times New Roman" panose="02020603050405020304" pitchFamily="18" charset="0"/>
              </a:rPr>
              <a:t>01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4</a:t>
            </a:r>
            <a:r>
              <a:rPr lang="en-US" sz="2400" i="1" dirty="0">
                <a:latin typeface="Times New Roman" panose="02020603050405020304" pitchFamily="18" charset="0"/>
                <a:cs typeface="Times New Roman" panose="02020603050405020304" pitchFamily="18" charset="0"/>
              </a:rPr>
              <a:t>f</a:t>
            </a:r>
            <a:r>
              <a:rPr lang="en-US" sz="2400" baseline="-25000" dirty="0">
                <a:latin typeface="Times New Roman" panose="02020603050405020304" pitchFamily="18" charset="0"/>
                <a:cs typeface="Times New Roman" panose="02020603050405020304" pitchFamily="18" charset="0"/>
              </a:rPr>
              <a:t>00</a:t>
            </a:r>
            <a:r>
              <a:rPr lang="en-US" sz="2400" dirty="0">
                <a:latin typeface="Times New Roman" panose="02020603050405020304" pitchFamily="18" charset="0"/>
                <a:cs typeface="Times New Roman" panose="02020603050405020304" pitchFamily="18" charset="0"/>
              </a:rPr>
              <a:t>], where </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are positive constants used to scale the two rows and the two columns of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An objective measure </a:t>
            </a:r>
            <a:r>
              <a:rPr lang="en-US" sz="2400" i="1"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is invariant under the row/column scaling operation </a:t>
            </a:r>
            <a:r>
              <a:rPr lang="en-US" sz="2400" dirty="0">
                <a:solidFill>
                  <a:srgbClr val="C00000"/>
                </a:solidFill>
                <a:latin typeface="Times New Roman" panose="02020603050405020304" pitchFamily="18" charset="0"/>
                <a:cs typeface="Times New Roman" panose="02020603050405020304" pitchFamily="18" charset="0"/>
              </a:rPr>
              <a:t>if </a:t>
            </a:r>
            <a:r>
              <a:rPr lang="en-US" sz="2400" i="1" dirty="0">
                <a:solidFill>
                  <a:srgbClr val="C00000"/>
                </a:solidFill>
                <a:latin typeface="Times New Roman" panose="02020603050405020304" pitchFamily="18" charset="0"/>
                <a:cs typeface="Times New Roman" panose="02020603050405020304" pitchFamily="18" charset="0"/>
              </a:rPr>
              <a:t>M</a:t>
            </a:r>
            <a:r>
              <a:rPr lang="en-US" sz="2400" dirty="0">
                <a:solidFill>
                  <a:srgbClr val="C00000"/>
                </a:solidFill>
                <a:latin typeface="Times New Roman" panose="02020603050405020304" pitchFamily="18" charset="0"/>
                <a:cs typeface="Times New Roman" panose="02020603050405020304" pitchFamily="18" charset="0"/>
              </a:rPr>
              <a:t>(</a:t>
            </a:r>
            <a:r>
              <a:rPr lang="en-US" sz="2400" i="1" dirty="0">
                <a:solidFill>
                  <a:srgbClr val="C00000"/>
                </a:solidFill>
                <a:latin typeface="Times New Roman" panose="02020603050405020304" pitchFamily="18" charset="0"/>
                <a:cs typeface="Times New Roman" panose="02020603050405020304" pitchFamily="18" charset="0"/>
              </a:rPr>
              <a:t>T</a:t>
            </a:r>
            <a:r>
              <a:rPr lang="en-US" sz="2400" dirty="0">
                <a:solidFill>
                  <a:srgbClr val="C00000"/>
                </a:solidFill>
                <a:latin typeface="Times New Roman" panose="02020603050405020304" pitchFamily="18" charset="0"/>
                <a:cs typeface="Times New Roman" panose="02020603050405020304" pitchFamily="18" charset="0"/>
              </a:rPr>
              <a:t>) = </a:t>
            </a:r>
            <a:r>
              <a:rPr lang="en-US" sz="2400" i="1" dirty="0">
                <a:solidFill>
                  <a:srgbClr val="C00000"/>
                </a:solidFill>
                <a:latin typeface="Times New Roman" panose="02020603050405020304" pitchFamily="18" charset="0"/>
                <a:cs typeface="Times New Roman" panose="02020603050405020304" pitchFamily="18" charset="0"/>
              </a:rPr>
              <a:t>M</a:t>
            </a:r>
            <a:r>
              <a:rPr lang="en-US" sz="2400" dirty="0">
                <a:solidFill>
                  <a:srgbClr val="C00000"/>
                </a:solidFill>
                <a:latin typeface="Times New Roman" panose="02020603050405020304" pitchFamily="18" charset="0"/>
                <a:cs typeface="Times New Roman" panose="02020603050405020304" pitchFamily="18" charset="0"/>
              </a:rPr>
              <a:t>(</a:t>
            </a:r>
            <a:r>
              <a:rPr lang="en-US" sz="2400" i="1" dirty="0">
                <a:solidFill>
                  <a:srgbClr val="C00000"/>
                </a:solidFill>
                <a:latin typeface="Times New Roman" panose="02020603050405020304" pitchFamily="18" charset="0"/>
                <a:cs typeface="Times New Roman" panose="02020603050405020304" pitchFamily="18" charset="0"/>
              </a:rPr>
              <a:t>T’</a:t>
            </a:r>
            <a:r>
              <a:rPr lang="en-US" sz="2400" dirty="0">
                <a:solidFill>
                  <a:srgbClr val="C00000"/>
                </a:solidFill>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 </a:t>
            </a:r>
            <a:r>
              <a:rPr lang="en-US" sz="2400" dirty="0">
                <a:solidFill>
                  <a:srgbClr val="C00000"/>
                </a:solidFill>
                <a:latin typeface="Times New Roman" panose="02020603050405020304" pitchFamily="18" charset="0"/>
                <a:cs typeface="Times New Roman" panose="02020603050405020304" pitchFamily="18" charset="0"/>
              </a:rPr>
              <a:t>row or column scaling </a:t>
            </a:r>
            <a:r>
              <a:rPr lang="en-US" sz="2400" dirty="0">
                <a:latin typeface="Times New Roman" panose="02020603050405020304" pitchFamily="18" charset="0"/>
                <a:cs typeface="Times New Roman" panose="02020603050405020304" pitchFamily="18" charset="0"/>
              </a:rPr>
              <a:t>may be performed in the contingency tables.</a:t>
            </a:r>
          </a:p>
          <a:p>
            <a:pPr algn="just"/>
            <a:r>
              <a:rPr lang="en-US" sz="2400" dirty="0">
                <a:latin typeface="Times New Roman" panose="02020603050405020304" pitchFamily="18" charset="0"/>
                <a:cs typeface="Times New Roman" panose="02020603050405020304" pitchFamily="18" charset="0"/>
              </a:rPr>
              <a:t>Only the </a:t>
            </a:r>
            <a:r>
              <a:rPr lang="en-US" sz="2400" dirty="0">
                <a:solidFill>
                  <a:srgbClr val="0000FF"/>
                </a:solidFill>
                <a:latin typeface="Times New Roman" panose="02020603050405020304" pitchFamily="18" charset="0"/>
                <a:cs typeface="Times New Roman" panose="02020603050405020304" pitchFamily="18" charset="0"/>
              </a:rPr>
              <a:t>odds ratio (</a:t>
            </a:r>
            <a:r>
              <a:rPr lang="en-US" sz="2400" i="1" dirty="0">
                <a:solidFill>
                  <a:srgbClr val="0000FF"/>
                </a:solidFill>
                <a:latin typeface="Times New Roman" panose="02020603050405020304" pitchFamily="18" charset="0"/>
                <a:cs typeface="Times New Roman" panose="02020603050405020304" pitchFamily="18" charset="0"/>
              </a:rPr>
              <a:t>α</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invariant to row and column scaling operations.</a:t>
            </a:r>
          </a:p>
          <a:p>
            <a:pPr algn="just"/>
            <a:r>
              <a:rPr lang="en-US" sz="2400" i="1" dirty="0">
                <a:solidFill>
                  <a:srgbClr val="0000FF"/>
                </a:solidFill>
                <a:latin typeface="Times New Roman" panose="02020603050405020304" pitchFamily="18" charset="0"/>
                <a:cs typeface="Times New Roman" panose="02020603050405020304" pitchFamily="18" charset="0"/>
              </a:rPr>
              <a:t>φ</a:t>
            </a:r>
            <a:r>
              <a:rPr lang="en-US" sz="2400" dirty="0">
                <a:solidFill>
                  <a:srgbClr val="0000FF"/>
                </a:solidFill>
                <a:latin typeface="Times New Roman" panose="02020603050405020304" pitchFamily="18" charset="0"/>
                <a:cs typeface="Times New Roman" panose="02020603050405020304" pitchFamily="18" charset="0"/>
              </a:rPr>
              <a:t>-coefficient, </a:t>
            </a:r>
            <a:r>
              <a:rPr lang="en-US" sz="2400" i="1" dirty="0">
                <a:solidFill>
                  <a:srgbClr val="0000FF"/>
                </a:solidFill>
                <a:latin typeface="Times New Roman" panose="02020603050405020304" pitchFamily="18" charset="0"/>
                <a:cs typeface="Times New Roman" panose="02020603050405020304" pitchFamily="18" charset="0"/>
              </a:rPr>
              <a:t>κ</a:t>
            </a:r>
            <a:r>
              <a:rPr lang="en-US" sz="2400" dirty="0">
                <a:solidFill>
                  <a:srgbClr val="0000FF"/>
                </a:solidFill>
                <a:latin typeface="Times New Roman" panose="02020603050405020304" pitchFamily="18" charset="0"/>
                <a:cs typeface="Times New Roman" panose="02020603050405020304" pitchFamily="18" charset="0"/>
              </a:rPr>
              <a:t>, </a:t>
            </a:r>
            <a:r>
              <a:rPr lang="en-US" sz="2400" i="1" dirty="0">
                <a:solidFill>
                  <a:srgbClr val="0000FF"/>
                </a:solidFill>
                <a:latin typeface="Times New Roman" panose="02020603050405020304" pitchFamily="18" charset="0"/>
                <a:cs typeface="Times New Roman" panose="02020603050405020304" pitchFamily="18" charset="0"/>
              </a:rPr>
              <a:t>IS</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interest factor</a:t>
            </a:r>
            <a:r>
              <a:rPr lang="en-US" sz="2400" dirty="0">
                <a:latin typeface="Times New Roman" panose="02020603050405020304" pitchFamily="18" charset="0"/>
                <a:cs typeface="Times New Roman" panose="02020603050405020304" pitchFamily="18" charset="0"/>
              </a:rPr>
              <a:t>, and </a:t>
            </a:r>
            <a:r>
              <a:rPr lang="en-US" sz="2400" dirty="0">
                <a:solidFill>
                  <a:srgbClr val="0000FF"/>
                </a:solidFill>
                <a:latin typeface="Times New Roman" panose="02020603050405020304" pitchFamily="18" charset="0"/>
                <a:cs typeface="Times New Roman" panose="02020603050405020304" pitchFamily="18" charset="0"/>
              </a:rPr>
              <a:t>collective strength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change their values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Odds ratio is </a:t>
            </a:r>
            <a:r>
              <a:rPr lang="en-US" sz="2400" dirty="0">
                <a:solidFill>
                  <a:srgbClr val="0000FF"/>
                </a:solidFill>
                <a:latin typeface="Times New Roman" panose="02020603050405020304" pitchFamily="18" charset="0"/>
                <a:cs typeface="Times New Roman" panose="02020603050405020304" pitchFamily="18" charset="0"/>
              </a:rPr>
              <a:t>a preferred choice of measure in the medical </a:t>
            </a:r>
            <a:r>
              <a:rPr lang="en-IN" sz="2400" dirty="0">
                <a:solidFill>
                  <a:srgbClr val="0000FF"/>
                </a:solidFill>
                <a:latin typeface="Times New Roman" panose="02020603050405020304" pitchFamily="18" charset="0"/>
                <a:cs typeface="Times New Roman" panose="02020603050405020304" pitchFamily="18" charset="0"/>
              </a:rPr>
              <a:t>domain</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where it is important to find relationships that do not change with differences in the population sample chosen for a study.</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049184-3ED9-4F9F-827E-DCE8C38E0C18}"/>
              </a:ext>
            </a:extLst>
          </p:cNvPr>
          <p:cNvPicPr>
            <a:picLocks noChangeAspect="1"/>
          </p:cNvPicPr>
          <p:nvPr/>
        </p:nvPicPr>
        <p:blipFill>
          <a:blip r:embed="rId2"/>
          <a:stretch>
            <a:fillRect/>
          </a:stretch>
        </p:blipFill>
        <p:spPr>
          <a:xfrm>
            <a:off x="3585909" y="4813571"/>
            <a:ext cx="5020181" cy="1917156"/>
          </a:xfrm>
          <a:prstGeom prst="rect">
            <a:avLst/>
          </a:prstGeom>
        </p:spPr>
      </p:pic>
    </p:spTree>
    <p:extLst>
      <p:ext uri="{BB962C8B-B14F-4D97-AF65-F5344CB8AC3E}">
        <p14:creationId xmlns:p14="http://schemas.microsoft.com/office/powerpoint/2010/main" val="9361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3334-E117-4BC7-BAFD-615CF83378B1}"/>
              </a:ext>
            </a:extLst>
          </p:cNvPr>
          <p:cNvSpPr>
            <a:spLocks noGrp="1"/>
          </p:cNvSpPr>
          <p:nvPr>
            <p:ph type="title"/>
          </p:nvPr>
        </p:nvSpPr>
        <p:spPr/>
        <p:txBody>
          <a:bodyPr/>
          <a:lstStyle/>
          <a:p>
            <a:r>
              <a:rPr lang="en-IN" b="1" dirty="0"/>
              <a:t>Properties of Objective Measures</a:t>
            </a:r>
            <a:endParaRPr lang="en-IN" dirty="0"/>
          </a:p>
        </p:txBody>
      </p:sp>
      <p:sp>
        <p:nvSpPr>
          <p:cNvPr id="3" name="Content Placeholder 2">
            <a:extLst>
              <a:ext uri="{FF2B5EF4-FFF2-40B4-BE49-F238E27FC236}">
                <a16:creationId xmlns:a16="http://schemas.microsoft.com/office/drawing/2014/main" id="{F31A07DB-0578-4F22-A1FB-B414538A3214}"/>
              </a:ext>
            </a:extLst>
          </p:cNvPr>
          <p:cNvSpPr>
            <a:spLocks noGrp="1"/>
          </p:cNvSpPr>
          <p:nvPr>
            <p:ph idx="1"/>
          </p:nvPr>
        </p:nvSpPr>
        <p:spPr/>
        <p:txBody>
          <a:bodyPr/>
          <a:lstStyle/>
          <a:p>
            <a:pPr marL="0" indent="0">
              <a:buNone/>
            </a:pPr>
            <a:r>
              <a:rPr lang="en-IN" dirty="0">
                <a:solidFill>
                  <a:srgbClr val="0000FF"/>
                </a:solidFill>
                <a:latin typeface="Times New Roman" panose="02020603050405020304" pitchFamily="18" charset="0"/>
                <a:cs typeface="Times New Roman" panose="02020603050405020304" pitchFamily="18" charset="0"/>
              </a:rPr>
              <a:t>Null Addition Property</a:t>
            </a:r>
          </a:p>
          <a:p>
            <a:r>
              <a:rPr lang="en-US" dirty="0">
                <a:latin typeface="Times New Roman" panose="02020603050405020304" pitchFamily="18" charset="0"/>
                <a:cs typeface="Times New Roman" panose="02020603050405020304" pitchFamily="18" charset="0"/>
              </a:rPr>
              <a:t>An objective measure </a:t>
            </a:r>
            <a:r>
              <a:rPr lang="en-US" i="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is invariant under the null addition operation if it is not affected by increasing </a:t>
            </a:r>
            <a:r>
              <a:rPr lang="en-US" i="1" dirty="0">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00</a:t>
            </a:r>
            <a:r>
              <a:rPr lang="en-US" dirty="0">
                <a:latin typeface="Times New Roman" panose="02020603050405020304" pitchFamily="18" charset="0"/>
                <a:cs typeface="Times New Roman" panose="02020603050405020304" pitchFamily="18" charset="0"/>
              </a:rPr>
              <a:t>, while all other frequencies in the contingency table stay the same.</a:t>
            </a:r>
          </a:p>
          <a:p>
            <a:r>
              <a:rPr lang="en-US" dirty="0">
                <a:latin typeface="Times New Roman" panose="02020603050405020304" pitchFamily="18" charset="0"/>
                <a:cs typeface="Times New Roman" panose="02020603050405020304" pitchFamily="18" charset="0"/>
              </a:rPr>
              <a:t>Measures that </a:t>
            </a:r>
            <a:r>
              <a:rPr lang="en-US" dirty="0">
                <a:solidFill>
                  <a:srgbClr val="0000FF"/>
                </a:solidFill>
                <a:latin typeface="Times New Roman" panose="02020603050405020304" pitchFamily="18" charset="0"/>
                <a:cs typeface="Times New Roman" panose="02020603050405020304" pitchFamily="18" charset="0"/>
              </a:rPr>
              <a:t>satisfy</a:t>
            </a:r>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cosine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and </a:t>
            </a:r>
            <a:r>
              <a:rPr lang="en-US" dirty="0">
                <a:solidFill>
                  <a:srgbClr val="C00000"/>
                </a:solidFill>
                <a:latin typeface="Times New Roman" panose="02020603050405020304" pitchFamily="18" charset="0"/>
                <a:cs typeface="Times New Roman" panose="02020603050405020304" pitchFamily="18" charset="0"/>
              </a:rPr>
              <a:t>Jaccard</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ξ</a:t>
            </a:r>
            <a:r>
              <a:rPr lang="en-US" dirty="0">
                <a:latin typeface="Times New Roman" panose="02020603050405020304" pitchFamily="18" charset="0"/>
                <a:cs typeface="Times New Roman" panose="02020603050405020304" pitchFamily="18" charset="0"/>
              </a:rPr>
              <a:t>) measures</a:t>
            </a:r>
          </a:p>
          <a:p>
            <a:r>
              <a:rPr lang="en-US" dirty="0">
                <a:latin typeface="Times New Roman" panose="02020603050405020304" pitchFamily="18" charset="0"/>
                <a:cs typeface="Times New Roman" panose="02020603050405020304" pitchFamily="18" charset="0"/>
              </a:rPr>
              <a:t>Measures that </a:t>
            </a:r>
            <a:r>
              <a:rPr lang="en-US" dirty="0">
                <a:solidFill>
                  <a:srgbClr val="0000FF"/>
                </a:solidFill>
                <a:latin typeface="Times New Roman" panose="02020603050405020304" pitchFamily="18" charset="0"/>
                <a:cs typeface="Times New Roman" panose="02020603050405020304" pitchFamily="18" charset="0"/>
              </a:rPr>
              <a:t>violate</a:t>
            </a:r>
            <a:r>
              <a:rPr lang="en-US" dirty="0">
                <a:latin typeface="Times New Roman" panose="02020603050405020304" pitchFamily="18" charset="0"/>
                <a:cs typeface="Times New Roman" panose="02020603050405020304" pitchFamily="18" charset="0"/>
              </a:rPr>
              <a:t> this property include </a:t>
            </a:r>
            <a:r>
              <a:rPr lang="en-US" dirty="0">
                <a:solidFill>
                  <a:srgbClr val="C00000"/>
                </a:solidFill>
                <a:latin typeface="Times New Roman" panose="02020603050405020304" pitchFamily="18" charset="0"/>
                <a:cs typeface="Times New Roman" panose="02020603050405020304" pitchFamily="18" charset="0"/>
              </a:rPr>
              <a:t>interest factor, </a:t>
            </a:r>
            <a:r>
              <a:rPr lang="en-US" i="1" dirty="0">
                <a:solidFill>
                  <a:srgbClr val="C00000"/>
                </a:solidFill>
                <a:latin typeface="Times New Roman" panose="02020603050405020304" pitchFamily="18" charset="0"/>
                <a:cs typeface="Times New Roman" panose="02020603050405020304" pitchFamily="18" charset="0"/>
              </a:rPr>
              <a:t>PS</a:t>
            </a:r>
            <a:r>
              <a:rPr lang="en-US" dirty="0">
                <a:solidFill>
                  <a:srgbClr val="C00000"/>
                </a:solidFill>
                <a:latin typeface="Times New Roman" panose="02020603050405020304" pitchFamily="18" charset="0"/>
                <a:cs typeface="Times New Roman" panose="02020603050405020304" pitchFamily="18" charset="0"/>
              </a:rPr>
              <a:t>, odds ratio, and the </a:t>
            </a:r>
            <a:r>
              <a:rPr lang="en-US" i="1" dirty="0">
                <a:solidFill>
                  <a:srgbClr val="C00000"/>
                </a:solidFill>
                <a:latin typeface="Times New Roman" panose="02020603050405020304" pitchFamily="18" charset="0"/>
                <a:cs typeface="Times New Roman" panose="02020603050405020304" pitchFamily="18" charset="0"/>
              </a:rPr>
              <a:t>φ</a:t>
            </a:r>
            <a:r>
              <a:rPr lang="en-US" dirty="0">
                <a:solidFill>
                  <a:srgbClr val="C00000"/>
                </a:solidFill>
                <a:latin typeface="Times New Roman" panose="02020603050405020304" pitchFamily="18" charset="0"/>
                <a:cs typeface="Times New Roman" panose="02020603050405020304" pitchFamily="18" charset="0"/>
              </a:rPr>
              <a:t>-coefficient.</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43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E4FD-773D-43EE-BA9E-E9ED87008D57}"/>
              </a:ext>
            </a:extLst>
          </p:cNvPr>
          <p:cNvSpPr>
            <a:spLocks noGrp="1"/>
          </p:cNvSpPr>
          <p:nvPr>
            <p:ph type="title"/>
          </p:nvPr>
        </p:nvSpPr>
        <p:spPr/>
        <p:txBody>
          <a:bodyPr/>
          <a:lstStyle/>
          <a:p>
            <a:r>
              <a:rPr lang="en-IN" b="1" dirty="0"/>
              <a:t>Properties of Objective Measures</a:t>
            </a:r>
            <a:endParaRPr lang="en-IN" dirty="0"/>
          </a:p>
        </p:txBody>
      </p:sp>
      <p:pic>
        <p:nvPicPr>
          <p:cNvPr id="4" name="Content Placeholder 3">
            <a:extLst>
              <a:ext uri="{FF2B5EF4-FFF2-40B4-BE49-F238E27FC236}">
                <a16:creationId xmlns:a16="http://schemas.microsoft.com/office/drawing/2014/main" id="{AA867E5C-CC24-44B3-900B-748719B1FADD}"/>
              </a:ext>
            </a:extLst>
          </p:cNvPr>
          <p:cNvPicPr>
            <a:picLocks noGrp="1" noChangeAspect="1"/>
          </p:cNvPicPr>
          <p:nvPr>
            <p:ph idx="1"/>
          </p:nvPr>
        </p:nvPicPr>
        <p:blipFill>
          <a:blip r:embed="rId2"/>
          <a:stretch>
            <a:fillRect/>
          </a:stretch>
        </p:blipFill>
        <p:spPr>
          <a:xfrm>
            <a:off x="1208260" y="1566480"/>
            <a:ext cx="6620799" cy="3200847"/>
          </a:xfrm>
          <a:prstGeom prst="rect">
            <a:avLst/>
          </a:prstGeom>
        </p:spPr>
      </p:pic>
      <p:sp>
        <p:nvSpPr>
          <p:cNvPr id="5" name="Action Button: Go Forward or Next 4">
            <a:hlinkClick r:id="rId3" action="ppaction://hlinksldjump" highlightClick="1"/>
            <a:extLst>
              <a:ext uri="{FF2B5EF4-FFF2-40B4-BE49-F238E27FC236}">
                <a16:creationId xmlns:a16="http://schemas.microsoft.com/office/drawing/2014/main" id="{D2E4437F-A2D3-44D7-AA21-4B7E705D7088}"/>
              </a:ext>
            </a:extLst>
          </p:cNvPr>
          <p:cNvSpPr/>
          <p:nvPr/>
        </p:nvSpPr>
        <p:spPr>
          <a:xfrm>
            <a:off x="10206990" y="5543550"/>
            <a:ext cx="777240" cy="5029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9613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E4FD-773D-43EE-BA9E-E9ED87008D57}"/>
              </a:ext>
            </a:extLst>
          </p:cNvPr>
          <p:cNvSpPr>
            <a:spLocks noGrp="1"/>
          </p:cNvSpPr>
          <p:nvPr>
            <p:ph type="title"/>
          </p:nvPr>
        </p:nvSpPr>
        <p:spPr/>
        <p:txBody>
          <a:bodyPr/>
          <a:lstStyle/>
          <a:p>
            <a:r>
              <a:rPr lang="en-IN" b="1" dirty="0"/>
              <a:t>Asymmetric Interestingness Measures</a:t>
            </a:r>
            <a:endParaRPr lang="en-IN" dirty="0"/>
          </a:p>
        </p:txBody>
      </p:sp>
      <p:sp>
        <p:nvSpPr>
          <p:cNvPr id="3" name="Content Placeholder 2">
            <a:extLst>
              <a:ext uri="{FF2B5EF4-FFF2-40B4-BE49-F238E27FC236}">
                <a16:creationId xmlns:a16="http://schemas.microsoft.com/office/drawing/2014/main" id="{CAB66B79-FF61-48AE-BDAE-97142BCEE6E7}"/>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If </a:t>
            </a:r>
            <a:r>
              <a:rPr lang="en-US" i="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is a measure and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are two variables, then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is equal to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if the order of the variables does not matter. Such measures are called </a:t>
            </a:r>
            <a:r>
              <a:rPr lang="en-US" b="1" dirty="0">
                <a:solidFill>
                  <a:srgbClr val="0000FF"/>
                </a:solidFill>
                <a:latin typeface="Times New Roman" panose="02020603050405020304" pitchFamily="18" charset="0"/>
                <a:cs typeface="Times New Roman" panose="02020603050405020304" pitchFamily="18" charset="0"/>
              </a:rPr>
              <a:t>symmetric</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Measures that depend on the order of variables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are called </a:t>
            </a:r>
            <a:r>
              <a:rPr lang="en-US" b="1" dirty="0">
                <a:solidFill>
                  <a:srgbClr val="0000FF"/>
                </a:solidFill>
                <a:latin typeface="Times New Roman" panose="02020603050405020304" pitchFamily="18" charset="0"/>
                <a:cs typeface="Times New Roman" panose="02020603050405020304" pitchFamily="18" charset="0"/>
              </a:rPr>
              <a:t>asymmetric</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measures.</a:t>
            </a:r>
          </a:p>
          <a:p>
            <a:r>
              <a:rPr lang="en-US" dirty="0">
                <a:latin typeface="Times New Roman" panose="02020603050405020304" pitchFamily="18" charset="0"/>
                <a:cs typeface="Times New Roman" panose="02020603050405020304" pitchFamily="18" charset="0"/>
              </a:rPr>
              <a:t>For example, the </a:t>
            </a:r>
            <a:r>
              <a:rPr lang="en-US" dirty="0">
                <a:solidFill>
                  <a:srgbClr val="C00000"/>
                </a:solidFill>
                <a:latin typeface="Times New Roman" panose="02020603050405020304" pitchFamily="18" charset="0"/>
                <a:cs typeface="Times New Roman" panose="02020603050405020304" pitchFamily="18" charset="0"/>
              </a:rPr>
              <a:t>interest factor </a:t>
            </a:r>
            <a:r>
              <a:rPr lang="en-US" dirty="0">
                <a:latin typeface="Times New Roman" panose="02020603050405020304" pitchFamily="18" charset="0"/>
                <a:cs typeface="Times New Roman" panose="02020603050405020304" pitchFamily="18" charset="0"/>
              </a:rPr>
              <a:t>is a </a:t>
            </a:r>
            <a:r>
              <a:rPr lang="en-US" dirty="0">
                <a:solidFill>
                  <a:srgbClr val="0000FF"/>
                </a:solidFill>
                <a:latin typeface="Times New Roman" panose="02020603050405020304" pitchFamily="18" charset="0"/>
                <a:cs typeface="Times New Roman" panose="02020603050405020304" pitchFamily="18" charset="0"/>
              </a:rPr>
              <a:t>symmetric</a:t>
            </a:r>
            <a:r>
              <a:rPr lang="en-US" dirty="0">
                <a:latin typeface="Times New Roman" panose="02020603050405020304" pitchFamily="18" charset="0"/>
                <a:cs typeface="Times New Roman" panose="02020603050405020304" pitchFamily="18" charset="0"/>
              </a:rPr>
              <a:t> measure because its value is identical for the rules </a:t>
            </a:r>
            <a:r>
              <a:rPr lang="en-US" i="1" dirty="0">
                <a:latin typeface="Times New Roman" panose="02020603050405020304" pitchFamily="18" charset="0"/>
                <a:cs typeface="Times New Roman" panose="02020603050405020304" pitchFamily="18" charset="0"/>
              </a:rPr>
              <a:t>A → B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B → A</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In contrast, </a:t>
            </a:r>
            <a:r>
              <a:rPr lang="en-US" dirty="0">
                <a:solidFill>
                  <a:srgbClr val="C00000"/>
                </a:solidFill>
                <a:latin typeface="Times New Roman" panose="02020603050405020304" pitchFamily="18" charset="0"/>
                <a:cs typeface="Times New Roman" panose="02020603050405020304" pitchFamily="18" charset="0"/>
              </a:rPr>
              <a:t>confidence</a:t>
            </a:r>
            <a:r>
              <a:rPr lang="en-US" dirty="0">
                <a:latin typeface="Times New Roman" panose="02020603050405020304" pitchFamily="18" charset="0"/>
                <a:cs typeface="Times New Roman" panose="02020603050405020304" pitchFamily="18" charset="0"/>
              </a:rPr>
              <a:t> is an </a:t>
            </a:r>
            <a:r>
              <a:rPr lang="en-US" dirty="0">
                <a:solidFill>
                  <a:srgbClr val="0000FF"/>
                </a:solidFill>
                <a:latin typeface="Times New Roman" panose="02020603050405020304" pitchFamily="18" charset="0"/>
                <a:cs typeface="Times New Roman" panose="02020603050405020304" pitchFamily="18" charset="0"/>
              </a:rPr>
              <a:t>asymmetric</a:t>
            </a:r>
            <a:r>
              <a:rPr lang="en-US" dirty="0">
                <a:latin typeface="Times New Roman" panose="02020603050405020304" pitchFamily="18" charset="0"/>
                <a:cs typeface="Times New Roman" panose="02020603050405020304" pitchFamily="18" charset="0"/>
              </a:rPr>
              <a:t> measure since the confidence for </a:t>
            </a:r>
            <a:r>
              <a:rPr lang="en-US" i="1" dirty="0">
                <a:latin typeface="Times New Roman" panose="02020603050405020304" pitchFamily="18" charset="0"/>
                <a:cs typeface="Times New Roman" panose="02020603050405020304" pitchFamily="18" charset="0"/>
              </a:rPr>
              <a:t>A → B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B → A </a:t>
            </a:r>
            <a:r>
              <a:rPr lang="en-US" dirty="0">
                <a:latin typeface="Times New Roman" panose="02020603050405020304" pitchFamily="18" charset="0"/>
                <a:cs typeface="Times New Roman" panose="02020603050405020304" pitchFamily="18" charset="0"/>
              </a:rPr>
              <a:t>may not be </a:t>
            </a:r>
            <a:r>
              <a:rPr lang="en-IN" dirty="0">
                <a:latin typeface="Times New Roman" panose="02020603050405020304" pitchFamily="18" charset="0"/>
                <a:cs typeface="Times New Roman" panose="02020603050405020304" pitchFamily="18" charset="0"/>
              </a:rPr>
              <a:t>the same.</a:t>
            </a:r>
          </a:p>
          <a:p>
            <a:r>
              <a:rPr lang="en-IN" dirty="0">
                <a:latin typeface="Times New Roman" panose="02020603050405020304" pitchFamily="18" charset="0"/>
                <a:cs typeface="Times New Roman" panose="02020603050405020304" pitchFamily="18" charset="0"/>
              </a:rPr>
              <a:t>Asymmetric measures are </a:t>
            </a:r>
            <a:r>
              <a:rPr lang="en-US" dirty="0">
                <a:solidFill>
                  <a:srgbClr val="0000FF"/>
                </a:solidFill>
                <a:latin typeface="Times New Roman" panose="02020603050405020304" pitchFamily="18" charset="0"/>
                <a:cs typeface="Times New Roman" panose="02020603050405020304" pitchFamily="18" charset="0"/>
              </a:rPr>
              <a:t>more suitable for analyzing association rules</a:t>
            </a:r>
            <a:r>
              <a:rPr lang="en-US" dirty="0">
                <a:latin typeface="Times New Roman" panose="02020603050405020304" pitchFamily="18" charset="0"/>
                <a:cs typeface="Times New Roman" panose="02020603050405020304" pitchFamily="18" charset="0"/>
              </a:rPr>
              <a:t>, since the </a:t>
            </a:r>
            <a:r>
              <a:rPr lang="en-US" dirty="0">
                <a:solidFill>
                  <a:srgbClr val="0000FF"/>
                </a:solidFill>
                <a:latin typeface="Times New Roman" panose="02020603050405020304" pitchFamily="18" charset="0"/>
                <a:cs typeface="Times New Roman" panose="02020603050405020304" pitchFamily="18" charset="0"/>
              </a:rPr>
              <a:t>items in a rule do </a:t>
            </a:r>
            <a:r>
              <a:rPr lang="en-IN" dirty="0">
                <a:solidFill>
                  <a:srgbClr val="0000FF"/>
                </a:solidFill>
                <a:latin typeface="Times New Roman" panose="02020603050405020304" pitchFamily="18" charset="0"/>
                <a:cs typeface="Times New Roman" panose="02020603050405020304" pitchFamily="18" charset="0"/>
              </a:rPr>
              <a:t>have a specific order.</a:t>
            </a:r>
            <a:endParaRPr lang="en-IN"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55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410B-5E72-4F60-B78F-B1BF159AF327}"/>
              </a:ext>
            </a:extLst>
          </p:cNvPr>
          <p:cNvSpPr>
            <a:spLocks noGrp="1"/>
          </p:cNvSpPr>
          <p:nvPr>
            <p:ph type="title"/>
          </p:nvPr>
        </p:nvSpPr>
        <p:spPr>
          <a:xfrm>
            <a:off x="838200" y="365125"/>
            <a:ext cx="10515600" cy="915035"/>
          </a:xfrm>
        </p:spPr>
        <p:txBody>
          <a:bodyPr/>
          <a:lstStyle/>
          <a:p>
            <a:r>
              <a:rPr lang="en-US" b="1" dirty="0"/>
              <a:t>Measures beyond Pairs of Binary Variables</a:t>
            </a:r>
            <a:endParaRPr lang="en-IN" dirty="0"/>
          </a:p>
        </p:txBody>
      </p:sp>
      <p:sp>
        <p:nvSpPr>
          <p:cNvPr id="3" name="Content Placeholder 2">
            <a:extLst>
              <a:ext uri="{FF2B5EF4-FFF2-40B4-BE49-F238E27FC236}">
                <a16:creationId xmlns:a16="http://schemas.microsoft.com/office/drawing/2014/main" id="{613BAAFB-52F1-482E-986D-72A5600D15D2}"/>
              </a:ext>
            </a:extLst>
          </p:cNvPr>
          <p:cNvSpPr>
            <a:spLocks noGrp="1"/>
          </p:cNvSpPr>
          <p:nvPr>
            <p:ph idx="1"/>
          </p:nvPr>
        </p:nvSpPr>
        <p:spPr>
          <a:xfrm>
            <a:off x="838200" y="1405890"/>
            <a:ext cx="10515600" cy="4771073"/>
          </a:xfrm>
        </p:spPr>
        <p:txBody>
          <a:bodyPr>
            <a:normAutofit/>
          </a:bodyPr>
          <a:lstStyle/>
          <a:p>
            <a:pPr algn="just"/>
            <a:r>
              <a:rPr lang="en-US" sz="2400" dirty="0">
                <a:latin typeface="Times New Roman" panose="02020603050405020304" pitchFamily="18" charset="0"/>
                <a:cs typeface="Times New Roman" panose="02020603050405020304" pitchFamily="18" charset="0"/>
                <a:hlinkClick r:id="rId2" action="ppaction://hlinksldjump"/>
              </a:rPr>
              <a:t>Some Measures </a:t>
            </a:r>
            <a:r>
              <a:rPr lang="en-US" sz="2400" dirty="0">
                <a:latin typeface="Times New Roman" panose="02020603050405020304" pitchFamily="18" charset="0"/>
                <a:cs typeface="Times New Roman" panose="02020603050405020304" pitchFamily="18" charset="0"/>
              </a:rPr>
              <a:t>are defined for pairs of binary variables others like  </a:t>
            </a:r>
            <a:r>
              <a:rPr lang="en-IN" sz="2400" dirty="0">
                <a:latin typeface="Times New Roman" panose="02020603050405020304" pitchFamily="18" charset="0"/>
                <a:cs typeface="Times New Roman" panose="02020603050405020304" pitchFamily="18" charset="0"/>
              </a:rPr>
              <a:t>support and </a:t>
            </a:r>
            <a:r>
              <a:rPr lang="en-US" sz="2400" dirty="0">
                <a:latin typeface="Times New Roman" panose="02020603050405020304" pitchFamily="18" charset="0"/>
                <a:cs typeface="Times New Roman" panose="02020603050405020304" pitchFamily="18" charset="0"/>
              </a:rPr>
              <a:t>all-confidence, are also applicable to larger-sized </a:t>
            </a:r>
            <a:r>
              <a:rPr lang="en-US" sz="2400" dirty="0" err="1">
                <a:latin typeface="Times New Roman" panose="02020603050405020304" pitchFamily="18" charset="0"/>
                <a:cs typeface="Times New Roman" panose="02020603050405020304" pitchFamily="18" charset="0"/>
              </a:rPr>
              <a:t>itemsets</a:t>
            </a:r>
            <a:r>
              <a:rPr lang="en-US"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Measures </a:t>
            </a:r>
            <a:r>
              <a:rPr lang="en-US" sz="2400" dirty="0">
                <a:latin typeface="Times New Roman" panose="02020603050405020304" pitchFamily="18" charset="0"/>
                <a:cs typeface="Times New Roman" panose="02020603050405020304" pitchFamily="18" charset="0"/>
              </a:rPr>
              <a:t>such as </a:t>
            </a:r>
            <a:r>
              <a:rPr lang="en-US" sz="2400" dirty="0">
                <a:solidFill>
                  <a:srgbClr val="0000FF"/>
                </a:solidFill>
                <a:latin typeface="Times New Roman" panose="02020603050405020304" pitchFamily="18" charset="0"/>
                <a:cs typeface="Times New Roman" panose="02020603050405020304" pitchFamily="18" charset="0"/>
              </a:rPr>
              <a:t>interest factor, </a:t>
            </a:r>
            <a:r>
              <a:rPr lang="en-US" sz="2400" i="1" dirty="0">
                <a:solidFill>
                  <a:srgbClr val="0000FF"/>
                </a:solidFill>
                <a:latin typeface="Times New Roman" panose="02020603050405020304" pitchFamily="18" charset="0"/>
                <a:cs typeface="Times New Roman" panose="02020603050405020304" pitchFamily="18" charset="0"/>
              </a:rPr>
              <a:t>IS</a:t>
            </a:r>
            <a:r>
              <a:rPr lang="en-US" sz="2400" dirty="0">
                <a:solidFill>
                  <a:srgbClr val="0000FF"/>
                </a:solidFill>
                <a:latin typeface="Times New Roman" panose="02020603050405020304" pitchFamily="18" charset="0"/>
                <a:cs typeface="Times New Roman" panose="02020603050405020304" pitchFamily="18" charset="0"/>
              </a:rPr>
              <a:t>, </a:t>
            </a:r>
            <a:r>
              <a:rPr lang="en-US" sz="2400" i="1" dirty="0">
                <a:solidFill>
                  <a:srgbClr val="0000FF"/>
                </a:solidFill>
                <a:latin typeface="Times New Roman" panose="02020603050405020304" pitchFamily="18" charset="0"/>
                <a:cs typeface="Times New Roman" panose="02020603050405020304" pitchFamily="18" charset="0"/>
              </a:rPr>
              <a:t>PS</a:t>
            </a:r>
            <a:r>
              <a:rPr lang="en-US" sz="2400" dirty="0">
                <a:solidFill>
                  <a:srgbClr val="0000FF"/>
                </a:solidFill>
                <a:latin typeface="Times New Roman" panose="02020603050405020304" pitchFamily="18" charset="0"/>
                <a:cs typeface="Times New Roman" panose="02020603050405020304" pitchFamily="18" charset="0"/>
              </a:rPr>
              <a:t>, and Jaccard coefficient, can be extended to more than two variables </a:t>
            </a:r>
            <a:r>
              <a:rPr lang="en-US" sz="2400" dirty="0">
                <a:latin typeface="Times New Roman" panose="02020603050405020304" pitchFamily="18" charset="0"/>
                <a:cs typeface="Times New Roman" panose="02020603050405020304" pitchFamily="18" charset="0"/>
              </a:rPr>
              <a:t>using the frequency tables tabulated in a multidimensional </a:t>
            </a:r>
            <a:r>
              <a:rPr lang="en-IN" sz="2400" dirty="0">
                <a:latin typeface="Times New Roman" panose="02020603050405020304" pitchFamily="18" charset="0"/>
                <a:cs typeface="Times New Roman" panose="02020603050405020304" pitchFamily="18" charset="0"/>
              </a:rPr>
              <a:t>contingency table.</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Given a k-itemset {i</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i</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 . , </a:t>
            </a:r>
            <a:r>
              <a:rPr lang="en-US" sz="2400" dirty="0" err="1">
                <a:latin typeface="Times New Roman" panose="02020603050405020304" pitchFamily="18" charset="0"/>
                <a:cs typeface="Times New Roman" panose="02020603050405020304" pitchFamily="18" charset="0"/>
              </a:rPr>
              <a:t>i</a:t>
            </a:r>
            <a:r>
              <a:rPr lang="en-US" sz="2400" baseline="-25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the condition for statistical independence can be stated as follows:</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67D2737-69E6-41F8-ABB3-7184E92AB24D}"/>
              </a:ext>
            </a:extLst>
          </p:cNvPr>
          <p:cNvPicPr>
            <a:picLocks noChangeAspect="1"/>
          </p:cNvPicPr>
          <p:nvPr/>
        </p:nvPicPr>
        <p:blipFill rotWithShape="1">
          <a:blip r:embed="rId3"/>
          <a:srcRect l="4509" t="3900" r="2132"/>
          <a:stretch/>
        </p:blipFill>
        <p:spPr>
          <a:xfrm>
            <a:off x="5716260" y="3131820"/>
            <a:ext cx="5490210" cy="1864808"/>
          </a:xfrm>
          <a:prstGeom prst="rect">
            <a:avLst/>
          </a:prstGeom>
        </p:spPr>
      </p:pic>
      <p:pic>
        <p:nvPicPr>
          <p:cNvPr id="9" name="Picture 8">
            <a:extLst>
              <a:ext uri="{FF2B5EF4-FFF2-40B4-BE49-F238E27FC236}">
                <a16:creationId xmlns:a16="http://schemas.microsoft.com/office/drawing/2014/main" id="{04CF34CF-E56B-4166-ACDA-70AB8404DD89}"/>
              </a:ext>
            </a:extLst>
          </p:cNvPr>
          <p:cNvPicPr>
            <a:picLocks noChangeAspect="1"/>
          </p:cNvPicPr>
          <p:nvPr/>
        </p:nvPicPr>
        <p:blipFill>
          <a:blip r:embed="rId4"/>
          <a:stretch>
            <a:fillRect/>
          </a:stretch>
        </p:blipFill>
        <p:spPr>
          <a:xfrm>
            <a:off x="4050674" y="5576802"/>
            <a:ext cx="4410691" cy="600159"/>
          </a:xfrm>
          <a:prstGeom prst="rect">
            <a:avLst/>
          </a:prstGeom>
        </p:spPr>
      </p:pic>
    </p:spTree>
    <p:extLst>
      <p:ext uri="{BB962C8B-B14F-4D97-AF65-F5344CB8AC3E}">
        <p14:creationId xmlns:p14="http://schemas.microsoft.com/office/powerpoint/2010/main" val="18855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217F-E5A1-469C-AF87-A03B66B5CE3C}"/>
              </a:ext>
            </a:extLst>
          </p:cNvPr>
          <p:cNvSpPr>
            <a:spLocks noGrp="1"/>
          </p:cNvSpPr>
          <p:nvPr>
            <p:ph type="title"/>
          </p:nvPr>
        </p:nvSpPr>
        <p:spPr/>
        <p:txBody>
          <a:bodyPr/>
          <a:lstStyle/>
          <a:p>
            <a:r>
              <a:rPr lang="en-IN" b="1" dirty="0"/>
              <a:t>Evaluation of Association Patterns</a:t>
            </a:r>
            <a:endParaRPr lang="en-IN" dirty="0"/>
          </a:p>
        </p:txBody>
      </p:sp>
      <p:sp>
        <p:nvSpPr>
          <p:cNvPr id="3" name="Content Placeholder 2">
            <a:extLst>
              <a:ext uri="{FF2B5EF4-FFF2-40B4-BE49-F238E27FC236}">
                <a16:creationId xmlns:a16="http://schemas.microsoft.com/office/drawing/2014/main" id="{DAB996E5-6B2B-495E-BB94-D340D7586FE2}"/>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Association analysis algorithms have the potential to generate a large number of patterns.</a:t>
            </a:r>
          </a:p>
          <a:p>
            <a:pPr algn="just"/>
            <a:r>
              <a:rPr lang="en-US" dirty="0">
                <a:latin typeface="Times New Roman" panose="02020603050405020304" pitchFamily="18" charset="0"/>
                <a:cs typeface="Times New Roman" panose="02020603050405020304" pitchFamily="18" charset="0"/>
              </a:rPr>
              <a:t>In real commercial databases we could easily end up with thousands or even millions of patterns, many of which might not be interesting.</a:t>
            </a:r>
          </a:p>
          <a:p>
            <a:pPr algn="just"/>
            <a:r>
              <a:rPr lang="en-US" dirty="0">
                <a:latin typeface="Times New Roman" panose="02020603050405020304" pitchFamily="18" charset="0"/>
                <a:cs typeface="Times New Roman" panose="02020603050405020304" pitchFamily="18" charset="0"/>
              </a:rPr>
              <a:t>Very important to establish a set of well­-accepted criteria for evaluating the quality of association patterns.</a:t>
            </a:r>
          </a:p>
          <a:p>
            <a:pPr algn="just"/>
            <a:r>
              <a:rPr lang="en-US" dirty="0">
                <a:solidFill>
                  <a:srgbClr val="0000FF"/>
                </a:solidFill>
                <a:latin typeface="Times New Roman" panose="02020603050405020304" pitchFamily="18" charset="0"/>
                <a:cs typeface="Times New Roman" panose="02020603050405020304" pitchFamily="18" charset="0"/>
              </a:rPr>
              <a:t>Measures of Interestingness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79009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410B-5E72-4F60-B78F-B1BF159AF327}"/>
              </a:ext>
            </a:extLst>
          </p:cNvPr>
          <p:cNvSpPr>
            <a:spLocks noGrp="1"/>
          </p:cNvSpPr>
          <p:nvPr>
            <p:ph type="title"/>
          </p:nvPr>
        </p:nvSpPr>
        <p:spPr>
          <a:xfrm>
            <a:off x="838200" y="365125"/>
            <a:ext cx="10515600" cy="915035"/>
          </a:xfrm>
        </p:spPr>
        <p:txBody>
          <a:bodyPr/>
          <a:lstStyle/>
          <a:p>
            <a:r>
              <a:rPr lang="en-US" b="1" dirty="0"/>
              <a:t>Measures beyond Pairs of Binary Variables</a:t>
            </a:r>
            <a:endParaRPr lang="en-IN" dirty="0"/>
          </a:p>
        </p:txBody>
      </p:sp>
      <p:sp>
        <p:nvSpPr>
          <p:cNvPr id="3" name="Content Placeholder 2">
            <a:extLst>
              <a:ext uri="{FF2B5EF4-FFF2-40B4-BE49-F238E27FC236}">
                <a16:creationId xmlns:a16="http://schemas.microsoft.com/office/drawing/2014/main" id="{613BAAFB-52F1-482E-986D-72A5600D15D2}"/>
              </a:ext>
            </a:extLst>
          </p:cNvPr>
          <p:cNvSpPr>
            <a:spLocks noGrp="1"/>
          </p:cNvSpPr>
          <p:nvPr>
            <p:ph idx="1"/>
          </p:nvPr>
        </p:nvSpPr>
        <p:spPr>
          <a:xfrm>
            <a:off x="838200" y="1405890"/>
            <a:ext cx="10515600" cy="4771073"/>
          </a:xfrm>
        </p:spPr>
        <p:txBody>
          <a:bodyPr>
            <a:normAutofit/>
          </a:bodyPr>
          <a:lstStyle/>
          <a:p>
            <a:pPr algn="just"/>
            <a:r>
              <a:rPr lang="en-US" dirty="0">
                <a:latin typeface="Times New Roman" panose="02020603050405020304" pitchFamily="18" charset="0"/>
                <a:cs typeface="Times New Roman" panose="02020603050405020304" pitchFamily="18" charset="0"/>
              </a:rPr>
              <a:t>Analysis of multidimensional contingency tables is more complicated because of </a:t>
            </a:r>
            <a:r>
              <a:rPr lang="en-US" dirty="0">
                <a:solidFill>
                  <a:srgbClr val="0000FF"/>
                </a:solidFill>
                <a:latin typeface="Times New Roman" panose="02020603050405020304" pitchFamily="18" charset="0"/>
                <a:cs typeface="Times New Roman" panose="02020603050405020304" pitchFamily="18" charset="0"/>
              </a:rPr>
              <a:t>the presence of partial associations in the data</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For example, some </a:t>
            </a:r>
            <a:r>
              <a:rPr lang="en-US" dirty="0">
                <a:solidFill>
                  <a:srgbClr val="0000FF"/>
                </a:solidFill>
                <a:latin typeface="Times New Roman" panose="02020603050405020304" pitchFamily="18" charset="0"/>
                <a:cs typeface="Times New Roman" panose="02020603050405020304" pitchFamily="18" charset="0"/>
              </a:rPr>
              <a:t>associations may appear or disappear when conditioned upon the value of certain variables. </a:t>
            </a:r>
          </a:p>
          <a:p>
            <a:pPr algn="just"/>
            <a:r>
              <a:rPr lang="en-US" dirty="0">
                <a:latin typeface="Times New Roman" panose="02020603050405020304" pitchFamily="18" charset="0"/>
                <a:cs typeface="Times New Roman" panose="02020603050405020304" pitchFamily="18" charset="0"/>
              </a:rPr>
              <a:t>This problem is known as </a:t>
            </a:r>
            <a:r>
              <a:rPr lang="en-US" b="1" dirty="0">
                <a:solidFill>
                  <a:srgbClr val="0000FF"/>
                </a:solidFill>
                <a:latin typeface="Times New Roman" panose="02020603050405020304" pitchFamily="18" charset="0"/>
                <a:cs typeface="Times New Roman" panose="02020603050405020304" pitchFamily="18" charset="0"/>
              </a:rPr>
              <a:t>Simpson’s paradox</a:t>
            </a:r>
            <a:endParaRPr lang="en-IN" sz="2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628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1DBB-B546-4E45-98A2-FBBAB1AD185A}"/>
              </a:ext>
            </a:extLst>
          </p:cNvPr>
          <p:cNvSpPr>
            <a:spLocks noGrp="1"/>
          </p:cNvSpPr>
          <p:nvPr>
            <p:ph type="title"/>
          </p:nvPr>
        </p:nvSpPr>
        <p:spPr/>
        <p:txBody>
          <a:bodyPr/>
          <a:lstStyle/>
          <a:p>
            <a:r>
              <a:rPr lang="en-US" dirty="0"/>
              <a:t>Simpson’s paradox</a:t>
            </a:r>
            <a:endParaRPr lang="en-IN" dirty="0"/>
          </a:p>
        </p:txBody>
      </p:sp>
      <p:sp>
        <p:nvSpPr>
          <p:cNvPr id="3" name="Content Placeholder 2">
            <a:extLst>
              <a:ext uri="{FF2B5EF4-FFF2-40B4-BE49-F238E27FC236}">
                <a16:creationId xmlns:a16="http://schemas.microsoft.com/office/drawing/2014/main" id="{6724A5C3-6EFB-49F1-8185-31ABCA5B3AAB}"/>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When interpreting the association between variables , </a:t>
            </a:r>
            <a:r>
              <a:rPr lang="en-US" dirty="0">
                <a:solidFill>
                  <a:srgbClr val="C00000"/>
                </a:solidFill>
                <a:latin typeface="Times New Roman" panose="02020603050405020304" pitchFamily="18" charset="0"/>
                <a:cs typeface="Times New Roman" panose="02020603050405020304" pitchFamily="18" charset="0"/>
              </a:rPr>
              <a:t>the observed relationship may be influenced by the presence of other confounding factors</a:t>
            </a:r>
            <a:r>
              <a:rPr lang="en-US" dirty="0">
                <a:latin typeface="Times New Roman" panose="02020603050405020304" pitchFamily="18" charset="0"/>
                <a:cs typeface="Times New Roman" panose="02020603050405020304" pitchFamily="18" charset="0"/>
              </a:rPr>
              <a:t>, i.e., hidden variables that are not included in the analysis. </a:t>
            </a:r>
          </a:p>
          <a:p>
            <a:r>
              <a:rPr lang="en-US" dirty="0">
                <a:latin typeface="Times New Roman" panose="02020603050405020304" pitchFamily="18" charset="0"/>
                <a:cs typeface="Times New Roman" panose="02020603050405020304" pitchFamily="18" charset="0"/>
              </a:rPr>
              <a:t>In some cases, </a:t>
            </a:r>
            <a:r>
              <a:rPr lang="en-US" dirty="0">
                <a:solidFill>
                  <a:srgbClr val="0070C0"/>
                </a:solidFill>
                <a:latin typeface="Times New Roman" panose="02020603050405020304" pitchFamily="18" charset="0"/>
                <a:cs typeface="Times New Roman" panose="02020603050405020304" pitchFamily="18" charset="0"/>
              </a:rPr>
              <a:t>the hidden variables may cause </a:t>
            </a:r>
            <a:r>
              <a:rPr lang="en-US" dirty="0">
                <a:latin typeface="Times New Roman" panose="02020603050405020304" pitchFamily="18" charset="0"/>
                <a:cs typeface="Times New Roman" panose="02020603050405020304" pitchFamily="18" charset="0"/>
              </a:rPr>
              <a:t>the observed </a:t>
            </a:r>
            <a:r>
              <a:rPr lang="en-US" dirty="0">
                <a:solidFill>
                  <a:srgbClr val="0070C0"/>
                </a:solidFill>
                <a:latin typeface="Times New Roman" panose="02020603050405020304" pitchFamily="18" charset="0"/>
                <a:cs typeface="Times New Roman" panose="02020603050405020304" pitchFamily="18" charset="0"/>
              </a:rPr>
              <a:t>relationship</a:t>
            </a:r>
            <a:r>
              <a:rPr lang="en-US" dirty="0">
                <a:latin typeface="Times New Roman" panose="02020603050405020304" pitchFamily="18" charset="0"/>
                <a:cs typeface="Times New Roman" panose="02020603050405020304" pitchFamily="18" charset="0"/>
              </a:rPr>
              <a:t> between a pair of variables </a:t>
            </a:r>
            <a:r>
              <a:rPr lang="en-US" dirty="0">
                <a:solidFill>
                  <a:srgbClr val="0070C0"/>
                </a:solidFill>
                <a:latin typeface="Times New Roman" panose="02020603050405020304" pitchFamily="18" charset="0"/>
                <a:cs typeface="Times New Roman" panose="02020603050405020304" pitchFamily="18" charset="0"/>
              </a:rPr>
              <a:t>to disappear </a:t>
            </a:r>
            <a:r>
              <a:rPr lang="en-US" dirty="0">
                <a:latin typeface="Times New Roman" panose="02020603050405020304" pitchFamily="18" charset="0"/>
                <a:cs typeface="Times New Roman" panose="02020603050405020304" pitchFamily="18" charset="0"/>
              </a:rPr>
              <a:t>or reverse its direction.</a:t>
            </a:r>
          </a:p>
          <a:p>
            <a:r>
              <a:rPr lang="en-US" dirty="0">
                <a:latin typeface="Times New Roman" panose="02020603050405020304" pitchFamily="18" charset="0"/>
                <a:cs typeface="Times New Roman" panose="02020603050405020304" pitchFamily="18" charset="0"/>
              </a:rPr>
              <a:t>This phenomenon is known as </a:t>
            </a:r>
            <a:r>
              <a:rPr lang="en-US" dirty="0">
                <a:solidFill>
                  <a:srgbClr val="0000FF"/>
                </a:solidFill>
                <a:latin typeface="Times New Roman" panose="02020603050405020304" pitchFamily="18" charset="0"/>
                <a:cs typeface="Times New Roman" panose="02020603050405020304" pitchFamily="18" charset="0"/>
              </a:rPr>
              <a:t>Simpson’s paradox.</a:t>
            </a:r>
            <a:endParaRPr lang="en-IN"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771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B35B-F14A-4AC8-AE84-23D3F05991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CA138A-FE5F-4F6C-96A7-4C9E2C30731D}"/>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rule </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HDTV=Yes</a:t>
            </a:r>
            <a:r>
              <a:rPr lang="en-IN"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Exercise machine=Yes</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 a confidence of 99</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180 = 55% and the rule </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HDTV=No</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Exercise machine=Yes</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 a confidence of 54</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120 = 45%. </a:t>
            </a:r>
          </a:p>
          <a:p>
            <a:r>
              <a:rPr lang="en-US" dirty="0">
                <a:latin typeface="Times New Roman" panose="02020603050405020304" pitchFamily="18" charset="0"/>
                <a:cs typeface="Times New Roman" panose="02020603050405020304" pitchFamily="18" charset="0"/>
              </a:rPr>
              <a:t>Together, these rules suggest that customers who buy high-definition televisions are more likely to buy exercise machines than those who do not </a:t>
            </a:r>
            <a:r>
              <a:rPr lang="en-IN" dirty="0">
                <a:latin typeface="Times New Roman" panose="02020603050405020304" pitchFamily="18" charset="0"/>
                <a:cs typeface="Times New Roman" panose="02020603050405020304" pitchFamily="18" charset="0"/>
              </a:rPr>
              <a:t>buy high-definition televisions.</a:t>
            </a:r>
          </a:p>
        </p:txBody>
      </p:sp>
      <p:pic>
        <p:nvPicPr>
          <p:cNvPr id="4" name="Picture 3">
            <a:extLst>
              <a:ext uri="{FF2B5EF4-FFF2-40B4-BE49-F238E27FC236}">
                <a16:creationId xmlns:a16="http://schemas.microsoft.com/office/drawing/2014/main" id="{8A88D6F7-86FB-4202-BF5E-5928F22CD66C}"/>
              </a:ext>
            </a:extLst>
          </p:cNvPr>
          <p:cNvPicPr>
            <a:picLocks noChangeAspect="1"/>
          </p:cNvPicPr>
          <p:nvPr/>
        </p:nvPicPr>
        <p:blipFill>
          <a:blip r:embed="rId2"/>
          <a:stretch>
            <a:fillRect/>
          </a:stretch>
        </p:blipFill>
        <p:spPr>
          <a:xfrm>
            <a:off x="1931146" y="365125"/>
            <a:ext cx="7506748" cy="2143424"/>
          </a:xfrm>
          <a:prstGeom prst="rect">
            <a:avLst/>
          </a:prstGeom>
        </p:spPr>
      </p:pic>
    </p:spTree>
    <p:extLst>
      <p:ext uri="{BB962C8B-B14F-4D97-AF65-F5344CB8AC3E}">
        <p14:creationId xmlns:p14="http://schemas.microsoft.com/office/powerpoint/2010/main" val="3880151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7DA2-57D2-46F8-BF56-0A5CCB8DC8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135565-5DD8-415F-839A-25B11E41B575}"/>
              </a:ext>
            </a:extLst>
          </p:cNvPr>
          <p:cNvSpPr>
            <a:spLocks noGrp="1"/>
          </p:cNvSpPr>
          <p:nvPr>
            <p:ph idx="1"/>
          </p:nvPr>
        </p:nvSpPr>
        <p:spPr/>
        <p:txBody>
          <a:bodyPr>
            <a:normAutofit fontScale="70000" lnSpcReduction="20000"/>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total column adds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300.</a:t>
            </a:r>
          </a:p>
          <a:p>
            <a:pPr algn="just"/>
            <a:r>
              <a:rPr lang="en-US" dirty="0">
                <a:latin typeface="Times New Roman" panose="02020603050405020304" pitchFamily="18" charset="0"/>
                <a:cs typeface="Times New Roman" panose="02020603050405020304" pitchFamily="18" charset="0"/>
              </a:rPr>
              <a:t>There are more working adults than college students who buy these items.</a:t>
            </a:r>
          </a:p>
          <a:p>
            <a:pPr algn="just"/>
            <a:r>
              <a:rPr lang="en-IN" dirty="0">
                <a:solidFill>
                  <a:srgbClr val="0000FF"/>
                </a:solidFill>
                <a:latin typeface="Times New Roman" panose="02020603050405020304" pitchFamily="18" charset="0"/>
                <a:cs typeface="Times New Roman" panose="02020603050405020304" pitchFamily="18" charset="0"/>
              </a:rPr>
              <a:t>For college students:</a:t>
            </a:r>
          </a:p>
          <a:p>
            <a:pPr algn="just"/>
            <a:r>
              <a:rPr lang="en-IN" i="1" dirty="0">
                <a:latin typeface="Times New Roman" panose="02020603050405020304" pitchFamily="18" charset="0"/>
                <a:cs typeface="Times New Roman" panose="02020603050405020304" pitchFamily="18" charset="0"/>
              </a:rPr>
              <a:t>C ({</a:t>
            </a:r>
            <a:r>
              <a:rPr lang="en-IN" dirty="0">
                <a:latin typeface="Times New Roman" panose="02020603050405020304" pitchFamily="18" charset="0"/>
                <a:cs typeface="Times New Roman" panose="02020603050405020304" pitchFamily="18" charset="0"/>
              </a:rPr>
              <a:t>HDTV=Yes</a:t>
            </a:r>
            <a:r>
              <a:rPr lang="en-IN" i="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Exercise machine=Yes</a:t>
            </a:r>
            <a:r>
              <a:rPr lang="en-IN"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1</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10 = 10%</a:t>
            </a:r>
            <a:r>
              <a:rPr lang="en-IN" i="1" dirty="0">
                <a:latin typeface="Times New Roman" panose="02020603050405020304" pitchFamily="18" charset="0"/>
                <a:cs typeface="Times New Roman" panose="02020603050405020304" pitchFamily="18" charset="0"/>
              </a:rPr>
              <a:t>,</a:t>
            </a:r>
          </a:p>
          <a:p>
            <a:pPr algn="just"/>
            <a:r>
              <a:rPr lang="en-IN" i="1" dirty="0">
                <a:latin typeface="Times New Roman" panose="02020603050405020304" pitchFamily="18" charset="0"/>
                <a:cs typeface="Times New Roman" panose="02020603050405020304" pitchFamily="18" charset="0"/>
              </a:rPr>
              <a:t>C ({</a:t>
            </a:r>
            <a:r>
              <a:rPr lang="en-IN" dirty="0">
                <a:latin typeface="Times New Roman" panose="02020603050405020304" pitchFamily="18" charset="0"/>
                <a:cs typeface="Times New Roman" panose="02020603050405020304" pitchFamily="18" charset="0"/>
              </a:rPr>
              <a:t>HDTV=No</a:t>
            </a:r>
            <a:r>
              <a:rPr lang="en-IN" i="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Exercise machine=Yes</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4</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34 = 11</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8%</a:t>
            </a:r>
            <a:r>
              <a:rPr lang="en-IN" i="1" dirty="0">
                <a:latin typeface="Times New Roman" panose="02020603050405020304" pitchFamily="18" charset="0"/>
                <a:cs typeface="Times New Roman" panose="02020603050405020304" pitchFamily="18" charset="0"/>
              </a:rPr>
              <a:t>,</a:t>
            </a:r>
          </a:p>
          <a:p>
            <a:pPr algn="just"/>
            <a:r>
              <a:rPr lang="en-IN" dirty="0">
                <a:solidFill>
                  <a:srgbClr val="0000FF"/>
                </a:solidFill>
                <a:latin typeface="Times New Roman" panose="02020603050405020304" pitchFamily="18" charset="0"/>
                <a:cs typeface="Times New Roman" panose="02020603050405020304" pitchFamily="18" charset="0"/>
              </a:rPr>
              <a:t>For working adults:</a:t>
            </a:r>
          </a:p>
          <a:p>
            <a:pPr algn="just"/>
            <a:r>
              <a:rPr lang="en-IN" i="1" dirty="0">
                <a:latin typeface="Times New Roman" panose="02020603050405020304" pitchFamily="18" charset="0"/>
                <a:cs typeface="Times New Roman" panose="02020603050405020304" pitchFamily="18" charset="0"/>
              </a:rPr>
              <a:t>C ({</a:t>
            </a:r>
            <a:r>
              <a:rPr lang="en-IN" dirty="0">
                <a:latin typeface="Times New Roman" panose="02020603050405020304" pitchFamily="18" charset="0"/>
                <a:cs typeface="Times New Roman" panose="02020603050405020304" pitchFamily="18" charset="0"/>
              </a:rPr>
              <a:t>HDTV=Yes</a:t>
            </a:r>
            <a:r>
              <a:rPr lang="en-IN" i="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Exercise machine=Yes</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98</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170 = 57</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7%</a:t>
            </a:r>
            <a:r>
              <a:rPr lang="en-IN" i="1" dirty="0">
                <a:latin typeface="Times New Roman" panose="02020603050405020304" pitchFamily="18" charset="0"/>
                <a:cs typeface="Times New Roman" panose="02020603050405020304" pitchFamily="18" charset="0"/>
              </a:rPr>
              <a:t>,</a:t>
            </a:r>
          </a:p>
          <a:p>
            <a:pPr algn="just"/>
            <a:r>
              <a:rPr lang="en-IN" i="1" dirty="0">
                <a:latin typeface="Times New Roman" panose="02020603050405020304" pitchFamily="18" charset="0"/>
                <a:cs typeface="Times New Roman" panose="02020603050405020304" pitchFamily="18" charset="0"/>
              </a:rPr>
              <a:t>C ({</a:t>
            </a:r>
            <a:r>
              <a:rPr lang="en-IN" dirty="0">
                <a:latin typeface="Times New Roman" panose="02020603050405020304" pitchFamily="18" charset="0"/>
                <a:cs typeface="Times New Roman" panose="02020603050405020304" pitchFamily="18" charset="0"/>
              </a:rPr>
              <a:t>HDTV=No</a:t>
            </a:r>
            <a:r>
              <a:rPr lang="en-IN" i="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Exercise machine=Yes</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50</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86 = 58</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1%</a:t>
            </a:r>
            <a:r>
              <a:rPr lang="en-IN" i="1" dirty="0">
                <a:latin typeface="Times New Roman" panose="02020603050405020304" pitchFamily="18" charset="0"/>
                <a:cs typeface="Times New Roman" panose="02020603050405020304" pitchFamily="18" charset="0"/>
              </a:rPr>
              <a:t>.</a:t>
            </a:r>
          </a:p>
          <a:p>
            <a:pPr algn="just"/>
            <a:r>
              <a:rPr lang="en-US" dirty="0">
                <a:solidFill>
                  <a:srgbClr val="C00000"/>
                </a:solidFill>
                <a:latin typeface="Times New Roman" panose="02020603050405020304" pitchFamily="18" charset="0"/>
                <a:cs typeface="Times New Roman" panose="02020603050405020304" pitchFamily="18" charset="0"/>
              </a:rPr>
              <a:t>Inference: </a:t>
            </a:r>
            <a:r>
              <a:rPr lang="en-US" dirty="0">
                <a:latin typeface="Times New Roman" panose="02020603050405020304" pitchFamily="18" charset="0"/>
                <a:cs typeface="Times New Roman" panose="02020603050405020304" pitchFamily="18" charset="0"/>
              </a:rPr>
              <a:t>For each group, customers who do not buy high definition televisions are more likely to buy exercise machines, which contradicts the previous conclusion when data from the two customer groups </a:t>
            </a:r>
            <a:r>
              <a:rPr lang="en-IN" dirty="0">
                <a:latin typeface="Times New Roman" panose="02020603050405020304" pitchFamily="18" charset="0"/>
                <a:cs typeface="Times New Roman" panose="02020603050405020304" pitchFamily="18" charset="0"/>
              </a:rPr>
              <a:t>are pooled together.</a:t>
            </a:r>
          </a:p>
          <a:p>
            <a:r>
              <a:rPr lang="en-US" dirty="0">
                <a:latin typeface="Times New Roman" panose="02020603050405020304" pitchFamily="18" charset="0"/>
                <a:cs typeface="Times New Roman" panose="02020603050405020304" pitchFamily="18" charset="0"/>
              </a:rPr>
              <a:t>This reversal in the direction of association is known as </a:t>
            </a:r>
            <a:r>
              <a:rPr lang="en-US" b="1" dirty="0">
                <a:solidFill>
                  <a:srgbClr val="C00000"/>
                </a:solidFill>
                <a:latin typeface="Times New Roman" panose="02020603050405020304" pitchFamily="18" charset="0"/>
                <a:cs typeface="Times New Roman" panose="02020603050405020304" pitchFamily="18" charset="0"/>
              </a:rPr>
              <a:t>Simpson’s paradox.</a:t>
            </a: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C5E4ED-168C-4CB9-B69F-22940396561B}"/>
              </a:ext>
            </a:extLst>
          </p:cNvPr>
          <p:cNvPicPr>
            <a:picLocks noChangeAspect="1"/>
          </p:cNvPicPr>
          <p:nvPr/>
        </p:nvPicPr>
        <p:blipFill>
          <a:blip r:embed="rId3"/>
          <a:stretch>
            <a:fillRect/>
          </a:stretch>
        </p:blipFill>
        <p:spPr>
          <a:xfrm>
            <a:off x="3409535" y="18115"/>
            <a:ext cx="5944430" cy="2019582"/>
          </a:xfrm>
          <a:prstGeom prst="rect">
            <a:avLst/>
          </a:prstGeom>
        </p:spPr>
      </p:pic>
    </p:spTree>
    <p:extLst>
      <p:ext uri="{BB962C8B-B14F-4D97-AF65-F5344CB8AC3E}">
        <p14:creationId xmlns:p14="http://schemas.microsoft.com/office/powerpoint/2010/main" val="2080544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4684-2EE0-4EF5-B597-B7377BEA9E38}"/>
              </a:ext>
            </a:extLst>
          </p:cNvPr>
          <p:cNvSpPr>
            <a:spLocks noGrp="1"/>
          </p:cNvSpPr>
          <p:nvPr>
            <p:ph type="title"/>
          </p:nvPr>
        </p:nvSpPr>
        <p:spPr>
          <a:xfrm>
            <a:off x="838200" y="365125"/>
            <a:ext cx="10515600" cy="857885"/>
          </a:xfrm>
        </p:spPr>
        <p:txBody>
          <a:bodyPr/>
          <a:lstStyle/>
          <a:p>
            <a:r>
              <a:rPr lang="en-US" dirty="0"/>
              <a:t>Simpson’s paradox</a:t>
            </a:r>
            <a:endParaRPr lang="en-IN" dirty="0"/>
          </a:p>
        </p:txBody>
      </p:sp>
      <p:sp>
        <p:nvSpPr>
          <p:cNvPr id="3" name="Content Placeholder 2">
            <a:extLst>
              <a:ext uri="{FF2B5EF4-FFF2-40B4-BE49-F238E27FC236}">
                <a16:creationId xmlns:a16="http://schemas.microsoft.com/office/drawing/2014/main" id="{56BB7662-5AB4-4625-9FE4-B47D39D81F00}"/>
              </a:ext>
            </a:extLst>
          </p:cNvPr>
          <p:cNvSpPr>
            <a:spLocks noGrp="1"/>
          </p:cNvSpPr>
          <p:nvPr>
            <p:ph idx="1"/>
          </p:nvPr>
        </p:nvSpPr>
        <p:spPr>
          <a:xfrm>
            <a:off x="838200" y="1394460"/>
            <a:ext cx="10515600" cy="4782503"/>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 Simpson’s paradox can also be illustrated mathematically as follows.</a:t>
            </a:r>
          </a:p>
          <a:p>
            <a:r>
              <a:rPr lang="en-IN" dirty="0">
                <a:latin typeface="Times New Roman" panose="02020603050405020304" pitchFamily="18" charset="0"/>
                <a:cs typeface="Times New Roman" panose="02020603050405020304" pitchFamily="18" charset="0"/>
              </a:rPr>
              <a:t>Suppose :      </a:t>
            </a:r>
            <a:r>
              <a:rPr lang="en-IN" i="1" dirty="0">
                <a:solidFill>
                  <a:srgbClr val="0000FF"/>
                </a:solidFill>
                <a:latin typeface="Times New Roman" panose="02020603050405020304" pitchFamily="18" charset="0"/>
                <a:cs typeface="Times New Roman" panose="02020603050405020304" pitchFamily="18" charset="0"/>
              </a:rPr>
              <a:t>a/b &lt; c/d  </a:t>
            </a:r>
            <a:r>
              <a:rPr lang="en-IN" dirty="0">
                <a:latin typeface="Times New Roman" panose="02020603050405020304" pitchFamily="18" charset="0"/>
                <a:cs typeface="Times New Roman" panose="02020603050405020304" pitchFamily="18" charset="0"/>
              </a:rPr>
              <a:t>and  </a:t>
            </a:r>
            <a:r>
              <a:rPr lang="en-IN" i="1" dirty="0">
                <a:solidFill>
                  <a:srgbClr val="0000FF"/>
                </a:solidFill>
                <a:latin typeface="Times New Roman" panose="02020603050405020304" pitchFamily="18" charset="0"/>
                <a:cs typeface="Times New Roman" panose="02020603050405020304" pitchFamily="18" charset="0"/>
              </a:rPr>
              <a:t>p/q &lt; r/s</a:t>
            </a:r>
          </a:p>
          <a:p>
            <a:pPr marL="0" indent="0">
              <a:buNone/>
            </a:pPr>
            <a:r>
              <a:rPr lang="en-US" dirty="0">
                <a:latin typeface="Times New Roman" panose="02020603050405020304" pitchFamily="18" charset="0"/>
                <a:cs typeface="Times New Roman" panose="02020603050405020304" pitchFamily="18" charset="0"/>
              </a:rPr>
              <a:t>where </a:t>
            </a:r>
            <a:r>
              <a:rPr lang="en-US" i="1" dirty="0">
                <a:latin typeface="Times New Roman" panose="02020603050405020304" pitchFamily="18" charset="0"/>
                <a:cs typeface="Times New Roman" panose="02020603050405020304" pitchFamily="18" charset="0"/>
              </a:rPr>
              <a:t>a/b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p/q </a:t>
            </a:r>
            <a:r>
              <a:rPr lang="en-US" dirty="0">
                <a:latin typeface="Times New Roman" panose="02020603050405020304" pitchFamily="18" charset="0"/>
                <a:cs typeface="Times New Roman" panose="02020603050405020304" pitchFamily="18" charset="0"/>
              </a:rPr>
              <a:t>may represent the confidence of the rule </a:t>
            </a:r>
            <a:r>
              <a:rPr lang="en-US" i="1" dirty="0">
                <a:latin typeface="Times New Roman" panose="02020603050405020304" pitchFamily="18" charset="0"/>
                <a:cs typeface="Times New Roman" panose="02020603050405020304" pitchFamily="18" charset="0"/>
              </a:rPr>
              <a:t>A → B </a:t>
            </a:r>
            <a:r>
              <a:rPr lang="en-US" dirty="0">
                <a:latin typeface="Times New Roman" panose="02020603050405020304" pitchFamily="18" charset="0"/>
                <a:cs typeface="Times New Roman" panose="02020603050405020304" pitchFamily="18" charset="0"/>
              </a:rPr>
              <a:t>in two different strata, while </a:t>
            </a:r>
            <a:r>
              <a:rPr lang="en-US" i="1" dirty="0">
                <a:latin typeface="Times New Roman" panose="02020603050405020304" pitchFamily="18" charset="0"/>
                <a:cs typeface="Times New Roman" panose="02020603050405020304" pitchFamily="18" charset="0"/>
              </a:rPr>
              <a:t>c/d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r/s </a:t>
            </a:r>
            <a:r>
              <a:rPr lang="en-US" dirty="0">
                <a:latin typeface="Times New Roman" panose="02020603050405020304" pitchFamily="18" charset="0"/>
                <a:cs typeface="Times New Roman" panose="02020603050405020304" pitchFamily="18" charset="0"/>
              </a:rPr>
              <a:t>may represent the confidence of the rule </a:t>
            </a:r>
            <a:r>
              <a:rPr lang="en-US" i="1" dirty="0">
                <a:latin typeface="Times New Roman" panose="02020603050405020304" pitchFamily="18" charset="0"/>
                <a:cs typeface="Times New Roman" panose="02020603050405020304" pitchFamily="18" charset="0"/>
              </a:rPr>
              <a:t>A → B </a:t>
            </a:r>
            <a:r>
              <a:rPr lang="en-US" dirty="0">
                <a:latin typeface="Times New Roman" panose="02020603050405020304" pitchFamily="18" charset="0"/>
                <a:cs typeface="Times New Roman" panose="02020603050405020304" pitchFamily="18" charset="0"/>
              </a:rPr>
              <a:t>in the two strata. </a:t>
            </a:r>
          </a:p>
          <a:p>
            <a:r>
              <a:rPr lang="en-US" dirty="0">
                <a:latin typeface="Times New Roman" panose="02020603050405020304" pitchFamily="18" charset="0"/>
                <a:cs typeface="Times New Roman" panose="02020603050405020304" pitchFamily="18" charset="0"/>
              </a:rPr>
              <a:t>When the data is pooled together, the confidence values of the rules in the combined data are </a:t>
            </a:r>
            <a:r>
              <a:rPr lang="en-US" dirty="0">
                <a:solidFill>
                  <a:srgbClr val="0000FF"/>
                </a:solidFill>
                <a:latin typeface="Times New Roman" panose="02020603050405020304" pitchFamily="18" charset="0"/>
                <a:cs typeface="Times New Roman" panose="02020603050405020304" pitchFamily="18" charset="0"/>
              </a:rPr>
              <a:t>(</a:t>
            </a:r>
            <a:r>
              <a:rPr lang="en-US" i="1" dirty="0" err="1">
                <a:solidFill>
                  <a:srgbClr val="0000FF"/>
                </a:solidFill>
                <a:latin typeface="Times New Roman" panose="02020603050405020304" pitchFamily="18" charset="0"/>
                <a:cs typeface="Times New Roman" panose="02020603050405020304" pitchFamily="18" charset="0"/>
              </a:rPr>
              <a:t>a</a:t>
            </a:r>
            <a:r>
              <a:rPr lang="en-US" dirty="0" err="1">
                <a:solidFill>
                  <a:srgbClr val="0000FF"/>
                </a:solidFill>
                <a:latin typeface="Times New Roman" panose="02020603050405020304" pitchFamily="18" charset="0"/>
                <a:cs typeface="Times New Roman" panose="02020603050405020304" pitchFamily="18" charset="0"/>
              </a:rPr>
              <a:t>+</a:t>
            </a:r>
            <a:r>
              <a:rPr lang="en-US" i="1" dirty="0" err="1">
                <a:solidFill>
                  <a:srgbClr val="0000FF"/>
                </a:solidFill>
                <a:latin typeface="Times New Roman" panose="02020603050405020304" pitchFamily="18" charset="0"/>
                <a:cs typeface="Times New Roman" panose="02020603050405020304" pitchFamily="18" charset="0"/>
              </a:rPr>
              <a:t>p</a:t>
            </a:r>
            <a:r>
              <a:rPr lang="en-US" dirty="0">
                <a:solidFill>
                  <a:srgbClr val="0000FF"/>
                </a:solidFill>
                <a:latin typeface="Times New Roman" panose="02020603050405020304" pitchFamily="18" charset="0"/>
                <a:cs typeface="Times New Roman" panose="02020603050405020304" pitchFamily="18" charset="0"/>
              </a:rPr>
              <a:t>)</a:t>
            </a:r>
            <a:r>
              <a:rPr lang="en-US" i="1" dirty="0">
                <a:solidFill>
                  <a:srgbClr val="0000FF"/>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a:t>
            </a:r>
            <a:r>
              <a:rPr lang="en-US" i="1" dirty="0" err="1">
                <a:solidFill>
                  <a:srgbClr val="0000FF"/>
                </a:solidFill>
                <a:latin typeface="Times New Roman" panose="02020603050405020304" pitchFamily="18" charset="0"/>
                <a:cs typeface="Times New Roman" panose="02020603050405020304" pitchFamily="18" charset="0"/>
              </a:rPr>
              <a:t>b</a:t>
            </a:r>
            <a:r>
              <a:rPr lang="en-US" dirty="0" err="1">
                <a:solidFill>
                  <a:srgbClr val="0000FF"/>
                </a:solidFill>
                <a:latin typeface="Times New Roman" panose="02020603050405020304" pitchFamily="18" charset="0"/>
                <a:cs typeface="Times New Roman" panose="02020603050405020304" pitchFamily="18" charset="0"/>
              </a:rPr>
              <a:t>+</a:t>
            </a:r>
            <a:r>
              <a:rPr lang="en-US" i="1" dirty="0" err="1">
                <a:solidFill>
                  <a:srgbClr val="0000FF"/>
                </a:solidFill>
                <a:latin typeface="Times New Roman" panose="02020603050405020304" pitchFamily="18" charset="0"/>
                <a:cs typeface="Times New Roman" panose="02020603050405020304" pitchFamily="18" charset="0"/>
              </a:rPr>
              <a:t>q</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dirty="0">
                <a:solidFill>
                  <a:srgbClr val="0000FF"/>
                </a:solidFill>
                <a:latin typeface="Times New Roman" panose="02020603050405020304" pitchFamily="18" charset="0"/>
                <a:cs typeface="Times New Roman" panose="02020603050405020304" pitchFamily="18" charset="0"/>
              </a:rPr>
              <a:t>(</a:t>
            </a:r>
            <a:r>
              <a:rPr lang="en-US" i="1" dirty="0" err="1">
                <a:solidFill>
                  <a:srgbClr val="0000FF"/>
                </a:solidFill>
                <a:latin typeface="Times New Roman" panose="02020603050405020304" pitchFamily="18" charset="0"/>
                <a:cs typeface="Times New Roman" panose="02020603050405020304" pitchFamily="18" charset="0"/>
              </a:rPr>
              <a:t>c</a:t>
            </a:r>
            <a:r>
              <a:rPr lang="en-US" dirty="0" err="1">
                <a:solidFill>
                  <a:srgbClr val="0000FF"/>
                </a:solidFill>
                <a:latin typeface="Times New Roman" panose="02020603050405020304" pitchFamily="18" charset="0"/>
                <a:cs typeface="Times New Roman" panose="02020603050405020304" pitchFamily="18" charset="0"/>
              </a:rPr>
              <a:t>+</a:t>
            </a:r>
            <a:r>
              <a:rPr lang="en-US" i="1" dirty="0" err="1">
                <a:solidFill>
                  <a:srgbClr val="0000FF"/>
                </a:solidFill>
                <a:latin typeface="Times New Roman" panose="02020603050405020304" pitchFamily="18" charset="0"/>
                <a:cs typeface="Times New Roman" panose="02020603050405020304" pitchFamily="18" charset="0"/>
              </a:rPr>
              <a:t>r</a:t>
            </a:r>
            <a:r>
              <a:rPr lang="en-US" dirty="0">
                <a:solidFill>
                  <a:srgbClr val="0000FF"/>
                </a:solidFill>
                <a:latin typeface="Times New Roman" panose="02020603050405020304" pitchFamily="18" charset="0"/>
                <a:cs typeface="Times New Roman" panose="02020603050405020304" pitchFamily="18" charset="0"/>
              </a:rPr>
              <a:t>)</a:t>
            </a:r>
            <a:r>
              <a:rPr lang="en-US" i="1" dirty="0">
                <a:solidFill>
                  <a:srgbClr val="0000FF"/>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a:t>
            </a:r>
            <a:r>
              <a:rPr lang="en-US" i="1" dirty="0" err="1">
                <a:solidFill>
                  <a:srgbClr val="0000FF"/>
                </a:solidFill>
                <a:latin typeface="Times New Roman" panose="02020603050405020304" pitchFamily="18" charset="0"/>
                <a:cs typeface="Times New Roman" panose="02020603050405020304" pitchFamily="18" charset="0"/>
              </a:rPr>
              <a:t>d</a:t>
            </a:r>
            <a:r>
              <a:rPr lang="en-US" dirty="0" err="1">
                <a:solidFill>
                  <a:srgbClr val="0000FF"/>
                </a:solidFill>
                <a:latin typeface="Times New Roman" panose="02020603050405020304" pitchFamily="18" charset="0"/>
                <a:cs typeface="Times New Roman" panose="02020603050405020304" pitchFamily="18" charset="0"/>
              </a:rPr>
              <a:t>+</a:t>
            </a:r>
            <a:r>
              <a:rPr lang="en-US" i="1" dirty="0" err="1">
                <a:solidFill>
                  <a:srgbClr val="0000FF"/>
                </a:solidFill>
                <a:latin typeface="Times New Roman" panose="02020603050405020304" pitchFamily="18" charset="0"/>
                <a:cs typeface="Times New Roman" panose="02020603050405020304" pitchFamily="18" charset="0"/>
              </a:rPr>
              <a:t>s</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respectively. </a:t>
            </a:r>
          </a:p>
          <a:p>
            <a:r>
              <a:rPr lang="en-US" dirty="0">
                <a:latin typeface="Times New Roman" panose="02020603050405020304" pitchFamily="18" charset="0"/>
                <a:cs typeface="Times New Roman" panose="02020603050405020304" pitchFamily="18" charset="0"/>
              </a:rPr>
              <a:t>Simpson’s paradox occurs when </a:t>
            </a:r>
            <a:r>
              <a:rPr lang="en-IN" i="1" dirty="0">
                <a:solidFill>
                  <a:srgbClr val="0000FF"/>
                </a:solidFill>
                <a:latin typeface="Times New Roman" panose="02020603050405020304" pitchFamily="18" charset="0"/>
                <a:cs typeface="Times New Roman" panose="02020603050405020304" pitchFamily="18" charset="0"/>
              </a:rPr>
              <a:t>a </a:t>
            </a:r>
            <a:r>
              <a:rPr lang="en-IN" dirty="0">
                <a:solidFill>
                  <a:srgbClr val="0000FF"/>
                </a:solidFill>
                <a:latin typeface="Times New Roman" panose="02020603050405020304" pitchFamily="18" charset="0"/>
                <a:cs typeface="Times New Roman" panose="02020603050405020304" pitchFamily="18" charset="0"/>
              </a:rPr>
              <a:t>+ </a:t>
            </a:r>
            <a:r>
              <a:rPr lang="en-IN" i="1" dirty="0">
                <a:solidFill>
                  <a:srgbClr val="0000FF"/>
                </a:solidFill>
                <a:latin typeface="Times New Roman" panose="02020603050405020304" pitchFamily="18" charset="0"/>
                <a:cs typeface="Times New Roman" panose="02020603050405020304" pitchFamily="18" charset="0"/>
              </a:rPr>
              <a:t>p /b </a:t>
            </a:r>
            <a:r>
              <a:rPr lang="en-IN" dirty="0">
                <a:solidFill>
                  <a:srgbClr val="0000FF"/>
                </a:solidFill>
                <a:latin typeface="Times New Roman" panose="02020603050405020304" pitchFamily="18" charset="0"/>
                <a:cs typeface="Times New Roman" panose="02020603050405020304" pitchFamily="18" charset="0"/>
              </a:rPr>
              <a:t>+ </a:t>
            </a:r>
            <a:r>
              <a:rPr lang="en-IN" i="1" dirty="0">
                <a:solidFill>
                  <a:srgbClr val="0000FF"/>
                </a:solidFill>
                <a:latin typeface="Times New Roman" panose="02020603050405020304" pitchFamily="18" charset="0"/>
                <a:cs typeface="Times New Roman" panose="02020603050405020304" pitchFamily="18" charset="0"/>
              </a:rPr>
              <a:t>q</a:t>
            </a:r>
            <a:r>
              <a:rPr lang="en-IN" b="1" i="1" dirty="0">
                <a:solidFill>
                  <a:srgbClr val="C00000"/>
                </a:solidFill>
                <a:latin typeface="Times New Roman" panose="02020603050405020304" pitchFamily="18" charset="0"/>
                <a:cs typeface="Times New Roman" panose="02020603050405020304" pitchFamily="18" charset="0"/>
              </a:rPr>
              <a:t> &gt; </a:t>
            </a:r>
            <a:r>
              <a:rPr lang="en-IN" i="1" dirty="0">
                <a:solidFill>
                  <a:srgbClr val="0000FF"/>
                </a:solidFill>
                <a:latin typeface="Times New Roman" panose="02020603050405020304" pitchFamily="18" charset="0"/>
                <a:cs typeface="Times New Roman" panose="02020603050405020304" pitchFamily="18" charset="0"/>
              </a:rPr>
              <a:t>c </a:t>
            </a:r>
            <a:r>
              <a:rPr lang="en-IN" dirty="0">
                <a:solidFill>
                  <a:srgbClr val="0000FF"/>
                </a:solidFill>
                <a:latin typeface="Times New Roman" panose="02020603050405020304" pitchFamily="18" charset="0"/>
                <a:cs typeface="Times New Roman" panose="02020603050405020304" pitchFamily="18" charset="0"/>
              </a:rPr>
              <a:t>+ </a:t>
            </a:r>
            <a:r>
              <a:rPr lang="en-IN" i="1" dirty="0">
                <a:solidFill>
                  <a:srgbClr val="0000FF"/>
                </a:solidFill>
                <a:latin typeface="Times New Roman" panose="02020603050405020304" pitchFamily="18" charset="0"/>
                <a:cs typeface="Times New Roman" panose="02020603050405020304" pitchFamily="18" charset="0"/>
              </a:rPr>
              <a:t>r/d </a:t>
            </a:r>
            <a:r>
              <a:rPr lang="en-IN" dirty="0">
                <a:solidFill>
                  <a:srgbClr val="0000FF"/>
                </a:solidFill>
                <a:latin typeface="Times New Roman" panose="02020603050405020304" pitchFamily="18" charset="0"/>
                <a:cs typeface="Times New Roman" panose="02020603050405020304" pitchFamily="18" charset="0"/>
              </a:rPr>
              <a:t>+ </a:t>
            </a:r>
            <a:r>
              <a:rPr lang="en-IN" i="1" dirty="0">
                <a:solidFill>
                  <a:srgbClr val="0000FF"/>
                </a:solidFill>
                <a:latin typeface="Times New Roman" panose="02020603050405020304" pitchFamily="18" charset="0"/>
                <a:cs typeface="Times New Roman" panose="02020603050405020304" pitchFamily="18" charset="0"/>
              </a:rPr>
              <a:t>s</a:t>
            </a:r>
            <a:r>
              <a:rPr lang="en-IN"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thus leading to the wrong conclusion about the relationship between the variables.</a:t>
            </a:r>
          </a:p>
          <a:p>
            <a:r>
              <a:rPr lang="en-US" dirty="0">
                <a:latin typeface="Times New Roman" panose="02020603050405020304" pitchFamily="18" charset="0"/>
                <a:cs typeface="Times New Roman" panose="02020603050405020304" pitchFamily="18" charset="0"/>
              </a:rPr>
              <a:t>The lesson here is that </a:t>
            </a:r>
            <a:r>
              <a:rPr lang="en-US" dirty="0">
                <a:solidFill>
                  <a:srgbClr val="C00000"/>
                </a:solidFill>
                <a:latin typeface="Times New Roman" panose="02020603050405020304" pitchFamily="18" charset="0"/>
                <a:cs typeface="Times New Roman" panose="02020603050405020304" pitchFamily="18" charset="0"/>
              </a:rPr>
              <a:t>proper stratification </a:t>
            </a:r>
            <a:r>
              <a:rPr lang="en-US" dirty="0">
                <a:latin typeface="Times New Roman" panose="02020603050405020304" pitchFamily="18" charset="0"/>
                <a:cs typeface="Times New Roman" panose="02020603050405020304" pitchFamily="18" charset="0"/>
              </a:rPr>
              <a:t>is needed to avoid generating spurious patterns resulting from Simpson’s paradox.</a:t>
            </a:r>
          </a:p>
          <a:p>
            <a:r>
              <a:rPr lang="en-US" dirty="0" err="1">
                <a:solidFill>
                  <a:srgbClr val="C00000"/>
                </a:solidFill>
                <a:latin typeface="Times New Roman" panose="02020603050405020304" pitchFamily="18" charset="0"/>
                <a:cs typeface="Times New Roman" panose="02020603050405020304" pitchFamily="18" charset="0"/>
              </a:rPr>
              <a:t>Eg</a:t>
            </a:r>
            <a:r>
              <a:rPr lang="en-US"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supermarket-&gt;stratified according to store location</a:t>
            </a:r>
          </a:p>
          <a:p>
            <a:pPr marL="0" indent="0">
              <a:buNone/>
            </a:pPr>
            <a:r>
              <a:rPr lang="en-US" dirty="0">
                <a:latin typeface="Times New Roman" panose="02020603050405020304" pitchFamily="18" charset="0"/>
                <a:cs typeface="Times New Roman" panose="02020603050405020304" pitchFamily="18" charset="0"/>
              </a:rPr>
              <a:t>	Medical records -&gt; stratified according to age and gender</a:t>
            </a:r>
            <a:endParaRPr lang="en-IN"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BE1682A-2129-4556-BC46-22674622B732}"/>
              </a:ext>
            </a:extLst>
          </p:cNvPr>
          <p:cNvCxnSpPr/>
          <p:nvPr/>
        </p:nvCxnSpPr>
        <p:spPr>
          <a:xfrm>
            <a:off x="10709910" y="2480310"/>
            <a:ext cx="24003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155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9633-E2D4-4071-871E-0B1B4FDE92D0}"/>
              </a:ext>
            </a:extLst>
          </p:cNvPr>
          <p:cNvSpPr>
            <a:spLocks noGrp="1"/>
          </p:cNvSpPr>
          <p:nvPr>
            <p:ph type="title"/>
          </p:nvPr>
        </p:nvSpPr>
        <p:spPr/>
        <p:txBody>
          <a:bodyPr/>
          <a:lstStyle/>
          <a:p>
            <a:r>
              <a:rPr lang="en-US"/>
              <a:t>Association Using </a:t>
            </a:r>
            <a:r>
              <a:rPr lang="en-US" dirty="0"/>
              <a:t>Orange Tool</a:t>
            </a:r>
            <a:endParaRPr lang="en-IN" dirty="0"/>
          </a:p>
        </p:txBody>
      </p:sp>
      <p:sp>
        <p:nvSpPr>
          <p:cNvPr id="3" name="Content Placeholder 2">
            <a:extLst>
              <a:ext uri="{FF2B5EF4-FFF2-40B4-BE49-F238E27FC236}">
                <a16:creationId xmlns:a16="http://schemas.microsoft.com/office/drawing/2014/main" id="{4602DECB-2E58-40DE-B5EA-5FEBD6074CA5}"/>
              </a:ext>
            </a:extLst>
          </p:cNvPr>
          <p:cNvSpPr>
            <a:spLocks noGrp="1"/>
          </p:cNvSpPr>
          <p:nvPr>
            <p:ph idx="1"/>
          </p:nvPr>
        </p:nvSpPr>
        <p:spPr/>
        <p:txBody>
          <a:bodyPr/>
          <a:lstStyle/>
          <a:p>
            <a:r>
              <a:rPr lang="en-IN" dirty="0"/>
              <a:t>https://www.youtube.com/watch?v=WVS24l1zKZU</a:t>
            </a:r>
          </a:p>
        </p:txBody>
      </p:sp>
    </p:spTree>
    <p:extLst>
      <p:ext uri="{BB962C8B-B14F-4D97-AF65-F5344CB8AC3E}">
        <p14:creationId xmlns:p14="http://schemas.microsoft.com/office/powerpoint/2010/main" val="320952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217F-E5A1-469C-AF87-A03B66B5CE3C}"/>
              </a:ext>
            </a:extLst>
          </p:cNvPr>
          <p:cNvSpPr>
            <a:spLocks noGrp="1"/>
          </p:cNvSpPr>
          <p:nvPr>
            <p:ph type="title"/>
          </p:nvPr>
        </p:nvSpPr>
        <p:spPr/>
        <p:txBody>
          <a:bodyPr/>
          <a:lstStyle/>
          <a:p>
            <a:r>
              <a:rPr lang="en-US" dirty="0"/>
              <a:t>Measures of Interestingness</a:t>
            </a:r>
            <a:endParaRPr lang="en-IN" dirty="0"/>
          </a:p>
        </p:txBody>
      </p:sp>
      <p:sp>
        <p:nvSpPr>
          <p:cNvPr id="3" name="Content Placeholder 2">
            <a:extLst>
              <a:ext uri="{FF2B5EF4-FFF2-40B4-BE49-F238E27FC236}">
                <a16:creationId xmlns:a16="http://schemas.microsoft.com/office/drawing/2014/main" id="{DAB996E5-6B2B-495E-BB94-D340D7586FE2}"/>
              </a:ext>
            </a:extLst>
          </p:cNvPr>
          <p:cNvSpPr>
            <a:spLocks noGrp="1"/>
          </p:cNvSpPr>
          <p:nvPr>
            <p:ph idx="1"/>
          </p:nvPr>
        </p:nvSpPr>
        <p:spPr>
          <a:xfrm>
            <a:off x="838200" y="1690688"/>
            <a:ext cx="10515600" cy="4486275"/>
          </a:xfrm>
        </p:spPr>
        <p:txBody>
          <a:bodyPr>
            <a:normAutofit fontScale="85000" lnSpcReduction="20000"/>
          </a:bodyPr>
          <a:lstStyle/>
          <a:p>
            <a:pPr marL="0" indent="0">
              <a:buNone/>
            </a:pPr>
            <a:r>
              <a:rPr lang="en-US" dirty="0">
                <a:solidFill>
                  <a:srgbClr val="0000FF"/>
                </a:solidFill>
                <a:latin typeface="Times New Roman" panose="02020603050405020304" pitchFamily="18" charset="0"/>
                <a:cs typeface="Times New Roman" panose="02020603050405020304" pitchFamily="18" charset="0"/>
              </a:rPr>
              <a:t>Objective Interestingness Measures</a:t>
            </a:r>
          </a:p>
          <a:p>
            <a:r>
              <a:rPr lang="en-US" dirty="0">
                <a:latin typeface="Times New Roman" panose="02020603050405020304" pitchFamily="18" charset="0"/>
                <a:cs typeface="Times New Roman" panose="02020603050405020304" pitchFamily="18" charset="0"/>
              </a:rPr>
              <a:t>Used to rank patterns</a:t>
            </a:r>
          </a:p>
          <a:p>
            <a:r>
              <a:rPr lang="en-US" dirty="0">
                <a:latin typeface="Times New Roman" panose="02020603050405020304" pitchFamily="18" charset="0"/>
                <a:cs typeface="Times New Roman" panose="02020603050405020304" pitchFamily="18" charset="0"/>
              </a:rPr>
              <a:t>Some provide statistical information.</a:t>
            </a:r>
          </a:p>
          <a:p>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Support, Confidence, Lift, Correlation</a:t>
            </a:r>
          </a:p>
          <a:p>
            <a:pPr marL="0" indent="0">
              <a:buNone/>
            </a:pPr>
            <a:r>
              <a:rPr lang="en-US" dirty="0">
                <a:solidFill>
                  <a:srgbClr val="0000FF"/>
                </a:solidFill>
                <a:latin typeface="Times New Roman" panose="02020603050405020304" pitchFamily="18" charset="0"/>
                <a:cs typeface="Times New Roman" panose="02020603050405020304" pitchFamily="18" charset="0"/>
              </a:rPr>
              <a:t>Subjective measures of Interestingness</a:t>
            </a:r>
          </a:p>
          <a:p>
            <a:r>
              <a:rPr lang="en-US" dirty="0">
                <a:latin typeface="Times New Roman" panose="02020603050405020304" pitchFamily="18" charset="0"/>
                <a:cs typeface="Times New Roman" panose="02020603050405020304" pitchFamily="18" charset="0"/>
              </a:rPr>
              <a:t>Pattern is interesting if it is unexpected.</a:t>
            </a:r>
          </a:p>
          <a:p>
            <a:pPr marL="0" indent="0">
              <a:buNone/>
            </a:pP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{bread}-&gt; {butter} may not be interesting even with high support 	and  confidence values, because it is rather obvious.</a:t>
            </a:r>
          </a:p>
          <a:p>
            <a:pPr marL="0" indent="0">
              <a:buNone/>
            </a:pPr>
            <a:r>
              <a:rPr lang="en-US" dirty="0">
                <a:latin typeface="Times New Roman" panose="02020603050405020304" pitchFamily="18" charset="0"/>
                <a:cs typeface="Times New Roman" panose="02020603050405020304" pitchFamily="18" charset="0"/>
              </a:rPr>
              <a:t>  	But, {Diapers}-&gt; {Beer} is interesting because it is unexpected and suggest 	a new cross selling opportunity for retailers.</a:t>
            </a:r>
          </a:p>
          <a:p>
            <a:r>
              <a:rPr lang="en-US" dirty="0">
                <a:latin typeface="Times New Roman" panose="02020603050405020304" pitchFamily="18" charset="0"/>
                <a:cs typeface="Times New Roman" panose="02020603050405020304" pitchFamily="18" charset="0"/>
              </a:rPr>
              <a:t>Incorporating subjective knowledge for evaluation is a difficult task because it requires a considerable amount of prior information from domain </a:t>
            </a:r>
            <a:r>
              <a:rPr lang="en-IN" dirty="0">
                <a:latin typeface="Times New Roman" panose="02020603050405020304" pitchFamily="18" charset="0"/>
                <a:cs typeface="Times New Roman" panose="02020603050405020304" pitchFamily="18" charset="0"/>
              </a:rPr>
              <a:t>experts.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29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6BFD-1163-4209-A454-75973320EA55}"/>
              </a:ext>
            </a:extLst>
          </p:cNvPr>
          <p:cNvSpPr>
            <a:spLocks noGrp="1"/>
          </p:cNvSpPr>
          <p:nvPr>
            <p:ph type="title"/>
          </p:nvPr>
        </p:nvSpPr>
        <p:spPr/>
        <p:txBody>
          <a:bodyPr/>
          <a:lstStyle/>
          <a:p>
            <a:r>
              <a:rPr lang="en-IN" b="1" dirty="0"/>
              <a:t>Objective Measures of Interestingness</a:t>
            </a:r>
            <a:endParaRPr lang="en-IN" dirty="0"/>
          </a:p>
        </p:txBody>
      </p:sp>
      <p:sp>
        <p:nvSpPr>
          <p:cNvPr id="3" name="Content Placeholder 2">
            <a:extLst>
              <a:ext uri="{FF2B5EF4-FFF2-40B4-BE49-F238E27FC236}">
                <a16:creationId xmlns:a16="http://schemas.microsoft.com/office/drawing/2014/main" id="{FF74C5A0-D90F-4A89-9150-0B7664B42A13}"/>
              </a:ext>
            </a:extLst>
          </p:cNvPr>
          <p:cNvSpPr>
            <a:spLocks noGrp="1"/>
          </p:cNvSpPr>
          <p:nvPr>
            <p:ph idx="1"/>
          </p:nvPr>
        </p:nvSpPr>
        <p:spPr>
          <a:xfrm>
            <a:off x="838200" y="1825625"/>
            <a:ext cx="5985510" cy="4351338"/>
          </a:xfrm>
        </p:spPr>
        <p:txBody>
          <a:bodyPr/>
          <a:lstStyle/>
          <a:p>
            <a:r>
              <a:rPr lang="en-US" dirty="0">
                <a:latin typeface="Times New Roman" panose="02020603050405020304" pitchFamily="18" charset="0"/>
                <a:cs typeface="Times New Roman" panose="02020603050405020304" pitchFamily="18" charset="0"/>
              </a:rPr>
              <a:t>An objective measure is </a:t>
            </a:r>
            <a:r>
              <a:rPr lang="en-US" dirty="0">
                <a:solidFill>
                  <a:srgbClr val="0000FF"/>
                </a:solidFill>
                <a:latin typeface="Times New Roman" panose="02020603050405020304" pitchFamily="18" charset="0"/>
                <a:cs typeface="Times New Roman" panose="02020603050405020304" pitchFamily="18" charset="0"/>
              </a:rPr>
              <a:t>a data-driven approach for evaluating the quality </a:t>
            </a:r>
            <a:r>
              <a:rPr lang="en-US" dirty="0">
                <a:latin typeface="Times New Roman" panose="02020603050405020304" pitchFamily="18" charset="0"/>
                <a:cs typeface="Times New Roman" panose="02020603050405020304" pitchFamily="18" charset="0"/>
              </a:rPr>
              <a:t>of association patterns. </a:t>
            </a:r>
          </a:p>
          <a:p>
            <a:r>
              <a:rPr lang="en-US" dirty="0">
                <a:latin typeface="Times New Roman" panose="02020603050405020304" pitchFamily="18" charset="0"/>
                <a:cs typeface="Times New Roman" panose="02020603050405020304" pitchFamily="18" charset="0"/>
              </a:rPr>
              <a:t>It is </a:t>
            </a:r>
            <a:r>
              <a:rPr lang="en-US" dirty="0">
                <a:solidFill>
                  <a:srgbClr val="0000FF"/>
                </a:solidFill>
                <a:latin typeface="Times New Roman" panose="02020603050405020304" pitchFamily="18" charset="0"/>
                <a:cs typeface="Times New Roman" panose="02020603050405020304" pitchFamily="18" charset="0"/>
              </a:rPr>
              <a:t>domain-independent</a:t>
            </a:r>
            <a:r>
              <a:rPr lang="en-US" dirty="0">
                <a:latin typeface="Times New Roman" panose="02020603050405020304" pitchFamily="18" charset="0"/>
                <a:cs typeface="Times New Roman" panose="02020603050405020304" pitchFamily="18" charset="0"/>
              </a:rPr>
              <a:t> and </a:t>
            </a:r>
            <a:r>
              <a:rPr lang="en-US" dirty="0">
                <a:solidFill>
                  <a:srgbClr val="0000FF"/>
                </a:solidFill>
                <a:latin typeface="Times New Roman" panose="02020603050405020304" pitchFamily="18" charset="0"/>
                <a:cs typeface="Times New Roman" panose="02020603050405020304" pitchFamily="18" charset="0"/>
              </a:rPr>
              <a:t>requires only that the user specifies a threshold for filtering low-quality patterns. </a:t>
            </a:r>
          </a:p>
          <a:p>
            <a:r>
              <a:rPr lang="en-US" dirty="0">
                <a:latin typeface="Times New Roman" panose="02020603050405020304" pitchFamily="18" charset="0"/>
                <a:cs typeface="Times New Roman" panose="02020603050405020304" pitchFamily="18" charset="0"/>
              </a:rPr>
              <a:t>An objective measure is usually computed based on the frequency counts tabulated in a </a:t>
            </a:r>
            <a:r>
              <a:rPr lang="en-US" i="1" dirty="0">
                <a:solidFill>
                  <a:srgbClr val="C00000"/>
                </a:solidFill>
                <a:latin typeface="Times New Roman" panose="02020603050405020304" pitchFamily="18" charset="0"/>
                <a:cs typeface="Times New Roman" panose="02020603050405020304" pitchFamily="18" charset="0"/>
              </a:rPr>
              <a:t>contingency table.</a:t>
            </a:r>
            <a:endParaRPr lang="en-IN" i="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EA95C3E-3FAF-479A-8D53-2802B50DDDAD}"/>
              </a:ext>
            </a:extLst>
          </p:cNvPr>
          <p:cNvPicPr>
            <a:picLocks noChangeAspect="1"/>
          </p:cNvPicPr>
          <p:nvPr/>
        </p:nvPicPr>
        <p:blipFill>
          <a:blip r:embed="rId2"/>
          <a:stretch>
            <a:fillRect/>
          </a:stretch>
        </p:blipFill>
        <p:spPr>
          <a:xfrm>
            <a:off x="6823710" y="2016692"/>
            <a:ext cx="4971833" cy="2824615"/>
          </a:xfrm>
          <a:prstGeom prst="rect">
            <a:avLst/>
          </a:prstGeom>
        </p:spPr>
      </p:pic>
    </p:spTree>
    <p:extLst>
      <p:ext uri="{BB962C8B-B14F-4D97-AF65-F5344CB8AC3E}">
        <p14:creationId xmlns:p14="http://schemas.microsoft.com/office/powerpoint/2010/main" val="364392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5203-C3BF-465C-8E2C-F2C5055BA525}"/>
              </a:ext>
            </a:extLst>
          </p:cNvPr>
          <p:cNvSpPr>
            <a:spLocks noGrp="1"/>
          </p:cNvSpPr>
          <p:nvPr>
            <p:ph type="title"/>
          </p:nvPr>
        </p:nvSpPr>
        <p:spPr/>
        <p:txBody>
          <a:bodyPr>
            <a:normAutofit/>
          </a:bodyPr>
          <a:lstStyle/>
          <a:p>
            <a:r>
              <a:rPr lang="en-US" sz="4000" b="1" dirty="0"/>
              <a:t>Limitations of the Support-Confidence Framework</a:t>
            </a:r>
            <a:endParaRPr lang="en-IN" sz="4000" dirty="0"/>
          </a:p>
        </p:txBody>
      </p:sp>
      <p:sp>
        <p:nvSpPr>
          <p:cNvPr id="3" name="Content Placeholder 2">
            <a:extLst>
              <a:ext uri="{FF2B5EF4-FFF2-40B4-BE49-F238E27FC236}">
                <a16:creationId xmlns:a16="http://schemas.microsoft.com/office/drawing/2014/main" id="{01489C3E-9B71-4F9D-B57D-9D19F281BB3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classical association rule mining formulation relies on the </a:t>
            </a:r>
            <a:r>
              <a:rPr lang="en-US" b="1" i="1" dirty="0">
                <a:solidFill>
                  <a:srgbClr val="0000FF"/>
                </a:solidFill>
                <a:latin typeface="Times New Roman" panose="02020603050405020304" pitchFamily="18" charset="0"/>
                <a:cs typeface="Times New Roman" panose="02020603050405020304" pitchFamily="18" charset="0"/>
              </a:rPr>
              <a:t>support</a:t>
            </a:r>
            <a:r>
              <a:rPr lang="en-US" dirty="0">
                <a:latin typeface="Times New Roman" panose="02020603050405020304" pitchFamily="18" charset="0"/>
                <a:cs typeface="Times New Roman" panose="02020603050405020304" pitchFamily="18" charset="0"/>
              </a:rPr>
              <a:t> and </a:t>
            </a:r>
            <a:r>
              <a:rPr lang="en-US" b="1" i="1" dirty="0">
                <a:solidFill>
                  <a:srgbClr val="0000FF"/>
                </a:solidFill>
                <a:latin typeface="Times New Roman" panose="02020603050405020304" pitchFamily="18" charset="0"/>
                <a:cs typeface="Times New Roman" panose="02020603050405020304" pitchFamily="18" charset="0"/>
              </a:rPr>
              <a:t>confidence</a:t>
            </a:r>
            <a:r>
              <a:rPr lang="en-US" dirty="0">
                <a:latin typeface="Times New Roman" panose="02020603050405020304" pitchFamily="18" charset="0"/>
                <a:cs typeface="Times New Roman" panose="02020603050405020304" pitchFamily="18" charset="0"/>
              </a:rPr>
              <a:t> measures to eliminate uninteresting patterns. </a:t>
            </a:r>
          </a:p>
          <a:p>
            <a:pPr algn="just"/>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drawback</a:t>
            </a:r>
            <a:r>
              <a:rPr lang="en-US" dirty="0">
                <a:latin typeface="Times New Roman" panose="02020603050405020304" pitchFamily="18" charset="0"/>
                <a:cs typeface="Times New Roman" panose="02020603050405020304" pitchFamily="18" charset="0"/>
              </a:rPr>
              <a:t> of support is that many </a:t>
            </a:r>
            <a:r>
              <a:rPr lang="en-US" dirty="0">
                <a:solidFill>
                  <a:srgbClr val="0000FF"/>
                </a:solidFill>
                <a:latin typeface="Times New Roman" panose="02020603050405020304" pitchFamily="18" charset="0"/>
                <a:cs typeface="Times New Roman" panose="02020603050405020304" pitchFamily="18" charset="0"/>
              </a:rPr>
              <a:t>potentially interesting patterns involving low support items might be eliminated by the support threshold.</a:t>
            </a:r>
          </a:p>
          <a:p>
            <a:pPr algn="just"/>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drawback</a:t>
            </a:r>
            <a:r>
              <a:rPr lang="en-US" dirty="0">
                <a:latin typeface="Times New Roman" panose="02020603050405020304" pitchFamily="18" charset="0"/>
                <a:cs typeface="Times New Roman" panose="02020603050405020304" pitchFamily="18" charset="0"/>
              </a:rPr>
              <a:t> of confidence is that despite having </a:t>
            </a:r>
            <a:r>
              <a:rPr lang="en-US" dirty="0">
                <a:solidFill>
                  <a:srgbClr val="0000FF"/>
                </a:solidFill>
                <a:latin typeface="Times New Roman" panose="02020603050405020304" pitchFamily="18" charset="0"/>
                <a:cs typeface="Times New Roman" panose="02020603050405020304" pitchFamily="18" charset="0"/>
              </a:rPr>
              <a:t>high confidence value, the rule could be misleading.</a:t>
            </a:r>
            <a:endParaRPr lang="en-IN"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20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CF063-7FCD-4B07-A09B-29BD597F13E8}"/>
              </a:ext>
            </a:extLst>
          </p:cNvPr>
          <p:cNvSpPr>
            <a:spLocks noGrp="1"/>
          </p:cNvSpPr>
          <p:nvPr>
            <p:ph idx="1"/>
          </p:nvPr>
        </p:nvSpPr>
        <p:spPr>
          <a:xfrm>
            <a:off x="838200" y="354330"/>
            <a:ext cx="10515600" cy="5822633"/>
          </a:xfrm>
        </p:spPr>
        <p:txBody>
          <a:bodyPr>
            <a:normAutofit fontScale="92500" lnSpcReduction="10000"/>
          </a:bodyPr>
          <a:lstStyle/>
          <a:p>
            <a:r>
              <a:rPr lang="en-IN" dirty="0"/>
              <a:t>Consider the association rule </a:t>
            </a:r>
            <a:r>
              <a:rPr lang="en-IN" i="1" dirty="0"/>
              <a:t>{Tea} −→{Coffee}</a:t>
            </a:r>
          </a:p>
          <a:p>
            <a:r>
              <a:rPr lang="en-US" i="1" dirty="0"/>
              <a:t>S</a:t>
            </a:r>
            <a:r>
              <a:rPr lang="en-IN" i="1" dirty="0" err="1"/>
              <a:t>upport</a:t>
            </a:r>
            <a:r>
              <a:rPr lang="en-IN" i="1" dirty="0"/>
              <a:t> = f(T ^C)/N = 150/1000=15%</a:t>
            </a:r>
          </a:p>
          <a:p>
            <a:r>
              <a:rPr lang="en-US" i="1" dirty="0"/>
              <a:t>Confidence</a:t>
            </a:r>
            <a:r>
              <a:rPr lang="en-IN" i="1" dirty="0"/>
              <a:t>= f(T ^C)/f(T) = 150/200 = 75%</a:t>
            </a:r>
          </a:p>
          <a:p>
            <a:endParaRPr lang="en-IN" i="1" dirty="0"/>
          </a:p>
          <a:p>
            <a:r>
              <a:rPr lang="en-IN" i="1" dirty="0"/>
              <a:t>Fraction of people who drink coffee = 800/1000= 80%</a:t>
            </a:r>
          </a:p>
          <a:p>
            <a:endParaRPr lang="en-IN" i="1" dirty="0"/>
          </a:p>
          <a:p>
            <a:r>
              <a:rPr lang="en-IN" i="1" dirty="0"/>
              <a:t>Therefore, knowing that a person is a tea drinker reduces the possibility of being a coffee drinker from 80% to 75%.</a:t>
            </a:r>
          </a:p>
          <a:p>
            <a:r>
              <a:rPr lang="en-IN" i="1" dirty="0"/>
              <a:t>This misleading. </a:t>
            </a:r>
          </a:p>
          <a:p>
            <a:endParaRPr lang="en-US" i="1" dirty="0"/>
          </a:p>
          <a:p>
            <a:r>
              <a:rPr lang="en-US" i="1" dirty="0"/>
              <a:t>Evaluate {Tea}-&gt;{Honey}</a:t>
            </a:r>
          </a:p>
          <a:p>
            <a:r>
              <a:rPr lang="en-US" i="1" dirty="0">
                <a:solidFill>
                  <a:srgbClr val="0000FF"/>
                </a:solidFill>
              </a:rPr>
              <a:t>Confidence as a measure </a:t>
            </a:r>
          </a:p>
          <a:p>
            <a:pPr marL="0" indent="0">
              <a:buNone/>
            </a:pPr>
            <a:r>
              <a:rPr lang="en-US" i="1" dirty="0">
                <a:solidFill>
                  <a:srgbClr val="0000FF"/>
                </a:solidFill>
              </a:rPr>
              <a:t>can falsely accept or reject  a rule.</a:t>
            </a:r>
            <a:endParaRPr lang="en-IN" dirty="0">
              <a:solidFill>
                <a:srgbClr val="0000FF"/>
              </a:solidFill>
            </a:endParaRPr>
          </a:p>
        </p:txBody>
      </p:sp>
      <p:pic>
        <p:nvPicPr>
          <p:cNvPr id="5" name="Picture 4">
            <a:extLst>
              <a:ext uri="{FF2B5EF4-FFF2-40B4-BE49-F238E27FC236}">
                <a16:creationId xmlns:a16="http://schemas.microsoft.com/office/drawing/2014/main" id="{2011B7E4-2393-4C75-80E3-21783C32FB2F}"/>
              </a:ext>
            </a:extLst>
          </p:cNvPr>
          <p:cNvPicPr>
            <a:picLocks noChangeAspect="1"/>
          </p:cNvPicPr>
          <p:nvPr/>
        </p:nvPicPr>
        <p:blipFill>
          <a:blip r:embed="rId2"/>
          <a:stretch>
            <a:fillRect/>
          </a:stretch>
        </p:blipFill>
        <p:spPr>
          <a:xfrm>
            <a:off x="8023860" y="0"/>
            <a:ext cx="4058216" cy="2105319"/>
          </a:xfrm>
          <a:prstGeom prst="rect">
            <a:avLst/>
          </a:prstGeom>
        </p:spPr>
      </p:pic>
      <p:pic>
        <p:nvPicPr>
          <p:cNvPr id="6" name="Picture 5">
            <a:extLst>
              <a:ext uri="{FF2B5EF4-FFF2-40B4-BE49-F238E27FC236}">
                <a16:creationId xmlns:a16="http://schemas.microsoft.com/office/drawing/2014/main" id="{1EDFA998-D21C-4A14-91B3-F56309448DD8}"/>
              </a:ext>
            </a:extLst>
          </p:cNvPr>
          <p:cNvPicPr>
            <a:picLocks noChangeAspect="1"/>
          </p:cNvPicPr>
          <p:nvPr/>
        </p:nvPicPr>
        <p:blipFill>
          <a:blip r:embed="rId3"/>
          <a:stretch>
            <a:fillRect/>
          </a:stretch>
        </p:blipFill>
        <p:spPr>
          <a:xfrm>
            <a:off x="5961781" y="4588878"/>
            <a:ext cx="6230219" cy="1914792"/>
          </a:xfrm>
          <a:prstGeom prst="rect">
            <a:avLst/>
          </a:prstGeom>
        </p:spPr>
      </p:pic>
    </p:spTree>
    <p:extLst>
      <p:ext uri="{BB962C8B-B14F-4D97-AF65-F5344CB8AC3E}">
        <p14:creationId xmlns:p14="http://schemas.microsoft.com/office/powerpoint/2010/main" val="307418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657513-0C30-42CB-A593-2DABF48B7A0F}"/>
              </a:ext>
            </a:extLst>
          </p:cNvPr>
          <p:cNvSpPr>
            <a:spLocks noGrp="1"/>
          </p:cNvSpPr>
          <p:nvPr>
            <p:ph idx="1"/>
          </p:nvPr>
        </p:nvSpPr>
        <p:spPr>
          <a:xfrm>
            <a:off x="838200" y="594360"/>
            <a:ext cx="10515600" cy="5582603"/>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support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of a pair of a variables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measures the probability of the two variables occurring together. </a:t>
            </a:r>
          </a:p>
          <a:p>
            <a:r>
              <a:rPr lang="en-US" dirty="0">
                <a:latin typeface="Times New Roman" panose="02020603050405020304" pitchFamily="18" charset="0"/>
                <a:cs typeface="Times New Roman" panose="02020603050405020304" pitchFamily="18" charset="0"/>
              </a:rPr>
              <a:t>Hence, the joint probability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can be written as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we assume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are statistically independent, i.e. there is no relationship between the occurrences of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then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Hence, under the assumption of statistical independence between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the support </a:t>
            </a:r>
            <a:r>
              <a:rPr lang="en-US" i="1"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indep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of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can be written as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t>If the support between two variables, </a:t>
            </a:r>
            <a:r>
              <a:rPr lang="en-US" i="1" dirty="0">
                <a:solidFill>
                  <a:srgbClr val="0000FF"/>
                </a:solidFill>
              </a:rPr>
              <a:t>s</a:t>
            </a:r>
            <a:r>
              <a:rPr lang="en-US" dirty="0">
                <a:solidFill>
                  <a:srgbClr val="0000FF"/>
                </a:solidFill>
              </a:rPr>
              <a:t>(</a:t>
            </a:r>
            <a:r>
              <a:rPr lang="en-US" i="1" dirty="0">
                <a:solidFill>
                  <a:srgbClr val="0000FF"/>
                </a:solidFill>
              </a:rPr>
              <a:t>A,B</a:t>
            </a:r>
            <a:r>
              <a:rPr lang="en-US" dirty="0">
                <a:solidFill>
                  <a:srgbClr val="0000FF"/>
                </a:solidFill>
              </a:rPr>
              <a:t>) is equal to </a:t>
            </a:r>
            <a:r>
              <a:rPr lang="en-US" i="1" dirty="0" err="1">
                <a:solidFill>
                  <a:srgbClr val="0000FF"/>
                </a:solidFill>
              </a:rPr>
              <a:t>s</a:t>
            </a:r>
            <a:r>
              <a:rPr lang="en-US" baseline="-25000" dirty="0" err="1">
                <a:solidFill>
                  <a:srgbClr val="0000FF"/>
                </a:solidFill>
              </a:rPr>
              <a:t>indep</a:t>
            </a:r>
            <a:r>
              <a:rPr lang="en-US" dirty="0">
                <a:solidFill>
                  <a:srgbClr val="0000FF"/>
                </a:solidFill>
              </a:rPr>
              <a:t>(</a:t>
            </a:r>
            <a:r>
              <a:rPr lang="en-US" i="1" dirty="0">
                <a:solidFill>
                  <a:srgbClr val="0000FF"/>
                </a:solidFill>
              </a:rPr>
              <a:t>A,B</a:t>
            </a:r>
            <a:r>
              <a:rPr lang="en-US" dirty="0">
                <a:solidFill>
                  <a:srgbClr val="0000FF"/>
                </a:solidFill>
              </a:rPr>
              <a:t>), </a:t>
            </a:r>
            <a:r>
              <a:rPr lang="en-US" dirty="0"/>
              <a:t>then </a:t>
            </a:r>
            <a:r>
              <a:rPr lang="en-US" i="1" dirty="0"/>
              <a:t>A </a:t>
            </a:r>
            <a:r>
              <a:rPr lang="en-US" dirty="0"/>
              <a:t>and </a:t>
            </a:r>
            <a:r>
              <a:rPr lang="en-US" i="1" dirty="0"/>
              <a:t>B </a:t>
            </a:r>
            <a:r>
              <a:rPr lang="en-US" dirty="0"/>
              <a:t>can be considered to be </a:t>
            </a:r>
            <a:r>
              <a:rPr lang="en-US" dirty="0">
                <a:solidFill>
                  <a:srgbClr val="0000FF"/>
                </a:solidFill>
              </a:rPr>
              <a:t>unrelated to each other</a:t>
            </a:r>
            <a:r>
              <a:rPr lang="en-US" dirty="0"/>
              <a:t>. </a:t>
            </a:r>
          </a:p>
          <a:p>
            <a:r>
              <a:rPr lang="en-US" dirty="0"/>
              <a:t>If </a:t>
            </a:r>
            <a:r>
              <a:rPr lang="en-US" i="1" dirty="0"/>
              <a:t>s</a:t>
            </a:r>
            <a:r>
              <a:rPr lang="en-US" dirty="0"/>
              <a:t>(</a:t>
            </a:r>
            <a:r>
              <a:rPr lang="en-US" i="1" dirty="0"/>
              <a:t>A,B</a:t>
            </a:r>
            <a:r>
              <a:rPr lang="en-US" dirty="0"/>
              <a:t>) is widely </a:t>
            </a:r>
            <a:r>
              <a:rPr lang="en-US" dirty="0">
                <a:solidFill>
                  <a:srgbClr val="0000FF"/>
                </a:solidFill>
              </a:rPr>
              <a:t>different</a:t>
            </a:r>
            <a:r>
              <a:rPr lang="en-US" dirty="0"/>
              <a:t> from </a:t>
            </a:r>
            <a:r>
              <a:rPr lang="en-US" i="1" dirty="0" err="1"/>
              <a:t>s</a:t>
            </a:r>
            <a:r>
              <a:rPr lang="en-US" baseline="-25000" dirty="0" err="1"/>
              <a:t>indep</a:t>
            </a:r>
            <a:r>
              <a:rPr lang="en-US" dirty="0"/>
              <a:t>(</a:t>
            </a:r>
            <a:r>
              <a:rPr lang="en-US" i="1" dirty="0"/>
              <a:t>A,B</a:t>
            </a:r>
            <a:r>
              <a:rPr lang="en-US" dirty="0"/>
              <a:t>), then </a:t>
            </a:r>
            <a:r>
              <a:rPr lang="en-US" i="1" dirty="0"/>
              <a:t>A </a:t>
            </a:r>
            <a:r>
              <a:rPr lang="en-US" dirty="0"/>
              <a:t>and </a:t>
            </a:r>
            <a:r>
              <a:rPr lang="en-US" i="1" dirty="0"/>
              <a:t>B </a:t>
            </a:r>
            <a:r>
              <a:rPr lang="en-US" dirty="0"/>
              <a:t>are </a:t>
            </a:r>
            <a:r>
              <a:rPr lang="en-US" dirty="0">
                <a:solidFill>
                  <a:srgbClr val="0000FF"/>
                </a:solidFill>
              </a:rPr>
              <a:t>most likely dependent</a:t>
            </a:r>
            <a:r>
              <a:rPr lang="en-US" dirty="0"/>
              <a:t>.</a:t>
            </a:r>
          </a:p>
          <a:p>
            <a:r>
              <a:rPr lang="en-US" dirty="0"/>
              <a:t>Hence, any deviation of </a:t>
            </a:r>
            <a:r>
              <a:rPr lang="en-US" i="1" dirty="0"/>
              <a:t>s</a:t>
            </a:r>
            <a:r>
              <a:rPr lang="en-US" dirty="0"/>
              <a:t>(</a:t>
            </a:r>
            <a:r>
              <a:rPr lang="en-US" i="1" dirty="0"/>
              <a:t>A,B</a:t>
            </a:r>
            <a:r>
              <a:rPr lang="en-US" dirty="0"/>
              <a:t>) from </a:t>
            </a:r>
            <a:r>
              <a:rPr lang="en-US" i="1" dirty="0"/>
              <a:t>s</a:t>
            </a:r>
            <a:r>
              <a:rPr lang="en-US" dirty="0"/>
              <a:t>(</a:t>
            </a:r>
            <a:r>
              <a:rPr lang="en-US" i="1" dirty="0"/>
              <a:t>A</a:t>
            </a:r>
            <a:r>
              <a:rPr lang="en-US" dirty="0"/>
              <a:t>)</a:t>
            </a:r>
            <a:r>
              <a:rPr lang="en-US" i="1" dirty="0"/>
              <a:t>×s</a:t>
            </a:r>
            <a:r>
              <a:rPr lang="en-US" dirty="0"/>
              <a:t>(</a:t>
            </a:r>
            <a:r>
              <a:rPr lang="en-US" i="1" dirty="0"/>
              <a:t>B</a:t>
            </a:r>
            <a:r>
              <a:rPr lang="en-US" dirty="0"/>
              <a:t>) can be seen as </a:t>
            </a:r>
            <a:r>
              <a:rPr lang="en-US" dirty="0">
                <a:solidFill>
                  <a:srgbClr val="0000FF"/>
                </a:solidFill>
              </a:rPr>
              <a:t>an indication of a statistical relationship between </a:t>
            </a:r>
            <a:r>
              <a:rPr lang="en-US" i="1" dirty="0">
                <a:solidFill>
                  <a:srgbClr val="0000FF"/>
                </a:solidFill>
              </a:rPr>
              <a:t>A </a:t>
            </a:r>
            <a:r>
              <a:rPr lang="en-US" dirty="0">
                <a:solidFill>
                  <a:srgbClr val="0000FF"/>
                </a:solidFill>
              </a:rPr>
              <a:t>and </a:t>
            </a:r>
            <a:r>
              <a:rPr lang="en-US" i="1" dirty="0">
                <a:solidFill>
                  <a:srgbClr val="0000FF"/>
                </a:solidFill>
              </a:rPr>
              <a:t>B</a:t>
            </a:r>
            <a:r>
              <a:rPr lang="en-US" dirty="0"/>
              <a:t>.</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F24DAE9-F3DE-48A9-B11E-3E3335F67FBA}"/>
              </a:ext>
            </a:extLst>
          </p:cNvPr>
          <p:cNvPicPr>
            <a:picLocks noChangeAspect="1"/>
          </p:cNvPicPr>
          <p:nvPr/>
        </p:nvPicPr>
        <p:blipFill rotWithShape="1">
          <a:blip r:embed="rId2"/>
          <a:srcRect t="20379" b="16069"/>
          <a:stretch/>
        </p:blipFill>
        <p:spPr>
          <a:xfrm>
            <a:off x="3042744" y="1489069"/>
            <a:ext cx="3986932" cy="648341"/>
          </a:xfrm>
          <a:prstGeom prst="rect">
            <a:avLst/>
          </a:prstGeom>
        </p:spPr>
      </p:pic>
      <p:pic>
        <p:nvPicPr>
          <p:cNvPr id="5" name="Picture 4">
            <a:extLst>
              <a:ext uri="{FF2B5EF4-FFF2-40B4-BE49-F238E27FC236}">
                <a16:creationId xmlns:a16="http://schemas.microsoft.com/office/drawing/2014/main" id="{ED1D98A7-771C-4AA4-A5AE-D29671CD1A22}"/>
              </a:ext>
            </a:extLst>
          </p:cNvPr>
          <p:cNvPicPr>
            <a:picLocks noChangeAspect="1"/>
          </p:cNvPicPr>
          <p:nvPr/>
        </p:nvPicPr>
        <p:blipFill rotWithShape="1">
          <a:blip r:embed="rId3"/>
          <a:srcRect t="21913"/>
          <a:stretch/>
        </p:blipFill>
        <p:spPr>
          <a:xfrm>
            <a:off x="1906905" y="3422492"/>
            <a:ext cx="8378190" cy="648341"/>
          </a:xfrm>
          <a:prstGeom prst="rect">
            <a:avLst/>
          </a:prstGeom>
        </p:spPr>
      </p:pic>
    </p:spTree>
    <p:extLst>
      <p:ext uri="{BB962C8B-B14F-4D97-AF65-F5344CB8AC3E}">
        <p14:creationId xmlns:p14="http://schemas.microsoft.com/office/powerpoint/2010/main" val="136315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CE00-A627-4535-9C31-7784D595D836}"/>
              </a:ext>
            </a:extLst>
          </p:cNvPr>
          <p:cNvSpPr>
            <a:spLocks noGrp="1"/>
          </p:cNvSpPr>
          <p:nvPr>
            <p:ph type="title"/>
          </p:nvPr>
        </p:nvSpPr>
        <p:spPr/>
        <p:txBody>
          <a:bodyPr/>
          <a:lstStyle/>
          <a:p>
            <a:r>
              <a:rPr lang="en-IN" b="1" dirty="0"/>
              <a:t>Interest Factor</a:t>
            </a:r>
            <a:endParaRPr lang="en-IN" dirty="0"/>
          </a:p>
        </p:txBody>
      </p:sp>
      <p:sp>
        <p:nvSpPr>
          <p:cNvPr id="3" name="Content Placeholder 2">
            <a:extLst>
              <a:ext uri="{FF2B5EF4-FFF2-40B4-BE49-F238E27FC236}">
                <a16:creationId xmlns:a16="http://schemas.microsoft.com/office/drawing/2014/main" id="{5A1AD69B-F920-4BFA-A787-441FCE65F8F5}"/>
              </a:ext>
            </a:extLst>
          </p:cNvPr>
          <p:cNvSpPr>
            <a:spLocks noGrp="1"/>
          </p:cNvSpPr>
          <p:nvPr>
            <p:ph idx="1"/>
          </p:nvPr>
        </p:nvSpPr>
        <p:spPr>
          <a:xfrm>
            <a:off x="728918" y="1459864"/>
            <a:ext cx="10515600" cy="5033011"/>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interest factor is also called as the “lift”.</a:t>
            </a:r>
          </a:p>
          <a:p>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s</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indep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Hence, the interest factor measures the ratio of the support of a pattern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against its baseline support </a:t>
            </a:r>
            <a:r>
              <a:rPr lang="en-US" i="1"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indep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computed under the statistical independence assumption.</a:t>
            </a:r>
          </a:p>
          <a:p>
            <a:r>
              <a:rPr lang="en-US" dirty="0">
                <a:latin typeface="Times New Roman" panose="02020603050405020304" pitchFamily="18" charset="0"/>
                <a:cs typeface="Times New Roman" panose="02020603050405020304" pitchFamily="18" charset="0"/>
              </a:rPr>
              <a:t>we can interpret the measure as follows: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dirty="0"/>
              <a:t>For the tea-coffee example,                                                   -&gt;    </a:t>
            </a:r>
            <a:r>
              <a:rPr lang="en-IN" dirty="0">
                <a:solidFill>
                  <a:srgbClr val="C00000"/>
                </a:solidFill>
              </a:rPr>
              <a:t>slightly negative relationship </a:t>
            </a:r>
          </a:p>
          <a:p>
            <a:r>
              <a:rPr lang="en-IN" dirty="0"/>
              <a:t>For the tea-honey example,                                                   -&gt;    </a:t>
            </a:r>
            <a:r>
              <a:rPr lang="en-IN" dirty="0">
                <a:solidFill>
                  <a:srgbClr val="00B050"/>
                </a:solidFill>
              </a:rPr>
              <a:t>strong positive relationship</a:t>
            </a:r>
          </a:p>
          <a:p>
            <a:endParaRPr lang="en-IN" dirty="0">
              <a:solidFill>
                <a:srgbClr val="00B050"/>
              </a:solidFill>
            </a:endParaRPr>
          </a:p>
          <a:p>
            <a:r>
              <a:rPr lang="en-US" dirty="0">
                <a:solidFill>
                  <a:srgbClr val="0000FF"/>
                </a:solidFill>
              </a:rPr>
              <a:t>The </a:t>
            </a:r>
            <a:r>
              <a:rPr lang="en-US" dirty="0">
                <a:solidFill>
                  <a:srgbClr val="C00000"/>
                </a:solidFill>
              </a:rPr>
              <a:t>interest factor </a:t>
            </a:r>
            <a:r>
              <a:rPr lang="en-US" dirty="0">
                <a:solidFill>
                  <a:srgbClr val="0000FF"/>
                </a:solidFill>
              </a:rPr>
              <a:t>has a number of statistical advantages over the confidence measure that make it </a:t>
            </a:r>
            <a:r>
              <a:rPr lang="en-US" dirty="0">
                <a:solidFill>
                  <a:srgbClr val="C00000"/>
                </a:solidFill>
              </a:rPr>
              <a:t>a suitable measure for analyzing </a:t>
            </a:r>
            <a:r>
              <a:rPr lang="en-IN" dirty="0">
                <a:solidFill>
                  <a:srgbClr val="C00000"/>
                </a:solidFill>
              </a:rPr>
              <a:t>statistical independence between variables</a:t>
            </a:r>
            <a:r>
              <a:rPr lang="en-IN" dirty="0">
                <a:solidFill>
                  <a:srgbClr val="0000FF"/>
                </a:solidFill>
              </a:rPr>
              <a:t>. </a:t>
            </a:r>
            <a:endParaRPr lang="en-US" dirty="0">
              <a:solidFill>
                <a:srgbClr val="0000FF"/>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DF1BF4-7CE8-4F0F-86AE-A8382DD8D3BF}"/>
              </a:ext>
            </a:extLst>
          </p:cNvPr>
          <p:cNvPicPr>
            <a:picLocks noChangeAspect="1"/>
          </p:cNvPicPr>
          <p:nvPr/>
        </p:nvPicPr>
        <p:blipFill>
          <a:blip r:embed="rId2"/>
          <a:stretch>
            <a:fillRect/>
          </a:stretch>
        </p:blipFill>
        <p:spPr>
          <a:xfrm>
            <a:off x="6468171" y="1069284"/>
            <a:ext cx="3667637" cy="781159"/>
          </a:xfrm>
          <a:prstGeom prst="rect">
            <a:avLst/>
          </a:prstGeom>
        </p:spPr>
      </p:pic>
      <p:pic>
        <p:nvPicPr>
          <p:cNvPr id="6" name="Picture 5">
            <a:extLst>
              <a:ext uri="{FF2B5EF4-FFF2-40B4-BE49-F238E27FC236}">
                <a16:creationId xmlns:a16="http://schemas.microsoft.com/office/drawing/2014/main" id="{94DCCEA3-857D-42D7-92B3-95BCF71B5E3C}"/>
              </a:ext>
            </a:extLst>
          </p:cNvPr>
          <p:cNvPicPr>
            <a:picLocks noChangeAspect="1"/>
          </p:cNvPicPr>
          <p:nvPr/>
        </p:nvPicPr>
        <p:blipFill rotWithShape="1">
          <a:blip r:embed="rId3"/>
          <a:srcRect t="19557"/>
          <a:stretch/>
        </p:blipFill>
        <p:spPr>
          <a:xfrm>
            <a:off x="2267644" y="3226248"/>
            <a:ext cx="6833751" cy="1214409"/>
          </a:xfrm>
          <a:prstGeom prst="rect">
            <a:avLst/>
          </a:prstGeom>
        </p:spPr>
      </p:pic>
      <p:pic>
        <p:nvPicPr>
          <p:cNvPr id="7" name="Picture 6">
            <a:extLst>
              <a:ext uri="{FF2B5EF4-FFF2-40B4-BE49-F238E27FC236}">
                <a16:creationId xmlns:a16="http://schemas.microsoft.com/office/drawing/2014/main" id="{E4BC76B0-E381-4A2F-BF83-0FD35A270CD5}"/>
              </a:ext>
            </a:extLst>
          </p:cNvPr>
          <p:cNvPicPr>
            <a:picLocks noChangeAspect="1"/>
          </p:cNvPicPr>
          <p:nvPr/>
        </p:nvPicPr>
        <p:blipFill>
          <a:blip r:embed="rId4"/>
          <a:stretch>
            <a:fillRect/>
          </a:stretch>
        </p:blipFill>
        <p:spPr>
          <a:xfrm>
            <a:off x="4315768" y="4367250"/>
            <a:ext cx="2846781" cy="585701"/>
          </a:xfrm>
          <a:prstGeom prst="rect">
            <a:avLst/>
          </a:prstGeom>
        </p:spPr>
      </p:pic>
      <p:pic>
        <p:nvPicPr>
          <p:cNvPr id="8" name="Picture 7">
            <a:extLst>
              <a:ext uri="{FF2B5EF4-FFF2-40B4-BE49-F238E27FC236}">
                <a16:creationId xmlns:a16="http://schemas.microsoft.com/office/drawing/2014/main" id="{71910DC5-EC94-4272-B7B8-ECD281D6C662}"/>
              </a:ext>
            </a:extLst>
          </p:cNvPr>
          <p:cNvPicPr>
            <a:picLocks noChangeAspect="1"/>
          </p:cNvPicPr>
          <p:nvPr/>
        </p:nvPicPr>
        <p:blipFill>
          <a:blip r:embed="rId5"/>
          <a:stretch>
            <a:fillRect/>
          </a:stretch>
        </p:blipFill>
        <p:spPr>
          <a:xfrm>
            <a:off x="4206486" y="4982616"/>
            <a:ext cx="2956063" cy="445958"/>
          </a:xfrm>
          <a:prstGeom prst="rect">
            <a:avLst/>
          </a:prstGeom>
        </p:spPr>
      </p:pic>
    </p:spTree>
    <p:extLst>
      <p:ext uri="{BB962C8B-B14F-4D97-AF65-F5344CB8AC3E}">
        <p14:creationId xmlns:p14="http://schemas.microsoft.com/office/powerpoint/2010/main" val="302893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CA1A-2495-47CC-BA5C-903379958B48}"/>
              </a:ext>
            </a:extLst>
          </p:cNvPr>
          <p:cNvSpPr>
            <a:spLocks noGrp="1"/>
          </p:cNvSpPr>
          <p:nvPr>
            <p:ph type="title"/>
          </p:nvPr>
        </p:nvSpPr>
        <p:spPr/>
        <p:txBody>
          <a:bodyPr/>
          <a:lstStyle/>
          <a:p>
            <a:r>
              <a:rPr lang="en-IN" b="1" dirty="0" err="1"/>
              <a:t>Piatesky</a:t>
            </a:r>
            <a:r>
              <a:rPr lang="en-IN" b="1" dirty="0"/>
              <a:t>-Shapiro (PS) Measure</a:t>
            </a:r>
            <a:endParaRPr lang="en-IN" dirty="0"/>
          </a:p>
        </p:txBody>
      </p:sp>
      <p:sp>
        <p:nvSpPr>
          <p:cNvPr id="3" name="Content Placeholder 2">
            <a:extLst>
              <a:ext uri="{FF2B5EF4-FFF2-40B4-BE49-F238E27FC236}">
                <a16:creationId xmlns:a16="http://schemas.microsoft.com/office/drawing/2014/main" id="{2FCAC94E-EF0C-45E6-8F26-1BC591D0A96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Instead of computing the ratio between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and </a:t>
            </a:r>
            <a:r>
              <a:rPr lang="en-US" i="1"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indep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s</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the </a:t>
            </a:r>
            <a:r>
              <a:rPr lang="en-US" i="1" dirty="0">
                <a:latin typeface="Times New Roman" panose="02020603050405020304" pitchFamily="18" charset="0"/>
                <a:cs typeface="Times New Roman" panose="02020603050405020304" pitchFamily="18" charset="0"/>
              </a:rPr>
              <a:t>PS </a:t>
            </a:r>
            <a:r>
              <a:rPr lang="en-US" dirty="0">
                <a:latin typeface="Times New Roman" panose="02020603050405020304" pitchFamily="18" charset="0"/>
                <a:cs typeface="Times New Roman" panose="02020603050405020304" pitchFamily="18" charset="0"/>
              </a:rPr>
              <a:t>measure considers </a:t>
            </a:r>
            <a:r>
              <a:rPr lang="en-US" dirty="0">
                <a:solidFill>
                  <a:srgbClr val="0000FF"/>
                </a:solidFill>
                <a:latin typeface="Times New Roman" panose="02020603050405020304" pitchFamily="18" charset="0"/>
                <a:cs typeface="Times New Roman" panose="02020603050405020304" pitchFamily="18" charset="0"/>
              </a:rPr>
              <a:t>the difference between </a:t>
            </a:r>
            <a:r>
              <a:rPr lang="en-US" i="1" dirty="0">
                <a:solidFill>
                  <a:srgbClr val="0000FF"/>
                </a:solidFill>
                <a:latin typeface="Times New Roman" panose="02020603050405020304" pitchFamily="18" charset="0"/>
                <a:cs typeface="Times New Roman" panose="02020603050405020304" pitchFamily="18" charset="0"/>
              </a:rPr>
              <a:t>s</a:t>
            </a:r>
            <a:r>
              <a:rPr lang="en-US" dirty="0">
                <a:solidFill>
                  <a:srgbClr val="0000FF"/>
                </a:solidFill>
                <a:latin typeface="Times New Roman" panose="02020603050405020304" pitchFamily="18" charset="0"/>
                <a:cs typeface="Times New Roman" panose="02020603050405020304" pitchFamily="18" charset="0"/>
              </a:rPr>
              <a:t>(</a:t>
            </a:r>
            <a:r>
              <a:rPr lang="en-US" i="1" dirty="0">
                <a:solidFill>
                  <a:srgbClr val="0000FF"/>
                </a:solidFill>
                <a:latin typeface="Times New Roman" panose="02020603050405020304" pitchFamily="18" charset="0"/>
                <a:cs typeface="Times New Roman" panose="02020603050405020304" pitchFamily="18" charset="0"/>
              </a:rPr>
              <a:t>A,B</a:t>
            </a:r>
            <a:r>
              <a:rPr lang="en-US" dirty="0">
                <a:solidFill>
                  <a:srgbClr val="0000FF"/>
                </a:solidFill>
                <a:latin typeface="Times New Roman" panose="02020603050405020304" pitchFamily="18" charset="0"/>
                <a:cs typeface="Times New Roman" panose="02020603050405020304" pitchFamily="18" charset="0"/>
              </a:rPr>
              <a:t>) and </a:t>
            </a:r>
            <a:r>
              <a:rPr lang="en-US" i="1" dirty="0">
                <a:solidFill>
                  <a:srgbClr val="0000FF"/>
                </a:solidFill>
                <a:latin typeface="Times New Roman" panose="02020603050405020304" pitchFamily="18" charset="0"/>
                <a:cs typeface="Times New Roman" panose="02020603050405020304" pitchFamily="18" charset="0"/>
              </a:rPr>
              <a:t>s</a:t>
            </a:r>
            <a:r>
              <a:rPr lang="en-US" dirty="0">
                <a:solidFill>
                  <a:srgbClr val="0000FF"/>
                </a:solidFill>
                <a:latin typeface="Times New Roman" panose="02020603050405020304" pitchFamily="18" charset="0"/>
                <a:cs typeface="Times New Roman" panose="02020603050405020304" pitchFamily="18" charset="0"/>
              </a:rPr>
              <a:t>(</a:t>
            </a:r>
            <a:r>
              <a:rPr lang="en-US" i="1" dirty="0">
                <a:solidFill>
                  <a:srgbClr val="0000FF"/>
                </a:solidFill>
                <a:latin typeface="Times New Roman" panose="02020603050405020304" pitchFamily="18" charset="0"/>
                <a:cs typeface="Times New Roman" panose="02020603050405020304" pitchFamily="18" charset="0"/>
              </a:rPr>
              <a:t>A</a:t>
            </a:r>
            <a:r>
              <a:rPr lang="en-US" dirty="0">
                <a:solidFill>
                  <a:srgbClr val="0000FF"/>
                </a:solidFill>
                <a:latin typeface="Times New Roman" panose="02020603050405020304" pitchFamily="18" charset="0"/>
                <a:cs typeface="Times New Roman" panose="02020603050405020304" pitchFamily="18" charset="0"/>
              </a:rPr>
              <a:t>) </a:t>
            </a:r>
            <a:r>
              <a:rPr lang="en-US" i="1" dirty="0">
                <a:solidFill>
                  <a:srgbClr val="0000FF"/>
                </a:solidFill>
                <a:latin typeface="Times New Roman" panose="02020603050405020304" pitchFamily="18" charset="0"/>
                <a:cs typeface="Times New Roman" panose="02020603050405020304" pitchFamily="18" charset="0"/>
              </a:rPr>
              <a:t>× s</a:t>
            </a:r>
            <a:r>
              <a:rPr lang="en-US" dirty="0">
                <a:solidFill>
                  <a:srgbClr val="0000FF"/>
                </a:solidFill>
                <a:latin typeface="Times New Roman" panose="02020603050405020304" pitchFamily="18" charset="0"/>
                <a:cs typeface="Times New Roman" panose="02020603050405020304" pitchFamily="18" charset="0"/>
              </a:rPr>
              <a:t>(</a:t>
            </a:r>
            <a:r>
              <a:rPr lang="en-US" i="1" dirty="0">
                <a:solidFill>
                  <a:srgbClr val="0000FF"/>
                </a:solidFill>
                <a:latin typeface="Times New Roman" panose="02020603050405020304" pitchFamily="18" charset="0"/>
                <a:cs typeface="Times New Roman" panose="02020603050405020304" pitchFamily="18" charset="0"/>
              </a:rPr>
              <a:t>B</a:t>
            </a:r>
            <a:r>
              <a:rPr lang="en-US" dirty="0">
                <a:solidFill>
                  <a:srgbClr val="0000FF"/>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as follows.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PS value  	0 when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are mutually independent of each other.</a:t>
            </a:r>
          </a:p>
          <a:p>
            <a:pPr marL="0" indent="0">
              <a:buNone/>
            </a:pPr>
            <a:r>
              <a:rPr lang="en-US" dirty="0">
                <a:latin typeface="Times New Roman" panose="02020603050405020304" pitchFamily="18" charset="0"/>
                <a:cs typeface="Times New Roman" panose="02020603050405020304" pitchFamily="18" charset="0"/>
              </a:rPr>
              <a:t>		&gt;0 when there is a positive relationship between the two 			variables</a:t>
            </a:r>
          </a:p>
          <a:p>
            <a:pPr marL="0" indent="0">
              <a:buNone/>
            </a:pPr>
            <a:r>
              <a:rPr lang="en-US" i="1" dirty="0">
                <a:latin typeface="Times New Roman" panose="02020603050405020304" pitchFamily="18" charset="0"/>
                <a:cs typeface="Times New Roman" panose="02020603050405020304" pitchFamily="18" charset="0"/>
              </a:rPr>
              <a:t>		&lt; </a:t>
            </a:r>
            <a:r>
              <a:rPr lang="en-US" dirty="0">
                <a:latin typeface="Times New Roman" panose="02020603050405020304" pitchFamily="18" charset="0"/>
                <a:cs typeface="Times New Roman" panose="02020603050405020304" pitchFamily="18" charset="0"/>
              </a:rPr>
              <a:t>0 when there is a negative relationship.</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57ED1A5-05F8-49FF-B1E6-0A234636B4E9}"/>
              </a:ext>
            </a:extLst>
          </p:cNvPr>
          <p:cNvPicPr>
            <a:picLocks noChangeAspect="1"/>
          </p:cNvPicPr>
          <p:nvPr/>
        </p:nvPicPr>
        <p:blipFill>
          <a:blip r:embed="rId2"/>
          <a:stretch>
            <a:fillRect/>
          </a:stretch>
        </p:blipFill>
        <p:spPr>
          <a:xfrm>
            <a:off x="3747760" y="2932707"/>
            <a:ext cx="4696480" cy="581106"/>
          </a:xfrm>
          <a:prstGeom prst="rect">
            <a:avLst/>
          </a:prstGeom>
        </p:spPr>
      </p:pic>
      <p:sp>
        <p:nvSpPr>
          <p:cNvPr id="6" name="Left Brace 5">
            <a:extLst>
              <a:ext uri="{FF2B5EF4-FFF2-40B4-BE49-F238E27FC236}">
                <a16:creationId xmlns:a16="http://schemas.microsoft.com/office/drawing/2014/main" id="{2B8831B3-2F51-4E62-9CE3-B675886AF837}"/>
              </a:ext>
            </a:extLst>
          </p:cNvPr>
          <p:cNvSpPr/>
          <p:nvPr/>
        </p:nvSpPr>
        <p:spPr>
          <a:xfrm>
            <a:off x="2343150" y="4160520"/>
            <a:ext cx="160020" cy="180594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501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2564</Words>
  <Application>Microsoft Office PowerPoint</Application>
  <PresentationFormat>Widescreen</PresentationFormat>
  <Paragraphs>167</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Evaluation of Association Patterns</vt:lpstr>
      <vt:lpstr>Evaluation of Association Patterns</vt:lpstr>
      <vt:lpstr>Measures of Interestingness</vt:lpstr>
      <vt:lpstr>Objective Measures of Interestingness</vt:lpstr>
      <vt:lpstr>Limitations of the Support-Confidence Framework</vt:lpstr>
      <vt:lpstr>PowerPoint Presentation</vt:lpstr>
      <vt:lpstr>PowerPoint Presentation</vt:lpstr>
      <vt:lpstr>Interest Factor</vt:lpstr>
      <vt:lpstr>Piatesky-Shapiro (PS) Measure</vt:lpstr>
      <vt:lpstr>Correlation Analysis</vt:lpstr>
      <vt:lpstr>Correlation Analysis</vt:lpstr>
      <vt:lpstr>IS Measure</vt:lpstr>
      <vt:lpstr>PowerPoint Presentation</vt:lpstr>
      <vt:lpstr>Properties of Objective Measures</vt:lpstr>
      <vt:lpstr>Properties of Objective Measures</vt:lpstr>
      <vt:lpstr>Properties of Objective Measures</vt:lpstr>
      <vt:lpstr>Properties of Objective Measures</vt:lpstr>
      <vt:lpstr>Asymmetric Interestingness Measures</vt:lpstr>
      <vt:lpstr>Measures beyond Pairs of Binary Variables</vt:lpstr>
      <vt:lpstr>Measures beyond Pairs of Binary Variables</vt:lpstr>
      <vt:lpstr>Simpson’s paradox</vt:lpstr>
      <vt:lpstr>PowerPoint Presentation</vt:lpstr>
      <vt:lpstr>PowerPoint Presentation</vt:lpstr>
      <vt:lpstr>Simpson’s paradox</vt:lpstr>
      <vt:lpstr>Association Using Orange Tool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Association Patterns</dc:title>
  <dc:creator>admin</dc:creator>
  <cp:lastModifiedBy>admin</cp:lastModifiedBy>
  <cp:revision>48</cp:revision>
  <dcterms:created xsi:type="dcterms:W3CDTF">2024-06-26T05:07:41Z</dcterms:created>
  <dcterms:modified xsi:type="dcterms:W3CDTF">2024-07-04T05:50:28Z</dcterms:modified>
</cp:coreProperties>
</file>