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1243" r:id="rId2"/>
    <p:sldId id="1111" r:id="rId3"/>
    <p:sldId id="1260" r:id="rId4"/>
    <p:sldId id="1005" r:id="rId5"/>
    <p:sldId id="1247" r:id="rId6"/>
    <p:sldId id="1002" r:id="rId7"/>
    <p:sldId id="1280" r:id="rId8"/>
    <p:sldId id="1281" r:id="rId9"/>
    <p:sldId id="1282" r:id="rId10"/>
    <p:sldId id="1192" r:id="rId11"/>
    <p:sldId id="1007" r:id="rId12"/>
    <p:sldId id="1261" r:id="rId13"/>
    <p:sldId id="1262" r:id="rId14"/>
    <p:sldId id="1009" r:id="rId15"/>
    <p:sldId id="1246" r:id="rId16"/>
    <p:sldId id="1264" r:id="rId17"/>
    <p:sldId id="1263" r:id="rId18"/>
    <p:sldId id="1010" r:id="rId19"/>
    <p:sldId id="1011" r:id="rId20"/>
    <p:sldId id="1012" r:id="rId21"/>
    <p:sldId id="1265" r:id="rId22"/>
    <p:sldId id="1267" r:id="rId23"/>
    <p:sldId id="1266" r:id="rId24"/>
    <p:sldId id="1268" r:id="rId25"/>
    <p:sldId id="1269" r:id="rId26"/>
    <p:sldId id="1270" r:id="rId27"/>
    <p:sldId id="1014" r:id="rId28"/>
    <p:sldId id="1271" r:id="rId29"/>
    <p:sldId id="1015" r:id="rId30"/>
    <p:sldId id="1248" r:id="rId31"/>
    <p:sldId id="1272" r:id="rId32"/>
    <p:sldId id="1249" r:id="rId33"/>
    <p:sldId id="1273" r:id="rId34"/>
    <p:sldId id="1250" r:id="rId35"/>
    <p:sldId id="1251" r:id="rId36"/>
    <p:sldId id="1274" r:id="rId37"/>
    <p:sldId id="1252" r:id="rId38"/>
    <p:sldId id="1253" r:id="rId39"/>
    <p:sldId id="1276" r:id="rId40"/>
    <p:sldId id="1275" r:id="rId41"/>
    <p:sldId id="1259" r:id="rId42"/>
    <p:sldId id="1277" r:id="rId43"/>
    <p:sldId id="1278" r:id="rId44"/>
    <p:sldId id="1279" r:id="rId45"/>
    <p:sldId id="1255" r:id="rId46"/>
    <p:sldId id="1256" r:id="rId47"/>
    <p:sldId id="1257" r:id="rId48"/>
    <p:sldId id="1258" r:id="rId49"/>
  </p:sldIdLst>
  <p:sldSz cx="9144000" cy="6858000" type="screen4x3"/>
  <p:notesSz cx="6831013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121328"/>
    <a:srgbClr val="170981"/>
    <a:srgbClr val="F6E6EA"/>
    <a:srgbClr val="FAE2F6"/>
    <a:srgbClr val="D7FDF9"/>
    <a:srgbClr val="003366"/>
    <a:srgbClr val="0066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5" autoAdjust="0"/>
    <p:restoredTop sz="78727" autoAdjust="0"/>
  </p:normalViewPr>
  <p:slideViewPr>
    <p:cSldViewPr>
      <p:cViewPr varScale="1">
        <p:scale>
          <a:sx n="58" d="100"/>
          <a:sy n="58" d="100"/>
        </p:scale>
        <p:origin x="193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872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CD5E79E-4263-4601-B8B7-543F0E9DA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D4C3AB9-699A-4407-A0A3-0800E9884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3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EA295-8140-4BA3-9C0E-419B98137985}" type="slidenum">
              <a:rPr lang="en-US"/>
              <a:pPr/>
              <a:t>2</a:t>
            </a:fld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B249D88-23BE-47FB-9EA3-2A7E42885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Problem:</a:t>
            </a:r>
            <a:r>
              <a:rPr lang="en-US" dirty="0"/>
              <a:t> You have a basket of fruits and want to organize them into groups based on their similarities.</a:t>
            </a:r>
          </a:p>
          <a:p>
            <a:r>
              <a:rPr lang="en-US" b="1" dirty="0"/>
              <a:t>Solution:</a:t>
            </a:r>
            <a:r>
              <a:rPr lang="en-US" dirty="0"/>
              <a:t> Use clustering to group the fruits.</a:t>
            </a:r>
          </a:p>
          <a:p>
            <a:r>
              <a:rPr lang="en-US" b="1" dirty="0"/>
              <a:t>Clustering Process:</a:t>
            </a:r>
          </a:p>
          <a:p>
            <a:r>
              <a:rPr lang="en-US" b="1" dirty="0"/>
              <a:t>Data Collection:</a:t>
            </a:r>
            <a:r>
              <a:rPr lang="en-US" dirty="0"/>
              <a:t> List the fruits in the basket (e.g., apple, banana, orange, grape, </a:t>
            </a:r>
            <a:r>
              <a:rPr lang="en-US" dirty="0" err="1"/>
              <a:t>mango,plum</a:t>
            </a:r>
            <a:r>
              <a:rPr lang="en-US" dirty="0"/>
              <a:t>).</a:t>
            </a:r>
          </a:p>
          <a:p>
            <a:r>
              <a:rPr lang="en-US" b="1" dirty="0"/>
              <a:t>Feature Selection:</a:t>
            </a:r>
            <a:r>
              <a:rPr lang="en-US" dirty="0"/>
              <a:t> Choose characteristics to compare the fruits (e.g., color, shape, size, taste).</a:t>
            </a:r>
          </a:p>
          <a:p>
            <a:r>
              <a:rPr lang="en-US" b="1" dirty="0"/>
              <a:t>Clustering:</a:t>
            </a:r>
            <a:r>
              <a:rPr lang="en-US" dirty="0"/>
              <a:t> Group the fruits based on similar characteristics. For example:</a:t>
            </a:r>
          </a:p>
          <a:p>
            <a:pPr lvl="1"/>
            <a:r>
              <a:rPr lang="en-US" b="1" dirty="0"/>
              <a:t>Group 1:</a:t>
            </a:r>
            <a:r>
              <a:rPr lang="en-US" dirty="0"/>
              <a:t> Red, round fruits (</a:t>
            </a:r>
            <a:r>
              <a:rPr lang="en-US" dirty="0" err="1"/>
              <a:t>apple,plum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Group 2:</a:t>
            </a:r>
            <a:r>
              <a:rPr lang="en-US" dirty="0"/>
              <a:t> Yellow, curved fruits (banana, mango)</a:t>
            </a:r>
          </a:p>
          <a:p>
            <a:pPr lvl="1"/>
            <a:r>
              <a:rPr lang="en-US" b="1" dirty="0"/>
              <a:t>Group 3:</a:t>
            </a:r>
            <a:r>
              <a:rPr lang="en-US" dirty="0"/>
              <a:t> Small, round fruits (grape)</a:t>
            </a:r>
          </a:p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05908-E642-4C35-B3B0-B993F7CE398B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8BE0E-5DB6-4BDE-8D9B-8D65BCACE2A6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4C3AB9-699A-4407-A0A3-0800E988457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1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B1714-6280-4FF2-89B4-EF8396FC592C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9F785-D833-4E75-BD44-8E2B8DBAFDE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9F785-D833-4E75-BD44-8E2B8DBAFDE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5BE5D4-2087-45DE-878C-719FB21F447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expectation-maximization analysis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self-organizing feature map</a:t>
            </a:r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FA13A83-56C4-43BA-8056-5B3C5E681AF4}" type="datetime4">
              <a:rPr lang="en-US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ED754BC-EF1D-4374-AB9B-3417AE1C0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8F96-D544-4FDF-A3D9-310791D861AA}" type="datetime4">
              <a:rPr lang="en-US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405E6-0F1D-48F2-A627-0F1385F728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D312F-9E3C-4C1A-9088-D4DDEFBF77F3}" type="datetime4">
              <a:rPr lang="en-US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DB1A2-3B1B-47F6-A270-58DE888BF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84587-EF41-4C0F-9F5C-BEE001E47133}" type="datetime4">
              <a:rPr lang="en-US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0CC30-3B17-4F20-9D07-AA085367F8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796C1-C711-40DB-809A-A2ADDA802D14}" type="datetime4">
              <a:rPr lang="en-US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7D0B4-C70B-4BAB-AF6F-2A95A99D0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62360-FA75-4C79-88B4-557E9376520D}" type="datetime4">
              <a:rPr lang="en-US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B3E93-AEDA-4C6C-B384-EFC511F1B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B8841-A85C-48BB-AE30-F0480A4EEF83}" type="datetime4">
              <a:rPr lang="en-US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EBA1F-19AE-43D9-927F-4586A0089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0689F-36EE-4DBC-BE01-653D969B9847}" type="datetime4">
              <a:rPr lang="en-US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D41A-0DD0-4013-982B-CF08295F4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1C402-0EA3-463C-984E-9FC2476572FB}" type="datetime4">
              <a:rPr lang="en-US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E7366-1665-45D1-9071-44CFF9E0A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DDCFD-F1C9-4756-9358-65E27B7450A1}" type="datetime4">
              <a:rPr lang="en-US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6B6E9-A8F8-4480-A870-197952FEF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A34EF-D4CC-4A2A-948D-F7D00FFDD9CF}" type="datetime4">
              <a:rPr lang="en-US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AB619-FF0C-4CFE-9FBC-62A8EBF83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C84E0-1793-44A4-B8F0-A47FC12C7E9A}" type="datetime4">
              <a:rPr lang="en-US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90D53-24D8-48DD-B9DA-F617E41D9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5903A-F1C0-4857-80F7-45F77A7840D3}" type="datetime4">
              <a:rPr lang="en-US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2095C-DCEC-432A-B596-681D7829C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800000">
                  <a:alpha val="50000"/>
                </a:srgbClr>
              </a:gs>
              <a:gs pos="100000">
                <a:srgbClr val="FAE2F6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266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793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6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fld id="{1462ED83-A102-4372-9CE3-52D0B3AFDFCA}" type="datetime4">
              <a:rPr lang="en-US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A1F6AC5-B451-4C6B-8017-3C6117870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5EC3C82-3A9E-4C3C-BF03-AAC13344C015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171F7-7BA9-4213-A77E-B9C691A0F179}" type="slidenum">
              <a:rPr lang="en-US"/>
              <a:pPr/>
              <a:t>1</a:t>
            </a:fld>
            <a:endParaRPr lang="en-US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10668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4800" b="1"/>
              <a:t>Cluster Analysis</a:t>
            </a:r>
            <a:endParaRPr lang="en-US" sz="480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611DC25-4FF5-4D69-AF3F-69F79CD3978A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B24568-CE0C-41DC-A57E-45C85F39F6A5}" type="slidenum">
              <a:rPr lang="en-US"/>
              <a:pPr/>
              <a:t>10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AU" altLang="zh-TW" dirty="0">
                <a:ea typeface="新細明體" pitchFamily="18" charset="-120"/>
              </a:rPr>
              <a:t>Cluster Analysis</a:t>
            </a:r>
            <a:endParaRPr lang="en-US" dirty="0">
              <a:ea typeface="新細明體" pitchFamily="18" charset="-120"/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3250" cy="5181600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lnSpc>
                <a:spcPct val="120000"/>
              </a:lnSpc>
              <a:buSzPct val="9000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20000"/>
              </a:lnSpc>
              <a:buSzPct val="9000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 eaLnBrk="1" hangingPunct="1">
              <a:lnSpc>
                <a:spcPct val="120000"/>
              </a:lnSpc>
              <a:buSzPct val="9000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 eaLnBrk="1" hangingPunct="1">
              <a:lnSpc>
                <a:spcPct val="120000"/>
              </a:lnSpc>
              <a:buSzPct val="90000"/>
              <a:buNone/>
            </a:pPr>
            <a:r>
              <a:rPr lang="en-US" dirty="0">
                <a:solidFill>
                  <a:srgbClr val="FF0000"/>
                </a:solidFill>
              </a:rPr>
              <a:t>Types of Data in Cluster Analysis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11C1B0E-CFA1-4C28-931C-EF670F84447F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8781A8-2C34-46DC-913A-9FB64B6610C7}" type="slidenum">
              <a:rPr lang="en-US"/>
              <a:pPr/>
              <a:t>11</a:t>
            </a:fld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457200"/>
            <a:ext cx="5126037" cy="609600"/>
          </a:xfrm>
        </p:spPr>
        <p:txBody>
          <a:bodyPr/>
          <a:lstStyle/>
          <a:p>
            <a:pPr eaLnBrk="1" hangingPunct="1"/>
            <a:r>
              <a:rPr lang="en-US" dirty="0"/>
              <a:t>Data Structures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5486400" cy="5562600"/>
          </a:xfrm>
        </p:spPr>
        <p:txBody>
          <a:bodyPr/>
          <a:lstStyle/>
          <a:p>
            <a:r>
              <a:rPr lang="en-IN" sz="2000" dirty="0"/>
              <a:t>Main memory-based clustering algorithms – 2 Data Structures</a:t>
            </a:r>
          </a:p>
          <a:p>
            <a:endParaRPr lang="en-US" sz="2000" dirty="0"/>
          </a:p>
          <a:p>
            <a:pPr eaLnBrk="1" hangingPunct="1"/>
            <a:r>
              <a:rPr lang="en-US" sz="2000" dirty="0"/>
              <a:t>Data matrix(</a:t>
            </a:r>
            <a:r>
              <a:rPr lang="en-IN" sz="2000" dirty="0"/>
              <a:t>OR </a:t>
            </a:r>
            <a:r>
              <a:rPr lang="en-IN" sz="2000" i="1" dirty="0"/>
              <a:t>object-by-variable structure OR</a:t>
            </a:r>
            <a:r>
              <a:rPr lang="en-IN" sz="2000" dirty="0"/>
              <a:t> </a:t>
            </a:r>
            <a:r>
              <a:rPr lang="en-US" sz="2000" dirty="0"/>
              <a:t>Two</a:t>
            </a:r>
            <a:r>
              <a:rPr lang="en-US" sz="2000" dirty="0">
                <a:solidFill>
                  <a:schemeClr val="tx1"/>
                </a:solidFill>
              </a:rPr>
              <a:t>-mode matrix)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ea typeface="+mn-ea"/>
                <a:cs typeface="+mn-cs"/>
              </a:rPr>
              <a:t>Represents </a:t>
            </a:r>
            <a:r>
              <a:rPr lang="en-US" sz="2000" dirty="0">
                <a:solidFill>
                  <a:srgbClr val="FF0000"/>
                </a:solidFill>
                <a:ea typeface="+mn-ea"/>
                <a:cs typeface="+mn-cs"/>
              </a:rPr>
              <a:t>n</a:t>
            </a:r>
            <a:r>
              <a:rPr lang="en-US" sz="2000" dirty="0">
                <a:solidFill>
                  <a:schemeClr val="tx1"/>
                </a:solidFill>
                <a:ea typeface="+mn-ea"/>
                <a:cs typeface="+mn-cs"/>
              </a:rPr>
              <a:t> objects, such as persons, with </a:t>
            </a:r>
            <a:r>
              <a:rPr lang="en-US" sz="2000" dirty="0">
                <a:solidFill>
                  <a:srgbClr val="FF0000"/>
                </a:solidFill>
                <a:ea typeface="+mn-ea"/>
                <a:cs typeface="+mn-cs"/>
              </a:rPr>
              <a:t>p</a:t>
            </a:r>
            <a:r>
              <a:rPr lang="en-US" sz="2000" dirty="0">
                <a:solidFill>
                  <a:schemeClr val="tx1"/>
                </a:solidFill>
                <a:ea typeface="+mn-ea"/>
                <a:cs typeface="+mn-cs"/>
              </a:rPr>
              <a:t> variables</a:t>
            </a:r>
            <a:r>
              <a:rPr lang="en-US" sz="2000" dirty="0"/>
              <a:t>(also called </a:t>
            </a:r>
            <a:r>
              <a:rPr lang="en-US" sz="2000" i="1" dirty="0"/>
              <a:t>measurements </a:t>
            </a:r>
            <a:r>
              <a:rPr lang="en-US" sz="2000" dirty="0"/>
              <a:t>or </a:t>
            </a:r>
            <a:r>
              <a:rPr lang="en-US" sz="2000" i="1" dirty="0"/>
              <a:t>attributes</a:t>
            </a:r>
            <a:r>
              <a:rPr lang="en-US" sz="2000" dirty="0"/>
              <a:t>),</a:t>
            </a:r>
            <a:r>
              <a:rPr lang="en-US" sz="2000" dirty="0">
                <a:solidFill>
                  <a:schemeClr val="tx1"/>
                </a:solidFill>
                <a:ea typeface="+mn-ea"/>
                <a:cs typeface="+mn-cs"/>
              </a:rPr>
              <a:t> such as age, height, weight, gender.</a:t>
            </a:r>
          </a:p>
          <a:p>
            <a:pPr lvl="1"/>
            <a:r>
              <a:rPr lang="en-US" sz="2000" dirty="0"/>
              <a:t>The structure is in the form of a relational table, or </a:t>
            </a:r>
            <a:r>
              <a:rPr lang="en-US" sz="2000" i="1" dirty="0"/>
              <a:t>n </a:t>
            </a:r>
            <a:r>
              <a:rPr lang="en-US" sz="2000" dirty="0"/>
              <a:t>-by-</a:t>
            </a:r>
            <a:r>
              <a:rPr lang="en-US" sz="2000" i="1" dirty="0"/>
              <a:t>p </a:t>
            </a:r>
            <a:r>
              <a:rPr lang="fr-FR" sz="2000" dirty="0"/>
              <a:t>matrix (</a:t>
            </a:r>
            <a:r>
              <a:rPr lang="fr-FR" sz="2000" i="1" dirty="0"/>
              <a:t>n </a:t>
            </a:r>
            <a:r>
              <a:rPr lang="fr-FR" sz="2000" dirty="0" err="1"/>
              <a:t>objects</a:t>
            </a:r>
            <a:r>
              <a:rPr lang="fr-FR" sz="2000" dirty="0"/>
              <a:t> x </a:t>
            </a:r>
            <a:r>
              <a:rPr lang="fr-FR" sz="2000" i="1" dirty="0"/>
              <a:t>p </a:t>
            </a:r>
            <a:r>
              <a:rPr lang="fr-FR" sz="2000" dirty="0"/>
              <a:t>variables)</a:t>
            </a:r>
          </a:p>
          <a:p>
            <a:pPr lvl="1"/>
            <a:r>
              <a:rPr lang="en-US" sz="2000" dirty="0"/>
              <a:t>The rows and columns of the data matrix represent different entities- Two-mode matrix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791200" y="1447800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3" imgW="1777680" imgH="1244520" progId="Equation.3">
                  <p:embed/>
                </p:oleObj>
              </mc:Choice>
              <mc:Fallback>
                <p:oleObj name="Equation" r:id="rId3" imgW="1777680" imgH="1244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447800"/>
                        <a:ext cx="3124200" cy="205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11C1B0E-CFA1-4C28-931C-EF670F84447F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8781A8-2C34-46DC-913A-9FB64B6610C7}" type="slidenum">
              <a:rPr lang="en-US"/>
              <a:pPr/>
              <a:t>12</a:t>
            </a:fld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457200"/>
            <a:ext cx="5126037" cy="609600"/>
          </a:xfrm>
        </p:spPr>
        <p:txBody>
          <a:bodyPr/>
          <a:lstStyle/>
          <a:p>
            <a:pPr eaLnBrk="1" hangingPunct="1"/>
            <a:r>
              <a:rPr lang="en-US"/>
              <a:t>Data Structures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881" y="1275735"/>
            <a:ext cx="5486400" cy="5562600"/>
          </a:xfrm>
        </p:spPr>
        <p:txBody>
          <a:bodyPr/>
          <a:lstStyle/>
          <a:p>
            <a:pPr eaLnBrk="1" hangingPunct="1"/>
            <a:r>
              <a:rPr lang="en-US" sz="1800" dirty="0"/>
              <a:t>Dissimilarity matrix(</a:t>
            </a:r>
            <a:r>
              <a:rPr lang="en-IN" sz="1800" dirty="0"/>
              <a:t>(or </a:t>
            </a:r>
            <a:r>
              <a:rPr lang="en-IN" sz="1800" i="1" dirty="0"/>
              <a:t>object-by-object structure or </a:t>
            </a:r>
            <a:r>
              <a:rPr lang="en-US" sz="1800" dirty="0"/>
              <a:t>One</a:t>
            </a:r>
            <a:r>
              <a:rPr lang="en-US" sz="1800" dirty="0">
                <a:solidFill>
                  <a:schemeClr val="tx1"/>
                </a:solidFill>
              </a:rPr>
              <a:t>-mode matrix)</a:t>
            </a:r>
            <a:endParaRPr lang="en-US" sz="1800" dirty="0"/>
          </a:p>
          <a:p>
            <a:pPr lvl="1"/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Collection of proximities that are available for all pairs of n objects</a:t>
            </a:r>
          </a:p>
          <a:p>
            <a:pPr lvl="1"/>
            <a:r>
              <a:rPr lang="en-US" sz="1800" dirty="0"/>
              <a:t>It is often represented by an </a:t>
            </a:r>
            <a:r>
              <a:rPr lang="en-US" sz="1800" i="1" dirty="0"/>
              <a:t>n</a:t>
            </a:r>
            <a:r>
              <a:rPr lang="en-US" sz="1800" dirty="0"/>
              <a:t>-by-</a:t>
            </a:r>
            <a:r>
              <a:rPr lang="en-US" sz="1800" i="1" dirty="0"/>
              <a:t>n table.</a:t>
            </a:r>
          </a:p>
          <a:p>
            <a:pPr lvl="1"/>
            <a:r>
              <a:rPr lang="en-US" sz="1800" i="1" dirty="0"/>
              <a:t>d</a:t>
            </a:r>
            <a:r>
              <a:rPr lang="en-US" sz="1800" dirty="0"/>
              <a:t>(</a:t>
            </a:r>
            <a:r>
              <a:rPr lang="en-US" sz="1800" i="1" dirty="0" err="1"/>
              <a:t>i</a:t>
            </a:r>
            <a:r>
              <a:rPr lang="en-US" sz="1800" dirty="0"/>
              <a:t>, </a:t>
            </a:r>
            <a:r>
              <a:rPr lang="en-US" sz="1800" i="1" dirty="0"/>
              <a:t>j</a:t>
            </a:r>
            <a:r>
              <a:rPr lang="en-US" sz="1800" dirty="0"/>
              <a:t>) is the measured difference or dissimilarity between objects </a:t>
            </a:r>
            <a:r>
              <a:rPr lang="en-US" sz="1800" i="1" dirty="0" err="1"/>
              <a:t>i</a:t>
            </a:r>
            <a:r>
              <a:rPr lang="en-US" sz="1800" i="1" dirty="0"/>
              <a:t> </a:t>
            </a:r>
            <a:r>
              <a:rPr lang="en-US" sz="1800" dirty="0"/>
              <a:t>and </a:t>
            </a:r>
            <a:r>
              <a:rPr lang="en-US" sz="1800" i="1" dirty="0"/>
              <a:t>j</a:t>
            </a:r>
            <a:r>
              <a:rPr lang="en-US" sz="1800" dirty="0"/>
              <a:t>. </a:t>
            </a:r>
          </a:p>
          <a:p>
            <a:pPr lvl="1"/>
            <a:r>
              <a:rPr lang="en-US" sz="1800" dirty="0"/>
              <a:t>In general, </a:t>
            </a:r>
            <a:r>
              <a:rPr lang="en-US" sz="1800" i="1" dirty="0"/>
              <a:t>d</a:t>
            </a:r>
            <a:r>
              <a:rPr lang="en-US" sz="1800" dirty="0"/>
              <a:t>(</a:t>
            </a:r>
            <a:r>
              <a:rPr lang="en-US" sz="1800" i="1" dirty="0" err="1"/>
              <a:t>i</a:t>
            </a:r>
            <a:r>
              <a:rPr lang="en-US" sz="1800" dirty="0"/>
              <a:t>, </a:t>
            </a:r>
            <a:r>
              <a:rPr lang="en-US" sz="1800" i="1" dirty="0"/>
              <a:t>j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3333FF"/>
                </a:solidFill>
              </a:rPr>
              <a:t>is a nonnegative number that is close to 0 </a:t>
            </a:r>
            <a:r>
              <a:rPr lang="en-US" sz="1800" dirty="0"/>
              <a:t>when objects </a:t>
            </a:r>
            <a:r>
              <a:rPr lang="en-US" sz="1800" i="1" dirty="0" err="1"/>
              <a:t>i</a:t>
            </a:r>
            <a:r>
              <a:rPr lang="en-US" sz="1800" i="1" dirty="0"/>
              <a:t> </a:t>
            </a:r>
            <a:r>
              <a:rPr lang="en-US" sz="1800" dirty="0"/>
              <a:t>and </a:t>
            </a:r>
            <a:r>
              <a:rPr lang="en-US" sz="1800" i="1" dirty="0"/>
              <a:t>j </a:t>
            </a:r>
            <a:r>
              <a:rPr lang="en-US" sz="1800" dirty="0"/>
              <a:t>are highly similar or “near” each other</a:t>
            </a:r>
          </a:p>
          <a:p>
            <a:pPr lvl="1"/>
            <a:r>
              <a:rPr lang="en-US" sz="1800" dirty="0"/>
              <a:t> becomes </a:t>
            </a:r>
            <a:r>
              <a:rPr lang="en-US" sz="1800" dirty="0">
                <a:solidFill>
                  <a:srgbClr val="3333FF"/>
                </a:solidFill>
              </a:rPr>
              <a:t>larger the more they differ</a:t>
            </a:r>
            <a:r>
              <a:rPr lang="en-US" sz="1800" dirty="0"/>
              <a:t>. </a:t>
            </a:r>
          </a:p>
          <a:p>
            <a:pPr lvl="1"/>
            <a:r>
              <a:rPr lang="en-IN" sz="1800" i="1" dirty="0"/>
              <a:t>d</a:t>
            </a:r>
            <a:r>
              <a:rPr lang="en-IN" sz="1800" dirty="0"/>
              <a:t>(</a:t>
            </a:r>
            <a:r>
              <a:rPr lang="en-IN" sz="1800" i="1" dirty="0" err="1"/>
              <a:t>i</a:t>
            </a:r>
            <a:r>
              <a:rPr lang="en-IN" sz="1800" dirty="0"/>
              <a:t>, </a:t>
            </a:r>
            <a:r>
              <a:rPr lang="en-IN" sz="1800" i="1" dirty="0"/>
              <a:t>j</a:t>
            </a:r>
            <a:r>
              <a:rPr lang="en-IN" sz="1800" dirty="0"/>
              <a:t>)=</a:t>
            </a:r>
            <a:r>
              <a:rPr lang="en-IN" sz="1800" i="1" dirty="0"/>
              <a:t>d</a:t>
            </a:r>
            <a:r>
              <a:rPr lang="en-IN" sz="1800" dirty="0"/>
              <a:t>( </a:t>
            </a:r>
            <a:r>
              <a:rPr lang="en-IN" sz="1800" i="1" dirty="0"/>
              <a:t>j</a:t>
            </a:r>
            <a:r>
              <a:rPr lang="en-IN" sz="1800" dirty="0"/>
              <a:t>, </a:t>
            </a:r>
            <a:r>
              <a:rPr lang="en-IN" sz="1800" i="1" dirty="0" err="1"/>
              <a:t>i</a:t>
            </a:r>
            <a:r>
              <a:rPr lang="en-IN" sz="1800" dirty="0"/>
              <a:t>), and </a:t>
            </a:r>
            <a:r>
              <a:rPr lang="en-IN" sz="1800" i="1" dirty="0"/>
              <a:t>d</a:t>
            </a:r>
            <a:r>
              <a:rPr lang="en-IN" sz="1800" dirty="0"/>
              <a:t>(</a:t>
            </a:r>
            <a:r>
              <a:rPr lang="en-IN" sz="1800" i="1" dirty="0" err="1"/>
              <a:t>i</a:t>
            </a:r>
            <a:r>
              <a:rPr lang="en-IN" sz="1800" dirty="0"/>
              <a:t>, </a:t>
            </a:r>
            <a:r>
              <a:rPr lang="en-IN" sz="1800" i="1" dirty="0" err="1"/>
              <a:t>i</a:t>
            </a:r>
            <a:r>
              <a:rPr lang="en-IN" sz="1800" dirty="0"/>
              <a:t>)=0</a:t>
            </a:r>
          </a:p>
          <a:p>
            <a:r>
              <a:rPr lang="en-US" sz="1800" dirty="0"/>
              <a:t>The rows and columns of the dissimilarity matrix represent the same entity- One-mode matrix</a:t>
            </a:r>
            <a:endParaRPr lang="fr-FR" sz="1800" dirty="0"/>
          </a:p>
          <a:p>
            <a:pPr lvl="1"/>
            <a:endParaRPr lang="en-US" sz="1800" dirty="0"/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622891"/>
              </p:ext>
            </p:extLst>
          </p:nvPr>
        </p:nvGraphicFramePr>
        <p:xfrm>
          <a:off x="5715000" y="2590800"/>
          <a:ext cx="32004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4" imgW="1828800" imgH="1143000" progId="Equation.3">
                  <p:embed/>
                </p:oleObj>
              </mc:Choice>
              <mc:Fallback>
                <p:oleObj name="Equation" r:id="rId4" imgW="1828800" imgH="1143000" progId="Equation.3">
                  <p:embed/>
                  <p:pic>
                    <p:nvPicPr>
                      <p:cNvPr id="10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3200400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0482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Many </a:t>
            </a:r>
            <a:r>
              <a:rPr lang="en-US" dirty="0"/>
              <a:t>clustering algorithms operate on a </a:t>
            </a:r>
            <a:r>
              <a:rPr lang="en-US" dirty="0">
                <a:solidFill>
                  <a:srgbClr val="C00000"/>
                </a:solidFill>
              </a:rPr>
              <a:t>dissimilarity matrix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If the data are presented in the form of a data matrix, it can first be </a:t>
            </a:r>
            <a:r>
              <a:rPr lang="en-US" dirty="0">
                <a:solidFill>
                  <a:srgbClr val="C00000"/>
                </a:solidFill>
              </a:rPr>
              <a:t>transformed into a dissimilarity matrix </a:t>
            </a:r>
            <a:r>
              <a:rPr lang="en-US" dirty="0"/>
              <a:t>before applying </a:t>
            </a:r>
            <a:r>
              <a:rPr lang="en-IN" dirty="0"/>
              <a:t>such clustering algorithms.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62360-FA75-4C79-88B4-557E9376520D}" type="datetime4">
              <a:rPr lang="en-US" smtClean="0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B3E93-AEDA-4C6C-B384-EFC511F1BBD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7873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D27DD1D-A65F-494C-A969-07E9C51C04F3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919B1C-1480-4C92-A6B8-25208400C367}" type="slidenum">
              <a:rPr lang="en-US"/>
              <a:pPr/>
              <a:t>14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92125"/>
            <a:ext cx="7297737" cy="44291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/>
              <a:t>Type of data in clustering analysis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600200"/>
            <a:ext cx="822325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sz="2400" u="sng" dirty="0"/>
              <a:t>Interval-scaled variables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u="sng" dirty="0"/>
              <a:t>Binary variables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u="sng" dirty="0"/>
              <a:t>Nominal, ordinal variables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u="sng" dirty="0"/>
              <a:t>Ratio variables</a:t>
            </a:r>
          </a:p>
          <a:p>
            <a:pPr eaLnBrk="1" hangingPunct="1">
              <a:lnSpc>
                <a:spcPct val="140000"/>
              </a:lnSpc>
            </a:pPr>
            <a:r>
              <a:rPr lang="en-IN" sz="2400" u="sng" dirty="0"/>
              <a:t>Vector Objects</a:t>
            </a:r>
            <a:endParaRPr lang="en-US" sz="2400" u="sng" dirty="0"/>
          </a:p>
          <a:p>
            <a:pPr eaLnBrk="1" hangingPunct="1">
              <a:lnSpc>
                <a:spcPct val="140000"/>
              </a:lnSpc>
            </a:pPr>
            <a:r>
              <a:rPr lang="en-US" sz="2400" u="sng" dirty="0"/>
              <a:t>Variables of mixed types</a:t>
            </a:r>
            <a:endParaRPr lang="en-US" sz="2400" dirty="0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9C1D30-E305-4978-8530-367C917E69EA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20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20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F5E25D-70D7-4B89-A422-4D0FBB0563F5}" type="slidenum">
              <a:rPr lang="en-US"/>
              <a:pPr/>
              <a:t>15</a:t>
            </a:fld>
            <a:endParaRPr lang="en-US"/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92125"/>
            <a:ext cx="7297737" cy="44291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/>
              <a:t>Interval-Scaled variables</a:t>
            </a:r>
          </a:p>
        </p:txBody>
      </p:sp>
      <p:sp>
        <p:nvSpPr>
          <p:cNvPr id="20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5029200"/>
          </a:xfrm>
          <a:noFill/>
        </p:spPr>
        <p:txBody>
          <a:bodyPr lIns="92075" tIns="46038" rIns="92075" bIns="46038"/>
          <a:lstStyle/>
          <a:p>
            <a:r>
              <a:rPr lang="en-US" sz="2000" dirty="0">
                <a:solidFill>
                  <a:srgbClr val="C00000"/>
                </a:solidFill>
              </a:rPr>
              <a:t>Continuous measurements of a roughly linear scale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Egs</a:t>
            </a:r>
            <a:r>
              <a:rPr lang="en-US" sz="2000" dirty="0">
                <a:solidFill>
                  <a:schemeClr val="tx1"/>
                </a:solidFill>
              </a:rPr>
              <a:t>. Weight and height, latitude and longitude coordinates and weather temperature.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measurement unit used can affect the clustering analysis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Eg</a:t>
            </a:r>
            <a:r>
              <a:rPr lang="en-US" sz="2000" dirty="0"/>
              <a:t>: Using meters to inches for height, or from kilograms to 	pounds for weight, may lead to a very different clustering 	structure</a:t>
            </a:r>
          </a:p>
          <a:p>
            <a:r>
              <a:rPr lang="en-US" sz="2000" dirty="0"/>
              <a:t>Expressing a variable in </a:t>
            </a:r>
            <a:r>
              <a:rPr lang="en-US" sz="2000" dirty="0">
                <a:solidFill>
                  <a:srgbClr val="C00000"/>
                </a:solidFill>
              </a:rPr>
              <a:t>smaller units will lead to a larger range </a:t>
            </a:r>
            <a:r>
              <a:rPr lang="en-US" sz="2000" dirty="0"/>
              <a:t>for that variable, and thus a larger effect on the resulting clustering structure. </a:t>
            </a:r>
          </a:p>
          <a:p>
            <a:r>
              <a:rPr lang="en-US" sz="2000" dirty="0"/>
              <a:t>To help avoid dependence on the choice of measurement units, </a:t>
            </a:r>
            <a:r>
              <a:rPr lang="en-US" sz="2000" dirty="0">
                <a:solidFill>
                  <a:srgbClr val="C00000"/>
                </a:solidFill>
              </a:rPr>
              <a:t>the data should be standardized. </a:t>
            </a:r>
          </a:p>
          <a:p>
            <a:pPr eaLnBrk="1" hangingPunct="1">
              <a:lnSpc>
                <a:spcPct val="140000"/>
              </a:lnSpc>
            </a:pPr>
            <a:endParaRPr lang="en-US" sz="2000" dirty="0"/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9C1D30-E305-4978-8530-367C917E69EA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20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20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F5E25D-70D7-4B89-A422-4D0FBB0563F5}" type="slidenum">
              <a:rPr lang="en-US"/>
              <a:pPr/>
              <a:t>16</a:t>
            </a:fld>
            <a:endParaRPr lang="en-US"/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92125"/>
            <a:ext cx="7297737" cy="44291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/>
              <a:t>Interval-Scaled variables</a:t>
            </a:r>
          </a:p>
        </p:txBody>
      </p:sp>
      <p:sp>
        <p:nvSpPr>
          <p:cNvPr id="20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Standardizing measurements attempts to</a:t>
            </a:r>
            <a:r>
              <a:rPr lang="en-US" sz="2400" dirty="0">
                <a:solidFill>
                  <a:srgbClr val="3333FF"/>
                </a:solidFill>
              </a:rPr>
              <a:t> give all variables an equal weight. </a:t>
            </a:r>
          </a:p>
          <a:p>
            <a:r>
              <a:rPr lang="en-US" sz="2400" dirty="0"/>
              <a:t>Useful when given </a:t>
            </a:r>
            <a:r>
              <a:rPr lang="en-US" sz="2400" dirty="0">
                <a:solidFill>
                  <a:srgbClr val="3333FF"/>
                </a:solidFill>
              </a:rPr>
              <a:t>no prior knowledge of the data</a:t>
            </a:r>
            <a:r>
              <a:rPr lang="en-US" sz="2400" dirty="0"/>
              <a:t>. </a:t>
            </a:r>
          </a:p>
          <a:p>
            <a:r>
              <a:rPr lang="en-US" sz="2400" dirty="0"/>
              <a:t>However, in some applications, users may intentionally want to give more weight to a certain set of variables than to others.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Eg</a:t>
            </a:r>
            <a:r>
              <a:rPr lang="en-US" sz="2400" dirty="0"/>
              <a:t>:</a:t>
            </a:r>
            <a:r>
              <a:rPr lang="en-IN" sz="2400" dirty="0"/>
              <a:t>clustering basketball player candidates (height)</a:t>
            </a:r>
            <a:endParaRPr lang="en-US" sz="2400" dirty="0"/>
          </a:p>
          <a:p>
            <a:pPr eaLnBrk="1" hangingPunct="1">
              <a:lnSpc>
                <a:spcPct val="140000"/>
              </a:lnSpc>
            </a:pPr>
            <a:endParaRPr lang="en-US" sz="2400" dirty="0"/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7883720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9C1D30-E305-4978-8530-367C917E69EA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20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20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F5E25D-70D7-4B89-A422-4D0FBB0563F5}" type="slidenum">
              <a:rPr lang="en-US"/>
              <a:pPr/>
              <a:t>17</a:t>
            </a:fld>
            <a:endParaRPr lang="en-US"/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92125"/>
            <a:ext cx="7297737" cy="44291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/>
              <a:t>Interval-Scaled variables</a:t>
            </a:r>
          </a:p>
        </p:txBody>
      </p:sp>
      <p:sp>
        <p:nvSpPr>
          <p:cNvPr id="20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3877"/>
            <a:ext cx="86106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  <a:buNone/>
            </a:pPr>
            <a:r>
              <a:rPr lang="en-US" sz="2000" i="1" dirty="0">
                <a:solidFill>
                  <a:srgbClr val="C00000"/>
                </a:solidFill>
              </a:rPr>
              <a:t>How can the data for a variable be standardized?</a:t>
            </a:r>
          </a:p>
          <a:p>
            <a:r>
              <a:rPr lang="en-IN" sz="2000" dirty="0"/>
              <a:t>To standardize measurements, one </a:t>
            </a:r>
            <a:r>
              <a:rPr lang="en-US" sz="2000" dirty="0"/>
              <a:t>choice is to </a:t>
            </a:r>
            <a:r>
              <a:rPr lang="en-US" sz="2000" dirty="0">
                <a:solidFill>
                  <a:srgbClr val="3333FF"/>
                </a:solidFill>
              </a:rPr>
              <a:t>convert the original measurements to </a:t>
            </a:r>
            <a:r>
              <a:rPr lang="en-US" sz="2000" dirty="0" err="1">
                <a:solidFill>
                  <a:srgbClr val="3333FF"/>
                </a:solidFill>
              </a:rPr>
              <a:t>unitless</a:t>
            </a:r>
            <a:r>
              <a:rPr lang="en-US" sz="2000" dirty="0">
                <a:solidFill>
                  <a:srgbClr val="3333FF"/>
                </a:solidFill>
              </a:rPr>
              <a:t> variables.</a:t>
            </a:r>
          </a:p>
          <a:p>
            <a:r>
              <a:rPr lang="en-US" sz="2000" dirty="0"/>
              <a:t> Given measurements for a variable </a:t>
            </a:r>
            <a:r>
              <a:rPr lang="en-US" sz="2000" i="1" dirty="0"/>
              <a:t>f </a:t>
            </a:r>
            <a:r>
              <a:rPr lang="en-US" sz="2000" dirty="0"/>
              <a:t>, this can be performed as follows: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3276600"/>
            <a:ext cx="843516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5893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9C1D30-E305-4978-8530-367C917E69EA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20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20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F5E25D-70D7-4B89-A422-4D0FBB0563F5}" type="slidenum">
              <a:rPr lang="en-US"/>
              <a:pPr/>
              <a:t>18</a:t>
            </a:fld>
            <a:endParaRPr lang="en-US"/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92125"/>
            <a:ext cx="7297737" cy="44291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/>
              <a:t>Interval-scaled variables</a:t>
            </a:r>
          </a:p>
        </p:txBody>
      </p:sp>
      <p:sp>
        <p:nvSpPr>
          <p:cNvPr id="20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10600" cy="48768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3333FF"/>
                </a:solidFill>
              </a:rPr>
              <a:t>mean absolute deviation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sz="1800" i="1" baseline="-25000" dirty="0"/>
              <a:t>f </a:t>
            </a:r>
            <a:r>
              <a:rPr lang="en-US" dirty="0"/>
              <a:t>, is </a:t>
            </a:r>
            <a:r>
              <a:rPr lang="en-US" dirty="0">
                <a:solidFill>
                  <a:srgbClr val="3333FF"/>
                </a:solidFill>
              </a:rPr>
              <a:t>more robust </a:t>
            </a:r>
            <a:r>
              <a:rPr lang="en-US" dirty="0"/>
              <a:t>to outliers than the standard deviation.</a:t>
            </a:r>
          </a:p>
          <a:p>
            <a:r>
              <a:rPr lang="en-US" dirty="0"/>
              <a:t>When computing the mean absolute deviation, the deviations from the mean (i.e., |</a:t>
            </a:r>
            <a:r>
              <a:rPr lang="en-US" i="1" dirty="0"/>
              <a:t>x</a:t>
            </a:r>
            <a:r>
              <a:rPr lang="en-US" sz="1800" i="1" baseline="-25000" dirty="0"/>
              <a:t>i</a:t>
            </a:r>
            <a:r>
              <a:rPr lang="en-US" i="1" baseline="-25000" dirty="0"/>
              <a:t> </a:t>
            </a:r>
            <a:r>
              <a:rPr lang="en-US" sz="2000" i="1" baseline="-25000" dirty="0"/>
              <a:t>f  </a:t>
            </a:r>
            <a:r>
              <a:rPr lang="en-US" sz="2000" i="1" dirty="0"/>
              <a:t>- </a:t>
            </a:r>
            <a:r>
              <a:rPr lang="en-US" i="1" dirty="0"/>
              <a:t>m</a:t>
            </a:r>
            <a:r>
              <a:rPr lang="en-US" sz="1800" i="1" baseline="-25000" dirty="0"/>
              <a:t>f </a:t>
            </a:r>
            <a:r>
              <a:rPr lang="en-US" dirty="0"/>
              <a:t>|) are not squared; hence, the effect of outliers is somewhat reduced.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advantage</a:t>
            </a:r>
            <a:r>
              <a:rPr lang="en-US" dirty="0"/>
              <a:t> of using the mean absolute deviation is that the </a:t>
            </a:r>
            <a:r>
              <a:rPr lang="en-US" dirty="0">
                <a:solidFill>
                  <a:srgbClr val="C00000"/>
                </a:solidFill>
              </a:rPr>
              <a:t>z-scores of outliers do not become too small</a:t>
            </a:r>
            <a:r>
              <a:rPr lang="en-US" dirty="0"/>
              <a:t>; hence, the outliers remain detectable.</a:t>
            </a:r>
            <a:endParaRPr lang="en-US" sz="6600" dirty="0"/>
          </a:p>
          <a:p>
            <a:pPr eaLnBrk="1" hangingPunct="1">
              <a:lnSpc>
                <a:spcPct val="140000"/>
              </a:lnSpc>
            </a:pPr>
            <a:endParaRPr lang="en-US" sz="2400" dirty="0"/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C7FD514-8D1B-4879-B620-F890B8DC0A3F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EA884B-F48B-4616-8832-691CD0A49C36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066800"/>
          </a:xfrm>
        </p:spPr>
        <p:txBody>
          <a:bodyPr anchor="ctr"/>
          <a:lstStyle/>
          <a:p>
            <a:pPr eaLnBrk="1" hangingPunct="1"/>
            <a:r>
              <a:rPr lang="en-US" sz="3200" dirty="0"/>
              <a:t>Similarity and Dissimilarity Between Objects</a:t>
            </a:r>
            <a:endParaRPr lang="en-US" dirty="0"/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334000"/>
          </a:xfrm>
        </p:spPr>
        <p:txBody>
          <a:bodyPr/>
          <a:lstStyle/>
          <a:p>
            <a:pPr algn="just"/>
            <a:r>
              <a:rPr lang="en-US" sz="2000" dirty="0"/>
              <a:t>After standardization, or without standardization, the dissimilarity (or similarity) between the objects described by interval-scaled variables is typically computed based on the distance between each pair of objects.</a:t>
            </a:r>
          </a:p>
          <a:p>
            <a:pPr algn="just"/>
            <a:r>
              <a:rPr lang="en-US" sz="2000" dirty="0"/>
              <a:t>Some popular ones include</a:t>
            </a:r>
            <a:r>
              <a:rPr lang="en-US" sz="2000" dirty="0">
                <a:solidFill>
                  <a:srgbClr val="FF0000"/>
                </a:solidFill>
              </a:rPr>
              <a:t>: Euclidean distance</a:t>
            </a:r>
            <a:r>
              <a:rPr lang="en-US" sz="2000" dirty="0"/>
              <a:t>:</a:t>
            </a:r>
          </a:p>
          <a:p>
            <a:pPr algn="just" eaLnBrk="1" hangingPunct="1">
              <a:lnSpc>
                <a:spcPct val="120000"/>
              </a:lnSpc>
            </a:pPr>
            <a:endParaRPr lang="en-US" sz="2000" dirty="0"/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2000" dirty="0"/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2000" dirty="0"/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/>
              <a:t>where  </a:t>
            </a:r>
            <a:r>
              <a:rPr lang="en-US" sz="2000" i="1" dirty="0" err="1"/>
              <a:t>i</a:t>
            </a:r>
            <a:r>
              <a:rPr lang="en-US" sz="2000" dirty="0"/>
              <a:t> = (</a:t>
            </a:r>
            <a:r>
              <a:rPr lang="en-US" sz="2000" i="1" dirty="0"/>
              <a:t>x</a:t>
            </a:r>
            <a:r>
              <a:rPr lang="en-US" sz="2000" baseline="-25000" dirty="0"/>
              <a:t>i1</a:t>
            </a:r>
            <a:r>
              <a:rPr lang="en-US" sz="2000" dirty="0"/>
              <a:t>, </a:t>
            </a:r>
            <a:r>
              <a:rPr lang="en-US" sz="2000" i="1" dirty="0"/>
              <a:t>x</a:t>
            </a:r>
            <a:r>
              <a:rPr lang="en-US" sz="2000" baseline="-25000" dirty="0"/>
              <a:t>i2</a:t>
            </a:r>
            <a:r>
              <a:rPr lang="en-US" sz="2000" dirty="0"/>
              <a:t>, …, </a:t>
            </a:r>
            <a:r>
              <a:rPr lang="en-US" sz="2000" i="1" dirty="0" err="1"/>
              <a:t>x</a:t>
            </a:r>
            <a:r>
              <a:rPr lang="en-US" sz="2000" baseline="-25000" dirty="0" err="1"/>
              <a:t>in</a:t>
            </a:r>
            <a:r>
              <a:rPr lang="en-US" sz="2000" dirty="0"/>
              <a:t>) and</a:t>
            </a:r>
            <a:r>
              <a:rPr lang="en-US" sz="2000" i="1" dirty="0"/>
              <a:t> j</a:t>
            </a:r>
            <a:r>
              <a:rPr lang="en-US" sz="2000" dirty="0"/>
              <a:t> = (</a:t>
            </a:r>
            <a:r>
              <a:rPr lang="en-US" sz="2000" i="1" dirty="0"/>
              <a:t>x</a:t>
            </a:r>
            <a:r>
              <a:rPr lang="en-US" sz="2000" baseline="-25000" dirty="0"/>
              <a:t>j1</a:t>
            </a:r>
            <a:r>
              <a:rPr lang="en-US" sz="2000" dirty="0"/>
              <a:t>, </a:t>
            </a:r>
            <a:r>
              <a:rPr lang="en-US" sz="2000" i="1" dirty="0"/>
              <a:t>x</a:t>
            </a:r>
            <a:r>
              <a:rPr lang="en-US" sz="2000" baseline="-25000" dirty="0"/>
              <a:t>j2</a:t>
            </a:r>
            <a:r>
              <a:rPr lang="en-US" sz="2000" dirty="0"/>
              <a:t>, …, </a:t>
            </a:r>
            <a:r>
              <a:rPr lang="en-US" sz="2000" i="1" dirty="0" err="1"/>
              <a:t>x</a:t>
            </a:r>
            <a:r>
              <a:rPr lang="en-US" sz="2000" baseline="-25000" dirty="0" err="1"/>
              <a:t>jn</a:t>
            </a:r>
            <a:r>
              <a:rPr lang="en-US" sz="2000" dirty="0"/>
              <a:t>) are two </a:t>
            </a:r>
            <a:r>
              <a:rPr lang="en-US" sz="2000" i="1" dirty="0"/>
              <a:t>n</a:t>
            </a:r>
            <a:r>
              <a:rPr lang="en-US" sz="2000" dirty="0"/>
              <a:t>-dimensional data objects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Manhattan(</a:t>
            </a:r>
            <a:r>
              <a:rPr lang="en-IN" sz="2000" dirty="0">
                <a:solidFill>
                  <a:srgbClr val="FF0000"/>
                </a:solidFill>
              </a:rPr>
              <a:t>or city block)</a:t>
            </a:r>
            <a:r>
              <a:rPr lang="en-US" sz="2000" dirty="0">
                <a:solidFill>
                  <a:srgbClr val="FF0000"/>
                </a:solidFill>
              </a:rPr>
              <a:t> distance</a:t>
            </a:r>
          </a:p>
          <a:p>
            <a:pPr algn="just" eaLnBrk="1" hangingPunct="1">
              <a:lnSpc>
                <a:spcPct val="120000"/>
              </a:lnSpc>
            </a:pPr>
            <a:endParaRPr lang="en-US" sz="2000" i="1" dirty="0"/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2000" dirty="0"/>
          </a:p>
        </p:txBody>
      </p:sp>
      <p:graphicFrame>
        <p:nvGraphicFramePr>
          <p:cNvPr id="307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610580"/>
              </p:ext>
            </p:extLst>
          </p:nvPr>
        </p:nvGraphicFramePr>
        <p:xfrm>
          <a:off x="1999635" y="5585337"/>
          <a:ext cx="452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3" imgW="4292280" imgH="431640" progId="Equation.3">
                  <p:embed/>
                </p:oleObj>
              </mc:Choice>
              <mc:Fallback>
                <p:oleObj name="Equation" r:id="rId3" imgW="4292280" imgH="4316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35" y="5585337"/>
                        <a:ext cx="45212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57325" y="3124200"/>
            <a:ext cx="6686550" cy="10287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B7D46A6-4CE3-416A-B0D3-B50B4021C650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45BC06-4252-4FDA-A435-857B8BEFB235}" type="slidenum">
              <a:rPr lang="en-US"/>
              <a:pPr/>
              <a:t>2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297738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What is Cluster Analysis?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269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000" dirty="0"/>
              <a:t>The process of grouping a set of physical or abstract objects into classes of </a:t>
            </a:r>
            <a:r>
              <a:rPr lang="en-IN" sz="2000" dirty="0"/>
              <a:t>similar objects is called </a:t>
            </a:r>
            <a:r>
              <a:rPr lang="en-IN" sz="2000" dirty="0">
                <a:solidFill>
                  <a:srgbClr val="C00000"/>
                </a:solidFill>
              </a:rPr>
              <a:t>CLUSTERING.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/>
              <a:t>Cluster: a collection of data objects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Similar to one another within the same cluster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Dissimilar to the objects in other clusters</a:t>
            </a:r>
          </a:p>
          <a:p>
            <a:r>
              <a:rPr lang="en-IN" sz="2000" dirty="0"/>
              <a:t>A cluster of data </a:t>
            </a:r>
            <a:r>
              <a:rPr lang="en-US" sz="2000" dirty="0"/>
              <a:t>objects can be treated collectively as one group and so may be considered as a </a:t>
            </a:r>
            <a:r>
              <a:rPr lang="en-US" sz="2000" dirty="0">
                <a:solidFill>
                  <a:srgbClr val="C00000"/>
                </a:solidFill>
              </a:rPr>
              <a:t>form of data </a:t>
            </a:r>
            <a:r>
              <a:rPr lang="en-IN" sz="2000" dirty="0">
                <a:solidFill>
                  <a:srgbClr val="C00000"/>
                </a:solidFill>
              </a:rPr>
              <a:t>compression.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/>
              <a:t>Cluster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Finding similarities between data according to the characteristics found in the data and grouping similar data objects into clusters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solidFill>
                  <a:schemeClr val="hlink"/>
                </a:solidFill>
              </a:rPr>
              <a:t>Unsupervised learning</a:t>
            </a:r>
            <a:r>
              <a:rPr lang="en-US" sz="2000" dirty="0"/>
              <a:t>: no predefined classes</a:t>
            </a:r>
          </a:p>
          <a:p>
            <a:pPr eaLnBrk="1" hangingPunct="1"/>
            <a:r>
              <a:rPr lang="en-US" sz="2000" dirty="0"/>
              <a:t>Called </a:t>
            </a:r>
            <a:r>
              <a:rPr lang="en-US" sz="2000" dirty="0">
                <a:solidFill>
                  <a:srgbClr val="FF0000"/>
                </a:solidFill>
              </a:rPr>
              <a:t>data segmentation </a:t>
            </a:r>
            <a:r>
              <a:rPr lang="en-US" sz="2000" dirty="0"/>
              <a:t>because clustering partitions large data sets into groups according to their </a:t>
            </a:r>
            <a:r>
              <a:rPr lang="en-US" sz="2000" i="1" dirty="0"/>
              <a:t>similarity</a:t>
            </a:r>
          </a:p>
          <a:p>
            <a:pPr eaLnBrk="1" hangingPunct="1"/>
            <a:r>
              <a:rPr lang="en-US" sz="2000" dirty="0"/>
              <a:t>Also be used for </a:t>
            </a:r>
            <a:r>
              <a:rPr lang="en-US" sz="2000" dirty="0">
                <a:solidFill>
                  <a:srgbClr val="FF0000"/>
                </a:solidFill>
              </a:rPr>
              <a:t>outlier detection.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5D95D95-2B92-432E-9D34-4BC3453B31DB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D563F-66E2-4B92-B405-E71606B9CB65}" type="slidenum">
              <a:rPr lang="en-US"/>
              <a:pPr/>
              <a:t>20</a:t>
            </a:fld>
            <a:endParaRPr lang="en-US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7391400" cy="990600"/>
          </a:xfrm>
        </p:spPr>
        <p:txBody>
          <a:bodyPr/>
          <a:lstStyle/>
          <a:p>
            <a:pPr eaLnBrk="1" hangingPunct="1"/>
            <a:r>
              <a:rPr lang="en-US" sz="3200" dirty="0"/>
              <a:t>Similarity and Dissimilarity Between Objects (Cont.)</a:t>
            </a:r>
            <a:endParaRPr lang="en-US" dirty="0"/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958" y="1592826"/>
            <a:ext cx="8001000" cy="4953000"/>
          </a:xfrm>
        </p:spPr>
        <p:txBody>
          <a:bodyPr/>
          <a:lstStyle/>
          <a:p>
            <a:r>
              <a:rPr lang="en-US" sz="1800" dirty="0"/>
              <a:t>Both the Euclidean distance and Manhattan distance satisfy the following mathematic requirements of a distance function: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/>
              <a:t>Properties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i="1" dirty="0"/>
              <a:t>d(</a:t>
            </a:r>
            <a:r>
              <a:rPr lang="en-US" sz="1800" i="1" dirty="0" err="1"/>
              <a:t>i,j</a:t>
            </a:r>
            <a:r>
              <a:rPr lang="en-US" sz="1800" i="1" dirty="0"/>
              <a:t>)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 0</a:t>
            </a:r>
            <a:endParaRPr lang="en-US" sz="1800" dirty="0"/>
          </a:p>
          <a:p>
            <a:pPr lvl="2" eaLnBrk="1" hangingPunct="1">
              <a:lnSpc>
                <a:spcPct val="110000"/>
              </a:lnSpc>
            </a:pPr>
            <a:r>
              <a:rPr lang="en-US" sz="1800" i="1" dirty="0"/>
              <a:t>d(</a:t>
            </a:r>
            <a:r>
              <a:rPr lang="en-US" sz="1800" i="1" dirty="0" err="1"/>
              <a:t>i,i</a:t>
            </a:r>
            <a:r>
              <a:rPr lang="en-US" sz="1800" i="1" dirty="0"/>
              <a:t>)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= 0</a:t>
            </a:r>
            <a:endParaRPr lang="en-US" sz="1800" dirty="0"/>
          </a:p>
          <a:p>
            <a:pPr lvl="2" eaLnBrk="1" hangingPunct="1">
              <a:lnSpc>
                <a:spcPct val="110000"/>
              </a:lnSpc>
            </a:pPr>
            <a:r>
              <a:rPr lang="en-US" sz="1800" i="1" dirty="0"/>
              <a:t>d(</a:t>
            </a:r>
            <a:r>
              <a:rPr lang="en-US" sz="1800" i="1" dirty="0" err="1"/>
              <a:t>i,j</a:t>
            </a:r>
            <a:r>
              <a:rPr lang="en-US" sz="1800" i="1" dirty="0"/>
              <a:t>)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= </a:t>
            </a:r>
            <a:r>
              <a:rPr lang="en-US" sz="1800" i="1" dirty="0"/>
              <a:t>d(</a:t>
            </a:r>
            <a:r>
              <a:rPr lang="en-US" sz="1800" i="1" dirty="0" err="1"/>
              <a:t>j,i</a:t>
            </a:r>
            <a:r>
              <a:rPr lang="en-US" sz="1800" i="1" dirty="0"/>
              <a:t>)</a:t>
            </a:r>
            <a:endParaRPr lang="en-US" sz="1800" dirty="0"/>
          </a:p>
          <a:p>
            <a:pPr lvl="2" eaLnBrk="1" hangingPunct="1">
              <a:lnSpc>
                <a:spcPct val="110000"/>
              </a:lnSpc>
            </a:pPr>
            <a:r>
              <a:rPr lang="en-US" sz="1800" i="1" dirty="0"/>
              <a:t>d(</a:t>
            </a:r>
            <a:r>
              <a:rPr lang="en-US" sz="1800" i="1" dirty="0" err="1"/>
              <a:t>i,j</a:t>
            </a:r>
            <a:r>
              <a:rPr lang="en-US" sz="1800" i="1" dirty="0"/>
              <a:t>)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 </a:t>
            </a:r>
            <a:r>
              <a:rPr lang="en-US" sz="1800" i="1" dirty="0"/>
              <a:t>d(</a:t>
            </a:r>
            <a:r>
              <a:rPr lang="en-US" sz="1800" i="1" dirty="0" err="1"/>
              <a:t>i,k</a:t>
            </a:r>
            <a:r>
              <a:rPr lang="en-US" sz="1800" i="1" dirty="0"/>
              <a:t>)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+ </a:t>
            </a:r>
            <a:r>
              <a:rPr lang="en-US" sz="1800" i="1" dirty="0"/>
              <a:t>d(</a:t>
            </a:r>
            <a:r>
              <a:rPr lang="en-US" sz="1800" i="1" dirty="0" err="1"/>
              <a:t>k,j</a:t>
            </a:r>
            <a:r>
              <a:rPr lang="en-US" sz="1800" i="1" dirty="0"/>
              <a:t>) </a:t>
            </a:r>
            <a:r>
              <a:rPr lang="en-IN" sz="1600" dirty="0"/>
              <a:t>(</a:t>
            </a:r>
            <a:r>
              <a:rPr lang="en-IN" sz="1600" i="1" dirty="0"/>
              <a:t>triangular inequality</a:t>
            </a:r>
            <a:r>
              <a:rPr lang="en-IN" sz="1600" dirty="0"/>
              <a:t>).</a:t>
            </a:r>
            <a:endParaRPr lang="en-US" sz="1200" i="1" dirty="0"/>
          </a:p>
          <a:p>
            <a:pPr lvl="2" eaLnBrk="1" hangingPunct="1">
              <a:lnSpc>
                <a:spcPct val="110000"/>
              </a:lnSpc>
              <a:buNone/>
            </a:pPr>
            <a:endParaRPr lang="en-US" sz="1800" i="1" dirty="0"/>
          </a:p>
          <a:p>
            <a:pPr lvl="2" eaLnBrk="1" hangingPunct="1">
              <a:lnSpc>
                <a:spcPct val="110000"/>
              </a:lnSpc>
              <a:buNone/>
            </a:pPr>
            <a:endParaRPr lang="en-US" sz="1800" i="1" dirty="0"/>
          </a:p>
          <a:p>
            <a:r>
              <a:rPr lang="en-US" sz="1800" dirty="0">
                <a:solidFill>
                  <a:schemeClr val="tx1"/>
                </a:solidFill>
              </a:rPr>
              <a:t>Let </a:t>
            </a:r>
            <a:r>
              <a:rPr lang="en-US" sz="1800" i="1" dirty="0">
                <a:solidFill>
                  <a:schemeClr val="tx1"/>
                </a:solidFill>
              </a:rPr>
              <a:t>x1 = (1, 2) and x2 = (3, 5) represent two </a:t>
            </a:r>
            <a:r>
              <a:rPr lang="en-US" sz="1800" dirty="0">
                <a:solidFill>
                  <a:schemeClr val="tx1"/>
                </a:solidFill>
              </a:rPr>
              <a:t>objects.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Euclidean distance between the two is p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The Manhattan distance between the two is 2+3 = 5.</a:t>
            </a:r>
            <a:endParaRPr lang="en-US" sz="1800" dirty="0">
              <a:sym typeface="Symbol" pitchFamily="18" charset="2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5486400"/>
            <a:ext cx="2261366" cy="4286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852613"/>
            <a:ext cx="3733800" cy="2895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4348"/>
            <a:ext cx="7793038" cy="609600"/>
          </a:xfrm>
        </p:spPr>
        <p:txBody>
          <a:bodyPr/>
          <a:lstStyle/>
          <a:p>
            <a:r>
              <a:rPr lang="en-US" dirty="0"/>
              <a:t>Similarity and Dissimilarity Between Objects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62360-FA75-4C79-88B4-557E9376520D}" type="datetime4">
              <a:rPr lang="en-US" smtClean="0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B3E93-AEDA-4C6C-B384-EFC511F1BBD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890" y="1386348"/>
            <a:ext cx="917801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81164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Variables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8153400" cy="5105400"/>
          </a:xfrm>
        </p:spPr>
        <p:txBody>
          <a:bodyPr/>
          <a:lstStyle/>
          <a:p>
            <a:pPr algn="just"/>
            <a:r>
              <a:rPr lang="en-US" dirty="0"/>
              <a:t>A binary variable has only two states: 0 or 1</a:t>
            </a:r>
          </a:p>
          <a:p>
            <a:pPr algn="just"/>
            <a:r>
              <a:rPr lang="en-US" dirty="0"/>
              <a:t>0 means that the variable is absent, and 1 means that it is present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Variable </a:t>
            </a:r>
            <a:r>
              <a:rPr lang="en-US" i="1" dirty="0">
                <a:solidFill>
                  <a:srgbClr val="3333FF"/>
                </a:solidFill>
              </a:rPr>
              <a:t>smoker</a:t>
            </a:r>
            <a:r>
              <a:rPr lang="en-US" i="1" dirty="0"/>
              <a:t> </a:t>
            </a:r>
            <a:r>
              <a:rPr lang="en-US" dirty="0"/>
              <a:t>describing a patient</a:t>
            </a:r>
          </a:p>
          <a:p>
            <a:pPr algn="just"/>
            <a:r>
              <a:rPr lang="en-US" dirty="0"/>
              <a:t>Treating binary variables as if they are interval-scaled can lead to </a:t>
            </a:r>
            <a:r>
              <a:rPr lang="en-IN" dirty="0"/>
              <a:t>misleading clustering results.</a:t>
            </a:r>
          </a:p>
          <a:p>
            <a:pPr algn="just"/>
            <a:r>
              <a:rPr lang="en-US" dirty="0"/>
              <a:t>Methods specific to binary data are necessary </a:t>
            </a:r>
            <a:r>
              <a:rPr lang="en-IN" dirty="0"/>
              <a:t>for computing dissimilarities.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C84587-EF41-4C0F-9F5C-BEE001E47133}" type="datetime4">
              <a:rPr lang="en-US" smtClean="0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0CC30-3B17-4F20-9D07-AA085367F8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18523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2" y="381000"/>
            <a:ext cx="7793038" cy="609600"/>
          </a:xfrm>
        </p:spPr>
        <p:txBody>
          <a:bodyPr/>
          <a:lstStyle/>
          <a:p>
            <a:r>
              <a:rPr lang="en-US" dirty="0"/>
              <a:t>Binary Variables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8610600" cy="5257800"/>
          </a:xfrm>
        </p:spPr>
        <p:txBody>
          <a:bodyPr/>
          <a:lstStyle/>
          <a:p>
            <a:r>
              <a:rPr lang="en-US" sz="2000" dirty="0">
                <a:solidFill>
                  <a:srgbClr val="C00000"/>
                </a:solidFill>
              </a:rPr>
              <a:t>Computing a dissimilarity matrix </a:t>
            </a:r>
            <a:r>
              <a:rPr lang="en-US" sz="2000" dirty="0"/>
              <a:t>from the given binary data.</a:t>
            </a:r>
            <a:r>
              <a:rPr lang="en-IN" sz="2000" dirty="0"/>
              <a:t> </a:t>
            </a:r>
          </a:p>
          <a:p>
            <a:r>
              <a:rPr lang="en-IN" sz="2000" dirty="0"/>
              <a:t>If all binary variables </a:t>
            </a:r>
            <a:r>
              <a:rPr lang="en-US" sz="2000" dirty="0"/>
              <a:t>have the same weight, we have the 2-by-2 contingency table</a:t>
            </a:r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r>
              <a:rPr lang="en-US" sz="2000" i="1" dirty="0">
                <a:solidFill>
                  <a:srgbClr val="C00000"/>
                </a:solidFill>
              </a:rPr>
              <a:t>q </a:t>
            </a:r>
            <a:r>
              <a:rPr lang="en-US" sz="2000" dirty="0"/>
              <a:t>is the number of variables that equal 1 for both objects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i="1" dirty="0"/>
              <a:t>j</a:t>
            </a:r>
            <a:endParaRPr lang="en-US" sz="2000" dirty="0"/>
          </a:p>
          <a:p>
            <a:r>
              <a:rPr lang="en-US" sz="2000" i="1" dirty="0">
                <a:solidFill>
                  <a:srgbClr val="C00000"/>
                </a:solidFill>
              </a:rPr>
              <a:t>r</a:t>
            </a:r>
            <a:r>
              <a:rPr lang="en-US" sz="2000" i="1" dirty="0"/>
              <a:t> </a:t>
            </a:r>
            <a:r>
              <a:rPr lang="en-US" sz="2000" dirty="0"/>
              <a:t>is the number of variables that equal 1 for object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but that are 0 for object </a:t>
            </a:r>
            <a:r>
              <a:rPr lang="en-US" sz="2000" i="1" dirty="0"/>
              <a:t>j</a:t>
            </a:r>
            <a:endParaRPr lang="en-US" sz="2000" dirty="0"/>
          </a:p>
          <a:p>
            <a:r>
              <a:rPr lang="en-US" sz="2000" i="1" dirty="0">
                <a:solidFill>
                  <a:srgbClr val="C00000"/>
                </a:solidFill>
              </a:rPr>
              <a:t>s</a:t>
            </a:r>
            <a:r>
              <a:rPr lang="en-US" sz="2000" i="1" dirty="0"/>
              <a:t> </a:t>
            </a:r>
            <a:r>
              <a:rPr lang="en-US" sz="2000" dirty="0"/>
              <a:t>is the number of variables that equal 0 for object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but equal 1 for object </a:t>
            </a:r>
            <a:r>
              <a:rPr lang="en-US" sz="2000" i="1" dirty="0"/>
              <a:t>j</a:t>
            </a:r>
            <a:r>
              <a:rPr lang="en-US" sz="2000" dirty="0"/>
              <a:t>, and </a:t>
            </a:r>
          </a:p>
          <a:p>
            <a:r>
              <a:rPr lang="en-US" sz="2000" i="1" dirty="0">
                <a:solidFill>
                  <a:srgbClr val="C00000"/>
                </a:solidFill>
              </a:rPr>
              <a:t>t </a:t>
            </a:r>
            <a:r>
              <a:rPr lang="en-US" sz="2000" dirty="0"/>
              <a:t>is the number of variables that equal 0 for both objects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i="1" dirty="0"/>
              <a:t>j</a:t>
            </a:r>
            <a:r>
              <a:rPr lang="en-US" sz="2000" dirty="0"/>
              <a:t>. </a:t>
            </a:r>
          </a:p>
          <a:p>
            <a:r>
              <a:rPr lang="en-US" sz="2000" dirty="0"/>
              <a:t>The total number of variables is </a:t>
            </a:r>
            <a:r>
              <a:rPr lang="en-US" sz="2000" i="1" dirty="0"/>
              <a:t>p</a:t>
            </a:r>
            <a:r>
              <a:rPr lang="en-US" sz="2000" dirty="0"/>
              <a:t>, where   </a:t>
            </a:r>
            <a:r>
              <a:rPr lang="en-IN" sz="2000" i="1" dirty="0">
                <a:solidFill>
                  <a:srgbClr val="C00000"/>
                </a:solidFill>
              </a:rPr>
              <a:t>p </a:t>
            </a:r>
            <a:r>
              <a:rPr lang="en-IN" sz="2000" dirty="0">
                <a:solidFill>
                  <a:srgbClr val="C00000"/>
                </a:solidFill>
              </a:rPr>
              <a:t>= </a:t>
            </a:r>
            <a:r>
              <a:rPr lang="en-IN" sz="2000" i="1" dirty="0" err="1">
                <a:solidFill>
                  <a:srgbClr val="C00000"/>
                </a:solidFill>
              </a:rPr>
              <a:t>q+r+s+t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C84587-EF41-4C0F-9F5C-BEE001E47133}" type="datetime4">
              <a:rPr lang="en-US" smtClean="0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0CC30-3B17-4F20-9D07-AA085367F8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81200"/>
            <a:ext cx="4838700" cy="194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88325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Variables</a:t>
            </a:r>
            <a:endParaRPr lang="en-IN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 binary </a:t>
            </a:r>
            <a:r>
              <a:rPr lang="en-US" sz="2400" dirty="0"/>
              <a:t>variable is </a:t>
            </a:r>
            <a:r>
              <a:rPr lang="en-US" sz="2400" dirty="0">
                <a:solidFill>
                  <a:srgbClr val="C00000"/>
                </a:solidFill>
              </a:rPr>
              <a:t>symmetric</a:t>
            </a:r>
            <a:r>
              <a:rPr lang="en-US" sz="2400" dirty="0"/>
              <a:t> if </a:t>
            </a:r>
            <a:r>
              <a:rPr lang="en-US" sz="2400" dirty="0">
                <a:solidFill>
                  <a:srgbClr val="3333FF"/>
                </a:solidFill>
              </a:rPr>
              <a:t>both of its states are equally valuable and carry the same weight;</a:t>
            </a:r>
          </a:p>
          <a:p>
            <a:r>
              <a:rPr lang="en-US" sz="2400" dirty="0" err="1"/>
              <a:t>i.e</a:t>
            </a:r>
            <a:r>
              <a:rPr lang="en-US" sz="2400" dirty="0"/>
              <a:t>; there is no preference on which outcome should be coded as 0 or 1. </a:t>
            </a:r>
          </a:p>
          <a:p>
            <a:r>
              <a:rPr lang="en-US" sz="2400" dirty="0" err="1"/>
              <a:t>Eg</a:t>
            </a:r>
            <a:r>
              <a:rPr lang="en-US" sz="2400" dirty="0"/>
              <a:t>: the attribute </a:t>
            </a:r>
            <a:r>
              <a:rPr lang="en-US" sz="2400" i="1" dirty="0"/>
              <a:t>gender </a:t>
            </a:r>
            <a:r>
              <a:rPr lang="en-US" sz="2400" dirty="0"/>
              <a:t>having the states </a:t>
            </a:r>
            <a:r>
              <a:rPr lang="en-US" sz="2400" i="1" dirty="0"/>
              <a:t>male </a:t>
            </a:r>
            <a:r>
              <a:rPr lang="en-US" sz="2400" dirty="0"/>
              <a:t>and </a:t>
            </a:r>
            <a:r>
              <a:rPr lang="en-US" sz="2400" i="1" dirty="0"/>
              <a:t>female</a:t>
            </a:r>
            <a:r>
              <a:rPr lang="en-US" sz="2400" dirty="0"/>
              <a:t>. </a:t>
            </a:r>
          </a:p>
          <a:p>
            <a:r>
              <a:rPr lang="en-US" sz="2400" dirty="0"/>
              <a:t>Dissimilarity that is based on symmetric binary variables is called </a:t>
            </a:r>
            <a:r>
              <a:rPr lang="en-US" sz="2400" dirty="0">
                <a:solidFill>
                  <a:srgbClr val="C00000"/>
                </a:solidFill>
              </a:rPr>
              <a:t>symmetric binary dissimilarity</a:t>
            </a:r>
            <a:r>
              <a:rPr lang="en-US" sz="2400" dirty="0"/>
              <a:t>. </a:t>
            </a:r>
          </a:p>
          <a:p>
            <a:r>
              <a:rPr lang="en-US" sz="2400" dirty="0"/>
              <a:t>Its dissimilarity (or distance) measure, can be used to assess the dissimilarity between objects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/>
              <a:t>j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C84587-EF41-4C0F-9F5C-BEE001E47133}" type="datetime4">
              <a:rPr lang="en-US" smtClean="0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0CC30-3B17-4F20-9D07-AA085367F8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94" y="5521699"/>
            <a:ext cx="4139293" cy="1114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7197367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119" y="1219200"/>
            <a:ext cx="8382000" cy="5105400"/>
          </a:xfrm>
        </p:spPr>
        <p:txBody>
          <a:bodyPr/>
          <a:lstStyle/>
          <a:p>
            <a:r>
              <a:rPr lang="en-US" sz="2000" dirty="0"/>
              <a:t>A binary variable is </a:t>
            </a:r>
            <a:r>
              <a:rPr lang="en-US" sz="2000" dirty="0">
                <a:solidFill>
                  <a:srgbClr val="3333FF"/>
                </a:solidFill>
              </a:rPr>
              <a:t>asymmetric </a:t>
            </a:r>
            <a:r>
              <a:rPr lang="en-US" sz="2000" dirty="0">
                <a:solidFill>
                  <a:srgbClr val="C00000"/>
                </a:solidFill>
              </a:rPr>
              <a:t>if the outcomes of the states are not equally important.</a:t>
            </a:r>
          </a:p>
          <a:p>
            <a:r>
              <a:rPr lang="en-US" sz="2000" dirty="0" err="1"/>
              <a:t>Eg</a:t>
            </a:r>
            <a:r>
              <a:rPr lang="en-US" sz="2000" dirty="0"/>
              <a:t>: the </a:t>
            </a:r>
            <a:r>
              <a:rPr lang="en-US" sz="2000" i="1" dirty="0"/>
              <a:t>positive </a:t>
            </a:r>
            <a:r>
              <a:rPr lang="en-US" sz="2000" dirty="0"/>
              <a:t>and </a:t>
            </a:r>
            <a:r>
              <a:rPr lang="en-US" sz="2000" i="1" dirty="0"/>
              <a:t>negative </a:t>
            </a:r>
            <a:r>
              <a:rPr lang="en-US" sz="2000" dirty="0"/>
              <a:t>outcomes of a disease </a:t>
            </a:r>
            <a:r>
              <a:rPr lang="en-US" sz="2000" i="1" dirty="0"/>
              <a:t>test</a:t>
            </a:r>
            <a:r>
              <a:rPr lang="en-US" sz="2000" dirty="0"/>
              <a:t>.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The most important outcome</a:t>
            </a:r>
            <a:r>
              <a:rPr lang="en-US" sz="2000" dirty="0"/>
              <a:t>, which is usually </a:t>
            </a:r>
            <a:r>
              <a:rPr lang="en-US" sz="2000" dirty="0">
                <a:solidFill>
                  <a:srgbClr val="3333FF"/>
                </a:solidFill>
              </a:rPr>
              <a:t>the rarest one</a:t>
            </a:r>
            <a:r>
              <a:rPr lang="en-US" sz="2000" dirty="0"/>
              <a:t>, by 1 (e.g., </a:t>
            </a:r>
            <a:r>
              <a:rPr lang="en-US" sz="2000" i="1" dirty="0"/>
              <a:t>HIV positive</a:t>
            </a:r>
            <a:r>
              <a:rPr lang="en-US" sz="2000" dirty="0"/>
              <a:t>) and the other by 0 (e.g., </a:t>
            </a:r>
            <a:r>
              <a:rPr lang="en-US" sz="2000" i="1" dirty="0"/>
              <a:t>HIV negative</a:t>
            </a:r>
            <a:r>
              <a:rPr lang="en-US" sz="2000" dirty="0"/>
              <a:t>). </a:t>
            </a:r>
          </a:p>
          <a:p>
            <a:r>
              <a:rPr lang="en-US" sz="2000" dirty="0"/>
              <a:t>Given two asymmetric binary variables, </a:t>
            </a:r>
            <a:r>
              <a:rPr lang="en-US" sz="2000" dirty="0">
                <a:solidFill>
                  <a:srgbClr val="3333FF"/>
                </a:solidFill>
              </a:rPr>
              <a:t>the agreement of two 1s </a:t>
            </a:r>
            <a:r>
              <a:rPr lang="en-US" sz="2000" dirty="0"/>
              <a:t>(a positive match) is then considered </a:t>
            </a:r>
            <a:r>
              <a:rPr lang="en-US" sz="2000" dirty="0">
                <a:solidFill>
                  <a:srgbClr val="3333FF"/>
                </a:solidFill>
              </a:rPr>
              <a:t>more significant than that of two 0s</a:t>
            </a:r>
            <a:r>
              <a:rPr lang="en-US" sz="2000" dirty="0"/>
              <a:t> (a negative match). </a:t>
            </a:r>
          </a:p>
          <a:p>
            <a:r>
              <a:rPr lang="en-US" sz="2000" dirty="0"/>
              <a:t>Therefore, such binary variables are often considered “</a:t>
            </a:r>
            <a:r>
              <a:rPr lang="en-US" sz="2000" dirty="0" err="1">
                <a:solidFill>
                  <a:srgbClr val="C00000"/>
                </a:solidFill>
              </a:rPr>
              <a:t>monary</a:t>
            </a:r>
            <a:r>
              <a:rPr lang="en-US" sz="2000" dirty="0"/>
              <a:t>” (as if having one state). </a:t>
            </a:r>
          </a:p>
          <a:p>
            <a:r>
              <a:rPr lang="en-US" sz="2000" dirty="0"/>
              <a:t>The dissimilarity based on such variables is called </a:t>
            </a:r>
            <a:r>
              <a:rPr lang="en-US" sz="2000" dirty="0">
                <a:solidFill>
                  <a:srgbClr val="C00000"/>
                </a:solidFill>
              </a:rPr>
              <a:t>asymmetric binary dissimilarit</a:t>
            </a:r>
            <a:r>
              <a:rPr lang="en-US" sz="2000" dirty="0"/>
              <a:t>y, where the number of negative matches, </a:t>
            </a:r>
            <a:r>
              <a:rPr lang="en-US" sz="2000" i="1" dirty="0">
                <a:solidFill>
                  <a:srgbClr val="C00000"/>
                </a:solidFill>
              </a:rPr>
              <a:t>t</a:t>
            </a:r>
            <a:r>
              <a:rPr lang="en-US" sz="2000" dirty="0">
                <a:solidFill>
                  <a:srgbClr val="C00000"/>
                </a:solidFill>
              </a:rPr>
              <a:t>,</a:t>
            </a:r>
            <a:r>
              <a:rPr lang="en-US" sz="2000" dirty="0"/>
              <a:t> is considered unimportant and thus is ignored in the computation.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62360-FA75-4C79-88B4-557E9376520D}" type="datetime4">
              <a:rPr lang="en-US" smtClean="0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B3E93-AEDA-4C6C-B384-EFC511F1BBD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5563160"/>
            <a:ext cx="3657600" cy="1070187"/>
          </a:xfrm>
          <a:prstGeom prst="rect">
            <a:avLst/>
          </a:prstGeom>
          <a:ln>
            <a:solidFill>
              <a:srgbClr val="3333FF"/>
            </a:solidFill>
          </a:ln>
        </p:spPr>
      </p:pic>
    </p:spTree>
    <p:extLst>
      <p:ext uri="{BB962C8B-B14F-4D97-AF65-F5344CB8AC3E}">
        <p14:creationId xmlns:p14="http://schemas.microsoft.com/office/powerpoint/2010/main" val="2786360515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can measure the distance between two binary variables based on the notion of </a:t>
            </a:r>
            <a:r>
              <a:rPr lang="en-US" sz="2400" i="1" dirty="0"/>
              <a:t>similarity </a:t>
            </a:r>
            <a:r>
              <a:rPr lang="en-US" sz="2400" dirty="0"/>
              <a:t>instead of </a:t>
            </a:r>
            <a:r>
              <a:rPr lang="en-US" sz="2400" i="1" dirty="0"/>
              <a:t>dissimilarity</a:t>
            </a:r>
            <a:r>
              <a:rPr lang="en-US" sz="2400" dirty="0"/>
              <a:t>.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IN" sz="2400" dirty="0"/>
              <a:t>the </a:t>
            </a:r>
            <a:r>
              <a:rPr lang="en-IN" sz="2400" dirty="0">
                <a:solidFill>
                  <a:srgbClr val="3333FF"/>
                </a:solidFill>
              </a:rPr>
              <a:t>asymmetric binary </a:t>
            </a:r>
            <a:r>
              <a:rPr lang="en-US" sz="2400" dirty="0">
                <a:solidFill>
                  <a:srgbClr val="3333FF"/>
                </a:solidFill>
              </a:rPr>
              <a:t>similarity </a:t>
            </a:r>
            <a:r>
              <a:rPr lang="en-US" sz="2400" dirty="0"/>
              <a:t>between the objects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/>
              <a:t>j</a:t>
            </a:r>
            <a:r>
              <a:rPr lang="en-US" sz="2400" dirty="0"/>
              <a:t>, or </a:t>
            </a:r>
            <a:r>
              <a:rPr lang="en-US" sz="2400" i="1" dirty="0"/>
              <a:t>sim</a:t>
            </a:r>
            <a:r>
              <a:rPr lang="en-US" sz="2400" dirty="0"/>
              <a:t>(</a:t>
            </a:r>
            <a:r>
              <a:rPr lang="en-US" sz="2400" i="1" dirty="0" err="1"/>
              <a:t>i</a:t>
            </a:r>
            <a:r>
              <a:rPr lang="en-US" sz="2400" dirty="0"/>
              <a:t>, </a:t>
            </a:r>
            <a:r>
              <a:rPr lang="en-US" sz="2400" i="1" dirty="0"/>
              <a:t>j</a:t>
            </a:r>
            <a:r>
              <a:rPr lang="en-US" sz="2400" dirty="0"/>
              <a:t>), can be computed as,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coefficient </a:t>
            </a:r>
            <a:r>
              <a:rPr lang="en-US" sz="2400" i="1" dirty="0"/>
              <a:t>sim</a:t>
            </a:r>
            <a:r>
              <a:rPr lang="en-US" sz="2400" dirty="0"/>
              <a:t>(</a:t>
            </a:r>
            <a:r>
              <a:rPr lang="en-US" sz="2400" i="1" dirty="0" err="1"/>
              <a:t>i</a:t>
            </a:r>
            <a:r>
              <a:rPr lang="en-US" sz="2400" dirty="0"/>
              <a:t>, </a:t>
            </a:r>
            <a:r>
              <a:rPr lang="en-US" sz="2400" i="1" dirty="0"/>
              <a:t>j</a:t>
            </a:r>
            <a:r>
              <a:rPr lang="en-US" sz="2400" dirty="0"/>
              <a:t>) is called the </a:t>
            </a:r>
            <a:r>
              <a:rPr lang="en-US" sz="2400" dirty="0" err="1">
                <a:solidFill>
                  <a:srgbClr val="3333FF"/>
                </a:solidFill>
              </a:rPr>
              <a:t>Jaccard</a:t>
            </a:r>
            <a:r>
              <a:rPr lang="en-US" sz="2400" dirty="0">
                <a:solidFill>
                  <a:srgbClr val="3333FF"/>
                </a:solidFill>
              </a:rPr>
              <a:t> coefficient.</a:t>
            </a:r>
          </a:p>
          <a:p>
            <a:endParaRPr lang="en-US" sz="2400" dirty="0">
              <a:solidFill>
                <a:srgbClr val="3333FF"/>
              </a:solidFill>
            </a:endParaRPr>
          </a:p>
          <a:p>
            <a:r>
              <a:rPr lang="en-US" sz="2400" dirty="0"/>
              <a:t>When both symmetric and asymmetric binary variables occur in the same data set, </a:t>
            </a:r>
            <a:r>
              <a:rPr lang="en-US" sz="2400" dirty="0">
                <a:solidFill>
                  <a:srgbClr val="C00000"/>
                </a:solidFill>
              </a:rPr>
              <a:t>the mixed variables approach </a:t>
            </a:r>
            <a:r>
              <a:rPr lang="en-US" sz="2400" dirty="0"/>
              <a:t>can be applied.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62360-FA75-4C79-88B4-557E9376520D}" type="datetime4">
              <a:rPr lang="en-US" smtClean="0"/>
              <a:pPr>
                <a:defRPr/>
              </a:pPr>
              <a:t>August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B3E93-AEDA-4C6C-B384-EFC511F1BBD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94" y="3352800"/>
            <a:ext cx="4071649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98710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5764456-6F01-4D7A-AD52-72FC0600F9AC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3B561A-F827-417A-9489-0043EB8A2CB7}" type="slidenum">
              <a:rPr lang="en-US"/>
              <a:pPr/>
              <a:t>27</a:t>
            </a:fld>
            <a:endParaRPr lang="en-US"/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31238" cy="838200"/>
          </a:xfrm>
        </p:spPr>
        <p:txBody>
          <a:bodyPr/>
          <a:lstStyle/>
          <a:p>
            <a:pPr eaLnBrk="1" hangingPunct="1"/>
            <a:r>
              <a:rPr lang="en-US"/>
              <a:t>Dissimilarity between Binary Variables</a:t>
            </a:r>
          </a:p>
        </p:txBody>
      </p: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257800"/>
          </a:xfrm>
        </p:spPr>
        <p:txBody>
          <a:bodyPr/>
          <a:lstStyle/>
          <a:p>
            <a:pPr eaLnBrk="1" hangingPunct="1"/>
            <a:r>
              <a:rPr lang="en-US" sz="2400" dirty="0"/>
              <a:t>Example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marL="457200" lvl="1" indent="0" eaLnBrk="1" hangingPunct="1">
              <a:buNone/>
            </a:pPr>
            <a:endParaRPr lang="en-US" sz="2400" dirty="0"/>
          </a:p>
          <a:p>
            <a:pPr lvl="1" eaLnBrk="1" hangingPunct="1"/>
            <a:r>
              <a:rPr lang="en-US" sz="2400" dirty="0"/>
              <a:t>Name is the object identifier</a:t>
            </a:r>
          </a:p>
          <a:p>
            <a:pPr lvl="1" eaLnBrk="1" hangingPunct="1"/>
            <a:r>
              <a:rPr lang="en-US" sz="2400" dirty="0"/>
              <a:t>Gender is a symmetric attribute</a:t>
            </a:r>
          </a:p>
          <a:p>
            <a:pPr lvl="1" eaLnBrk="1" hangingPunct="1"/>
            <a:r>
              <a:rPr lang="en-US" sz="2400" dirty="0"/>
              <a:t>The remaining attributes are asymmetric binary</a:t>
            </a:r>
          </a:p>
          <a:p>
            <a:pPr lvl="1"/>
            <a:r>
              <a:rPr lang="en-US" sz="2400" dirty="0"/>
              <a:t>For asymmetric attribute values, let the </a:t>
            </a:r>
            <a:r>
              <a:rPr lang="en-US" sz="2400" dirty="0" err="1"/>
              <a:t>values</a:t>
            </a:r>
            <a:r>
              <a:rPr lang="en-US" sz="2400" i="1" dirty="0" err="1"/>
              <a:t>Y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i="1" dirty="0"/>
              <a:t>yes</a:t>
            </a:r>
            <a:r>
              <a:rPr lang="en-US" sz="2400" dirty="0"/>
              <a:t>)</a:t>
            </a:r>
            <a:r>
              <a:rPr lang="en-US" sz="2400" dirty="0" err="1"/>
              <a:t>and</a:t>
            </a:r>
            <a:r>
              <a:rPr lang="en-US" sz="2400" i="1" dirty="0" err="1"/>
              <a:t>P</a:t>
            </a:r>
            <a:r>
              <a:rPr lang="en-US" sz="2400" dirty="0"/>
              <a:t>(</a:t>
            </a:r>
            <a:r>
              <a:rPr lang="en-US" sz="2400" i="1" dirty="0"/>
              <a:t>positive</a:t>
            </a:r>
            <a:r>
              <a:rPr lang="en-US" sz="2400" dirty="0"/>
              <a:t>)be set to1,and the value </a:t>
            </a:r>
            <a:r>
              <a:rPr lang="en-US" sz="2400" i="1" dirty="0"/>
              <a:t>N </a:t>
            </a:r>
            <a:r>
              <a:rPr lang="en-US" sz="2400" dirty="0"/>
              <a:t>(</a:t>
            </a:r>
            <a:r>
              <a:rPr lang="en-US" sz="2400" i="1" dirty="0"/>
              <a:t>no </a:t>
            </a:r>
            <a:r>
              <a:rPr lang="en-US" sz="2400" dirty="0"/>
              <a:t>or </a:t>
            </a:r>
            <a:r>
              <a:rPr lang="en-US" sz="2400" i="1" dirty="0"/>
              <a:t>negative</a:t>
            </a:r>
            <a:r>
              <a:rPr lang="en-US" sz="2400" dirty="0"/>
              <a:t>) be set to 0. </a:t>
            </a:r>
          </a:p>
          <a:p>
            <a:pPr lvl="1"/>
            <a:r>
              <a:rPr lang="en-US" sz="2400" dirty="0"/>
              <a:t>Suppose that the distance between objects (patients)is computed based only on the asymmetric variables.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530259"/>
              </p:ext>
            </p:extLst>
          </p:nvPr>
        </p:nvGraphicFramePr>
        <p:xfrm>
          <a:off x="838200" y="1684697"/>
          <a:ext cx="6248400" cy="144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Document" r:id="rId3" imgW="6819840" imgH="1474560" progId="">
                  <p:embed/>
                </p:oleObj>
              </mc:Choice>
              <mc:Fallback>
                <p:oleObj name="Document" r:id="rId3" imgW="6819840" imgH="14745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84697"/>
                        <a:ext cx="6248400" cy="14422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5764456-6F01-4D7A-AD52-72FC0600F9AC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3B561A-F827-417A-9489-0043EB8A2CB7}" type="slidenum">
              <a:rPr lang="en-US"/>
              <a:pPr/>
              <a:t>28</a:t>
            </a:fld>
            <a:endParaRPr lang="en-US"/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4733"/>
            <a:ext cx="8631238" cy="838200"/>
          </a:xfrm>
        </p:spPr>
        <p:txBody>
          <a:bodyPr/>
          <a:lstStyle/>
          <a:p>
            <a:pPr eaLnBrk="1" hangingPunct="1"/>
            <a:r>
              <a:rPr lang="en-US" dirty="0"/>
              <a:t>Dissimilarity between Binary Variables</a:t>
            </a:r>
          </a:p>
        </p:txBody>
      </p: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077200" cy="4800600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distance between each pair of the three patients, Jack, Mary, and Jim, is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These measurements suggest that </a:t>
            </a:r>
            <a:r>
              <a:rPr lang="en-US" sz="1600" dirty="0">
                <a:solidFill>
                  <a:srgbClr val="FF0000"/>
                </a:solidFill>
              </a:rPr>
              <a:t>Mary and Jim are unlikely to have a similar disease</a:t>
            </a:r>
            <a:r>
              <a:rPr lang="en-US" sz="1600" dirty="0"/>
              <a:t> because they have the highest dissimilarity value among the three pairs. </a:t>
            </a:r>
          </a:p>
          <a:p>
            <a:r>
              <a:rPr lang="en-US" sz="1600" dirty="0"/>
              <a:t>Of the three patients, </a:t>
            </a:r>
            <a:r>
              <a:rPr lang="en-US" sz="1600" dirty="0">
                <a:solidFill>
                  <a:srgbClr val="0070C0"/>
                </a:solidFill>
              </a:rPr>
              <a:t>Jack and Mary are the most likely to have a similar disease.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6834"/>
              </p:ext>
            </p:extLst>
          </p:nvPr>
        </p:nvGraphicFramePr>
        <p:xfrm>
          <a:off x="876300" y="3070104"/>
          <a:ext cx="4953000" cy="1999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3" imgW="2019240" imgH="1218960" progId="Equation.3">
                  <p:embed/>
                </p:oleObj>
              </mc:Choice>
              <mc:Fallback>
                <p:oleObj name="Equation" r:id="rId3" imgW="2019240" imgH="1218960" progId="Equation.3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070104"/>
                        <a:ext cx="4953000" cy="19999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234443"/>
              </p:ext>
            </p:extLst>
          </p:nvPr>
        </p:nvGraphicFramePr>
        <p:xfrm>
          <a:off x="228600" y="972933"/>
          <a:ext cx="6248400" cy="144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Document" r:id="rId5" imgW="6819840" imgH="1474560" progId="">
                  <p:embed/>
                </p:oleObj>
              </mc:Choice>
              <mc:Fallback>
                <p:oleObj name="Document" r:id="rId5" imgW="6819840" imgH="1474560" progId="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72933"/>
                        <a:ext cx="6248400" cy="14422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2488" y="972933"/>
            <a:ext cx="16573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95567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F584660-F6B7-4B59-8EC2-0D5B7C0CDB9C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B88604-99F3-41F5-896F-0476D16B3914}" type="slidenum">
              <a:rPr lang="en-US"/>
              <a:pPr/>
              <a:t>29</a:t>
            </a:fld>
            <a:endParaRPr lang="en-US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297738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Categorical Variables</a:t>
            </a:r>
            <a:endParaRPr lang="en-US" sz="3200" dirty="0"/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generalization of the binary variable </a:t>
            </a:r>
            <a:r>
              <a:rPr lang="en-US" sz="2000" dirty="0"/>
              <a:t>in that it can take more than 2 states, e.g., red, yellow, blue, green.</a:t>
            </a:r>
          </a:p>
          <a:p>
            <a:r>
              <a:rPr lang="en-US" sz="2000" i="1" dirty="0">
                <a:solidFill>
                  <a:srgbClr val="170981"/>
                </a:solidFill>
              </a:rPr>
              <a:t>How is dissimilarity computed between objects described by categorical variables?”</a:t>
            </a:r>
          </a:p>
          <a:p>
            <a:r>
              <a:rPr lang="en-US" sz="2000" dirty="0">
                <a:solidFill>
                  <a:srgbClr val="C00000"/>
                </a:solidFill>
              </a:rPr>
              <a:t>Method 1: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Simple matching</a:t>
            </a:r>
          </a:p>
          <a:p>
            <a:r>
              <a:rPr lang="en-US" sz="2000" dirty="0"/>
              <a:t>The dissimilarity between two objects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i="1" dirty="0"/>
              <a:t>j </a:t>
            </a:r>
            <a:r>
              <a:rPr lang="en-US" sz="2000" dirty="0"/>
              <a:t>can be computed based on the ratio of </a:t>
            </a:r>
            <a:r>
              <a:rPr lang="en-IN" sz="2000" dirty="0"/>
              <a:t>mismatches</a:t>
            </a: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endParaRPr lang="en-US" sz="2000" i="1" dirty="0"/>
          </a:p>
          <a:p>
            <a:r>
              <a:rPr lang="en-US" sz="2000" i="1" dirty="0">
                <a:solidFill>
                  <a:srgbClr val="00B050"/>
                </a:solidFill>
              </a:rPr>
              <a:t>m</a:t>
            </a:r>
            <a:r>
              <a:rPr lang="en-US" sz="2000" i="1" dirty="0"/>
              <a:t> </a:t>
            </a:r>
            <a:r>
              <a:rPr lang="en-US" sz="2000" dirty="0"/>
              <a:t>is the number of </a:t>
            </a:r>
            <a:r>
              <a:rPr lang="en-US" sz="2000" i="1" dirty="0"/>
              <a:t>matches </a:t>
            </a:r>
            <a:r>
              <a:rPr lang="en-US" sz="2000" dirty="0"/>
              <a:t>(i.e., the number of variables for which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i="1" dirty="0"/>
              <a:t>j </a:t>
            </a:r>
            <a:r>
              <a:rPr lang="en-US" sz="2000" dirty="0"/>
              <a:t>are in the same state), </a:t>
            </a:r>
          </a:p>
          <a:p>
            <a:r>
              <a:rPr lang="en-US" sz="2000" i="1" dirty="0">
                <a:solidFill>
                  <a:srgbClr val="00B050"/>
                </a:solidFill>
              </a:rPr>
              <a:t>p</a:t>
            </a:r>
            <a:r>
              <a:rPr lang="en-US" sz="2000" i="1" dirty="0"/>
              <a:t> </a:t>
            </a:r>
            <a:r>
              <a:rPr lang="en-US" sz="2000" dirty="0"/>
              <a:t>is the total number of variables.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Weights can be assigned to increase the effect of </a:t>
            </a:r>
            <a:r>
              <a:rPr lang="en-US" sz="2000" i="1" dirty="0">
                <a:solidFill>
                  <a:srgbClr val="C00000"/>
                </a:solidFill>
              </a:rPr>
              <a:t>m </a:t>
            </a:r>
            <a:r>
              <a:rPr lang="en-US" sz="2000" dirty="0"/>
              <a:t>or to assign greater weight to the matches in variables having a </a:t>
            </a:r>
            <a:r>
              <a:rPr lang="en-IN" sz="2000" dirty="0"/>
              <a:t>larger number of states.</a:t>
            </a:r>
            <a:endParaRPr lang="en-US" sz="2000" dirty="0"/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579847"/>
              </p:ext>
            </p:extLst>
          </p:nvPr>
        </p:nvGraphicFramePr>
        <p:xfrm>
          <a:off x="3420269" y="3733800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3" imgW="1384200" imgH="469800" progId="Equation.3">
                  <p:embed/>
                </p:oleObj>
              </mc:Choice>
              <mc:Fallback>
                <p:oleObj name="Equation" r:id="rId3" imgW="1384200" imgH="469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269" y="3733800"/>
                        <a:ext cx="2133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215D-0D4E-4163-913B-5D8D3245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Cluster Analysis?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482C-CC4E-4D64-A741-1FD460F5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Classification effectively distinguish groups or classes of objects.</a:t>
            </a:r>
          </a:p>
          <a:p>
            <a:r>
              <a:rPr lang="en-US" sz="2400" dirty="0"/>
              <a:t>It requires collection and labeling of a large set of training tuples or patterns, which the classifier uses to model each group. – Costly </a:t>
            </a:r>
          </a:p>
          <a:p>
            <a:r>
              <a:rPr lang="en-US" sz="2400" dirty="0"/>
              <a:t>More desirable to proceed in the reverse direction: </a:t>
            </a:r>
            <a:r>
              <a:rPr lang="en-US" sz="2400" dirty="0">
                <a:solidFill>
                  <a:srgbClr val="C00000"/>
                </a:solidFill>
              </a:rPr>
              <a:t>First partition the set of data into groups based on data similarity </a:t>
            </a:r>
            <a:r>
              <a:rPr lang="en-US" sz="2400" dirty="0"/>
              <a:t>(e.g., using clustering), and </a:t>
            </a:r>
            <a:r>
              <a:rPr lang="en-US" sz="2400" dirty="0">
                <a:solidFill>
                  <a:srgbClr val="C00000"/>
                </a:solidFill>
              </a:rPr>
              <a:t>then assign labels </a:t>
            </a:r>
            <a:r>
              <a:rPr lang="en-US" sz="2400" dirty="0"/>
              <a:t>to the relatively small number of groups. </a:t>
            </a:r>
          </a:p>
          <a:p>
            <a:r>
              <a:rPr lang="en-US" sz="2400" dirty="0"/>
              <a:t>Additional advantages : </a:t>
            </a:r>
            <a:r>
              <a:rPr lang="en-US" sz="2400" dirty="0">
                <a:solidFill>
                  <a:srgbClr val="C00000"/>
                </a:solidFill>
              </a:rPr>
              <a:t>it is adaptable to changes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helps single out useful features </a:t>
            </a:r>
            <a:r>
              <a:rPr lang="en-US" sz="2400" dirty="0"/>
              <a:t>that distinguish different groups.</a:t>
            </a:r>
            <a:endParaRPr lang="en-IN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1925C-692A-491B-8E88-BEBDB936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62360-FA75-4C79-88B4-557E9376520D}" type="datetime4">
              <a:rPr lang="en-US" smtClean="0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8DE01-2874-4E96-B038-F4575BCA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E0F9-3B43-4624-8C68-C737098C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B3E93-AEDA-4C6C-B384-EFC511F1BBD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11213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62360-FA75-4C79-88B4-557E9376520D}" type="datetime4">
              <a:rPr lang="en-US" smtClean="0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B3E93-AEDA-4C6C-B384-EFC511F1BBD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524000"/>
            <a:ext cx="28384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57200" y="4343400"/>
            <a:ext cx="563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Since, one categorical variable, </a:t>
            </a:r>
            <a:r>
              <a:rPr lang="en-US" i="1" dirty="0"/>
              <a:t>test-1, we set p = 1 so </a:t>
            </a:r>
            <a:r>
              <a:rPr lang="en-US" dirty="0"/>
              <a:t>that </a:t>
            </a:r>
            <a:r>
              <a:rPr lang="en-US" i="1" dirty="0"/>
              <a:t>d(</a:t>
            </a:r>
            <a:r>
              <a:rPr lang="en-US" i="1" dirty="0" err="1"/>
              <a:t>i</a:t>
            </a:r>
            <a:r>
              <a:rPr lang="en-US" i="1" dirty="0"/>
              <a:t>, j) evaluates to 0 if objects </a:t>
            </a:r>
            <a:r>
              <a:rPr lang="en-US" i="1" dirty="0" err="1"/>
              <a:t>i</a:t>
            </a:r>
            <a:r>
              <a:rPr lang="en-US" i="1" dirty="0"/>
              <a:t> and j match, and 1 if the objects differ.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8674" y="1089630"/>
            <a:ext cx="8382000" cy="5105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1828800"/>
            <a:ext cx="5715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 bwMode="auto">
          <a:xfrm>
            <a:off x="1851660" y="1851630"/>
            <a:ext cx="1348740" cy="2209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4191000"/>
            <a:ext cx="21336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410200" y="3886200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compute the dissimilarity matrix</a:t>
            </a: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Method 2: </a:t>
            </a:r>
            <a:r>
              <a:rPr lang="en-US" sz="2400" dirty="0"/>
              <a:t>Categorical variables can be encoded by asymmetric binary variables by </a:t>
            </a:r>
            <a:r>
              <a:rPr lang="en-US" sz="2400" dirty="0">
                <a:solidFill>
                  <a:srgbClr val="00B050"/>
                </a:solidFill>
              </a:rPr>
              <a:t>creating a new binary variable for each of the </a:t>
            </a:r>
            <a:r>
              <a:rPr lang="en-US" sz="2400" i="1" dirty="0">
                <a:solidFill>
                  <a:srgbClr val="00B050"/>
                </a:solidFill>
              </a:rPr>
              <a:t>M </a:t>
            </a:r>
            <a:r>
              <a:rPr lang="en-US" sz="2400" dirty="0">
                <a:solidFill>
                  <a:srgbClr val="00B050"/>
                </a:solidFill>
              </a:rPr>
              <a:t>states.</a:t>
            </a:r>
          </a:p>
          <a:p>
            <a:r>
              <a:rPr lang="en-US" sz="2400" dirty="0"/>
              <a:t> For an object with a given state value, </a:t>
            </a:r>
            <a:r>
              <a:rPr lang="en-US" sz="2400" dirty="0">
                <a:solidFill>
                  <a:srgbClr val="C00000"/>
                </a:solidFill>
              </a:rPr>
              <a:t>the binary variable representing that state is set to 1</a:t>
            </a:r>
            <a:r>
              <a:rPr lang="en-US" sz="2400" dirty="0"/>
              <a:t>, while the </a:t>
            </a:r>
            <a:r>
              <a:rPr lang="en-US" sz="2400" dirty="0">
                <a:solidFill>
                  <a:srgbClr val="C00000"/>
                </a:solidFill>
              </a:rPr>
              <a:t>remaining</a:t>
            </a:r>
            <a:r>
              <a:rPr lang="en-US" sz="2400" dirty="0"/>
              <a:t> binary variables are set to </a:t>
            </a:r>
            <a:r>
              <a:rPr lang="en-US" sz="24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. </a:t>
            </a:r>
          </a:p>
          <a:p>
            <a:r>
              <a:rPr lang="en-US" sz="2400" dirty="0"/>
              <a:t>For example, to encode the categorical variable </a:t>
            </a:r>
            <a:r>
              <a:rPr lang="en-US" sz="2400" i="1" dirty="0"/>
              <a:t>map color</a:t>
            </a:r>
            <a:r>
              <a:rPr lang="en-US" sz="2400" dirty="0"/>
              <a:t>, a binary variable can be created for each of the five colors listed above. </a:t>
            </a:r>
          </a:p>
          <a:p>
            <a:r>
              <a:rPr lang="en-US" sz="2400" dirty="0"/>
              <a:t>For an object having the color y</a:t>
            </a:r>
            <a:r>
              <a:rPr lang="en-US" sz="2400" i="1" dirty="0"/>
              <a:t>ellow</a:t>
            </a:r>
            <a:r>
              <a:rPr lang="en-US" sz="2400" dirty="0"/>
              <a:t>, the </a:t>
            </a:r>
            <a:r>
              <a:rPr lang="en-US" sz="2400" i="1" dirty="0"/>
              <a:t>yellow </a:t>
            </a:r>
            <a:r>
              <a:rPr lang="en-US" sz="2400" dirty="0"/>
              <a:t>variable is set to 1, while the remaining four variables are set to 0. </a:t>
            </a:r>
          </a:p>
          <a:p>
            <a:r>
              <a:rPr lang="en-US" sz="2400" dirty="0"/>
              <a:t>The </a:t>
            </a:r>
            <a:r>
              <a:rPr lang="en-IN" sz="2400" dirty="0">
                <a:solidFill>
                  <a:srgbClr val="C00000"/>
                </a:solidFill>
              </a:rPr>
              <a:t>dissimilarity coefficient is then calculated.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62360-FA75-4C79-88B4-557E9376520D}" type="datetime4">
              <a:rPr lang="en-US" smtClean="0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B3E93-AEDA-4C6C-B384-EFC511F1BBD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85495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18AA14C-F485-435F-B008-30B8AADA957E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F2A27-0C3F-495E-AF92-EA6C6B02D9BC}" type="slidenum">
              <a:rPr lang="en-US"/>
              <a:pPr/>
              <a:t>32</a:t>
            </a:fld>
            <a:endParaRPr lang="en-US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6553200" cy="6302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Ordinal Variables</a:t>
            </a:r>
            <a:endParaRPr lang="en-US" sz="3200" dirty="0"/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06659"/>
            <a:ext cx="7315199" cy="5181600"/>
          </a:xfrm>
          <a:noFill/>
        </p:spPr>
        <p:txBody>
          <a:bodyPr lIns="92075" tIns="46038" rIns="92075" bIns="46038"/>
          <a:lstStyle/>
          <a:p>
            <a:pPr algn="just"/>
            <a:r>
              <a:rPr lang="en-US" sz="2400" dirty="0"/>
              <a:t>An ordinal variable can be </a:t>
            </a:r>
            <a:r>
              <a:rPr lang="en-US" sz="2400" dirty="0">
                <a:solidFill>
                  <a:srgbClr val="FF0000"/>
                </a:solidFill>
              </a:rPr>
              <a:t>discrete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0000"/>
                </a:solidFill>
              </a:rPr>
              <a:t>continuous</a:t>
            </a:r>
            <a:endParaRPr lang="en-US" sz="2400" dirty="0"/>
          </a:p>
          <a:p>
            <a:r>
              <a:rPr lang="en-US" sz="2400" dirty="0"/>
              <a:t>A discrete ordinal variable </a:t>
            </a:r>
            <a:r>
              <a:rPr lang="en-US" sz="2400" dirty="0">
                <a:solidFill>
                  <a:srgbClr val="00B050"/>
                </a:solidFill>
              </a:rPr>
              <a:t>resembles a categorical variable, except that the </a:t>
            </a:r>
            <a:r>
              <a:rPr lang="en-US" sz="2400" i="1" dirty="0">
                <a:solidFill>
                  <a:srgbClr val="00B050"/>
                </a:solidFill>
              </a:rPr>
              <a:t>M </a:t>
            </a:r>
            <a:r>
              <a:rPr lang="en-US" sz="2400" dirty="0">
                <a:solidFill>
                  <a:srgbClr val="00B050"/>
                </a:solidFill>
              </a:rPr>
              <a:t>states of the ordinal value are ordered in a meaningful sequence</a:t>
            </a:r>
            <a:r>
              <a:rPr lang="en-US" sz="2400" dirty="0"/>
              <a:t>. </a:t>
            </a:r>
          </a:p>
          <a:p>
            <a:r>
              <a:rPr lang="en-US" sz="2400" dirty="0"/>
              <a:t>Ordinal variables are very </a:t>
            </a:r>
            <a:r>
              <a:rPr lang="en-US" sz="2400" dirty="0">
                <a:solidFill>
                  <a:srgbClr val="00B050"/>
                </a:solidFill>
              </a:rPr>
              <a:t>useful for registering subjective assessments of qualities </a:t>
            </a:r>
            <a:r>
              <a:rPr lang="en-US" sz="2400" dirty="0"/>
              <a:t>that cannot be measured </a:t>
            </a:r>
            <a:r>
              <a:rPr lang="en-IN" sz="2400" dirty="0"/>
              <a:t>objectively.</a:t>
            </a:r>
            <a:endParaRPr lang="en-US" sz="2400" dirty="0"/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Discrete-</a:t>
            </a:r>
            <a:r>
              <a:rPr lang="en-US" sz="2400" i="1" dirty="0"/>
              <a:t> </a:t>
            </a:r>
            <a:r>
              <a:rPr lang="en-US" sz="2400" dirty="0"/>
              <a:t>assistant, associate, and full for professors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Continuous  </a:t>
            </a:r>
            <a:r>
              <a:rPr lang="en-US" sz="2400" dirty="0"/>
              <a:t>- rank</a:t>
            </a: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18AA14C-F485-435F-B008-30B8AADA957E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F2A27-0C3F-495E-AF92-EA6C6B02D9BC}" type="slidenum">
              <a:rPr lang="en-US"/>
              <a:pPr/>
              <a:t>33</a:t>
            </a:fld>
            <a:endParaRPr lang="en-US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6553200" cy="6302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Ordinal Variables</a:t>
            </a:r>
            <a:endParaRPr lang="en-US" sz="3200" dirty="0"/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51816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The dissimilarity computation with respect to </a:t>
            </a:r>
            <a:r>
              <a:rPr lang="en-US" i="1" dirty="0"/>
              <a:t>f </a:t>
            </a:r>
            <a:r>
              <a:rPr lang="en-US" dirty="0"/>
              <a:t>involves the following </a:t>
            </a:r>
            <a:r>
              <a:rPr lang="en-IN" dirty="0"/>
              <a:t>steps: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2438400"/>
            <a:ext cx="814467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77211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62360-FA75-4C79-88B4-557E9376520D}" type="datetime4">
              <a:rPr lang="en-US" smtClean="0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B3E93-AEDA-4C6C-B384-EFC511F1BBD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1371600"/>
            <a:ext cx="5715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4987069"/>
            <a:ext cx="21240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 bwMode="auto">
          <a:xfrm>
            <a:off x="3004457" y="1195301"/>
            <a:ext cx="1219200" cy="2209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594AE-F192-4A80-A6A9-7939D366314C}"/>
              </a:ext>
            </a:extLst>
          </p:cNvPr>
          <p:cNvSpPr txBox="1"/>
          <p:nvPr/>
        </p:nvSpPr>
        <p:spPr>
          <a:xfrm>
            <a:off x="609600" y="3490844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Rank:3-excellent, 2-good,1-fair</a:t>
            </a:r>
            <a:endParaRPr lang="en-IN" sz="2000" dirty="0"/>
          </a:p>
        </p:txBody>
      </p:sp>
      <p:graphicFrame>
        <p:nvGraphicFramePr>
          <p:cNvPr id="10" name="Object 1024">
            <a:extLst>
              <a:ext uri="{FF2B5EF4-FFF2-40B4-BE49-F238E27FC236}">
                <a16:creationId xmlns:a16="http://schemas.microsoft.com/office/drawing/2014/main" id="{EFDD575C-4D47-4250-B839-E482F078B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866257"/>
              </p:ext>
            </p:extLst>
          </p:nvPr>
        </p:nvGraphicFramePr>
        <p:xfrm>
          <a:off x="6315075" y="3690899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5" imgW="1168200" imgH="711000" progId="Equation.3">
                  <p:embed/>
                </p:oleObj>
              </mc:Choice>
              <mc:Fallback>
                <p:oleObj name="Equation" r:id="rId5" imgW="1168200" imgH="711000" progId="Equation.3">
                  <p:embed/>
                  <p:pic>
                    <p:nvPicPr>
                      <p:cNvPr id="819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3690899"/>
                        <a:ext cx="2438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2A4DF8A-62CF-4EF4-8393-6A6F2128FE67}"/>
              </a:ext>
            </a:extLst>
          </p:cNvPr>
          <p:cNvSpPr txBox="1"/>
          <p:nvPr/>
        </p:nvSpPr>
        <p:spPr>
          <a:xfrm>
            <a:off x="592183" y="392591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Normalizing Rank:1-excellent, 0.5-good,0-fair</a:t>
            </a:r>
            <a:endParaRPr lang="en-IN" sz="2000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0EBE7C77-2753-48CD-B1CA-BC83C874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875" y="4578290"/>
            <a:ext cx="28384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59973"/>
              </p:ext>
            </p:extLst>
          </p:nvPr>
        </p:nvGraphicFramePr>
        <p:xfrm>
          <a:off x="363583" y="5040364"/>
          <a:ext cx="2971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81895960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9430264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1964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21328"/>
                          </a:solidFill>
                        </a:rPr>
                        <a:t>Fair(1)</a:t>
                      </a:r>
                      <a:endParaRPr lang="en-IN" sz="1200" b="0" dirty="0">
                        <a:solidFill>
                          <a:srgbClr val="1213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21328"/>
                          </a:solidFill>
                        </a:rPr>
                        <a:t>=(1-1)/(3-1)</a:t>
                      </a:r>
                      <a:endParaRPr lang="en-IN" sz="1200" b="0" dirty="0">
                        <a:solidFill>
                          <a:srgbClr val="1213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21328"/>
                          </a:solidFill>
                        </a:rPr>
                        <a:t>0</a:t>
                      </a:r>
                      <a:endParaRPr lang="en-IN" sz="1200" b="0" dirty="0">
                        <a:solidFill>
                          <a:srgbClr val="12132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13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21328"/>
                          </a:solidFill>
                        </a:rPr>
                        <a:t>Good(2)</a:t>
                      </a:r>
                      <a:endParaRPr lang="en-IN" sz="1200" b="0" dirty="0">
                        <a:solidFill>
                          <a:srgbClr val="1213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21328"/>
                          </a:solidFill>
                        </a:rPr>
                        <a:t>=(2-1)/(3-1)</a:t>
                      </a:r>
                      <a:endParaRPr lang="en-IN" sz="1200" b="0" dirty="0">
                        <a:solidFill>
                          <a:srgbClr val="1213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21328"/>
                          </a:solidFill>
                        </a:rPr>
                        <a:t>0.5</a:t>
                      </a:r>
                      <a:endParaRPr lang="en-IN" sz="1200" b="0" dirty="0">
                        <a:solidFill>
                          <a:srgbClr val="12132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9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21328"/>
                          </a:solidFill>
                        </a:rPr>
                        <a:t>Excellent(3)</a:t>
                      </a:r>
                      <a:endParaRPr lang="en-IN" sz="1200" b="0" dirty="0">
                        <a:solidFill>
                          <a:srgbClr val="1213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21328"/>
                          </a:solidFill>
                        </a:rPr>
                        <a:t>=(3-1)/(3-1)</a:t>
                      </a:r>
                      <a:endParaRPr lang="en-IN" sz="1200" b="0" dirty="0">
                        <a:solidFill>
                          <a:srgbClr val="1213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21328"/>
                          </a:solidFill>
                        </a:rPr>
                        <a:t>1</a:t>
                      </a:r>
                      <a:endParaRPr lang="en-IN" sz="1200" b="0" dirty="0">
                        <a:solidFill>
                          <a:srgbClr val="12132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2214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53348" y="4574405"/>
            <a:ext cx="234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Taking Manhattan Distance</a:t>
            </a:r>
            <a:endParaRPr lang="en-IN" sz="1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772725"/>
              </p:ext>
            </p:extLst>
          </p:nvPr>
        </p:nvGraphicFramePr>
        <p:xfrm>
          <a:off x="6010275" y="1501214"/>
          <a:ext cx="1524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581973726"/>
                    </a:ext>
                  </a:extLst>
                </a:gridCol>
              </a:tblGrid>
              <a:tr h="592173">
                <a:tc>
                  <a:txBody>
                    <a:bodyPr/>
                    <a:lstStyle/>
                    <a:p>
                      <a:r>
                        <a:rPr lang="en-US" sz="1200" dirty="0"/>
                        <a:t>Replacing</a:t>
                      </a:r>
                      <a:r>
                        <a:rPr lang="en-US" sz="1200" baseline="0" dirty="0"/>
                        <a:t> with the computed value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46744"/>
                  </a:ext>
                </a:extLst>
              </a:tr>
              <a:tr h="25378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761852"/>
                  </a:ext>
                </a:extLst>
              </a:tr>
              <a:tr h="253788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0704"/>
                  </a:ext>
                </a:extLst>
              </a:tr>
              <a:tr h="253788"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27609"/>
                  </a:ext>
                </a:extLst>
              </a:tr>
              <a:tr h="25378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75151"/>
                  </a:ext>
                </a:extLst>
              </a:tr>
            </a:tbl>
          </a:graphicData>
        </a:graphic>
      </p:graphicFrame>
      <p:cxnSp>
        <p:nvCxnSpPr>
          <p:cNvPr id="16" name="Curved Connector 15"/>
          <p:cNvCxnSpPr>
            <a:stCxn id="9" idx="0"/>
            <a:endCxn id="15" idx="0"/>
          </p:cNvCxnSpPr>
          <p:nvPr/>
        </p:nvCxnSpPr>
        <p:spPr bwMode="auto">
          <a:xfrm rot="16200000" flipH="1">
            <a:off x="5040209" y="-230852"/>
            <a:ext cx="305913" cy="3158218"/>
          </a:xfrm>
          <a:prstGeom prst="curvedConnector3">
            <a:avLst>
              <a:gd name="adj1" fmla="val -747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47688" y="4653653"/>
            <a:ext cx="234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Normalized rank values</a:t>
            </a:r>
            <a:endParaRPr lang="en-IN" sz="1600" dirty="0"/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DAB1B78-D0F4-4DF1-AF07-BA1A5D2D25EE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B6715A-BFA9-4976-AF8C-E169CAEB5A20}" type="slidenum">
              <a:rPr lang="en-US"/>
              <a:pPr/>
              <a:t>35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792913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/>
              <a:t>Ratio-Scaled Variables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582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2400" u="sng" dirty="0"/>
              <a:t>Ratio-scaled variable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C00000"/>
                </a:solidFill>
              </a:rPr>
              <a:t>Makes a positive measurement on a nonlinear scale</a:t>
            </a:r>
            <a:r>
              <a:rPr lang="en-US" sz="2400" dirty="0"/>
              <a:t>, approximately </a:t>
            </a:r>
            <a:r>
              <a:rPr lang="en-US" sz="2400" dirty="0">
                <a:solidFill>
                  <a:srgbClr val="C00000"/>
                </a:solidFill>
              </a:rPr>
              <a:t>at exponential scale</a:t>
            </a:r>
            <a:r>
              <a:rPr lang="en-US" sz="2400" dirty="0"/>
              <a:t>, 		such as </a:t>
            </a:r>
            <a:r>
              <a:rPr lang="en-US" sz="2400" i="1" dirty="0">
                <a:solidFill>
                  <a:srgbClr val="C00000"/>
                </a:solidFill>
              </a:rPr>
              <a:t>Ae </a:t>
            </a:r>
            <a:r>
              <a:rPr lang="en-US" sz="2400" i="1" baseline="30000" dirty="0" err="1">
                <a:solidFill>
                  <a:srgbClr val="C00000"/>
                </a:solidFill>
              </a:rPr>
              <a:t>Bt</a:t>
            </a:r>
            <a:r>
              <a:rPr lang="en-US" sz="2400" dirty="0">
                <a:solidFill>
                  <a:srgbClr val="C00000"/>
                </a:solidFill>
              </a:rPr>
              <a:t> or </a:t>
            </a:r>
            <a:r>
              <a:rPr lang="en-US" sz="2400" i="1" dirty="0">
                <a:solidFill>
                  <a:srgbClr val="C00000"/>
                </a:solidFill>
              </a:rPr>
              <a:t>Ae </a:t>
            </a:r>
            <a:r>
              <a:rPr lang="en-US" sz="2400" i="1" baseline="30000" dirty="0">
                <a:solidFill>
                  <a:srgbClr val="C00000"/>
                </a:solidFill>
              </a:rPr>
              <a:t>-Bt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, A, B -positive constants, t - time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err="1"/>
              <a:t>Eg</a:t>
            </a:r>
            <a:r>
              <a:rPr lang="en-US" sz="2400" dirty="0"/>
              <a:t>. Growth of a bacteria population or the decay of a radioactive element</a:t>
            </a:r>
          </a:p>
          <a:p>
            <a:pPr lvl="1" eaLnBrk="1" hangingPunct="1">
              <a:lnSpc>
                <a:spcPct val="120000"/>
              </a:lnSpc>
            </a:pPr>
            <a:endParaRPr lang="en-US" sz="2400" i="1" dirty="0"/>
          </a:p>
          <a:p>
            <a:pPr lvl="1" eaLnBrk="1" hangingPunct="1">
              <a:lnSpc>
                <a:spcPct val="120000"/>
              </a:lnSpc>
            </a:pPr>
            <a:endParaRPr lang="en-US" sz="24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Ratio-Scaled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There are </a:t>
            </a:r>
            <a:r>
              <a:rPr lang="en-US" sz="2000" dirty="0">
                <a:solidFill>
                  <a:srgbClr val="C00000"/>
                </a:solidFill>
              </a:rPr>
              <a:t>three methods </a:t>
            </a:r>
            <a:r>
              <a:rPr lang="en-US" sz="2000" dirty="0"/>
              <a:t>to handle ratio-scaled variables for computing the dissimilarity </a:t>
            </a:r>
            <a:r>
              <a:rPr lang="en-IN" sz="2000" dirty="0"/>
              <a:t>between objects.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1. Treat ratio-scaled variables like interval-scaled variables</a:t>
            </a:r>
            <a:r>
              <a:rPr lang="en-US" sz="2000" dirty="0"/>
              <a:t>. This, however, is not usually a good choice since it is likely that the scale may be distorted.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2. Apply logarithmic transformation to a ratio-scaled variable</a:t>
            </a:r>
            <a:r>
              <a:rPr lang="en-US" sz="2000" dirty="0"/>
              <a:t> </a:t>
            </a:r>
            <a:r>
              <a:rPr lang="en-US" sz="2000" i="1" dirty="0"/>
              <a:t>f </a:t>
            </a:r>
            <a:r>
              <a:rPr lang="en-US" sz="2000" dirty="0"/>
              <a:t>having value </a:t>
            </a:r>
            <a:r>
              <a:rPr lang="en-US" sz="2000" i="1" dirty="0"/>
              <a:t>x</a:t>
            </a:r>
            <a:r>
              <a:rPr lang="en-US" sz="2000" i="1" baseline="-25000" dirty="0"/>
              <a:t>i f  </a:t>
            </a:r>
            <a:r>
              <a:rPr lang="en-US" sz="2000" dirty="0"/>
              <a:t>for object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by using the formula </a:t>
            </a:r>
            <a:r>
              <a:rPr lang="en-US" sz="2000" i="1" dirty="0" err="1"/>
              <a:t>y</a:t>
            </a:r>
            <a:r>
              <a:rPr lang="en-US" sz="2000" i="1" baseline="-25000" dirty="0" err="1"/>
              <a:t>i</a:t>
            </a:r>
            <a:r>
              <a:rPr lang="en-US" sz="2000" i="1" baseline="-25000" dirty="0"/>
              <a:t> f </a:t>
            </a:r>
            <a:r>
              <a:rPr lang="en-US" sz="2000" dirty="0"/>
              <a:t>= log(</a:t>
            </a:r>
            <a:r>
              <a:rPr lang="en-US" sz="2000" i="1" dirty="0"/>
              <a:t>x</a:t>
            </a:r>
            <a:r>
              <a:rPr lang="en-US" sz="2000" i="1" baseline="-25000" dirty="0"/>
              <a:t>i f </a:t>
            </a:r>
            <a:r>
              <a:rPr lang="en-US" sz="2000" dirty="0"/>
              <a:t>). The </a:t>
            </a:r>
            <a:r>
              <a:rPr lang="en-US" sz="2000" i="1" dirty="0" err="1"/>
              <a:t>y</a:t>
            </a:r>
            <a:r>
              <a:rPr lang="en-US" sz="2000" i="1" baseline="-25000" dirty="0" err="1"/>
              <a:t>i</a:t>
            </a:r>
            <a:r>
              <a:rPr lang="en-US" sz="2000" i="1" baseline="-25000" dirty="0"/>
              <a:t> f </a:t>
            </a:r>
            <a:r>
              <a:rPr lang="en-US" sz="2000" dirty="0"/>
              <a:t>values can be treated as interval-valued.</a:t>
            </a:r>
          </a:p>
          <a:p>
            <a:r>
              <a:rPr lang="en-US" sz="2000" dirty="0"/>
              <a:t>For some ratio-scaled variables</a:t>
            </a:r>
            <a:r>
              <a:rPr lang="en-US" sz="2000" dirty="0">
                <a:solidFill>
                  <a:srgbClr val="C00000"/>
                </a:solidFill>
              </a:rPr>
              <a:t>, log-log or other transformations may be applied,</a:t>
            </a:r>
            <a:r>
              <a:rPr lang="en-US" sz="2000" dirty="0"/>
              <a:t> depending on the variable’s definition </a:t>
            </a:r>
            <a:r>
              <a:rPr lang="en-IN" sz="2000" dirty="0"/>
              <a:t>and the application.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3. Treat </a:t>
            </a:r>
            <a:r>
              <a:rPr lang="en-US" sz="2000" i="1" dirty="0">
                <a:solidFill>
                  <a:srgbClr val="C00000"/>
                </a:solidFill>
              </a:rPr>
              <a:t>x</a:t>
            </a:r>
            <a:r>
              <a:rPr lang="en-US" sz="2000" i="1" baseline="-25000" dirty="0">
                <a:solidFill>
                  <a:srgbClr val="C00000"/>
                </a:solidFill>
              </a:rPr>
              <a:t>i f  </a:t>
            </a:r>
            <a:r>
              <a:rPr lang="en-US" sz="2000" dirty="0">
                <a:solidFill>
                  <a:srgbClr val="C00000"/>
                </a:solidFill>
              </a:rPr>
              <a:t>as continuous ordinal data </a:t>
            </a:r>
            <a:r>
              <a:rPr lang="en-US" sz="2000" dirty="0"/>
              <a:t>and treat their ranks as interval-valued.</a:t>
            </a:r>
          </a:p>
          <a:p>
            <a:r>
              <a:rPr lang="en-US" sz="2000" dirty="0"/>
              <a:t>The latter two methods are the most effective, although the choice of method used may depend on the given application.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62360-FA75-4C79-88B4-557E9376520D}" type="datetime4">
              <a:rPr lang="en-US" smtClean="0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B3E93-AEDA-4C6C-B384-EFC511F1BBD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35026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DAB1B78-D0F4-4DF1-AF07-BA1A5D2D25EE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B6715A-BFA9-4976-AF8C-E169CAEB5A20}" type="slidenum">
              <a:rPr lang="en-US"/>
              <a:pPr/>
              <a:t>37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792913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/>
              <a:t>Example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5715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 bwMode="auto">
          <a:xfrm>
            <a:off x="5410200" y="1295400"/>
            <a:ext cx="1828800" cy="2514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6350" y="4648200"/>
            <a:ext cx="2705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83580"/>
              </p:ext>
            </p:extLst>
          </p:nvPr>
        </p:nvGraphicFramePr>
        <p:xfrm>
          <a:off x="7239000" y="1752600"/>
          <a:ext cx="11049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581973726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r>
                        <a:rPr lang="en-US" sz="1200" dirty="0"/>
                        <a:t>Log(x)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4674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200" dirty="0"/>
                        <a:t>2.65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76185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200" dirty="0"/>
                        <a:t>1.34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070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200" dirty="0"/>
                        <a:t>2.21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2760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200" dirty="0"/>
                        <a:t>3.08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75151"/>
                  </a:ext>
                </a:extLst>
              </a:tr>
            </a:tbl>
          </a:graphicData>
        </a:graphic>
      </p:graphicFrame>
      <p:pic>
        <p:nvPicPr>
          <p:cNvPr id="12" name="Picture 3">
            <a:extLst>
              <a:ext uri="{FF2B5EF4-FFF2-40B4-BE49-F238E27FC236}">
                <a16:creationId xmlns:a16="http://schemas.microsoft.com/office/drawing/2014/main" id="{0EBE7C77-2753-48CD-B1CA-BC83C874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" y="4419600"/>
            <a:ext cx="28384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153025" y="4243251"/>
            <a:ext cx="234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Taking Manhattan Distance</a:t>
            </a:r>
            <a:endParaRPr lang="en-IN" sz="1800" dirty="0"/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B8D93B1-55ED-4FF3-9B39-58E1F08AD00B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B5FC3C-F3BB-420D-B873-639DB6A45A8B}" type="slidenum">
              <a:rPr lang="en-US"/>
              <a:pPr/>
              <a:t>38</a:t>
            </a:fld>
            <a:endParaRPr lang="en-US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81000"/>
            <a:ext cx="6945312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Variables of Mixed Types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3340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One approach is </a:t>
            </a:r>
            <a:r>
              <a:rPr lang="en-US" sz="2400" dirty="0">
                <a:solidFill>
                  <a:srgbClr val="C00000"/>
                </a:solidFill>
              </a:rPr>
              <a:t>to group each kind of variable together</a:t>
            </a:r>
            <a:r>
              <a:rPr lang="en-US" sz="2400" dirty="0"/>
              <a:t>, performing a separate cluster analysis for each variable type. </a:t>
            </a:r>
          </a:p>
          <a:p>
            <a:r>
              <a:rPr lang="en-US" sz="2400" dirty="0"/>
              <a:t>This is feasible </a:t>
            </a:r>
            <a:r>
              <a:rPr lang="en-US" sz="2400" dirty="0">
                <a:solidFill>
                  <a:srgbClr val="C00000"/>
                </a:solidFill>
              </a:rPr>
              <a:t>if these analyses derive compatible results.</a:t>
            </a:r>
          </a:p>
          <a:p>
            <a:endParaRPr lang="en-US" sz="2400" dirty="0"/>
          </a:p>
          <a:p>
            <a:r>
              <a:rPr lang="en-US" sz="2400" dirty="0"/>
              <a:t>A more preferable approach is to </a:t>
            </a:r>
            <a:r>
              <a:rPr lang="en-US" sz="2400" dirty="0">
                <a:solidFill>
                  <a:srgbClr val="C00000"/>
                </a:solidFill>
              </a:rPr>
              <a:t>process all variable types together, performing a single cluster analysis. </a:t>
            </a:r>
          </a:p>
          <a:p>
            <a:r>
              <a:rPr lang="en-US" sz="2400" dirty="0"/>
              <a:t>One technique =&gt; </a:t>
            </a:r>
            <a:r>
              <a:rPr lang="en-US" sz="2400" dirty="0">
                <a:solidFill>
                  <a:srgbClr val="C00000"/>
                </a:solidFill>
              </a:rPr>
              <a:t>combine the different variables into a single dissimilarity matrix</a:t>
            </a:r>
            <a:r>
              <a:rPr lang="en-US" sz="2400" dirty="0"/>
              <a:t>, bringing all of the meaningful variables onto a common scale of the </a:t>
            </a:r>
            <a:r>
              <a:rPr lang="en-IN" sz="2400" dirty="0"/>
              <a:t>interval [0.0,1.0].</a:t>
            </a:r>
            <a:endParaRPr lang="en-US" sz="2000" dirty="0"/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B8D93B1-55ED-4FF3-9B39-58E1F08AD00B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B5FC3C-F3BB-420D-B873-639DB6A45A8B}" type="slidenum">
              <a:rPr lang="en-US"/>
              <a:pPr/>
              <a:t>39</a:t>
            </a:fld>
            <a:endParaRPr lang="en-US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81000"/>
            <a:ext cx="6945312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Variables of Mixed Types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3340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One approach is </a:t>
            </a:r>
            <a:r>
              <a:rPr lang="en-US" sz="2400" dirty="0">
                <a:solidFill>
                  <a:srgbClr val="C00000"/>
                </a:solidFill>
              </a:rPr>
              <a:t>to group each kind of variable together</a:t>
            </a:r>
            <a:r>
              <a:rPr lang="en-US" sz="2400" dirty="0"/>
              <a:t>, performing a separate cluster analysis for each variable type. </a:t>
            </a:r>
          </a:p>
          <a:p>
            <a:r>
              <a:rPr lang="en-US" sz="2400" dirty="0"/>
              <a:t>This is feasible </a:t>
            </a:r>
            <a:r>
              <a:rPr lang="en-US" sz="2400" dirty="0">
                <a:solidFill>
                  <a:srgbClr val="C00000"/>
                </a:solidFill>
              </a:rPr>
              <a:t>if these analyses derive compatible results.</a:t>
            </a:r>
          </a:p>
          <a:p>
            <a:endParaRPr lang="en-US" sz="2400" dirty="0"/>
          </a:p>
          <a:p>
            <a:r>
              <a:rPr lang="en-US" sz="2400" dirty="0"/>
              <a:t>A more preferable approach is to </a:t>
            </a:r>
            <a:r>
              <a:rPr lang="en-US" sz="2400" dirty="0">
                <a:solidFill>
                  <a:srgbClr val="C00000"/>
                </a:solidFill>
              </a:rPr>
              <a:t>process all variable types together, performing a single cluster analysis. </a:t>
            </a:r>
          </a:p>
          <a:p>
            <a:r>
              <a:rPr lang="en-US" sz="2400" dirty="0"/>
              <a:t>One technique =&gt; </a:t>
            </a:r>
            <a:r>
              <a:rPr lang="en-US" sz="2400" dirty="0">
                <a:solidFill>
                  <a:srgbClr val="C00000"/>
                </a:solidFill>
              </a:rPr>
              <a:t>combine the different variables into a single dissimilarity matrix</a:t>
            </a:r>
            <a:r>
              <a:rPr lang="en-US" sz="2400" dirty="0"/>
              <a:t>, bringing all of the meaningful variables onto a common scale of the </a:t>
            </a:r>
            <a:r>
              <a:rPr lang="en-IN" sz="2400" dirty="0"/>
              <a:t>interval [0.0,1.0].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548824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85DD647-76A7-47BB-A3D4-16E3D647FB00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E32CB6-965C-49B1-981F-5322D772F4B5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367587" cy="49847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Examples of Clustering Applications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sz="2000" u="sng" dirty="0"/>
              <a:t>Marketing:</a:t>
            </a:r>
            <a:r>
              <a:rPr lang="en-US" sz="2000" dirty="0"/>
              <a:t> Help marketers </a:t>
            </a:r>
            <a:r>
              <a:rPr lang="en-US" sz="2000" dirty="0">
                <a:solidFill>
                  <a:srgbClr val="C00000"/>
                </a:solidFill>
              </a:rPr>
              <a:t>discover distinct groups in their customer </a:t>
            </a:r>
            <a:r>
              <a:rPr lang="en-US" sz="2000" dirty="0"/>
              <a:t>bases, and then use this knowledge </a:t>
            </a:r>
            <a:r>
              <a:rPr lang="en-US" sz="2000" dirty="0">
                <a:solidFill>
                  <a:srgbClr val="C00000"/>
                </a:solidFill>
              </a:rPr>
              <a:t>to develop targeted marketing programs</a:t>
            </a:r>
          </a:p>
          <a:p>
            <a:pPr eaLnBrk="1" hangingPunct="1">
              <a:lnSpc>
                <a:spcPct val="140000"/>
              </a:lnSpc>
            </a:pPr>
            <a:r>
              <a:rPr lang="en-US" sz="2000" u="sng" dirty="0"/>
              <a:t>Land use:</a:t>
            </a:r>
            <a:r>
              <a:rPr lang="en-US" sz="2000" dirty="0"/>
              <a:t> Identification of </a:t>
            </a:r>
            <a:r>
              <a:rPr lang="en-US" sz="2000" dirty="0">
                <a:solidFill>
                  <a:srgbClr val="C00000"/>
                </a:solidFill>
              </a:rPr>
              <a:t>areas of similar land use </a:t>
            </a:r>
            <a:r>
              <a:rPr lang="en-US" sz="2000" dirty="0"/>
              <a:t>in an earth observation database</a:t>
            </a:r>
          </a:p>
          <a:p>
            <a:pPr eaLnBrk="1" hangingPunct="1">
              <a:lnSpc>
                <a:spcPct val="140000"/>
              </a:lnSpc>
            </a:pPr>
            <a:r>
              <a:rPr lang="en-US" sz="2000" u="sng" dirty="0"/>
              <a:t>Insurance:</a:t>
            </a:r>
            <a:r>
              <a:rPr lang="en-US" sz="2000" dirty="0"/>
              <a:t> Identifying groups of motor insurance </a:t>
            </a:r>
            <a:r>
              <a:rPr lang="en-US" sz="2000" dirty="0">
                <a:solidFill>
                  <a:srgbClr val="C00000"/>
                </a:solidFill>
              </a:rPr>
              <a:t>policy holders with a high average claim cost</a:t>
            </a:r>
          </a:p>
          <a:p>
            <a:pPr eaLnBrk="1" hangingPunct="1">
              <a:lnSpc>
                <a:spcPct val="140000"/>
              </a:lnSpc>
            </a:pPr>
            <a:r>
              <a:rPr lang="en-US" sz="2000" u="sng" dirty="0"/>
              <a:t>City-planning:</a:t>
            </a:r>
            <a:r>
              <a:rPr lang="en-US" sz="2000" dirty="0"/>
              <a:t> Identifying </a:t>
            </a:r>
            <a:r>
              <a:rPr lang="en-US" sz="2000" dirty="0">
                <a:solidFill>
                  <a:srgbClr val="C00000"/>
                </a:solidFill>
              </a:rPr>
              <a:t>groups of houses according to their house type, value, and geographical location</a:t>
            </a:r>
          </a:p>
          <a:p>
            <a:pPr eaLnBrk="1" hangingPunct="1">
              <a:lnSpc>
                <a:spcPct val="140000"/>
              </a:lnSpc>
            </a:pPr>
            <a:r>
              <a:rPr lang="en-US" sz="2000" u="sng" dirty="0"/>
              <a:t>Earth-quake studies:</a:t>
            </a:r>
            <a:r>
              <a:rPr lang="en-US" sz="2000" dirty="0"/>
              <a:t> Observed earth quake </a:t>
            </a:r>
            <a:r>
              <a:rPr lang="en-US" sz="2000" dirty="0">
                <a:solidFill>
                  <a:srgbClr val="C00000"/>
                </a:solidFill>
              </a:rPr>
              <a:t>epicenters should be clustered along continent faults</a:t>
            </a:r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B8D93B1-55ED-4FF3-9B39-58E1F08AD00B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B5FC3C-F3BB-420D-B873-639DB6A45A8B}" type="slidenum">
              <a:rPr lang="en-US"/>
              <a:pPr/>
              <a:t>40</a:t>
            </a:fld>
            <a:endParaRPr lang="en-US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81000"/>
            <a:ext cx="6945312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Variables of Mixed Types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A database may contain all the six types of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symmetric binary, asymmetric binary, categorical, ordinal, interval and ratio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Suppose that the data set contains </a:t>
            </a:r>
            <a:r>
              <a:rPr lang="en-US" sz="2000" i="1" dirty="0"/>
              <a:t>p </a:t>
            </a:r>
            <a:r>
              <a:rPr lang="en-US" sz="2000" dirty="0"/>
              <a:t>variables of mixed type.</a:t>
            </a:r>
          </a:p>
          <a:p>
            <a:r>
              <a:rPr lang="en-IN" sz="2000" dirty="0"/>
              <a:t>The dissimilarity </a:t>
            </a:r>
            <a:r>
              <a:rPr lang="en-IN" sz="2000" i="1" dirty="0"/>
              <a:t>d</a:t>
            </a:r>
            <a:r>
              <a:rPr lang="en-IN" sz="2000" dirty="0"/>
              <a:t>(</a:t>
            </a:r>
            <a:r>
              <a:rPr lang="en-IN" sz="2000" i="1" dirty="0" err="1"/>
              <a:t>i</a:t>
            </a:r>
            <a:r>
              <a:rPr lang="en-IN" sz="2000" dirty="0"/>
              <a:t>, </a:t>
            </a:r>
            <a:r>
              <a:rPr lang="en-IN" sz="2000" i="1" dirty="0"/>
              <a:t>j</a:t>
            </a:r>
            <a:r>
              <a:rPr lang="en-IN" sz="2000" dirty="0"/>
              <a:t>) </a:t>
            </a:r>
            <a:r>
              <a:rPr lang="en-US" sz="2000" dirty="0"/>
              <a:t>between objects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i="1" dirty="0"/>
              <a:t>j </a:t>
            </a:r>
            <a:r>
              <a:rPr lang="en-US" sz="2000" dirty="0"/>
              <a:t>is defined as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l-GR" sz="2000" dirty="0"/>
              <a:t>δ</a:t>
            </a:r>
            <a:r>
              <a:rPr lang="en-US" sz="2000" dirty="0"/>
              <a:t>  = 0 if either </a:t>
            </a:r>
          </a:p>
          <a:p>
            <a:pPr lvl="1"/>
            <a:r>
              <a:rPr lang="en-US" sz="2000" i="1" dirty="0"/>
              <a:t>x </a:t>
            </a:r>
            <a:r>
              <a:rPr lang="en-US" sz="2000" i="1" baseline="-25000" dirty="0" err="1"/>
              <a:t>i</a:t>
            </a:r>
            <a:r>
              <a:rPr lang="en-US" sz="2000" i="1" baseline="-25000" dirty="0"/>
              <a:t> f</a:t>
            </a:r>
            <a:r>
              <a:rPr lang="en-US" sz="2000" i="1" dirty="0"/>
              <a:t> or x </a:t>
            </a:r>
            <a:r>
              <a:rPr lang="en-US" sz="2000" i="1" baseline="-25000" dirty="0"/>
              <a:t>j f </a:t>
            </a:r>
            <a:r>
              <a:rPr lang="en-US" sz="2000" i="1" dirty="0"/>
              <a:t>is missing </a:t>
            </a:r>
          </a:p>
          <a:p>
            <a:pPr lvl="1"/>
            <a:r>
              <a:rPr lang="en-US" sz="2000" i="1" dirty="0"/>
              <a:t>x </a:t>
            </a:r>
            <a:r>
              <a:rPr lang="en-US" sz="2000" i="1" baseline="-25000" dirty="0" err="1"/>
              <a:t>i</a:t>
            </a:r>
            <a:r>
              <a:rPr lang="en-US" sz="2000" i="1" baseline="-25000" dirty="0"/>
              <a:t> f </a:t>
            </a:r>
            <a:r>
              <a:rPr lang="en-US" sz="2000" i="1" dirty="0"/>
              <a:t>= x </a:t>
            </a:r>
            <a:r>
              <a:rPr lang="en-US" sz="2000" i="1" baseline="-25000" dirty="0"/>
              <a:t>j f</a:t>
            </a:r>
            <a:r>
              <a:rPr lang="en-US" sz="2000" i="1" dirty="0"/>
              <a:t> = 0 and variable f is an asymmetric </a:t>
            </a:r>
            <a:r>
              <a:rPr lang="en-US" sz="2000" dirty="0"/>
              <a:t>binary</a:t>
            </a:r>
          </a:p>
          <a:p>
            <a:r>
              <a:rPr lang="en-US" sz="2000" dirty="0"/>
              <a:t> Otherwise, </a:t>
            </a:r>
            <a:r>
              <a:rPr lang="el-GR" sz="2000" dirty="0"/>
              <a:t>δ</a:t>
            </a:r>
            <a:r>
              <a:rPr lang="en-US" sz="2000" dirty="0"/>
              <a:t>  = 1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728095"/>
              </p:ext>
            </p:extLst>
          </p:nvPr>
        </p:nvGraphicFramePr>
        <p:xfrm>
          <a:off x="1981200" y="3073400"/>
          <a:ext cx="3428999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3" imgW="2108160" imgH="736560" progId="Equation.3">
                  <p:embed/>
                </p:oleObj>
              </mc:Choice>
              <mc:Fallback>
                <p:oleObj name="Equation" r:id="rId3" imgW="2108160" imgH="736560" progId="Equation.3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73400"/>
                        <a:ext cx="3428999" cy="88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539539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B8D93B1-55ED-4FF3-9B39-58E1F08AD00B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Data Mining: Concepts and Techniques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B5FC3C-F3BB-420D-B873-639DB6A45A8B}" type="slidenum">
              <a:rPr lang="en-US"/>
              <a:pPr/>
              <a:t>41</a:t>
            </a:fld>
            <a:endParaRPr lang="en-US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81000"/>
            <a:ext cx="6945312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Variables of Mixed Types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Computation depends on its type</a:t>
            </a:r>
            <a:endParaRPr lang="en-US" sz="24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160DAC-C922-4AE1-9721-3DD35BF9E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4" y="1933366"/>
            <a:ext cx="7935432" cy="2991267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Dissimilarity between variables of mixed type.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62360-FA75-4C79-88B4-557E9376520D}" type="datetime4">
              <a:rPr lang="en-US" smtClean="0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B3E93-AEDA-4C6C-B384-EFC511F1BBD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consider </a:t>
            </a:r>
            <a:r>
              <a:rPr lang="en-US" i="1" dirty="0"/>
              <a:t>all </a:t>
            </a:r>
            <a:r>
              <a:rPr lang="en-US" dirty="0"/>
              <a:t>of the variables, which are </a:t>
            </a:r>
            <a:r>
              <a:rPr lang="en-IN" dirty="0"/>
              <a:t>of different types.</a:t>
            </a:r>
          </a:p>
          <a:p>
            <a:r>
              <a:rPr lang="en-US" dirty="0"/>
              <a:t>Consider the dissimilarity matrices of all the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397230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Dissimilarity between variables of mixed type.</a:t>
            </a:r>
            <a:endParaRPr lang="en-IN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28" y="1388805"/>
            <a:ext cx="5114925" cy="25336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62360-FA75-4C79-88B4-557E9376520D}" type="datetime4">
              <a:rPr lang="en-US" smtClean="0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B3E93-AEDA-4C6C-B384-EFC511F1BBD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724400"/>
            <a:ext cx="21336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4800" y="419133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Dissimilarity matrix for test 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999" y="414115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Dissimilarity matrix for test 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7000" y="414115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Dissimilarity matrix for test -3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5113" y="4826287"/>
            <a:ext cx="21240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248400" y="16002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Normalize the values so that it can be wrapped [0.0,1.0]</a:t>
            </a:r>
            <a:endParaRPr lang="en-IN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1" y="2459772"/>
            <a:ext cx="2154238" cy="6473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0262" y="3213903"/>
            <a:ext cx="1428750" cy="24765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0246" y="3223889"/>
            <a:ext cx="1276350" cy="228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6226868" y="3571498"/>
            <a:ext cx="219730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+mn-lt"/>
              </a:rPr>
              <a:t>Normalize by dividing each one by (3.0 -1.34) = 1.74</a:t>
            </a:r>
            <a:endParaRPr lang="en-IN" sz="1200" dirty="0"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0804" y="4735346"/>
            <a:ext cx="2581275" cy="1600200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45484"/>
              </p:ext>
            </p:extLst>
          </p:nvPr>
        </p:nvGraphicFramePr>
        <p:xfrm>
          <a:off x="4835842" y="2257402"/>
          <a:ext cx="11049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581973726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r>
                        <a:rPr lang="en-US" sz="1200" dirty="0"/>
                        <a:t>Log(x)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4674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200" dirty="0"/>
                        <a:t>2.65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76185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200" dirty="0"/>
                        <a:t>1.34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070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200" dirty="0"/>
                        <a:t>2.21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2760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200" dirty="0"/>
                        <a:t>3.08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7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971750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Dissimilarity between variables of mixed type.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dissimilarity matrices for the three variables in our computation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62360-FA75-4C79-88B4-557E9376520D}" type="datetime4">
              <a:rPr lang="en-US" smtClean="0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B3E93-AEDA-4C6C-B384-EFC511F1BBD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1905000"/>
            <a:ext cx="2486025" cy="923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6" y="2828925"/>
            <a:ext cx="3595828" cy="2209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537" y="3761831"/>
            <a:ext cx="3009900" cy="38100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0" idx="1"/>
          </p:cNvCxnSpPr>
          <p:nvPr/>
        </p:nvCxnSpPr>
        <p:spPr bwMode="auto">
          <a:xfrm>
            <a:off x="1524000" y="3761831"/>
            <a:ext cx="3919537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300" y="3031944"/>
            <a:ext cx="8191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35510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4109A74-53DE-48BF-99A3-A6D6672A2D8B}" type="datetime4">
              <a:rPr lang="en-US" smtClean="0"/>
              <a:pPr/>
              <a:t>August 8, 2024</a:t>
            </a:fld>
            <a:endParaRPr lang="en-US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83782B-85F4-45DE-BF16-40C02E3D556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7818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AU" altLang="zh-TW" dirty="0">
                <a:ea typeface="新細明體" pitchFamily="18" charset="-120"/>
              </a:rPr>
              <a:t>Cluster Analysis</a:t>
            </a:r>
            <a:endParaRPr lang="en-US" dirty="0">
              <a:ea typeface="新細明體" pitchFamily="18" charset="-120"/>
            </a:endParaRP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3250" cy="5181600"/>
          </a:xfrm>
          <a:noFill/>
        </p:spPr>
        <p:txBody>
          <a:bodyPr lIns="92075" tIns="46038" rIns="92075" bIns="46038"/>
          <a:lstStyle/>
          <a:p>
            <a:pPr marL="381000" indent="-381000" eaLnBrk="1" hangingPunct="1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dirty="0"/>
              <a:t>What is Cluster Analysis?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dirty="0"/>
              <a:t>Types of Data in Cluster Analysis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 Categorization of Major Clustering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dirty="0"/>
              <a:t>Partitioning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dirty="0"/>
              <a:t>Hierarchical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dirty="0"/>
              <a:t>Density-Based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dirty="0"/>
              <a:t>Grid-Based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dirty="0"/>
              <a:t>Model-Based Methods</a:t>
            </a:r>
          </a:p>
        </p:txBody>
      </p:sp>
      <p:sp>
        <p:nvSpPr>
          <p:cNvPr id="40967" name="AutoShape 4"/>
          <p:cNvSpPr>
            <a:spLocks noChangeArrowheads="1"/>
          </p:cNvSpPr>
          <p:nvPr/>
        </p:nvSpPr>
        <p:spPr bwMode="auto">
          <a:xfrm rot="-1466637">
            <a:off x="8072988" y="2633898"/>
            <a:ext cx="609600" cy="1524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F113DA-4AB6-41CB-9B9F-5190D5E0D350}" type="datetime4">
              <a:rPr lang="en-US" smtClean="0"/>
              <a:pPr/>
              <a:t>August 8, 2024</a:t>
            </a:fld>
            <a:endParaRPr lang="en-US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82D2FB-2A7F-4A53-8EE4-3E86EC9078D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6324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/>
              <a:t>Major Clustering Approaches</a:t>
            </a:r>
            <a:endParaRPr lang="en-US" dirty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102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600"/>
              </a:spcBef>
            </a:pPr>
            <a:r>
              <a:rPr lang="en-US" sz="1900" u="sng" dirty="0"/>
              <a:t>Partitioning approach</a:t>
            </a:r>
            <a:r>
              <a:rPr lang="en-US" sz="1900" dirty="0"/>
              <a:t>: 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Given a database of </a:t>
            </a:r>
            <a:r>
              <a:rPr lang="en-US" sz="1900" i="1" dirty="0"/>
              <a:t>n objects or data </a:t>
            </a:r>
            <a:r>
              <a:rPr lang="en-US" sz="1900" i="1" dirty="0" err="1"/>
              <a:t>tuples</a:t>
            </a:r>
            <a:r>
              <a:rPr lang="en-US" sz="1900" i="1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Constructs </a:t>
            </a:r>
            <a:r>
              <a:rPr lang="en-US" sz="1900" i="1" dirty="0"/>
              <a:t>k partitions of the data, where each partition represents a cluster  </a:t>
            </a:r>
            <a:r>
              <a:rPr lang="en-US" sz="1900" dirty="0"/>
              <a:t>and </a:t>
            </a:r>
            <a:r>
              <a:rPr lang="en-US" sz="1900" i="1" dirty="0"/>
              <a:t>k &lt;= n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Each group must contain at least one object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Each object must belong to exactly one group</a:t>
            </a:r>
            <a:endParaRPr lang="en-US" sz="1900" i="1" dirty="0"/>
          </a:p>
          <a:p>
            <a:pPr lvl="1">
              <a:spcBef>
                <a:spcPts val="600"/>
              </a:spcBef>
            </a:pPr>
            <a:r>
              <a:rPr lang="en-US" sz="1900" i="1" dirty="0"/>
              <a:t>A partitioning method creates an </a:t>
            </a:r>
            <a:r>
              <a:rPr lang="en-US" sz="1900" dirty="0"/>
              <a:t>initial partitioning.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Then uses an iterative relocation technique by moving objects from one group to another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Then evaluate them by some criterion.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900" dirty="0"/>
              <a:t>Typical methods: k-means, k-</a:t>
            </a:r>
            <a:r>
              <a:rPr lang="en-US" sz="1900" dirty="0" err="1"/>
              <a:t>medoids</a:t>
            </a:r>
            <a:r>
              <a:rPr lang="en-US" sz="1900" dirty="0"/>
              <a:t>, CLARANS</a:t>
            </a:r>
          </a:p>
          <a:p>
            <a:pPr eaLnBrk="1" hangingPunct="1">
              <a:spcBef>
                <a:spcPts val="600"/>
              </a:spcBef>
            </a:pPr>
            <a:r>
              <a:rPr lang="en-US" sz="1900" u="sng" dirty="0"/>
              <a:t>Density-based approach</a:t>
            </a:r>
            <a:r>
              <a:rPr lang="en-US" sz="1900" dirty="0"/>
              <a:t>: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900" dirty="0"/>
              <a:t>Based on connectivity and density functions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900" dirty="0"/>
              <a:t>Arbitrary-shaped clusters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900" dirty="0"/>
              <a:t>Typical methods: DBSCAN, OPTICS, DENCLUE</a:t>
            </a:r>
          </a:p>
          <a:p>
            <a:pPr lvl="1" eaLnBrk="1" hangingPunct="1">
              <a:lnSpc>
                <a:spcPct val="130000"/>
              </a:lnSpc>
            </a:pPr>
            <a:endParaRPr lang="en-US" sz="1800" dirty="0"/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F113DA-4AB6-41CB-9B9F-5190D5E0D350}" type="datetime4">
              <a:rPr lang="en-US" smtClean="0"/>
              <a:pPr/>
              <a:t>August 8, 2024</a:t>
            </a:fld>
            <a:endParaRPr lang="en-US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82D2FB-2A7F-4A53-8EE4-3E86EC9078D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6324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/>
              <a:t>Major Clustering Approaches</a:t>
            </a:r>
            <a:endParaRPr lang="en-US" dirty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969" y="1143000"/>
            <a:ext cx="85344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1800" u="sng" dirty="0"/>
              <a:t>Hierarchical approach</a:t>
            </a:r>
            <a:r>
              <a:rPr lang="en-US" sz="1800" dirty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/>
              <a:t>Create a hierarchical decomposition of the set of data (or objects) using some criterion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i="1" dirty="0"/>
              <a:t>Agglomerative approach(bottom-up approach)</a:t>
            </a:r>
          </a:p>
          <a:p>
            <a:pPr lvl="1"/>
            <a:r>
              <a:rPr lang="en-US" sz="1800" i="1" dirty="0"/>
              <a:t>Divisive approach(top-down approach)</a:t>
            </a:r>
            <a:endParaRPr lang="en-US" sz="1800" dirty="0"/>
          </a:p>
          <a:p>
            <a:pPr lvl="1" eaLnBrk="1" hangingPunct="1">
              <a:lnSpc>
                <a:spcPct val="130000"/>
              </a:lnSpc>
            </a:pPr>
            <a:r>
              <a:rPr lang="en-US" sz="1800" dirty="0"/>
              <a:t>Typical methods: Diana, Agnes, BIRCH, ROCK, CHAMELEON</a:t>
            </a:r>
          </a:p>
          <a:p>
            <a:pPr eaLnBrk="1" hangingPunct="1">
              <a:lnSpc>
                <a:spcPct val="130000"/>
              </a:lnSpc>
            </a:pPr>
            <a:r>
              <a:rPr lang="en-US" sz="1800" u="sng" dirty="0"/>
              <a:t>Grid-based approach</a:t>
            </a:r>
            <a:r>
              <a:rPr lang="en-US" sz="1800" dirty="0"/>
              <a:t>: </a:t>
            </a:r>
          </a:p>
          <a:p>
            <a:pPr lvl="1"/>
            <a:r>
              <a:rPr lang="en-US" sz="1800" dirty="0"/>
              <a:t>Quantize the object space into a finite number of cells that form a grid structure.</a:t>
            </a:r>
          </a:p>
          <a:p>
            <a:pPr lvl="1" algn="just"/>
            <a:r>
              <a:rPr lang="en-US" sz="1800" dirty="0"/>
              <a:t>The main advantage of this approach is its </a:t>
            </a:r>
            <a:r>
              <a:rPr lang="en-US" sz="1800" dirty="0">
                <a:solidFill>
                  <a:srgbClr val="C00000"/>
                </a:solidFill>
              </a:rPr>
              <a:t>fast processing time.</a:t>
            </a:r>
          </a:p>
          <a:p>
            <a:pPr lvl="1" algn="just"/>
            <a:r>
              <a:rPr lang="en-US" sz="1800" dirty="0"/>
              <a:t>Typically independent of the number of data objects and dependent only on the number of cells in each dimension in the </a:t>
            </a:r>
            <a:r>
              <a:rPr lang="en-IN" sz="1800" dirty="0"/>
              <a:t>quantized space.</a:t>
            </a:r>
            <a:r>
              <a:rPr lang="en-US" sz="1800" dirty="0"/>
              <a:t>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/>
              <a:t>Typical methods: STING, </a:t>
            </a:r>
            <a:r>
              <a:rPr lang="en-US" sz="1800" dirty="0" err="1"/>
              <a:t>WaveCluster</a:t>
            </a:r>
            <a:r>
              <a:rPr lang="en-US" sz="1800" dirty="0"/>
              <a:t>, CLIQUE</a:t>
            </a:r>
          </a:p>
          <a:p>
            <a:pPr lvl="1" eaLnBrk="1" hangingPunct="1">
              <a:lnSpc>
                <a:spcPct val="130000"/>
              </a:lnSpc>
            </a:pPr>
            <a:endParaRPr lang="en-US" sz="1600" dirty="0"/>
          </a:p>
          <a:p>
            <a:pPr lvl="1" eaLnBrk="1" hangingPunct="1">
              <a:lnSpc>
                <a:spcPct val="130000"/>
              </a:lnSpc>
            </a:pPr>
            <a:endParaRPr lang="en-US" sz="1600" dirty="0"/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2ADA918-9EEA-414A-9A4D-6B6152E85C6E}" type="datetime4">
              <a:rPr lang="en-US" smtClean="0"/>
              <a:pPr/>
              <a:t>August 8, 2024</a:t>
            </a:fld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C4BFFE-02D5-4717-80E2-AD7FF5CBD6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324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/>
              <a:t>Major Clustering Approaches 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143000"/>
            <a:ext cx="85344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000" u="sng" dirty="0"/>
              <a:t>Model-based</a:t>
            </a:r>
            <a:r>
              <a:rPr lang="en-US" sz="2000" dirty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A model is hypothesized for each of the clusters and tries to find the best fit of that model to each other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Typical methods:</a:t>
            </a:r>
            <a:r>
              <a:rPr lang="en-US" sz="2000" b="1" dirty="0"/>
              <a:t> </a:t>
            </a:r>
            <a:r>
              <a:rPr lang="en-US" sz="2000" dirty="0"/>
              <a:t>EM, SOM, COBWEB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 dirty="0"/>
              <a:t>Clustering high-dimensional data</a:t>
            </a:r>
          </a:p>
          <a:p>
            <a:pPr lvl="1"/>
            <a:r>
              <a:rPr lang="en-US" sz="2000" dirty="0"/>
              <a:t>Subspace clustering methods –CLIQUE, PROCLUS</a:t>
            </a:r>
          </a:p>
          <a:p>
            <a:pPr lvl="1"/>
            <a:r>
              <a:rPr lang="en-US" sz="2000" dirty="0"/>
              <a:t>Frequent </a:t>
            </a:r>
            <a:r>
              <a:rPr lang="en-US" sz="2000" dirty="0" smtClean="0"/>
              <a:t>pattern-based clustering –</a:t>
            </a:r>
            <a:r>
              <a:rPr lang="en-US" sz="2000" dirty="0" err="1" smtClean="0"/>
              <a:t>pCluster</a:t>
            </a:r>
            <a:endParaRPr lang="en-US" sz="2000" dirty="0" smtClean="0"/>
          </a:p>
          <a:p>
            <a:pPr lvl="1"/>
            <a:r>
              <a:rPr lang="en-US" sz="2000" dirty="0"/>
              <a:t>extracts </a:t>
            </a:r>
            <a:r>
              <a:rPr lang="en-US" sz="2000" i="1" dirty="0"/>
              <a:t>distinct frequent patterns </a:t>
            </a:r>
            <a:r>
              <a:rPr lang="en-US" sz="2000" dirty="0"/>
              <a:t>among subsets </a:t>
            </a:r>
            <a:r>
              <a:rPr lang="en-US" sz="2000" dirty="0" smtClean="0"/>
              <a:t>of </a:t>
            </a:r>
            <a:r>
              <a:rPr lang="en-IN" sz="2000" dirty="0" smtClean="0"/>
              <a:t>dimensions </a:t>
            </a:r>
            <a:r>
              <a:rPr lang="en-IN" sz="2000" dirty="0"/>
              <a:t>that occur frequently</a:t>
            </a:r>
            <a:endParaRPr lang="en-US" sz="4800" dirty="0"/>
          </a:p>
          <a:p>
            <a:pPr eaLnBrk="1" hangingPunct="1">
              <a:lnSpc>
                <a:spcPct val="130000"/>
              </a:lnSpc>
            </a:pPr>
            <a:r>
              <a:rPr lang="en-US" sz="2000" u="sng" dirty="0"/>
              <a:t>User-guided or constraint-based</a:t>
            </a:r>
            <a:r>
              <a:rPr lang="en-US" sz="2000" dirty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Clustering by considering user-specified or application-specific constraints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Typical methods: COD (obstacles), constrained clustering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24B4-092D-4881-A9E7-E5391889326D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4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28DB-CB3F-448C-AAA2-CC6EBD304E05}" type="slidenum">
              <a:rPr lang="en-US"/>
              <a:pPr/>
              <a:t>5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486400" cy="609600"/>
          </a:xfrm>
        </p:spPr>
        <p:txBody>
          <a:bodyPr>
            <a:normAutofit fontScale="90000"/>
          </a:bodyPr>
          <a:lstStyle/>
          <a:p>
            <a:r>
              <a:rPr lang="en-US"/>
              <a:t>Cluster Analysis</a:t>
            </a:r>
          </a:p>
        </p:txBody>
      </p:sp>
      <p:sp>
        <p:nvSpPr>
          <p:cNvPr id="960515" name="AutoShape 3"/>
          <p:cNvSpPr>
            <a:spLocks noChangeArrowheads="1"/>
          </p:cNvSpPr>
          <p:nvPr/>
        </p:nvSpPr>
        <p:spPr bwMode="auto">
          <a:xfrm>
            <a:off x="6629400" y="53340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0516" name="AutoShape 4"/>
          <p:cNvSpPr>
            <a:spLocks noChangeArrowheads="1"/>
          </p:cNvSpPr>
          <p:nvPr/>
        </p:nvSpPr>
        <p:spPr bwMode="auto">
          <a:xfrm>
            <a:off x="3276600" y="52578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0517" name="AutoShape 5"/>
          <p:cNvSpPr>
            <a:spLocks noChangeArrowheads="1"/>
          </p:cNvSpPr>
          <p:nvPr/>
        </p:nvSpPr>
        <p:spPr bwMode="auto">
          <a:xfrm>
            <a:off x="6248400" y="23622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225925" y="4656931"/>
            <a:ext cx="173037" cy="173038"/>
            <a:chOff x="1900" y="3589"/>
            <a:chExt cx="109" cy="109"/>
          </a:xfrm>
        </p:grpSpPr>
        <p:sp>
          <p:nvSpPr>
            <p:cNvPr id="960519" name="Line 7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20" name="Line 8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60963" y="3625850"/>
            <a:ext cx="173037" cy="173038"/>
            <a:chOff x="1900" y="3589"/>
            <a:chExt cx="109" cy="109"/>
          </a:xfrm>
        </p:grpSpPr>
        <p:sp>
          <p:nvSpPr>
            <p:cNvPr id="960522" name="Line 10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23" name="Line 11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924175" y="3959225"/>
            <a:ext cx="173038" cy="173038"/>
            <a:chOff x="1900" y="3589"/>
            <a:chExt cx="109" cy="109"/>
          </a:xfrm>
        </p:grpSpPr>
        <p:sp>
          <p:nvSpPr>
            <p:cNvPr id="960525" name="Line 13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26" name="Line 14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676400" y="2076450"/>
            <a:ext cx="6016625" cy="4113213"/>
            <a:chOff x="1028" y="1418"/>
            <a:chExt cx="3790" cy="2591"/>
          </a:xfrm>
        </p:grpSpPr>
        <p:sp>
          <p:nvSpPr>
            <p:cNvPr id="960528" name="AutoShape 16"/>
            <p:cNvSpPr>
              <a:spLocks noChangeArrowheads="1"/>
            </p:cNvSpPr>
            <p:nvPr/>
          </p:nvSpPr>
          <p:spPr bwMode="auto">
            <a:xfrm>
              <a:off x="1755" y="273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29" name="AutoShape 17"/>
            <p:cNvSpPr>
              <a:spLocks noChangeArrowheads="1"/>
            </p:cNvSpPr>
            <p:nvPr/>
          </p:nvSpPr>
          <p:spPr bwMode="auto">
            <a:xfrm>
              <a:off x="1633" y="2615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0" name="AutoShape 18"/>
            <p:cNvSpPr>
              <a:spLocks noChangeArrowheads="1"/>
            </p:cNvSpPr>
            <p:nvPr/>
          </p:nvSpPr>
          <p:spPr bwMode="auto">
            <a:xfrm>
              <a:off x="1948" y="263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1" name="AutoShape 19"/>
            <p:cNvSpPr>
              <a:spLocks noChangeArrowheads="1"/>
            </p:cNvSpPr>
            <p:nvPr/>
          </p:nvSpPr>
          <p:spPr bwMode="auto">
            <a:xfrm>
              <a:off x="1797" y="24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2" name="AutoShape 20"/>
            <p:cNvSpPr>
              <a:spLocks noChangeArrowheads="1"/>
            </p:cNvSpPr>
            <p:nvPr/>
          </p:nvSpPr>
          <p:spPr bwMode="auto">
            <a:xfrm>
              <a:off x="1575" y="27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3" name="AutoShape 21"/>
            <p:cNvSpPr>
              <a:spLocks noChangeArrowheads="1"/>
            </p:cNvSpPr>
            <p:nvPr/>
          </p:nvSpPr>
          <p:spPr bwMode="auto">
            <a:xfrm>
              <a:off x="1662" y="246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4" name="AutoShape 22"/>
            <p:cNvSpPr>
              <a:spLocks noChangeArrowheads="1"/>
            </p:cNvSpPr>
            <p:nvPr/>
          </p:nvSpPr>
          <p:spPr bwMode="auto">
            <a:xfrm>
              <a:off x="3169" y="212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5" name="AutoShape 23"/>
            <p:cNvSpPr>
              <a:spLocks noChangeArrowheads="1"/>
            </p:cNvSpPr>
            <p:nvPr/>
          </p:nvSpPr>
          <p:spPr bwMode="auto">
            <a:xfrm>
              <a:off x="3100" y="252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6" name="AutoShape 24"/>
            <p:cNvSpPr>
              <a:spLocks noChangeArrowheads="1"/>
            </p:cNvSpPr>
            <p:nvPr/>
          </p:nvSpPr>
          <p:spPr bwMode="auto">
            <a:xfrm>
              <a:off x="3333" y="229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7" name="AutoShape 25"/>
            <p:cNvSpPr>
              <a:spLocks noChangeArrowheads="1"/>
            </p:cNvSpPr>
            <p:nvPr/>
          </p:nvSpPr>
          <p:spPr bwMode="auto">
            <a:xfrm>
              <a:off x="3010" y="2339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8" name="AutoShape 26"/>
            <p:cNvSpPr>
              <a:spLocks noChangeArrowheads="1"/>
            </p:cNvSpPr>
            <p:nvPr/>
          </p:nvSpPr>
          <p:spPr bwMode="auto">
            <a:xfrm>
              <a:off x="3706" y="237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39" name="AutoShape 27"/>
            <p:cNvSpPr>
              <a:spLocks noChangeArrowheads="1"/>
            </p:cNvSpPr>
            <p:nvPr/>
          </p:nvSpPr>
          <p:spPr bwMode="auto">
            <a:xfrm>
              <a:off x="3594" y="256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0" name="Rectangle 28"/>
            <p:cNvSpPr>
              <a:spLocks noChangeArrowheads="1"/>
            </p:cNvSpPr>
            <p:nvPr/>
          </p:nvSpPr>
          <p:spPr bwMode="auto">
            <a:xfrm>
              <a:off x="1028" y="1418"/>
              <a:ext cx="3790" cy="2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1" name="AutoShape 29"/>
            <p:cNvSpPr>
              <a:spLocks noChangeArrowheads="1"/>
            </p:cNvSpPr>
            <p:nvPr/>
          </p:nvSpPr>
          <p:spPr bwMode="auto">
            <a:xfrm>
              <a:off x="1963" y="28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2" name="AutoShape 30"/>
            <p:cNvSpPr>
              <a:spLocks noChangeArrowheads="1"/>
            </p:cNvSpPr>
            <p:nvPr/>
          </p:nvSpPr>
          <p:spPr bwMode="auto">
            <a:xfrm>
              <a:off x="2359" y="285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3" name="AutoShape 31"/>
            <p:cNvSpPr>
              <a:spLocks noChangeArrowheads="1"/>
            </p:cNvSpPr>
            <p:nvPr/>
          </p:nvSpPr>
          <p:spPr bwMode="auto">
            <a:xfrm>
              <a:off x="3380" y="26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4" name="AutoShape 32"/>
            <p:cNvSpPr>
              <a:spLocks noChangeArrowheads="1"/>
            </p:cNvSpPr>
            <p:nvPr/>
          </p:nvSpPr>
          <p:spPr bwMode="auto">
            <a:xfrm>
              <a:off x="2819" y="29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5" name="AutoShape 33"/>
            <p:cNvSpPr>
              <a:spLocks noChangeArrowheads="1"/>
            </p:cNvSpPr>
            <p:nvPr/>
          </p:nvSpPr>
          <p:spPr bwMode="auto">
            <a:xfrm>
              <a:off x="2651" y="32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6" name="AutoShape 34"/>
            <p:cNvSpPr>
              <a:spLocks noChangeArrowheads="1"/>
            </p:cNvSpPr>
            <p:nvPr/>
          </p:nvSpPr>
          <p:spPr bwMode="auto">
            <a:xfrm>
              <a:off x="2746" y="311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7" name="AutoShape 35"/>
            <p:cNvSpPr>
              <a:spLocks noChangeArrowheads="1"/>
            </p:cNvSpPr>
            <p:nvPr/>
          </p:nvSpPr>
          <p:spPr bwMode="auto">
            <a:xfrm>
              <a:off x="2070" y="24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8" name="AutoShape 36"/>
            <p:cNvSpPr>
              <a:spLocks noChangeArrowheads="1"/>
            </p:cNvSpPr>
            <p:nvPr/>
          </p:nvSpPr>
          <p:spPr bwMode="auto">
            <a:xfrm>
              <a:off x="2466" y="30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49" name="AutoShape 37"/>
            <p:cNvSpPr>
              <a:spLocks noChangeArrowheads="1"/>
            </p:cNvSpPr>
            <p:nvPr/>
          </p:nvSpPr>
          <p:spPr bwMode="auto">
            <a:xfrm>
              <a:off x="2462" y="320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0" name="AutoShape 38"/>
            <p:cNvSpPr>
              <a:spLocks noChangeArrowheads="1"/>
            </p:cNvSpPr>
            <p:nvPr/>
          </p:nvSpPr>
          <p:spPr bwMode="auto">
            <a:xfrm>
              <a:off x="2082" y="224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1" name="AutoShape 39"/>
            <p:cNvSpPr>
              <a:spLocks noChangeArrowheads="1"/>
            </p:cNvSpPr>
            <p:nvPr/>
          </p:nvSpPr>
          <p:spPr bwMode="auto">
            <a:xfrm>
              <a:off x="2887" y="19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2" name="AutoShape 40"/>
            <p:cNvSpPr>
              <a:spLocks noChangeArrowheads="1"/>
            </p:cNvSpPr>
            <p:nvPr/>
          </p:nvSpPr>
          <p:spPr bwMode="auto">
            <a:xfrm>
              <a:off x="2001" y="206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3" name="AutoShape 41"/>
            <p:cNvSpPr>
              <a:spLocks noChangeArrowheads="1"/>
            </p:cNvSpPr>
            <p:nvPr/>
          </p:nvSpPr>
          <p:spPr bwMode="auto">
            <a:xfrm>
              <a:off x="2552" y="27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4" name="AutoShape 42"/>
            <p:cNvSpPr>
              <a:spLocks noChangeArrowheads="1"/>
            </p:cNvSpPr>
            <p:nvPr/>
          </p:nvSpPr>
          <p:spPr bwMode="auto">
            <a:xfrm>
              <a:off x="2656" y="290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5" name="AutoShape 43"/>
            <p:cNvSpPr>
              <a:spLocks noChangeArrowheads="1"/>
            </p:cNvSpPr>
            <p:nvPr/>
          </p:nvSpPr>
          <p:spPr bwMode="auto">
            <a:xfrm>
              <a:off x="2880" y="321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6" name="Freeform 44"/>
            <p:cNvSpPr>
              <a:spLocks/>
            </p:cNvSpPr>
            <p:nvPr/>
          </p:nvSpPr>
          <p:spPr bwMode="auto">
            <a:xfrm>
              <a:off x="2795" y="1842"/>
              <a:ext cx="1101" cy="1077"/>
            </a:xfrm>
            <a:custGeom>
              <a:avLst/>
              <a:gdLst/>
              <a:ahLst/>
              <a:cxnLst>
                <a:cxn ang="0">
                  <a:pos x="1041" y="294"/>
                </a:cxn>
                <a:cxn ang="0">
                  <a:pos x="1077" y="485"/>
                </a:cxn>
                <a:cxn ang="0">
                  <a:pos x="1013" y="930"/>
                </a:cxn>
                <a:cxn ang="0">
                  <a:pos x="950" y="1040"/>
                </a:cxn>
                <a:cxn ang="0">
                  <a:pos x="850" y="1076"/>
                </a:cxn>
                <a:cxn ang="0">
                  <a:pos x="595" y="1040"/>
                </a:cxn>
                <a:cxn ang="0">
                  <a:pos x="486" y="994"/>
                </a:cxn>
                <a:cxn ang="0">
                  <a:pos x="459" y="985"/>
                </a:cxn>
                <a:cxn ang="0">
                  <a:pos x="322" y="876"/>
                </a:cxn>
                <a:cxn ang="0">
                  <a:pos x="232" y="803"/>
                </a:cxn>
                <a:cxn ang="0">
                  <a:pos x="104" y="685"/>
                </a:cxn>
                <a:cxn ang="0">
                  <a:pos x="4" y="449"/>
                </a:cxn>
                <a:cxn ang="0">
                  <a:pos x="13" y="130"/>
                </a:cxn>
                <a:cxn ang="0">
                  <a:pos x="186" y="21"/>
                </a:cxn>
                <a:cxn ang="0">
                  <a:pos x="222" y="12"/>
                </a:cxn>
                <a:cxn ang="0">
                  <a:pos x="422" y="30"/>
                </a:cxn>
                <a:cxn ang="0">
                  <a:pos x="577" y="103"/>
                </a:cxn>
                <a:cxn ang="0">
                  <a:pos x="695" y="176"/>
                </a:cxn>
                <a:cxn ang="0">
                  <a:pos x="768" y="203"/>
                </a:cxn>
                <a:cxn ang="0">
                  <a:pos x="1041" y="294"/>
                </a:cxn>
              </a:cxnLst>
              <a:rect l="0" t="0" r="r" b="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7" name="Freeform 45"/>
            <p:cNvSpPr>
              <a:spLocks/>
            </p:cNvSpPr>
            <p:nvPr/>
          </p:nvSpPr>
          <p:spPr bwMode="auto">
            <a:xfrm>
              <a:off x="2291" y="2591"/>
              <a:ext cx="918" cy="965"/>
            </a:xfrm>
            <a:custGeom>
              <a:avLst/>
              <a:gdLst/>
              <a:ahLst/>
              <a:cxnLst>
                <a:cxn ang="0">
                  <a:pos x="227" y="818"/>
                </a:cxn>
                <a:cxn ang="0">
                  <a:pos x="191" y="782"/>
                </a:cxn>
                <a:cxn ang="0">
                  <a:pos x="118" y="737"/>
                </a:cxn>
                <a:cxn ang="0">
                  <a:pos x="81" y="700"/>
                </a:cxn>
                <a:cxn ang="0">
                  <a:pos x="45" y="646"/>
                </a:cxn>
                <a:cxn ang="0">
                  <a:pos x="0" y="464"/>
                </a:cxn>
                <a:cxn ang="0">
                  <a:pos x="9" y="200"/>
                </a:cxn>
                <a:cxn ang="0">
                  <a:pos x="81" y="136"/>
                </a:cxn>
                <a:cxn ang="0">
                  <a:pos x="291" y="0"/>
                </a:cxn>
                <a:cxn ang="0">
                  <a:pos x="391" y="18"/>
                </a:cxn>
                <a:cxn ang="0">
                  <a:pos x="491" y="55"/>
                </a:cxn>
                <a:cxn ang="0">
                  <a:pos x="691" y="164"/>
                </a:cxn>
                <a:cxn ang="0">
                  <a:pos x="718" y="218"/>
                </a:cxn>
                <a:cxn ang="0">
                  <a:pos x="745" y="246"/>
                </a:cxn>
                <a:cxn ang="0">
                  <a:pos x="809" y="346"/>
                </a:cxn>
                <a:cxn ang="0">
                  <a:pos x="845" y="427"/>
                </a:cxn>
                <a:cxn ang="0">
                  <a:pos x="863" y="518"/>
                </a:cxn>
                <a:cxn ang="0">
                  <a:pos x="890" y="609"/>
                </a:cxn>
                <a:cxn ang="0">
                  <a:pos x="918" y="773"/>
                </a:cxn>
                <a:cxn ang="0">
                  <a:pos x="827" y="927"/>
                </a:cxn>
                <a:cxn ang="0">
                  <a:pos x="754" y="946"/>
                </a:cxn>
                <a:cxn ang="0">
                  <a:pos x="718" y="955"/>
                </a:cxn>
                <a:cxn ang="0">
                  <a:pos x="354" y="937"/>
                </a:cxn>
                <a:cxn ang="0">
                  <a:pos x="245" y="864"/>
                </a:cxn>
                <a:cxn ang="0">
                  <a:pos x="227" y="818"/>
                </a:cxn>
              </a:cxnLst>
              <a:rect l="0" t="0" r="r" b="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58" name="Freeform 46"/>
            <p:cNvSpPr>
              <a:spLocks/>
            </p:cNvSpPr>
            <p:nvPr/>
          </p:nvSpPr>
          <p:spPr bwMode="auto">
            <a:xfrm>
              <a:off x="1473" y="1882"/>
              <a:ext cx="869" cy="1173"/>
            </a:xfrm>
            <a:custGeom>
              <a:avLst/>
              <a:gdLst/>
              <a:ahLst/>
              <a:cxnLst>
                <a:cxn ang="0">
                  <a:pos x="754" y="791"/>
                </a:cxn>
                <a:cxn ang="0">
                  <a:pos x="699" y="945"/>
                </a:cxn>
                <a:cxn ang="0">
                  <a:pos x="654" y="1082"/>
                </a:cxn>
                <a:cxn ang="0">
                  <a:pos x="636" y="1136"/>
                </a:cxn>
                <a:cxn ang="0">
                  <a:pos x="618" y="1155"/>
                </a:cxn>
                <a:cxn ang="0">
                  <a:pos x="563" y="1173"/>
                </a:cxn>
                <a:cxn ang="0">
                  <a:pos x="290" y="1145"/>
                </a:cxn>
                <a:cxn ang="0">
                  <a:pos x="127" y="1073"/>
                </a:cxn>
                <a:cxn ang="0">
                  <a:pos x="36" y="1009"/>
                </a:cxn>
                <a:cxn ang="0">
                  <a:pos x="0" y="955"/>
                </a:cxn>
                <a:cxn ang="0">
                  <a:pos x="81" y="500"/>
                </a:cxn>
                <a:cxn ang="0">
                  <a:pos x="109" y="236"/>
                </a:cxn>
                <a:cxn ang="0">
                  <a:pos x="154" y="164"/>
                </a:cxn>
                <a:cxn ang="0">
                  <a:pos x="200" y="136"/>
                </a:cxn>
                <a:cxn ang="0">
                  <a:pos x="309" y="73"/>
                </a:cxn>
                <a:cxn ang="0">
                  <a:pos x="354" y="45"/>
                </a:cxn>
                <a:cxn ang="0">
                  <a:pos x="427" y="0"/>
                </a:cxn>
                <a:cxn ang="0">
                  <a:pos x="709" y="82"/>
                </a:cxn>
                <a:cxn ang="0">
                  <a:pos x="809" y="200"/>
                </a:cxn>
                <a:cxn ang="0">
                  <a:pos x="845" y="255"/>
                </a:cxn>
                <a:cxn ang="0">
                  <a:pos x="863" y="309"/>
                </a:cxn>
                <a:cxn ang="0">
                  <a:pos x="790" y="709"/>
                </a:cxn>
                <a:cxn ang="0">
                  <a:pos x="754" y="791"/>
                </a:cxn>
              </a:cxnLst>
              <a:rect l="0" t="0" r="r" b="b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2D9626-97A1-41F3-A228-A4B835430E27}" type="datetime4">
              <a:rPr lang="en-US"/>
              <a:pPr/>
              <a:t>August 8, 2024</a:t>
            </a:fld>
            <a:endParaRPr lang="en-US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916A2A-B6D4-453D-8FB2-F41A839602CF}" type="slidenum">
              <a:rPr lang="en-US"/>
              <a:pPr/>
              <a:t>6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60362"/>
            <a:ext cx="8250238" cy="554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/>
              <a:t>Requirements of Clustering in Data Mining 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325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bg2"/>
                </a:solidFill>
              </a:rPr>
              <a:t>Scalability-</a:t>
            </a:r>
            <a:r>
              <a:rPr 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large database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Ability to deal with different types of attributes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bg2"/>
                </a:solidFill>
              </a:rPr>
              <a:t>Discovery of clusters with arbitrary shape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bg2"/>
                </a:solidFill>
              </a:rPr>
              <a:t>Minimal requirements for domain knowledge to determine input parameters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solidFill>
                  <a:schemeClr val="bg2"/>
                </a:solidFill>
              </a:rPr>
              <a:t>Ablity </a:t>
            </a:r>
            <a:r>
              <a:rPr lang="en-US" sz="2400" dirty="0">
                <a:solidFill>
                  <a:schemeClr val="bg2"/>
                </a:solidFill>
              </a:rPr>
              <a:t>to deal with noise and outliers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Incremental clustering and insensitivity to order of input records- database updates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High dimensionality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Constraint-based clustering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Interpretability and usability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5B8-0687-4433-9A16-6C791101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A72C-BBC4-4719-B8CE-99BCC621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A917-F35F-48BC-BFEA-416A85FA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62360-FA75-4C79-88B4-557E9376520D}" type="datetime4">
              <a:rPr lang="en-US" smtClean="0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32661-2274-444C-AF05-5AFF6975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9E9A5-431C-4839-A92F-8EE42BC6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B3E93-AEDA-4C6C-B384-EFC511F1BBD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5555F-909E-4862-B84A-AB70170D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5" y="990600"/>
            <a:ext cx="856039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1266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AF0C-F165-4F71-9C25-64CA2BF4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12D4F-E6EC-46EC-8440-5FE8478D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F732F-5F77-4B3F-B59F-09D777DC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62360-FA75-4C79-88B4-557E9376520D}" type="datetime4">
              <a:rPr lang="en-US" smtClean="0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8AC1A-2D34-4801-90AC-4DD1D437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5CEA0-8D0E-42E6-9465-53DF3C7C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B3E93-AEDA-4C6C-B384-EFC511F1BBD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FC375A-8E93-4CCB-BD3B-9F89B3842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1" y="990600"/>
            <a:ext cx="8805498" cy="539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12202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CC3B-EA9D-4D0D-9784-A0A41614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C440-6ED0-4899-BADD-D9E0ED8C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2864B-3A6F-4994-A80D-0CA9619D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62360-FA75-4C79-88B4-557E9376520D}" type="datetime4">
              <a:rPr lang="en-US" smtClean="0"/>
              <a:pPr>
                <a:defRPr/>
              </a:pPr>
              <a:t>August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27BA2-3B64-4E25-AA11-B2F35F4C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7DC44-F688-41C9-B149-F9F59C71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B3E93-AEDA-4C6C-B384-EFC511F1BBD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D7EE0-D6BF-4C5D-8FC9-FAD637F8B7D6}"/>
              </a:ext>
            </a:extLst>
          </p:cNvPr>
          <p:cNvGrpSpPr/>
          <p:nvPr/>
        </p:nvGrpSpPr>
        <p:grpSpPr>
          <a:xfrm>
            <a:off x="282285" y="1143000"/>
            <a:ext cx="8106906" cy="4848349"/>
            <a:chOff x="229811" y="886150"/>
            <a:chExt cx="8106906" cy="48483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9F86D6-AF07-4640-9117-52361070D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11" y="2514600"/>
              <a:ext cx="8106906" cy="32198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9210A2-69A3-478B-B32D-D008DCCFD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758" y="886150"/>
              <a:ext cx="7944959" cy="1771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496239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10943</TotalTime>
  <Words>3394</Words>
  <Application>Microsoft Office PowerPoint</Application>
  <PresentationFormat>On-screen Show (4:3)</PresentationFormat>
  <Paragraphs>485</Paragraphs>
  <Slides>48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新細明體</vt:lpstr>
      <vt:lpstr>Symbol</vt:lpstr>
      <vt:lpstr>Tahoma</vt:lpstr>
      <vt:lpstr>Times New Roman</vt:lpstr>
      <vt:lpstr>Wingdings</vt:lpstr>
      <vt:lpstr>Blends</vt:lpstr>
      <vt:lpstr>Equation</vt:lpstr>
      <vt:lpstr>Document</vt:lpstr>
      <vt:lpstr>PowerPoint Presentation</vt:lpstr>
      <vt:lpstr>What is Cluster Analysis?</vt:lpstr>
      <vt:lpstr>Why Cluster Analysis?</vt:lpstr>
      <vt:lpstr>Examples of Clustering Applications</vt:lpstr>
      <vt:lpstr>Cluster Analysis</vt:lpstr>
      <vt:lpstr>Requirements of Clustering in Data Mining </vt:lpstr>
      <vt:lpstr>PowerPoint Presentation</vt:lpstr>
      <vt:lpstr>PowerPoint Presentation</vt:lpstr>
      <vt:lpstr>PowerPoint Presentation</vt:lpstr>
      <vt:lpstr>Cluster Analysis</vt:lpstr>
      <vt:lpstr>Data Structures</vt:lpstr>
      <vt:lpstr>Data Structures</vt:lpstr>
      <vt:lpstr>Data Structures</vt:lpstr>
      <vt:lpstr>Type of data in clustering analysis</vt:lpstr>
      <vt:lpstr>Interval-Scaled variables</vt:lpstr>
      <vt:lpstr>Interval-Scaled variables</vt:lpstr>
      <vt:lpstr>Interval-Scaled variables</vt:lpstr>
      <vt:lpstr>Interval-scaled variables</vt:lpstr>
      <vt:lpstr>Similarity and Dissimilarity Between Objects</vt:lpstr>
      <vt:lpstr>Similarity and Dissimilarity Between Objects (Cont.)</vt:lpstr>
      <vt:lpstr>Similarity and Dissimilarity Between Objects (Cont.)</vt:lpstr>
      <vt:lpstr>Binary Variables</vt:lpstr>
      <vt:lpstr>Binary Variables</vt:lpstr>
      <vt:lpstr>Binary Variables</vt:lpstr>
      <vt:lpstr>Binary Variables</vt:lpstr>
      <vt:lpstr>Binary Variables</vt:lpstr>
      <vt:lpstr>Dissimilarity between Binary Variables</vt:lpstr>
      <vt:lpstr>Dissimilarity between Binary Variables</vt:lpstr>
      <vt:lpstr>Categorical Variables</vt:lpstr>
      <vt:lpstr>Example</vt:lpstr>
      <vt:lpstr>Categorical Variables</vt:lpstr>
      <vt:lpstr>Ordinal Variables</vt:lpstr>
      <vt:lpstr>Ordinal Variables</vt:lpstr>
      <vt:lpstr>Example</vt:lpstr>
      <vt:lpstr>Ratio-Scaled Variables</vt:lpstr>
      <vt:lpstr>Ratio-Scaled Variables</vt:lpstr>
      <vt:lpstr>Example</vt:lpstr>
      <vt:lpstr>Variables of Mixed Types</vt:lpstr>
      <vt:lpstr>Variables of Mixed Types</vt:lpstr>
      <vt:lpstr>Variables of Mixed Types</vt:lpstr>
      <vt:lpstr>Variables of Mixed Types</vt:lpstr>
      <vt:lpstr>Dissimilarity between variables of mixed type.</vt:lpstr>
      <vt:lpstr>Dissimilarity between variables of mixed type.</vt:lpstr>
      <vt:lpstr>Dissimilarity between variables of mixed type.</vt:lpstr>
      <vt:lpstr>Cluster Analysis</vt:lpstr>
      <vt:lpstr>Major Clustering Approaches</vt:lpstr>
      <vt:lpstr>Major Clustering Approaches</vt:lpstr>
      <vt:lpstr>Major Clustering Approaches 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Shoby</cp:lastModifiedBy>
  <cp:revision>493</cp:revision>
  <cp:lastPrinted>1999-09-10T20:38:56Z</cp:lastPrinted>
  <dcterms:created xsi:type="dcterms:W3CDTF">1998-06-19T04:38:52Z</dcterms:created>
  <dcterms:modified xsi:type="dcterms:W3CDTF">2024-08-08T14:40:41Z</dcterms:modified>
</cp:coreProperties>
</file>