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1" r:id="rId4"/>
    <p:sldId id="257" r:id="rId5"/>
    <p:sldId id="267" r:id="rId6"/>
    <p:sldId id="258" r:id="rId7"/>
    <p:sldId id="259" r:id="rId8"/>
    <p:sldId id="260" r:id="rId9"/>
    <p:sldId id="261" r:id="rId10"/>
    <p:sldId id="262" r:id="rId11"/>
    <p:sldId id="263" r:id="rId12"/>
    <p:sldId id="265" r:id="rId13"/>
    <p:sldId id="270" r:id="rId14"/>
    <p:sldId id="271" r:id="rId15"/>
    <p:sldId id="293" r:id="rId16"/>
    <p:sldId id="294" r:id="rId17"/>
    <p:sldId id="264" r:id="rId18"/>
    <p:sldId id="295" r:id="rId19"/>
    <p:sldId id="274" r:id="rId20"/>
    <p:sldId id="266" r:id="rId21"/>
    <p:sldId id="275" r:id="rId22"/>
    <p:sldId id="296" r:id="rId23"/>
    <p:sldId id="297" r:id="rId24"/>
    <p:sldId id="298" r:id="rId25"/>
    <p:sldId id="278" r:id="rId26"/>
    <p:sldId id="279" r:id="rId27"/>
    <p:sldId id="299" r:id="rId28"/>
    <p:sldId id="283" r:id="rId29"/>
    <p:sldId id="300" r:id="rId30"/>
    <p:sldId id="301" r:id="rId31"/>
    <p:sldId id="302" r:id="rId32"/>
    <p:sldId id="303" r:id="rId33"/>
    <p:sldId id="286" r:id="rId34"/>
    <p:sldId id="287" r:id="rId35"/>
    <p:sldId id="281" r:id="rId36"/>
    <p:sldId id="288" r:id="rId37"/>
    <p:sldId id="306" r:id="rId38"/>
    <p:sldId id="307" r:id="rId39"/>
    <p:sldId id="28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A75C-AF49-4725-8A36-5B3A4CA76F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11DDA3-8BB6-44AB-8D4B-34BAB6E00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D4516-7E3E-458C-BE6D-90BF63F1DA17}"/>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5" name="Footer Placeholder 4">
            <a:extLst>
              <a:ext uri="{FF2B5EF4-FFF2-40B4-BE49-F238E27FC236}">
                <a16:creationId xmlns:a16="http://schemas.microsoft.com/office/drawing/2014/main" id="{2E35ECAD-0539-4621-AC3F-F4C913245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3AF48-E66F-48C8-93D9-9B45B8685E7A}"/>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15159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042-B0CD-4A07-AD10-896DD880E2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18F00-CE4F-4642-9CE5-7850DC04D7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D1DE58-390E-4800-9DAF-A79161956060}"/>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5" name="Footer Placeholder 4">
            <a:extLst>
              <a:ext uri="{FF2B5EF4-FFF2-40B4-BE49-F238E27FC236}">
                <a16:creationId xmlns:a16="http://schemas.microsoft.com/office/drawing/2014/main" id="{ACB11DCF-DE2D-4D13-A036-FA1BEF708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8EE4A-89B6-43BE-9E91-7E552FA00A71}"/>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29245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E9E13-A53F-4F60-AD94-1FF628A023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A0B57C-05BD-4A6C-A9EF-C86DC13A76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C8611-5589-44F7-B481-E029BB211035}"/>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5" name="Footer Placeholder 4">
            <a:extLst>
              <a:ext uri="{FF2B5EF4-FFF2-40B4-BE49-F238E27FC236}">
                <a16:creationId xmlns:a16="http://schemas.microsoft.com/office/drawing/2014/main" id="{22A91094-FA97-421E-8D67-77F144308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F67A3-7BD5-4888-8095-8CA011511EB6}"/>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72791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F65A-EBC5-45FD-87DC-079387FE1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A5EE2-0208-4E65-B4C5-7107AE789C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29BAB-D26F-4373-998E-9BEEB1BF0F78}"/>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5" name="Footer Placeholder 4">
            <a:extLst>
              <a:ext uri="{FF2B5EF4-FFF2-40B4-BE49-F238E27FC236}">
                <a16:creationId xmlns:a16="http://schemas.microsoft.com/office/drawing/2014/main" id="{DB7E69D2-E7F3-49FA-9EFE-71FD74B11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54911-9C45-472C-8967-DB2036B39E9E}"/>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358484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8916-035D-450A-AF47-371B65C2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FC2790-9ED1-4D2E-9A21-776C758EF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7DF5AD-9DDE-4F72-9FF7-190E8101E89C}"/>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5" name="Footer Placeholder 4">
            <a:extLst>
              <a:ext uri="{FF2B5EF4-FFF2-40B4-BE49-F238E27FC236}">
                <a16:creationId xmlns:a16="http://schemas.microsoft.com/office/drawing/2014/main" id="{4CF7EC80-4D86-448E-BAE1-4FC3CC1C2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8AF91-4B0F-4576-956F-838ABC206508}"/>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216510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C370-ED7A-4BC7-A62A-D6F1251B3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9443A9-DCE9-4B04-97BE-72AD83459A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11AF02-DA08-41FA-8DE3-3B2103F9F5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D2FA1E-8589-4FF0-8191-AD2A2A92B298}"/>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6" name="Footer Placeholder 5">
            <a:extLst>
              <a:ext uri="{FF2B5EF4-FFF2-40B4-BE49-F238E27FC236}">
                <a16:creationId xmlns:a16="http://schemas.microsoft.com/office/drawing/2014/main" id="{D0434004-779D-4DF5-BDBD-13D3DB94E1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03447-570D-40D3-AA90-E45AF22A4E41}"/>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1603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5456-3B3D-4E5E-AF98-E7E8478C3E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9690BC-00C3-42BF-8FDE-7D14362F5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1918FB-BB6A-4CF4-B9C9-BB9EE2F8FF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DDF752-EBB4-424F-A1E2-0242C7FDF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61F3E7-98EB-4822-A66B-80AA345831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9B7B0A-36DA-46C8-B27D-79021A53E633}"/>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8" name="Footer Placeholder 7">
            <a:extLst>
              <a:ext uri="{FF2B5EF4-FFF2-40B4-BE49-F238E27FC236}">
                <a16:creationId xmlns:a16="http://schemas.microsoft.com/office/drawing/2014/main" id="{0E498F2B-9C22-4F6E-A367-596F9CE3A3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85BEE2-1819-45C4-B60A-BD7E19907E34}"/>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47409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4906-3713-429A-A19C-5A0AD123F8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B7D232-E15B-4D16-9C0C-B7D9D86E0D17}"/>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4" name="Footer Placeholder 3">
            <a:extLst>
              <a:ext uri="{FF2B5EF4-FFF2-40B4-BE49-F238E27FC236}">
                <a16:creationId xmlns:a16="http://schemas.microsoft.com/office/drawing/2014/main" id="{5A6CB68F-D5CC-487F-B201-7293FBD3C1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F1A58-7084-4FA4-B7D3-51304F19455B}"/>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395872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A078A-B18C-48DF-88D2-EE73323681FB}"/>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3" name="Footer Placeholder 2">
            <a:extLst>
              <a:ext uri="{FF2B5EF4-FFF2-40B4-BE49-F238E27FC236}">
                <a16:creationId xmlns:a16="http://schemas.microsoft.com/office/drawing/2014/main" id="{E2AB064F-4A51-493B-B4AB-DD9F1C4C45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086F98-9773-432B-B446-A18EE2D58C50}"/>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289023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9EA3-8F4B-478A-BBD5-08BB25CA8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26EA4B-2AD9-4134-A286-1C120B6F5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10B9AD-3AFD-4518-B42F-9D00AE80F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DB6111-DB93-4AEB-AA76-2E2457110AB7}"/>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6" name="Footer Placeholder 5">
            <a:extLst>
              <a:ext uri="{FF2B5EF4-FFF2-40B4-BE49-F238E27FC236}">
                <a16:creationId xmlns:a16="http://schemas.microsoft.com/office/drawing/2014/main" id="{DAD42806-36FA-46AE-BE49-5F857B890A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FC19A1-0446-4869-B1DA-5AF4EF8DE7C7}"/>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389326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DC77-F17F-4071-B559-E703978B8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2FFE27-495B-463B-8048-DFBC8B9B8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D91C75-45EC-4D87-B32A-4FD44A78F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573A92-A8F5-4F98-B8D2-635144CC31F9}"/>
              </a:ext>
            </a:extLst>
          </p:cNvPr>
          <p:cNvSpPr>
            <a:spLocks noGrp="1"/>
          </p:cNvSpPr>
          <p:nvPr>
            <p:ph type="dt" sz="half" idx="10"/>
          </p:nvPr>
        </p:nvSpPr>
        <p:spPr/>
        <p:txBody>
          <a:bodyPr/>
          <a:lstStyle/>
          <a:p>
            <a:fld id="{CD9C768A-4CD3-4A77-9CAA-D4194BE329CE}" type="datetimeFigureOut">
              <a:rPr lang="en-IN" smtClean="0"/>
              <a:t>16-08-2024</a:t>
            </a:fld>
            <a:endParaRPr lang="en-IN"/>
          </a:p>
        </p:txBody>
      </p:sp>
      <p:sp>
        <p:nvSpPr>
          <p:cNvPr id="6" name="Footer Placeholder 5">
            <a:extLst>
              <a:ext uri="{FF2B5EF4-FFF2-40B4-BE49-F238E27FC236}">
                <a16:creationId xmlns:a16="http://schemas.microsoft.com/office/drawing/2014/main" id="{1F4D2CB1-C215-4C7E-A418-6636D1C345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24BB0-E70E-4B54-8BFF-4D456AC3EE5C}"/>
              </a:ext>
            </a:extLst>
          </p:cNvPr>
          <p:cNvSpPr>
            <a:spLocks noGrp="1"/>
          </p:cNvSpPr>
          <p:nvPr>
            <p:ph type="sldNum" sz="quarter" idx="12"/>
          </p:nvPr>
        </p:nvSpPr>
        <p:spPr/>
        <p:txBody>
          <a:bodyPr/>
          <a:lstStyle/>
          <a:p>
            <a:fld id="{027C3FC3-2F74-4B00-8F78-4402AC7F430B}" type="slidenum">
              <a:rPr lang="en-IN" smtClean="0"/>
              <a:t>‹#›</a:t>
            </a:fld>
            <a:endParaRPr lang="en-IN"/>
          </a:p>
        </p:txBody>
      </p:sp>
    </p:spTree>
    <p:extLst>
      <p:ext uri="{BB962C8B-B14F-4D97-AF65-F5344CB8AC3E}">
        <p14:creationId xmlns:p14="http://schemas.microsoft.com/office/powerpoint/2010/main" val="376344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E8F98-1DC1-495C-BDC3-E15A813CB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82608F-E5E2-4903-B7C5-735565CBA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6C1B4-182F-4AAA-830F-04E3D2568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C768A-4CD3-4A77-9CAA-D4194BE329CE}" type="datetimeFigureOut">
              <a:rPr lang="en-IN" smtClean="0"/>
              <a:t>16-08-2024</a:t>
            </a:fld>
            <a:endParaRPr lang="en-IN"/>
          </a:p>
        </p:txBody>
      </p:sp>
      <p:sp>
        <p:nvSpPr>
          <p:cNvPr id="5" name="Footer Placeholder 4">
            <a:extLst>
              <a:ext uri="{FF2B5EF4-FFF2-40B4-BE49-F238E27FC236}">
                <a16:creationId xmlns:a16="http://schemas.microsoft.com/office/drawing/2014/main" id="{8CE35896-AF03-4128-9664-F5D99438E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8D6A1A-7095-4D31-A7BB-1EAFCE77F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C3FC3-2F74-4B00-8F78-4402AC7F430B}" type="slidenum">
              <a:rPr lang="en-IN" smtClean="0"/>
              <a:t>‹#›</a:t>
            </a:fld>
            <a:endParaRPr lang="en-IN"/>
          </a:p>
        </p:txBody>
      </p:sp>
    </p:spTree>
    <p:extLst>
      <p:ext uri="{BB962C8B-B14F-4D97-AF65-F5344CB8AC3E}">
        <p14:creationId xmlns:p14="http://schemas.microsoft.com/office/powerpoint/2010/main" val="2342767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0C97-1C25-4C99-BB89-2767CACB9697}"/>
              </a:ext>
            </a:extLst>
          </p:cNvPr>
          <p:cNvSpPr>
            <a:spLocks noGrp="1"/>
          </p:cNvSpPr>
          <p:nvPr>
            <p:ph type="ctrTitle"/>
          </p:nvPr>
        </p:nvSpPr>
        <p:spPr>
          <a:xfrm>
            <a:off x="1633057" y="266686"/>
            <a:ext cx="9144000" cy="1285277"/>
          </a:xfrm>
        </p:spPr>
        <p:txBody>
          <a:bodyPr/>
          <a:lstStyle/>
          <a:p>
            <a:r>
              <a:rPr lang="en-US" dirty="0"/>
              <a:t>Sub Division of Journal </a:t>
            </a:r>
            <a:endParaRPr lang="en-IN" dirty="0"/>
          </a:p>
        </p:txBody>
      </p:sp>
      <p:sp>
        <p:nvSpPr>
          <p:cNvPr id="3" name="Subtitle 2">
            <a:extLst>
              <a:ext uri="{FF2B5EF4-FFF2-40B4-BE49-F238E27FC236}">
                <a16:creationId xmlns:a16="http://schemas.microsoft.com/office/drawing/2014/main" id="{1DD904F7-35EC-491B-A321-56C5CD5E5553}"/>
              </a:ext>
            </a:extLst>
          </p:cNvPr>
          <p:cNvSpPr>
            <a:spLocks noGrp="1"/>
          </p:cNvSpPr>
          <p:nvPr>
            <p:ph type="subTitle" idx="1"/>
          </p:nvPr>
        </p:nvSpPr>
        <p:spPr>
          <a:xfrm>
            <a:off x="1633057" y="1551963"/>
            <a:ext cx="9144000" cy="1655762"/>
          </a:xfrm>
        </p:spPr>
        <p:txBody>
          <a:bodyPr/>
          <a:lstStyle/>
          <a:p>
            <a:r>
              <a:rPr lang="en-US" dirty="0"/>
              <a:t>Subsidiary book / Special Journal </a:t>
            </a:r>
            <a:endParaRPr lang="en-IN" dirty="0"/>
          </a:p>
        </p:txBody>
      </p:sp>
      <p:pic>
        <p:nvPicPr>
          <p:cNvPr id="4" name="Picture 3">
            <a:extLst>
              <a:ext uri="{FF2B5EF4-FFF2-40B4-BE49-F238E27FC236}">
                <a16:creationId xmlns:a16="http://schemas.microsoft.com/office/drawing/2014/main" id="{E9E8007D-B100-480F-ACB0-1C5D54F6844E}"/>
              </a:ext>
            </a:extLst>
          </p:cNvPr>
          <p:cNvPicPr>
            <a:picLocks noChangeAspect="1"/>
          </p:cNvPicPr>
          <p:nvPr/>
        </p:nvPicPr>
        <p:blipFill>
          <a:blip r:embed="rId2"/>
          <a:stretch>
            <a:fillRect/>
          </a:stretch>
        </p:blipFill>
        <p:spPr>
          <a:xfrm>
            <a:off x="3701073" y="2075971"/>
            <a:ext cx="5988211" cy="4782029"/>
          </a:xfrm>
          <a:prstGeom prst="rect">
            <a:avLst/>
          </a:prstGeom>
        </p:spPr>
      </p:pic>
    </p:spTree>
    <p:extLst>
      <p:ext uri="{BB962C8B-B14F-4D97-AF65-F5344CB8AC3E}">
        <p14:creationId xmlns:p14="http://schemas.microsoft.com/office/powerpoint/2010/main" val="231345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A219-1E0A-4241-9796-3843283A2F33}"/>
              </a:ext>
            </a:extLst>
          </p:cNvPr>
          <p:cNvSpPr>
            <a:spLocks noGrp="1"/>
          </p:cNvSpPr>
          <p:nvPr>
            <p:ph type="title"/>
          </p:nvPr>
        </p:nvSpPr>
        <p:spPr/>
        <p:txBody>
          <a:bodyPr/>
          <a:lstStyle/>
          <a:p>
            <a:r>
              <a:rPr lang="en-US" b="1" dirty="0">
                <a:solidFill>
                  <a:srgbClr val="FF0000"/>
                </a:solidFill>
              </a:rPr>
              <a:t>Sales Returns Book</a:t>
            </a:r>
            <a:endParaRPr lang="en-IN" dirty="0">
              <a:solidFill>
                <a:srgbClr val="FF0000"/>
              </a:solidFill>
            </a:endParaRPr>
          </a:p>
        </p:txBody>
      </p:sp>
      <p:sp>
        <p:nvSpPr>
          <p:cNvPr id="3" name="Content Placeholder 2">
            <a:extLst>
              <a:ext uri="{FF2B5EF4-FFF2-40B4-BE49-F238E27FC236}">
                <a16:creationId xmlns:a16="http://schemas.microsoft.com/office/drawing/2014/main" id="{1794C823-7DE8-4D7B-B854-401F8CE466AB}"/>
              </a:ext>
            </a:extLst>
          </p:cNvPr>
          <p:cNvSpPr>
            <a:spLocks noGrp="1"/>
          </p:cNvSpPr>
          <p:nvPr>
            <p:ph idx="1"/>
          </p:nvPr>
        </p:nvSpPr>
        <p:spPr/>
        <p:txBody>
          <a:bodyPr/>
          <a:lstStyle/>
          <a:p>
            <a:pPr algn="just"/>
            <a:r>
              <a:rPr lang="en-US" b="1" dirty="0">
                <a:solidFill>
                  <a:srgbClr val="FF0000"/>
                </a:solidFill>
              </a:rPr>
              <a:t>Sales Returns Book</a:t>
            </a:r>
            <a:r>
              <a:rPr lang="en-US" dirty="0">
                <a:solidFill>
                  <a:srgbClr val="FF0000"/>
                </a:solidFill>
              </a:rPr>
              <a:t>: </a:t>
            </a:r>
            <a:r>
              <a:rPr lang="en-US" dirty="0">
                <a:solidFill>
                  <a:srgbClr val="0070C0"/>
                </a:solidFill>
              </a:rPr>
              <a:t>The Sales Returns Book, or </a:t>
            </a:r>
            <a:r>
              <a:rPr lang="en-US" dirty="0">
                <a:solidFill>
                  <a:srgbClr val="00B050"/>
                </a:solidFill>
              </a:rPr>
              <a:t>Returns Inward Book, is used to record goods returned by customers.</a:t>
            </a:r>
            <a:r>
              <a:rPr lang="en-US" dirty="0">
                <a:solidFill>
                  <a:srgbClr val="0070C0"/>
                </a:solidFill>
              </a:rPr>
              <a:t> These returns might be due to defects, damages, or other reasons. The totals are transferred to the Sales Returns Ledger.</a:t>
            </a:r>
            <a:endParaRPr lang="en-IN" dirty="0">
              <a:solidFill>
                <a:srgbClr val="0070C0"/>
              </a:solidFill>
            </a:endParaRPr>
          </a:p>
        </p:txBody>
      </p:sp>
    </p:spTree>
    <p:extLst>
      <p:ext uri="{BB962C8B-B14F-4D97-AF65-F5344CB8AC3E}">
        <p14:creationId xmlns:p14="http://schemas.microsoft.com/office/powerpoint/2010/main" val="23519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7C40-2BAA-48ED-8C92-ABBB7B6125CE}"/>
              </a:ext>
            </a:extLst>
          </p:cNvPr>
          <p:cNvSpPr>
            <a:spLocks noGrp="1"/>
          </p:cNvSpPr>
          <p:nvPr>
            <p:ph type="title"/>
          </p:nvPr>
        </p:nvSpPr>
        <p:spPr/>
        <p:txBody>
          <a:bodyPr/>
          <a:lstStyle/>
          <a:p>
            <a:r>
              <a:rPr lang="en-US" b="1" dirty="0"/>
              <a:t>Journal Proper</a:t>
            </a:r>
            <a:r>
              <a:rPr lang="en-US" dirty="0"/>
              <a:t>:</a:t>
            </a:r>
            <a:endParaRPr lang="en-IN" dirty="0"/>
          </a:p>
        </p:txBody>
      </p:sp>
      <p:sp>
        <p:nvSpPr>
          <p:cNvPr id="3" name="Content Placeholder 2">
            <a:extLst>
              <a:ext uri="{FF2B5EF4-FFF2-40B4-BE49-F238E27FC236}">
                <a16:creationId xmlns:a16="http://schemas.microsoft.com/office/drawing/2014/main" id="{57736CA1-244C-447B-A031-29062DC43CA8}"/>
              </a:ext>
            </a:extLst>
          </p:cNvPr>
          <p:cNvSpPr>
            <a:spLocks noGrp="1"/>
          </p:cNvSpPr>
          <p:nvPr>
            <p:ph idx="1"/>
          </p:nvPr>
        </p:nvSpPr>
        <p:spPr/>
        <p:txBody>
          <a:bodyPr/>
          <a:lstStyle/>
          <a:p>
            <a:pPr algn="just"/>
            <a:r>
              <a:rPr lang="en-US" b="1" dirty="0">
                <a:solidFill>
                  <a:srgbClr val="FF0000"/>
                </a:solidFill>
              </a:rPr>
              <a:t>Journal Proper</a:t>
            </a:r>
            <a:r>
              <a:rPr lang="en-US" dirty="0">
                <a:solidFill>
                  <a:srgbClr val="FF0000"/>
                </a:solidFill>
              </a:rPr>
              <a:t>: </a:t>
            </a:r>
            <a:r>
              <a:rPr lang="en-US" dirty="0">
                <a:solidFill>
                  <a:srgbClr val="0070C0"/>
                </a:solidFill>
              </a:rPr>
              <a:t>The Journal Proper, also known as the </a:t>
            </a:r>
            <a:r>
              <a:rPr lang="en-US" dirty="0">
                <a:solidFill>
                  <a:srgbClr val="00B050"/>
                </a:solidFill>
              </a:rPr>
              <a:t>General Journal</a:t>
            </a:r>
            <a:r>
              <a:rPr lang="en-US" dirty="0">
                <a:solidFill>
                  <a:srgbClr val="0070C0"/>
                </a:solidFill>
              </a:rPr>
              <a:t>, </a:t>
            </a:r>
            <a:r>
              <a:rPr lang="en-US" b="1" dirty="0">
                <a:solidFill>
                  <a:srgbClr val="FF0000"/>
                </a:solidFill>
              </a:rPr>
              <a:t>records transactions that do not fit into any of the other special journals.</a:t>
            </a:r>
            <a:r>
              <a:rPr lang="en-US" dirty="0">
                <a:solidFill>
                  <a:srgbClr val="0070C0"/>
                </a:solidFill>
              </a:rPr>
              <a:t> This includes adjusting entries, closing entries, error corrections, and any transactions that are infrequent or irregular in nature. </a:t>
            </a:r>
            <a:endParaRPr lang="en-IN" dirty="0">
              <a:solidFill>
                <a:srgbClr val="0070C0"/>
              </a:solidFill>
            </a:endParaRPr>
          </a:p>
        </p:txBody>
      </p:sp>
    </p:spTree>
    <p:extLst>
      <p:ext uri="{BB962C8B-B14F-4D97-AF65-F5344CB8AC3E}">
        <p14:creationId xmlns:p14="http://schemas.microsoft.com/office/powerpoint/2010/main" val="172353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E138-39D9-467C-B3C7-EBD2F47EC4C4}"/>
              </a:ext>
            </a:extLst>
          </p:cNvPr>
          <p:cNvSpPr>
            <a:spLocks noGrp="1"/>
          </p:cNvSpPr>
          <p:nvPr>
            <p:ph type="title"/>
          </p:nvPr>
        </p:nvSpPr>
        <p:spPr/>
        <p:txBody>
          <a:bodyPr/>
          <a:lstStyle/>
          <a:p>
            <a:r>
              <a:rPr lang="en-US" b="1" dirty="0">
                <a:solidFill>
                  <a:srgbClr val="FF0000"/>
                </a:solidFill>
              </a:rPr>
              <a:t>Cash book Types </a:t>
            </a:r>
            <a:endParaRPr lang="en-IN" b="1" dirty="0">
              <a:solidFill>
                <a:srgbClr val="FF0000"/>
              </a:solidFill>
            </a:endParaRPr>
          </a:p>
        </p:txBody>
      </p:sp>
      <p:sp>
        <p:nvSpPr>
          <p:cNvPr id="3" name="Content Placeholder 2">
            <a:extLst>
              <a:ext uri="{FF2B5EF4-FFF2-40B4-BE49-F238E27FC236}">
                <a16:creationId xmlns:a16="http://schemas.microsoft.com/office/drawing/2014/main" id="{BEC24A2E-6FA5-476D-B409-EE38C04F98BC}"/>
              </a:ext>
            </a:extLst>
          </p:cNvPr>
          <p:cNvSpPr>
            <a:spLocks noGrp="1"/>
          </p:cNvSpPr>
          <p:nvPr>
            <p:ph idx="1"/>
          </p:nvPr>
        </p:nvSpPr>
        <p:spPr/>
        <p:txBody>
          <a:bodyPr/>
          <a:lstStyle/>
          <a:p>
            <a:r>
              <a:rPr lang="en-US" b="1" dirty="0">
                <a:solidFill>
                  <a:srgbClr val="0070C0"/>
                </a:solidFill>
              </a:rPr>
              <a:t>Single Column Cash Book</a:t>
            </a:r>
            <a:endParaRPr lang="en-US" dirty="0">
              <a:solidFill>
                <a:srgbClr val="0070C0"/>
              </a:solidFill>
            </a:endParaRPr>
          </a:p>
          <a:p>
            <a:r>
              <a:rPr lang="en-US" b="1" dirty="0">
                <a:solidFill>
                  <a:srgbClr val="0070C0"/>
                </a:solidFill>
              </a:rPr>
              <a:t>Double Column Cash Book</a:t>
            </a:r>
            <a:endParaRPr lang="en-US" dirty="0">
              <a:solidFill>
                <a:srgbClr val="0070C0"/>
              </a:solidFill>
            </a:endParaRPr>
          </a:p>
          <a:p>
            <a:r>
              <a:rPr lang="en-US" b="1" dirty="0">
                <a:solidFill>
                  <a:srgbClr val="0070C0"/>
                </a:solidFill>
              </a:rPr>
              <a:t>Triple Column Cash Book</a:t>
            </a:r>
            <a:endParaRPr lang="en-US" dirty="0">
              <a:solidFill>
                <a:srgbClr val="0070C0"/>
              </a:solidFill>
            </a:endParaRPr>
          </a:p>
          <a:p>
            <a:r>
              <a:rPr lang="en-US" b="1" dirty="0">
                <a:solidFill>
                  <a:srgbClr val="0070C0"/>
                </a:solidFill>
              </a:rPr>
              <a:t>Petty Cash Book</a:t>
            </a:r>
            <a:endParaRPr lang="en-US" dirty="0">
              <a:solidFill>
                <a:srgbClr val="0070C0"/>
              </a:solidFill>
            </a:endParaRPr>
          </a:p>
          <a:p>
            <a:endParaRPr lang="en-IN" dirty="0">
              <a:solidFill>
                <a:srgbClr val="0070C0"/>
              </a:solidFill>
            </a:endParaRPr>
          </a:p>
        </p:txBody>
      </p:sp>
    </p:spTree>
    <p:extLst>
      <p:ext uri="{BB962C8B-B14F-4D97-AF65-F5344CB8AC3E}">
        <p14:creationId xmlns:p14="http://schemas.microsoft.com/office/powerpoint/2010/main" val="43379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4A4E-4B90-4F45-BB64-60301479E834}"/>
              </a:ext>
            </a:extLst>
          </p:cNvPr>
          <p:cNvSpPr>
            <a:spLocks noGrp="1"/>
          </p:cNvSpPr>
          <p:nvPr>
            <p:ph type="title"/>
          </p:nvPr>
        </p:nvSpPr>
        <p:spPr/>
        <p:txBody>
          <a:bodyPr/>
          <a:lstStyle/>
          <a:p>
            <a:r>
              <a:rPr lang="en-US" dirty="0">
                <a:solidFill>
                  <a:srgbClr val="FF0000"/>
                </a:solidFill>
              </a:rPr>
              <a:t>Single Column Cash Book</a:t>
            </a:r>
          </a:p>
        </p:txBody>
      </p:sp>
      <p:sp>
        <p:nvSpPr>
          <p:cNvPr id="3" name="Content Placeholder 2">
            <a:extLst>
              <a:ext uri="{FF2B5EF4-FFF2-40B4-BE49-F238E27FC236}">
                <a16:creationId xmlns:a16="http://schemas.microsoft.com/office/drawing/2014/main" id="{604A22D2-FE77-439C-88E7-1E076154DBBE}"/>
              </a:ext>
            </a:extLst>
          </p:cNvPr>
          <p:cNvSpPr>
            <a:spLocks noGrp="1"/>
          </p:cNvSpPr>
          <p:nvPr>
            <p:ph idx="1"/>
          </p:nvPr>
        </p:nvSpPr>
        <p:spPr>
          <a:xfrm>
            <a:off x="838200" y="1825625"/>
            <a:ext cx="10515600" cy="1848753"/>
          </a:xfrm>
        </p:spPr>
        <p:txBody>
          <a:bodyPr/>
          <a:lstStyle/>
          <a:p>
            <a:r>
              <a:rPr lang="en-US" dirty="0">
                <a:solidFill>
                  <a:srgbClr val="0070C0"/>
                </a:solidFill>
              </a:rPr>
              <a:t>The simplest form of cash book is the Single Column Cash Book. It is like an ordinary Cash Account</a:t>
            </a:r>
          </a:p>
          <a:p>
            <a:r>
              <a:rPr lang="en-US" dirty="0">
                <a:solidFill>
                  <a:srgbClr val="0070C0"/>
                </a:solidFill>
              </a:rPr>
              <a:t>The debit side of the cash book is used for recording all cash receipts and the credit side for all cash payments</a:t>
            </a:r>
          </a:p>
        </p:txBody>
      </p:sp>
      <p:pic>
        <p:nvPicPr>
          <p:cNvPr id="4" name="Picture 3">
            <a:extLst>
              <a:ext uri="{FF2B5EF4-FFF2-40B4-BE49-F238E27FC236}">
                <a16:creationId xmlns:a16="http://schemas.microsoft.com/office/drawing/2014/main" id="{9998AC28-0A61-4537-B9BF-53A8BBC258ED}"/>
              </a:ext>
            </a:extLst>
          </p:cNvPr>
          <p:cNvPicPr>
            <a:picLocks noChangeAspect="1"/>
          </p:cNvPicPr>
          <p:nvPr/>
        </p:nvPicPr>
        <p:blipFill>
          <a:blip r:embed="rId2"/>
          <a:stretch>
            <a:fillRect/>
          </a:stretch>
        </p:blipFill>
        <p:spPr>
          <a:xfrm>
            <a:off x="1208102" y="3581400"/>
            <a:ext cx="9658350" cy="3276600"/>
          </a:xfrm>
          <a:prstGeom prst="rect">
            <a:avLst/>
          </a:prstGeom>
        </p:spPr>
      </p:pic>
    </p:spTree>
    <p:extLst>
      <p:ext uri="{BB962C8B-B14F-4D97-AF65-F5344CB8AC3E}">
        <p14:creationId xmlns:p14="http://schemas.microsoft.com/office/powerpoint/2010/main" val="194493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43F8-1E75-4539-A6EA-EFED81639822}"/>
              </a:ext>
            </a:extLst>
          </p:cNvPr>
          <p:cNvSpPr>
            <a:spLocks noGrp="1"/>
          </p:cNvSpPr>
          <p:nvPr>
            <p:ph type="title"/>
          </p:nvPr>
        </p:nvSpPr>
        <p:spPr/>
        <p:txBody>
          <a:bodyPr/>
          <a:lstStyle/>
          <a:p>
            <a:r>
              <a:rPr lang="en-US" b="1" dirty="0">
                <a:solidFill>
                  <a:srgbClr val="FF0000"/>
                </a:solidFill>
              </a:rPr>
              <a:t>Posting the Cash Book</a:t>
            </a:r>
          </a:p>
        </p:txBody>
      </p:sp>
      <p:sp>
        <p:nvSpPr>
          <p:cNvPr id="3" name="Content Placeholder 2">
            <a:extLst>
              <a:ext uri="{FF2B5EF4-FFF2-40B4-BE49-F238E27FC236}">
                <a16:creationId xmlns:a16="http://schemas.microsoft.com/office/drawing/2014/main" id="{191D861D-7B23-4275-8ACE-A6239651C737}"/>
              </a:ext>
            </a:extLst>
          </p:cNvPr>
          <p:cNvSpPr>
            <a:spLocks noGrp="1"/>
          </p:cNvSpPr>
          <p:nvPr>
            <p:ph idx="1"/>
          </p:nvPr>
        </p:nvSpPr>
        <p:spPr>
          <a:xfrm>
            <a:off x="335561" y="1825625"/>
            <a:ext cx="11643918" cy="4351338"/>
          </a:xfrm>
        </p:spPr>
        <p:txBody>
          <a:bodyPr/>
          <a:lstStyle/>
          <a:p>
            <a:pPr algn="just"/>
            <a:r>
              <a:rPr lang="en-US" dirty="0" err="1">
                <a:solidFill>
                  <a:srgbClr val="00B0F0"/>
                </a:solidFill>
              </a:rPr>
              <a:t>i</a:t>
            </a:r>
            <a:r>
              <a:rPr lang="en-US" dirty="0">
                <a:solidFill>
                  <a:srgbClr val="00B0F0"/>
                </a:solidFill>
              </a:rPr>
              <a:t>)  for all transactions entered on the debit side of the cash book, credit the concerned accounts in the ledger by writing 'By Cash A/c' in the particulars column, and </a:t>
            </a:r>
          </a:p>
          <a:p>
            <a:pPr algn="just"/>
            <a:r>
              <a:rPr lang="en-US" dirty="0">
                <a:solidFill>
                  <a:srgbClr val="00B0F0"/>
                </a:solidFill>
              </a:rPr>
              <a:t>ii) for all transactions entered on the credit side of the cash book, debit the concerned , I accounts in the ledger 'by writing 'To Cash A/c' in the particulars column.</a:t>
            </a:r>
          </a:p>
        </p:txBody>
      </p:sp>
    </p:spTree>
    <p:extLst>
      <p:ext uri="{BB962C8B-B14F-4D97-AF65-F5344CB8AC3E}">
        <p14:creationId xmlns:p14="http://schemas.microsoft.com/office/powerpoint/2010/main" val="34346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015-338D-4064-B620-6F2891C2C812}"/>
              </a:ext>
            </a:extLst>
          </p:cNvPr>
          <p:cNvSpPr>
            <a:spLocks noGrp="1"/>
          </p:cNvSpPr>
          <p:nvPr>
            <p:ph type="title"/>
          </p:nvPr>
        </p:nvSpPr>
        <p:spPr/>
        <p:txBody>
          <a:bodyPr/>
          <a:lstStyle/>
          <a:p>
            <a:r>
              <a:rPr lang="en-US" dirty="0"/>
              <a:t>Exercise 1 </a:t>
            </a:r>
            <a:endParaRPr lang="en-IN" dirty="0"/>
          </a:p>
        </p:txBody>
      </p:sp>
      <p:sp>
        <p:nvSpPr>
          <p:cNvPr id="3" name="Content Placeholder 2">
            <a:extLst>
              <a:ext uri="{FF2B5EF4-FFF2-40B4-BE49-F238E27FC236}">
                <a16:creationId xmlns:a16="http://schemas.microsoft.com/office/drawing/2014/main" id="{7314EE04-BE50-4178-83C1-8FB17015392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0F9FE05-92E5-4D78-AA48-B0BDD59C46CE}"/>
              </a:ext>
            </a:extLst>
          </p:cNvPr>
          <p:cNvPicPr>
            <a:picLocks noChangeAspect="1"/>
          </p:cNvPicPr>
          <p:nvPr/>
        </p:nvPicPr>
        <p:blipFill>
          <a:blip r:embed="rId2"/>
          <a:stretch>
            <a:fillRect/>
          </a:stretch>
        </p:blipFill>
        <p:spPr>
          <a:xfrm>
            <a:off x="838200" y="1750765"/>
            <a:ext cx="6772275" cy="3524250"/>
          </a:xfrm>
          <a:prstGeom prst="rect">
            <a:avLst/>
          </a:prstGeom>
        </p:spPr>
      </p:pic>
      <p:sp>
        <p:nvSpPr>
          <p:cNvPr id="5" name="TextBox 4">
            <a:extLst>
              <a:ext uri="{FF2B5EF4-FFF2-40B4-BE49-F238E27FC236}">
                <a16:creationId xmlns:a16="http://schemas.microsoft.com/office/drawing/2014/main" id="{0E9EFEA5-68C9-473E-83F3-9683800B0A95}"/>
              </a:ext>
            </a:extLst>
          </p:cNvPr>
          <p:cNvSpPr txBox="1"/>
          <p:nvPr/>
        </p:nvSpPr>
        <p:spPr>
          <a:xfrm>
            <a:off x="838200" y="5605492"/>
            <a:ext cx="2847254" cy="646331"/>
          </a:xfrm>
          <a:prstGeom prst="rect">
            <a:avLst/>
          </a:prstGeom>
          <a:noFill/>
        </p:spPr>
        <p:txBody>
          <a:bodyPr wrap="none" rtlCol="0">
            <a:spAutoFit/>
          </a:bodyPr>
          <a:lstStyle/>
          <a:p>
            <a:endParaRPr lang="en-US" dirty="0"/>
          </a:p>
          <a:p>
            <a:r>
              <a:rPr lang="en-US" dirty="0"/>
              <a:t>C</a:t>
            </a:r>
            <a:r>
              <a:rPr lang="en-IN" dirty="0"/>
              <a:t>ash Book Balance Rs. 5,700</a:t>
            </a:r>
          </a:p>
        </p:txBody>
      </p:sp>
    </p:spTree>
    <p:extLst>
      <p:ext uri="{BB962C8B-B14F-4D97-AF65-F5344CB8AC3E}">
        <p14:creationId xmlns:p14="http://schemas.microsoft.com/office/powerpoint/2010/main" val="87395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4CDF-F1D5-4A2F-AF92-8887B970C5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B460C8-86B8-4FFD-A947-32C2FA4A811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a:t>
            </a:r>
            <a:r>
              <a:rPr lang="en-IN" dirty="0"/>
              <a:t>ash book Balance Rs. 14,000</a:t>
            </a:r>
          </a:p>
        </p:txBody>
      </p:sp>
      <p:pic>
        <p:nvPicPr>
          <p:cNvPr id="4" name="Picture 3">
            <a:extLst>
              <a:ext uri="{FF2B5EF4-FFF2-40B4-BE49-F238E27FC236}">
                <a16:creationId xmlns:a16="http://schemas.microsoft.com/office/drawing/2014/main" id="{B0A35574-7DC1-4890-9F8E-9A96B7B88522}"/>
              </a:ext>
            </a:extLst>
          </p:cNvPr>
          <p:cNvPicPr>
            <a:picLocks noChangeAspect="1"/>
          </p:cNvPicPr>
          <p:nvPr/>
        </p:nvPicPr>
        <p:blipFill>
          <a:blip r:embed="rId2"/>
          <a:stretch>
            <a:fillRect/>
          </a:stretch>
        </p:blipFill>
        <p:spPr>
          <a:xfrm>
            <a:off x="838200" y="1825625"/>
            <a:ext cx="7500457" cy="3290244"/>
          </a:xfrm>
          <a:prstGeom prst="rect">
            <a:avLst/>
          </a:prstGeom>
        </p:spPr>
      </p:pic>
    </p:spTree>
    <p:extLst>
      <p:ext uri="{BB962C8B-B14F-4D97-AF65-F5344CB8AC3E}">
        <p14:creationId xmlns:p14="http://schemas.microsoft.com/office/powerpoint/2010/main" val="193980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4905-1736-4FB1-9E50-DFDE61A41242}"/>
              </a:ext>
            </a:extLst>
          </p:cNvPr>
          <p:cNvSpPr>
            <a:spLocks noGrp="1"/>
          </p:cNvSpPr>
          <p:nvPr>
            <p:ph type="title"/>
          </p:nvPr>
        </p:nvSpPr>
        <p:spPr/>
        <p:txBody>
          <a:bodyPr/>
          <a:lstStyle/>
          <a:p>
            <a:r>
              <a:rPr lang="en-US" dirty="0">
                <a:solidFill>
                  <a:srgbClr val="FF0000"/>
                </a:solidFill>
              </a:rPr>
              <a:t>Two Column Cash Book</a:t>
            </a:r>
          </a:p>
        </p:txBody>
      </p:sp>
      <p:sp>
        <p:nvSpPr>
          <p:cNvPr id="3" name="Content Placeholder 2">
            <a:extLst>
              <a:ext uri="{FF2B5EF4-FFF2-40B4-BE49-F238E27FC236}">
                <a16:creationId xmlns:a16="http://schemas.microsoft.com/office/drawing/2014/main" id="{83CB486B-1609-4D63-BA0B-D7341E10C6EC}"/>
              </a:ext>
            </a:extLst>
          </p:cNvPr>
          <p:cNvSpPr>
            <a:spLocks noGrp="1"/>
          </p:cNvSpPr>
          <p:nvPr>
            <p:ph idx="1"/>
          </p:nvPr>
        </p:nvSpPr>
        <p:spPr>
          <a:xfrm>
            <a:off x="784006" y="1456509"/>
            <a:ext cx="10515600" cy="4351338"/>
          </a:xfrm>
        </p:spPr>
        <p:txBody>
          <a:bodyPr/>
          <a:lstStyle/>
          <a:p>
            <a:pPr algn="just"/>
            <a:r>
              <a:rPr lang="en-US" dirty="0">
                <a:solidFill>
                  <a:srgbClr val="00B0F0"/>
                </a:solidFill>
              </a:rPr>
              <a:t>When cash is received from a debtor some cash discount may be allowed to him. Similarly, when payment is made to a creditor he may also allow some cash discount.</a:t>
            </a:r>
          </a:p>
          <a:p>
            <a:pPr algn="just"/>
            <a:r>
              <a:rPr lang="en-US" dirty="0">
                <a:solidFill>
                  <a:srgbClr val="00B0F0"/>
                </a:solidFill>
              </a:rPr>
              <a:t>For this purpose, an additional amount column is provided on both sides of the Cash Book.</a:t>
            </a:r>
          </a:p>
        </p:txBody>
      </p:sp>
      <p:pic>
        <p:nvPicPr>
          <p:cNvPr id="5" name="Picture 4">
            <a:extLst>
              <a:ext uri="{FF2B5EF4-FFF2-40B4-BE49-F238E27FC236}">
                <a16:creationId xmlns:a16="http://schemas.microsoft.com/office/drawing/2014/main" id="{0A34C97B-6264-4632-88DA-DDDB38DBA89D}"/>
              </a:ext>
            </a:extLst>
          </p:cNvPr>
          <p:cNvPicPr>
            <a:picLocks noChangeAspect="1"/>
          </p:cNvPicPr>
          <p:nvPr/>
        </p:nvPicPr>
        <p:blipFill>
          <a:blip r:embed="rId2"/>
          <a:stretch>
            <a:fillRect/>
          </a:stretch>
        </p:blipFill>
        <p:spPr>
          <a:xfrm>
            <a:off x="2440380" y="4570587"/>
            <a:ext cx="7311239" cy="1896102"/>
          </a:xfrm>
          <a:prstGeom prst="rect">
            <a:avLst/>
          </a:prstGeom>
        </p:spPr>
      </p:pic>
    </p:spTree>
    <p:extLst>
      <p:ext uri="{BB962C8B-B14F-4D97-AF65-F5344CB8AC3E}">
        <p14:creationId xmlns:p14="http://schemas.microsoft.com/office/powerpoint/2010/main" val="19256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22F5-2A11-49FE-B11F-D14402502A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A4CA32-EE16-4080-B62C-1FAEDCAE22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8518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03C7-7535-41F0-A33B-0FAA12F62D82}"/>
              </a:ext>
            </a:extLst>
          </p:cNvPr>
          <p:cNvSpPr>
            <a:spLocks noGrp="1"/>
          </p:cNvSpPr>
          <p:nvPr>
            <p:ph type="title"/>
          </p:nvPr>
        </p:nvSpPr>
        <p:spPr>
          <a:xfrm>
            <a:off x="838200" y="0"/>
            <a:ext cx="10515600" cy="784167"/>
          </a:xfrm>
        </p:spPr>
        <p:txBody>
          <a:bodyPr/>
          <a:lstStyle/>
          <a:p>
            <a:r>
              <a:rPr lang="en-US" dirty="0">
                <a:solidFill>
                  <a:srgbClr val="FF0000"/>
                </a:solidFill>
              </a:rPr>
              <a:t>Three Column. Cash Book</a:t>
            </a:r>
          </a:p>
        </p:txBody>
      </p:sp>
      <p:sp>
        <p:nvSpPr>
          <p:cNvPr id="3" name="Content Placeholder 2">
            <a:extLst>
              <a:ext uri="{FF2B5EF4-FFF2-40B4-BE49-F238E27FC236}">
                <a16:creationId xmlns:a16="http://schemas.microsoft.com/office/drawing/2014/main" id="{CD41DC81-BB3F-40D4-BDD2-4109F8555FDF}"/>
              </a:ext>
            </a:extLst>
          </p:cNvPr>
          <p:cNvSpPr>
            <a:spLocks noGrp="1"/>
          </p:cNvSpPr>
          <p:nvPr>
            <p:ph idx="1"/>
          </p:nvPr>
        </p:nvSpPr>
        <p:spPr>
          <a:xfrm>
            <a:off x="629174" y="886058"/>
            <a:ext cx="11253132" cy="4351338"/>
          </a:xfrm>
        </p:spPr>
        <p:txBody>
          <a:bodyPr/>
          <a:lstStyle/>
          <a:p>
            <a:pPr algn="just"/>
            <a:r>
              <a:rPr lang="en-US" dirty="0">
                <a:solidFill>
                  <a:srgbClr val="00B0F0"/>
                </a:solidFill>
              </a:rPr>
              <a:t>The cash book </a:t>
            </a:r>
            <a:r>
              <a:rPr lang="en-US" dirty="0">
                <a:solidFill>
                  <a:srgbClr val="FF0000"/>
                </a:solidFill>
              </a:rPr>
              <a:t>containing</a:t>
            </a:r>
            <a:r>
              <a:rPr lang="en-US" dirty="0">
                <a:solidFill>
                  <a:srgbClr val="00B0F0"/>
                </a:solidFill>
              </a:rPr>
              <a:t> a </a:t>
            </a:r>
            <a:r>
              <a:rPr lang="en-US" dirty="0">
                <a:solidFill>
                  <a:srgbClr val="00B050"/>
                </a:solidFill>
              </a:rPr>
              <a:t>bank column</a:t>
            </a:r>
            <a:r>
              <a:rPr lang="en-US" dirty="0">
                <a:solidFill>
                  <a:srgbClr val="00B0F0"/>
                </a:solidFill>
              </a:rPr>
              <a:t>, in addition to </a:t>
            </a:r>
            <a:r>
              <a:rPr lang="en-US" dirty="0">
                <a:solidFill>
                  <a:srgbClr val="7030A0"/>
                </a:solidFill>
              </a:rPr>
              <a:t>cash</a:t>
            </a:r>
            <a:r>
              <a:rPr lang="en-US" dirty="0">
                <a:solidFill>
                  <a:srgbClr val="00B0F0"/>
                </a:solidFill>
              </a:rPr>
              <a:t> and </a:t>
            </a:r>
            <a:r>
              <a:rPr lang="en-US" dirty="0">
                <a:solidFill>
                  <a:srgbClr val="00B050"/>
                </a:solidFill>
              </a:rPr>
              <a:t>discount columns</a:t>
            </a:r>
            <a:r>
              <a:rPr lang="en-US" dirty="0">
                <a:solidFill>
                  <a:srgbClr val="00B0F0"/>
                </a:solidFill>
              </a:rPr>
              <a:t>, is called Three Column Cash Book. All receipts are recorded on the debit side of this cash book and all payments on the credit side. </a:t>
            </a:r>
          </a:p>
          <a:p>
            <a:pPr algn="just"/>
            <a:r>
              <a:rPr lang="en-US" dirty="0">
                <a:solidFill>
                  <a:srgbClr val="00B0F0"/>
                </a:solidFill>
              </a:rPr>
              <a:t>When the amount is received or paid in cash, it is recorded in cash column and when it is done by cheque, it is recorded in the bank column. If discount is also involved, it will be shown in the appropriate discount column.</a:t>
            </a:r>
          </a:p>
        </p:txBody>
      </p:sp>
      <p:pic>
        <p:nvPicPr>
          <p:cNvPr id="4" name="Picture 3">
            <a:extLst>
              <a:ext uri="{FF2B5EF4-FFF2-40B4-BE49-F238E27FC236}">
                <a16:creationId xmlns:a16="http://schemas.microsoft.com/office/drawing/2014/main" id="{B5B04F2A-63F1-4CFF-946C-70F1F79DBD10}"/>
              </a:ext>
            </a:extLst>
          </p:cNvPr>
          <p:cNvPicPr>
            <a:picLocks noChangeAspect="1"/>
          </p:cNvPicPr>
          <p:nvPr/>
        </p:nvPicPr>
        <p:blipFill>
          <a:blip r:embed="rId2"/>
          <a:stretch>
            <a:fillRect/>
          </a:stretch>
        </p:blipFill>
        <p:spPr>
          <a:xfrm>
            <a:off x="2662334" y="3637196"/>
            <a:ext cx="8153784" cy="3200400"/>
          </a:xfrm>
          <a:prstGeom prst="rect">
            <a:avLst/>
          </a:prstGeom>
        </p:spPr>
      </p:pic>
    </p:spTree>
    <p:extLst>
      <p:ext uri="{BB962C8B-B14F-4D97-AF65-F5344CB8AC3E}">
        <p14:creationId xmlns:p14="http://schemas.microsoft.com/office/powerpoint/2010/main" val="319880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CB83-799E-4809-AD7B-C6E0676EE7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EED784-F8EF-46C0-BDF8-351F010BD6D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F0657B7-BAB4-44B4-AF2B-C28071C2B5ED}"/>
              </a:ext>
            </a:extLst>
          </p:cNvPr>
          <p:cNvPicPr>
            <a:picLocks noChangeAspect="1"/>
          </p:cNvPicPr>
          <p:nvPr/>
        </p:nvPicPr>
        <p:blipFill>
          <a:blip r:embed="rId2"/>
          <a:stretch>
            <a:fillRect/>
          </a:stretch>
        </p:blipFill>
        <p:spPr>
          <a:xfrm>
            <a:off x="861668" y="412097"/>
            <a:ext cx="10492132" cy="5669921"/>
          </a:xfrm>
          <a:prstGeom prst="rect">
            <a:avLst/>
          </a:prstGeom>
        </p:spPr>
      </p:pic>
    </p:spTree>
    <p:extLst>
      <p:ext uri="{BB962C8B-B14F-4D97-AF65-F5344CB8AC3E}">
        <p14:creationId xmlns:p14="http://schemas.microsoft.com/office/powerpoint/2010/main" val="110957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F02-E34F-4928-9D67-CBF6AEDCF7FF}"/>
              </a:ext>
            </a:extLst>
          </p:cNvPr>
          <p:cNvSpPr>
            <a:spLocks noGrp="1"/>
          </p:cNvSpPr>
          <p:nvPr>
            <p:ph type="title"/>
          </p:nvPr>
        </p:nvSpPr>
        <p:spPr/>
        <p:txBody>
          <a:bodyPr/>
          <a:lstStyle/>
          <a:p>
            <a:r>
              <a:rPr lang="en-US" dirty="0">
                <a:solidFill>
                  <a:srgbClr val="FF0000"/>
                </a:solidFill>
              </a:rPr>
              <a:t>Contra Entry</a:t>
            </a:r>
          </a:p>
        </p:txBody>
      </p:sp>
      <p:sp>
        <p:nvSpPr>
          <p:cNvPr id="3" name="Content Placeholder 2">
            <a:extLst>
              <a:ext uri="{FF2B5EF4-FFF2-40B4-BE49-F238E27FC236}">
                <a16:creationId xmlns:a16="http://schemas.microsoft.com/office/drawing/2014/main" id="{E7679306-9BF1-4ED5-8150-4E9E8CF63D7C}"/>
              </a:ext>
            </a:extLst>
          </p:cNvPr>
          <p:cNvSpPr>
            <a:spLocks noGrp="1"/>
          </p:cNvSpPr>
          <p:nvPr>
            <p:ph idx="1"/>
          </p:nvPr>
        </p:nvSpPr>
        <p:spPr/>
        <p:txBody>
          <a:bodyPr/>
          <a:lstStyle/>
          <a:p>
            <a:pPr algn="just"/>
            <a:r>
              <a:rPr lang="en-US" dirty="0">
                <a:solidFill>
                  <a:srgbClr val="0070C0"/>
                </a:solidFill>
              </a:rPr>
              <a:t>There are some transactions which affect Cash Account and Bank Account in such a manner that one is to be debited while the other is to be credited</a:t>
            </a:r>
          </a:p>
          <a:p>
            <a:pPr algn="just"/>
            <a:r>
              <a:rPr lang="en-US" dirty="0">
                <a:solidFill>
                  <a:srgbClr val="0070C0"/>
                </a:solidFill>
              </a:rPr>
              <a:t>This happens only when either cash is deposited in the bank or cash is withdrawn from the bank.</a:t>
            </a:r>
          </a:p>
          <a:p>
            <a:pPr algn="just"/>
            <a:r>
              <a:rPr lang="en-US" dirty="0">
                <a:solidFill>
                  <a:srgbClr val="0070C0"/>
                </a:solidFill>
              </a:rPr>
              <a:t>The word 'contra' means '</a:t>
            </a:r>
            <a:r>
              <a:rPr lang="en-US" dirty="0" err="1">
                <a:solidFill>
                  <a:srgbClr val="0070C0"/>
                </a:solidFill>
              </a:rPr>
              <a:t>the'other</a:t>
            </a:r>
            <a:r>
              <a:rPr lang="en-US" dirty="0">
                <a:solidFill>
                  <a:srgbClr val="0070C0"/>
                </a:solidFill>
              </a:rPr>
              <a:t> side' or 'the opposite side'</a:t>
            </a:r>
          </a:p>
          <a:p>
            <a:pPr algn="just"/>
            <a:endParaRPr lang="en-US" dirty="0">
              <a:solidFill>
                <a:srgbClr val="0070C0"/>
              </a:solidFill>
            </a:endParaRPr>
          </a:p>
        </p:txBody>
      </p:sp>
    </p:spTree>
    <p:extLst>
      <p:ext uri="{BB962C8B-B14F-4D97-AF65-F5344CB8AC3E}">
        <p14:creationId xmlns:p14="http://schemas.microsoft.com/office/powerpoint/2010/main" val="362881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3C20-6EC1-4E36-A323-F07ED0D409A2}"/>
              </a:ext>
            </a:extLst>
          </p:cNvPr>
          <p:cNvSpPr>
            <a:spLocks noGrp="1"/>
          </p:cNvSpPr>
          <p:nvPr>
            <p:ph type="title"/>
          </p:nvPr>
        </p:nvSpPr>
        <p:spPr/>
        <p:txBody>
          <a:bodyPr/>
          <a:lstStyle/>
          <a:p>
            <a:r>
              <a:rPr lang="en-US" b="1" dirty="0">
                <a:solidFill>
                  <a:srgbClr val="FF0000"/>
                </a:solidFill>
              </a:rPr>
              <a:t>Contra Entry </a:t>
            </a:r>
          </a:p>
        </p:txBody>
      </p:sp>
      <p:sp>
        <p:nvSpPr>
          <p:cNvPr id="3" name="Content Placeholder 2">
            <a:extLst>
              <a:ext uri="{FF2B5EF4-FFF2-40B4-BE49-F238E27FC236}">
                <a16:creationId xmlns:a16="http://schemas.microsoft.com/office/drawing/2014/main" id="{C61E13A0-8BFE-4E53-B691-2DF13FF0D984}"/>
              </a:ext>
            </a:extLst>
          </p:cNvPr>
          <p:cNvSpPr>
            <a:spLocks noGrp="1"/>
          </p:cNvSpPr>
          <p:nvPr>
            <p:ph idx="1"/>
          </p:nvPr>
        </p:nvSpPr>
        <p:spPr/>
        <p:txBody>
          <a:bodyPr>
            <a:normAutofit fontScale="92500" lnSpcReduction="10000"/>
          </a:bodyPr>
          <a:lstStyle/>
          <a:p>
            <a:pPr marL="0" indent="0" algn="just">
              <a:buNone/>
            </a:pPr>
            <a:r>
              <a:rPr lang="en-US" dirty="0">
                <a:solidFill>
                  <a:srgbClr val="0070C0"/>
                </a:solidFill>
              </a:rPr>
              <a:t>One aspect is recorded on the debit side and the other on the credit side. For example, </a:t>
            </a:r>
            <a:r>
              <a:rPr lang="en-US" b="1" dirty="0">
                <a:solidFill>
                  <a:srgbClr val="FF0000"/>
                </a:solidFill>
              </a:rPr>
              <a:t>when cash is deposited in the bank it is recorded </a:t>
            </a:r>
          </a:p>
          <a:p>
            <a:pPr marL="0" indent="0" algn="just">
              <a:buNone/>
            </a:pPr>
            <a:r>
              <a:rPr lang="en-US" dirty="0">
                <a:solidFill>
                  <a:srgbClr val="0070C0"/>
                </a:solidFill>
              </a:rPr>
              <a:t>(</a:t>
            </a:r>
            <a:r>
              <a:rPr lang="en-US" dirty="0" err="1">
                <a:solidFill>
                  <a:srgbClr val="0070C0"/>
                </a:solidFill>
              </a:rPr>
              <a:t>i</a:t>
            </a:r>
            <a:r>
              <a:rPr lang="en-US" dirty="0">
                <a:solidFill>
                  <a:srgbClr val="0070C0"/>
                </a:solidFill>
              </a:rPr>
              <a:t>) in bank column on the debit side of the cash book, and </a:t>
            </a:r>
          </a:p>
          <a:p>
            <a:pPr marL="0" indent="0" algn="just">
              <a:buNone/>
            </a:pPr>
            <a:r>
              <a:rPr lang="en-US" dirty="0">
                <a:solidFill>
                  <a:srgbClr val="0070C0"/>
                </a:solidFill>
              </a:rPr>
              <a:t>(ii) in cash column on the credit side of the cash book. </a:t>
            </a:r>
          </a:p>
          <a:p>
            <a:pPr algn="just"/>
            <a:endParaRPr lang="en-US" dirty="0">
              <a:solidFill>
                <a:srgbClr val="0070C0"/>
              </a:solidFill>
            </a:endParaRPr>
          </a:p>
          <a:p>
            <a:pPr marL="0" indent="0" algn="just">
              <a:buNone/>
            </a:pPr>
            <a:r>
              <a:rPr lang="en-US" dirty="0">
                <a:solidFill>
                  <a:srgbClr val="0070C0"/>
                </a:solidFill>
              </a:rPr>
              <a:t>Similarly, </a:t>
            </a:r>
            <a:r>
              <a:rPr lang="en-US" b="1" dirty="0">
                <a:solidFill>
                  <a:srgbClr val="FF0000"/>
                </a:solidFill>
              </a:rPr>
              <a:t>when cash is withdrawn from the bank it is recorded</a:t>
            </a:r>
          </a:p>
          <a:p>
            <a:pPr algn="just"/>
            <a:r>
              <a:rPr lang="en-US" dirty="0">
                <a:solidFill>
                  <a:srgbClr val="0070C0"/>
                </a:solidFill>
              </a:rPr>
              <a:t> (</a:t>
            </a:r>
            <a:r>
              <a:rPr lang="en-US" dirty="0" err="1">
                <a:solidFill>
                  <a:srgbClr val="0070C0"/>
                </a:solidFill>
              </a:rPr>
              <a:t>i</a:t>
            </a:r>
            <a:r>
              <a:rPr lang="en-US" dirty="0">
                <a:solidFill>
                  <a:srgbClr val="0070C0"/>
                </a:solidFill>
              </a:rPr>
              <a:t>) in cash column on the debit side of the cash book, and </a:t>
            </a:r>
          </a:p>
          <a:p>
            <a:pPr algn="just"/>
            <a:r>
              <a:rPr lang="en-US" dirty="0">
                <a:solidFill>
                  <a:srgbClr val="0070C0"/>
                </a:solidFill>
              </a:rPr>
              <a:t>(ii) in bank column on the credit side of the cash book. Thus, the double entry of the transaction is complete in the cash book itself. Such an accounting entry is known as 'Contra Entry'. </a:t>
            </a:r>
          </a:p>
        </p:txBody>
      </p:sp>
    </p:spTree>
    <p:extLst>
      <p:ext uri="{BB962C8B-B14F-4D97-AF65-F5344CB8AC3E}">
        <p14:creationId xmlns:p14="http://schemas.microsoft.com/office/powerpoint/2010/main" val="384061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128F-78FF-486D-A1E6-23114D8E5F26}"/>
              </a:ext>
            </a:extLst>
          </p:cNvPr>
          <p:cNvSpPr>
            <a:spLocks noGrp="1"/>
          </p:cNvSpPr>
          <p:nvPr>
            <p:ph type="title"/>
          </p:nvPr>
        </p:nvSpPr>
        <p:spPr/>
        <p:txBody>
          <a:bodyPr/>
          <a:lstStyle/>
          <a:p>
            <a:r>
              <a:rPr lang="en-US" b="1" dirty="0">
                <a:solidFill>
                  <a:srgbClr val="FF0000"/>
                </a:solidFill>
              </a:rPr>
              <a:t>Petty Cash Book</a:t>
            </a:r>
            <a:endParaRPr lang="en-IN" dirty="0">
              <a:solidFill>
                <a:srgbClr val="FF0000"/>
              </a:solidFill>
            </a:endParaRPr>
          </a:p>
        </p:txBody>
      </p:sp>
      <p:sp>
        <p:nvSpPr>
          <p:cNvPr id="3" name="Content Placeholder 2">
            <a:extLst>
              <a:ext uri="{FF2B5EF4-FFF2-40B4-BE49-F238E27FC236}">
                <a16:creationId xmlns:a16="http://schemas.microsoft.com/office/drawing/2014/main" id="{3CF67647-EBD5-4934-ABD3-CD13A3EFBD04}"/>
              </a:ext>
            </a:extLst>
          </p:cNvPr>
          <p:cNvSpPr>
            <a:spLocks noGrp="1"/>
          </p:cNvSpPr>
          <p:nvPr>
            <p:ph idx="1"/>
          </p:nvPr>
        </p:nvSpPr>
        <p:spPr/>
        <p:txBody>
          <a:bodyPr/>
          <a:lstStyle/>
          <a:p>
            <a:pPr algn="just"/>
            <a:r>
              <a:rPr lang="en-US" dirty="0">
                <a:solidFill>
                  <a:srgbClr val="0070C0"/>
                </a:solidFill>
              </a:rPr>
              <a:t>A </a:t>
            </a:r>
            <a:r>
              <a:rPr lang="en-US" b="1" dirty="0">
                <a:solidFill>
                  <a:srgbClr val="0070C0"/>
                </a:solidFill>
              </a:rPr>
              <a:t>Petty Cash Book</a:t>
            </a:r>
            <a:r>
              <a:rPr lang="en-US" dirty="0">
                <a:solidFill>
                  <a:srgbClr val="0070C0"/>
                </a:solidFill>
              </a:rPr>
              <a:t> is a subsidiary cash </a:t>
            </a:r>
            <a:r>
              <a:rPr lang="en-US" b="1" dirty="0">
                <a:solidFill>
                  <a:srgbClr val="00B050"/>
                </a:solidFill>
              </a:rPr>
              <a:t>book used to record small cash expenditures</a:t>
            </a:r>
            <a:r>
              <a:rPr lang="en-US" dirty="0">
                <a:solidFill>
                  <a:srgbClr val="0070C0"/>
                </a:solidFill>
              </a:rPr>
              <a:t> </a:t>
            </a:r>
            <a:r>
              <a:rPr lang="en-US" b="1" dirty="0">
                <a:solidFill>
                  <a:srgbClr val="C00000"/>
                </a:solidFill>
              </a:rPr>
              <a:t>that are not significant enough to be recorded </a:t>
            </a:r>
            <a:r>
              <a:rPr lang="en-US" dirty="0">
                <a:solidFill>
                  <a:srgbClr val="0070C0"/>
                </a:solidFill>
              </a:rPr>
              <a:t>individually in the </a:t>
            </a:r>
            <a:r>
              <a:rPr lang="en-US" b="1" dirty="0">
                <a:solidFill>
                  <a:srgbClr val="00B050"/>
                </a:solidFill>
              </a:rPr>
              <a:t>main cash book</a:t>
            </a:r>
            <a:r>
              <a:rPr lang="en-US" dirty="0">
                <a:solidFill>
                  <a:srgbClr val="0070C0"/>
                </a:solidFill>
              </a:rPr>
              <a:t>. </a:t>
            </a:r>
          </a:p>
          <a:p>
            <a:pPr algn="just"/>
            <a:endParaRPr lang="en-US" dirty="0">
              <a:solidFill>
                <a:srgbClr val="0070C0"/>
              </a:solidFill>
            </a:endParaRPr>
          </a:p>
          <a:p>
            <a:pPr algn="just"/>
            <a:r>
              <a:rPr lang="en-US" dirty="0">
                <a:solidFill>
                  <a:srgbClr val="0070C0"/>
                </a:solidFill>
              </a:rPr>
              <a:t>These expenditures </a:t>
            </a:r>
            <a:r>
              <a:rPr lang="en-US" b="1" dirty="0">
                <a:solidFill>
                  <a:srgbClr val="FF0000"/>
                </a:solidFill>
              </a:rPr>
              <a:t>typically include minor business expenses </a:t>
            </a:r>
            <a:r>
              <a:rPr lang="en-US" dirty="0">
                <a:solidFill>
                  <a:srgbClr val="0070C0"/>
                </a:solidFill>
              </a:rPr>
              <a:t>such as stationery, postage, transportation, and other miscellaneous items.</a:t>
            </a:r>
            <a:endParaRPr lang="en-IN" dirty="0">
              <a:solidFill>
                <a:srgbClr val="0070C0"/>
              </a:solidFill>
            </a:endParaRPr>
          </a:p>
        </p:txBody>
      </p:sp>
    </p:spTree>
    <p:extLst>
      <p:ext uri="{BB962C8B-B14F-4D97-AF65-F5344CB8AC3E}">
        <p14:creationId xmlns:p14="http://schemas.microsoft.com/office/powerpoint/2010/main" val="2089082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4E92-EFEB-4664-94A6-0648EAE92470}"/>
              </a:ext>
            </a:extLst>
          </p:cNvPr>
          <p:cNvSpPr>
            <a:spLocks noGrp="1"/>
          </p:cNvSpPr>
          <p:nvPr>
            <p:ph type="title"/>
          </p:nvPr>
        </p:nvSpPr>
        <p:spPr/>
        <p:txBody>
          <a:bodyPr/>
          <a:lstStyle/>
          <a:p>
            <a:r>
              <a:rPr lang="en-US" dirty="0"/>
              <a:t>Key Points about the Petty Cash Book:</a:t>
            </a:r>
            <a:endParaRPr lang="en-IN" dirty="0"/>
          </a:p>
        </p:txBody>
      </p:sp>
      <p:sp>
        <p:nvSpPr>
          <p:cNvPr id="3" name="Content Placeholder 2">
            <a:extLst>
              <a:ext uri="{FF2B5EF4-FFF2-40B4-BE49-F238E27FC236}">
                <a16:creationId xmlns:a16="http://schemas.microsoft.com/office/drawing/2014/main" id="{C51198AA-CE7C-4771-B470-DC9EC76C5469}"/>
              </a:ext>
            </a:extLst>
          </p:cNvPr>
          <p:cNvSpPr>
            <a:spLocks noGrp="1"/>
          </p:cNvSpPr>
          <p:nvPr>
            <p:ph idx="1"/>
          </p:nvPr>
        </p:nvSpPr>
        <p:spPr/>
        <p:txBody>
          <a:bodyPr/>
          <a:lstStyle/>
          <a:p>
            <a:pPr algn="just"/>
            <a:r>
              <a:rPr lang="en-US" b="1" dirty="0">
                <a:solidFill>
                  <a:srgbClr val="FF0000"/>
                </a:solidFill>
              </a:rPr>
              <a:t>Purpose</a:t>
            </a:r>
            <a:r>
              <a:rPr lang="en-US" dirty="0">
                <a:solidFill>
                  <a:srgbClr val="FF0000"/>
                </a:solidFill>
              </a:rPr>
              <a:t>: </a:t>
            </a:r>
            <a:r>
              <a:rPr lang="en-US" dirty="0">
                <a:solidFill>
                  <a:srgbClr val="0070C0"/>
                </a:solidFill>
              </a:rPr>
              <a:t>The primary purpose of the petty cash book is </a:t>
            </a:r>
            <a:r>
              <a:rPr lang="en-US" b="1" dirty="0">
                <a:solidFill>
                  <a:srgbClr val="00B050"/>
                </a:solidFill>
              </a:rPr>
              <a:t>to reduce the burden on the main cashier </a:t>
            </a:r>
            <a:r>
              <a:rPr lang="en-US" dirty="0">
                <a:solidFill>
                  <a:srgbClr val="0070C0"/>
                </a:solidFill>
              </a:rPr>
              <a:t>and prevent the main cash book from becoming too bulky with numerous small entries. </a:t>
            </a:r>
            <a:r>
              <a:rPr lang="en-US" dirty="0">
                <a:solidFill>
                  <a:srgbClr val="FF0000"/>
                </a:solidFill>
              </a:rPr>
              <a:t>It ensures that minor cash payments are tracked and managed effectively </a:t>
            </a:r>
            <a:r>
              <a:rPr lang="en-US" dirty="0">
                <a:solidFill>
                  <a:srgbClr val="0070C0"/>
                </a:solidFill>
              </a:rPr>
              <a:t>without cluttering the primary cash records.</a:t>
            </a:r>
          </a:p>
          <a:p>
            <a:pPr algn="just"/>
            <a:endParaRPr lang="en-US" dirty="0">
              <a:solidFill>
                <a:srgbClr val="0070C0"/>
              </a:solidFill>
            </a:endParaRPr>
          </a:p>
          <a:p>
            <a:pPr algn="just"/>
            <a:r>
              <a:rPr lang="en-US" b="1" dirty="0">
                <a:solidFill>
                  <a:srgbClr val="FF0000"/>
                </a:solidFill>
              </a:rPr>
              <a:t>Petty Cashier</a:t>
            </a:r>
            <a:r>
              <a:rPr lang="en-US" dirty="0">
                <a:solidFill>
                  <a:srgbClr val="0070C0"/>
                </a:solidFill>
              </a:rPr>
              <a:t>: A petty cashier is designated to handle the petty cash book. This person is given a fixed amount of money, known as </a:t>
            </a:r>
            <a:r>
              <a:rPr lang="en-US" b="1" dirty="0">
                <a:solidFill>
                  <a:srgbClr val="0070C0"/>
                </a:solidFill>
              </a:rPr>
              <a:t>petty cash</a:t>
            </a:r>
            <a:r>
              <a:rPr lang="en-US" dirty="0">
                <a:solidFill>
                  <a:srgbClr val="0070C0"/>
                </a:solidFill>
              </a:rPr>
              <a:t>, in advance to cover small day-to-day expenses</a:t>
            </a:r>
            <a:r>
              <a:rPr lang="en-US" dirty="0"/>
              <a:t>.</a:t>
            </a:r>
            <a:endParaRPr lang="en-IN" dirty="0">
              <a:solidFill>
                <a:srgbClr val="0070C0"/>
              </a:solidFill>
            </a:endParaRPr>
          </a:p>
        </p:txBody>
      </p:sp>
    </p:spTree>
    <p:extLst>
      <p:ext uri="{BB962C8B-B14F-4D97-AF65-F5344CB8AC3E}">
        <p14:creationId xmlns:p14="http://schemas.microsoft.com/office/powerpoint/2010/main" val="214633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1D7E-5A21-468E-AD9A-A2E2EFD66C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E0BF4D-3C8C-4D5E-9D23-73DCDE640BBB}"/>
              </a:ext>
            </a:extLst>
          </p:cNvPr>
          <p:cNvSpPr>
            <a:spLocks noGrp="1"/>
          </p:cNvSpPr>
          <p:nvPr>
            <p:ph idx="1"/>
          </p:nvPr>
        </p:nvSpPr>
        <p:spPr/>
        <p:txBody>
          <a:bodyPr/>
          <a:lstStyle/>
          <a:p>
            <a:pPr algn="just"/>
            <a:r>
              <a:rPr lang="en-US" b="1" dirty="0" err="1">
                <a:solidFill>
                  <a:srgbClr val="FF0000"/>
                </a:solidFill>
              </a:rPr>
              <a:t>Imprest</a:t>
            </a:r>
            <a:r>
              <a:rPr lang="en-US" b="1" dirty="0">
                <a:solidFill>
                  <a:srgbClr val="FF0000"/>
                </a:solidFill>
              </a:rPr>
              <a:t> System</a:t>
            </a:r>
            <a:r>
              <a:rPr lang="en-US" dirty="0">
                <a:solidFill>
                  <a:srgbClr val="0070C0"/>
                </a:solidFill>
              </a:rPr>
              <a:t>: It refers to a method of controlling cash expenditures, particularly small and recurring expenses. </a:t>
            </a:r>
          </a:p>
          <a:p>
            <a:pPr algn="just"/>
            <a:r>
              <a:rPr lang="en-US" dirty="0">
                <a:solidFill>
                  <a:srgbClr val="0070C0"/>
                </a:solidFill>
              </a:rPr>
              <a:t>Under this system, a fixed amount of cash, known as the </a:t>
            </a:r>
            <a:r>
              <a:rPr lang="en-US" dirty="0" err="1">
                <a:solidFill>
                  <a:srgbClr val="0070C0"/>
                </a:solidFill>
              </a:rPr>
              <a:t>imprest</a:t>
            </a:r>
            <a:r>
              <a:rPr lang="en-US" dirty="0">
                <a:solidFill>
                  <a:srgbClr val="0070C0"/>
                </a:solidFill>
              </a:rPr>
              <a:t> amount, is given to a petty cashier at the beginning of a period (e.g., a week or a month). This amount is used by the petty cashier to cover minor business expenses, such as stationery, postage, and transportation.</a:t>
            </a:r>
            <a:endParaRPr lang="en-IN" dirty="0">
              <a:solidFill>
                <a:srgbClr val="0070C0"/>
              </a:solidFill>
            </a:endParaRPr>
          </a:p>
        </p:txBody>
      </p:sp>
    </p:spTree>
    <p:extLst>
      <p:ext uri="{BB962C8B-B14F-4D97-AF65-F5344CB8AC3E}">
        <p14:creationId xmlns:p14="http://schemas.microsoft.com/office/powerpoint/2010/main" val="3326995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9DB3-1646-4D96-8F92-7AFB675D6918}"/>
              </a:ext>
            </a:extLst>
          </p:cNvPr>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Recording and Posting the Petty Cash Book</a:t>
            </a:r>
          </a:p>
        </p:txBody>
      </p:sp>
      <p:sp>
        <p:nvSpPr>
          <p:cNvPr id="3" name="Content Placeholder 2">
            <a:extLst>
              <a:ext uri="{FF2B5EF4-FFF2-40B4-BE49-F238E27FC236}">
                <a16:creationId xmlns:a16="http://schemas.microsoft.com/office/drawing/2014/main" id="{4EF55D0A-270F-4AAA-9258-83E76FD68210}"/>
              </a:ext>
            </a:extLst>
          </p:cNvPr>
          <p:cNvSpPr>
            <a:spLocks noGrp="1"/>
          </p:cNvSpPr>
          <p:nvPr>
            <p:ph idx="1"/>
          </p:nvPr>
        </p:nvSpPr>
        <p:spPr>
          <a:xfrm>
            <a:off x="879231" y="2543908"/>
            <a:ext cx="10492154" cy="3727938"/>
          </a:xfrm>
        </p:spPr>
        <p:txBody>
          <a:bodyPr/>
          <a:lstStyle/>
          <a:p>
            <a:pPr algn="just"/>
            <a:r>
              <a:rPr lang="en-US" dirty="0">
                <a:solidFill>
                  <a:srgbClr val="00B0F0"/>
                </a:solidFill>
              </a:rPr>
              <a:t>The extreme </a:t>
            </a:r>
            <a:r>
              <a:rPr lang="en-US" dirty="0">
                <a:solidFill>
                  <a:srgbClr val="FF0000"/>
                </a:solidFill>
              </a:rPr>
              <a:t>left-hand column records the receipts of cash</a:t>
            </a:r>
            <a:r>
              <a:rPr lang="en-US" dirty="0">
                <a:solidFill>
                  <a:srgbClr val="00B0F0"/>
                </a:solidFill>
              </a:rPr>
              <a:t>. But on the payment side a </a:t>
            </a:r>
            <a:r>
              <a:rPr lang="en-US" b="1" dirty="0">
                <a:solidFill>
                  <a:srgbClr val="00B050"/>
                </a:solidFill>
              </a:rPr>
              <a:t>separate column is provided for each expense</a:t>
            </a:r>
            <a:r>
              <a:rPr lang="en-US" dirty="0">
                <a:solidFill>
                  <a:srgbClr val="00B0F0"/>
                </a:solidFill>
              </a:rPr>
              <a:t>, such as postage, telegrams, stationery, cartage, wages, conveyance, etc.</a:t>
            </a:r>
          </a:p>
          <a:p>
            <a:pPr algn="just"/>
            <a:r>
              <a:rPr lang="en-US" dirty="0">
                <a:solidFill>
                  <a:srgbClr val="00B0F0"/>
                </a:solidFill>
              </a:rPr>
              <a:t>The number of columns depend upon the nature and size of the business. The columns provided for different expenses generally are : (</a:t>
            </a:r>
            <a:r>
              <a:rPr lang="en-US" dirty="0" err="1">
                <a:solidFill>
                  <a:srgbClr val="00B0F0"/>
                </a:solidFill>
              </a:rPr>
              <a:t>i</a:t>
            </a:r>
            <a:r>
              <a:rPr lang="en-US" dirty="0">
                <a:solidFill>
                  <a:srgbClr val="00B0F0"/>
                </a:solidFill>
              </a:rPr>
              <a:t>) printing and stationery, (ii) postage and telegrams, (iii) cartage, (iv) conveyance, (v) entertainment. and (vi) sundry expenses. </a:t>
            </a:r>
          </a:p>
        </p:txBody>
      </p:sp>
    </p:spTree>
    <p:extLst>
      <p:ext uri="{BB962C8B-B14F-4D97-AF65-F5344CB8AC3E}">
        <p14:creationId xmlns:p14="http://schemas.microsoft.com/office/powerpoint/2010/main" val="114160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8BCF-B01F-4943-B91E-30AF6C0302DC}"/>
              </a:ext>
            </a:extLst>
          </p:cNvPr>
          <p:cNvSpPr>
            <a:spLocks noGrp="1"/>
          </p:cNvSpPr>
          <p:nvPr>
            <p:ph type="title"/>
          </p:nvPr>
        </p:nvSpPr>
        <p:spPr>
          <a:xfrm>
            <a:off x="1295401" y="218180"/>
            <a:ext cx="9601196" cy="1303867"/>
          </a:xfrm>
        </p:spPr>
        <p:txBody>
          <a:bodyPr/>
          <a:lstStyle/>
          <a:p>
            <a:r>
              <a:rPr lang="en-US" dirty="0"/>
              <a:t>Petty Cash Format </a:t>
            </a:r>
          </a:p>
        </p:txBody>
      </p:sp>
      <p:sp>
        <p:nvSpPr>
          <p:cNvPr id="3" name="Content Placeholder 2">
            <a:extLst>
              <a:ext uri="{FF2B5EF4-FFF2-40B4-BE49-F238E27FC236}">
                <a16:creationId xmlns:a16="http://schemas.microsoft.com/office/drawing/2014/main" id="{8E979AC2-92C3-4CB3-8B22-6A169860AA04}"/>
              </a:ext>
            </a:extLst>
          </p:cNvPr>
          <p:cNvSpPr>
            <a:spLocks noGrp="1"/>
          </p:cNvSpPr>
          <p:nvPr>
            <p:ph idx="1"/>
          </p:nvPr>
        </p:nvSpPr>
        <p:spPr/>
        <p:txBody>
          <a:bodyPr/>
          <a:lstStyle/>
          <a:p>
            <a:endParaRPr lang="en-US"/>
          </a:p>
        </p:txBody>
      </p:sp>
      <p:pic>
        <p:nvPicPr>
          <p:cNvPr id="1026" name="Picture 2" descr="WPS Template - Free Download Writer, Presentation &amp;amp; Spreadsheet Templates">
            <a:extLst>
              <a:ext uri="{FF2B5EF4-FFF2-40B4-BE49-F238E27FC236}">
                <a16:creationId xmlns:a16="http://schemas.microsoft.com/office/drawing/2014/main" id="{0ECD60D7-FA28-4099-9F36-DACA1E0B0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54" y="1197058"/>
            <a:ext cx="10005643" cy="544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73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71C8-B998-4062-8EE4-77E75D38C9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1D0703-B260-40F4-B1FA-DC969688215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A607A03-FCDB-4A25-A0BD-109FF478BD55}"/>
              </a:ext>
            </a:extLst>
          </p:cNvPr>
          <p:cNvPicPr>
            <a:picLocks noChangeAspect="1"/>
          </p:cNvPicPr>
          <p:nvPr/>
        </p:nvPicPr>
        <p:blipFill>
          <a:blip r:embed="rId2"/>
          <a:stretch>
            <a:fillRect/>
          </a:stretch>
        </p:blipFill>
        <p:spPr>
          <a:xfrm>
            <a:off x="1870046" y="365125"/>
            <a:ext cx="6619613" cy="5818356"/>
          </a:xfrm>
          <a:prstGeom prst="rect">
            <a:avLst/>
          </a:prstGeom>
        </p:spPr>
      </p:pic>
    </p:spTree>
    <p:extLst>
      <p:ext uri="{BB962C8B-B14F-4D97-AF65-F5344CB8AC3E}">
        <p14:creationId xmlns:p14="http://schemas.microsoft.com/office/powerpoint/2010/main" val="92797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D1F9E7-D850-4EC6-AC8B-3A261F6A903D}"/>
              </a:ext>
            </a:extLst>
          </p:cNvPr>
          <p:cNvPicPr>
            <a:picLocks noChangeAspect="1"/>
          </p:cNvPicPr>
          <p:nvPr/>
        </p:nvPicPr>
        <p:blipFill>
          <a:blip r:embed="rId2"/>
          <a:stretch>
            <a:fillRect/>
          </a:stretch>
        </p:blipFill>
        <p:spPr>
          <a:xfrm>
            <a:off x="2181137" y="166683"/>
            <a:ext cx="6668817" cy="6524634"/>
          </a:xfrm>
          <a:prstGeom prst="rect">
            <a:avLst/>
          </a:prstGeom>
        </p:spPr>
      </p:pic>
      <p:sp>
        <p:nvSpPr>
          <p:cNvPr id="2" name="TextBox 1">
            <a:extLst>
              <a:ext uri="{FF2B5EF4-FFF2-40B4-BE49-F238E27FC236}">
                <a16:creationId xmlns:a16="http://schemas.microsoft.com/office/drawing/2014/main" id="{8AF46B36-4784-4FD1-A1C6-0F89A34CC3E8}"/>
              </a:ext>
            </a:extLst>
          </p:cNvPr>
          <p:cNvSpPr txBox="1"/>
          <p:nvPr/>
        </p:nvSpPr>
        <p:spPr>
          <a:xfrm>
            <a:off x="8623883" y="6488668"/>
            <a:ext cx="3841629" cy="369332"/>
          </a:xfrm>
          <a:prstGeom prst="rect">
            <a:avLst/>
          </a:prstGeom>
          <a:noFill/>
        </p:spPr>
        <p:txBody>
          <a:bodyPr wrap="none" rtlCol="0">
            <a:spAutoFit/>
          </a:bodyPr>
          <a:lstStyle/>
          <a:p>
            <a:r>
              <a:rPr lang="en-US" dirty="0"/>
              <a:t>Ans : Petty Cash Book Balance: Rs.9.30 </a:t>
            </a:r>
            <a:endParaRPr lang="en-IN" dirty="0"/>
          </a:p>
        </p:txBody>
      </p:sp>
    </p:spTree>
    <p:extLst>
      <p:ext uri="{BB962C8B-B14F-4D97-AF65-F5344CB8AC3E}">
        <p14:creationId xmlns:p14="http://schemas.microsoft.com/office/powerpoint/2010/main" val="2726242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64B2-FBCE-42C4-8FF2-443AE0AEAE92}"/>
              </a:ext>
            </a:extLst>
          </p:cNvPr>
          <p:cNvSpPr>
            <a:spLocks noGrp="1"/>
          </p:cNvSpPr>
          <p:nvPr>
            <p:ph type="title"/>
          </p:nvPr>
        </p:nvSpPr>
        <p:spPr/>
        <p:txBody>
          <a:bodyPr/>
          <a:lstStyle/>
          <a:p>
            <a:r>
              <a:rPr lang="en-IN" dirty="0"/>
              <a:t>Note on Bank Reconciliation Statement (BRS)</a:t>
            </a:r>
          </a:p>
        </p:txBody>
      </p:sp>
      <p:sp>
        <p:nvSpPr>
          <p:cNvPr id="3" name="Content Placeholder 2">
            <a:extLst>
              <a:ext uri="{FF2B5EF4-FFF2-40B4-BE49-F238E27FC236}">
                <a16:creationId xmlns:a16="http://schemas.microsoft.com/office/drawing/2014/main" id="{2076CD89-2A9A-407C-87AA-C470A6E13E15}"/>
              </a:ext>
            </a:extLst>
          </p:cNvPr>
          <p:cNvSpPr>
            <a:spLocks noGrp="1"/>
          </p:cNvSpPr>
          <p:nvPr>
            <p:ph idx="1"/>
          </p:nvPr>
        </p:nvSpPr>
        <p:spPr/>
        <p:txBody>
          <a:bodyPr/>
          <a:lstStyle/>
          <a:p>
            <a:pPr algn="just"/>
            <a:r>
              <a:rPr lang="en-US" b="1" dirty="0"/>
              <a:t>Bank Reconciliation Statement (BRS)</a:t>
            </a:r>
            <a:r>
              <a:rPr lang="en-US" dirty="0"/>
              <a:t> is a document prepared periodically by businesses to reconcile the differences between the balance shown in the firm's </a:t>
            </a:r>
            <a:r>
              <a:rPr lang="en-US" b="1" dirty="0"/>
              <a:t>Cash Book</a:t>
            </a:r>
            <a:r>
              <a:rPr lang="en-US" dirty="0"/>
              <a:t> and the balance shown in the </a:t>
            </a:r>
            <a:r>
              <a:rPr lang="en-US" b="1" dirty="0"/>
              <a:t>Bank Pass Book</a:t>
            </a:r>
            <a:r>
              <a:rPr lang="en-US" dirty="0"/>
              <a:t> (also known as the bank statement).</a:t>
            </a:r>
          </a:p>
          <a:p>
            <a:pPr marL="0" indent="0">
              <a:buNone/>
            </a:pPr>
            <a:r>
              <a:rPr lang="en-US" b="1" dirty="0"/>
              <a:t>Purpose:</a:t>
            </a:r>
          </a:p>
          <a:p>
            <a:r>
              <a:rPr lang="en-US" dirty="0"/>
              <a:t>The primary purpose of preparing a BRS is to identify and explain the reasons for the discrepancies between the two balances.</a:t>
            </a:r>
          </a:p>
          <a:p>
            <a:pPr algn="just"/>
            <a:endParaRPr lang="en-IN" dirty="0"/>
          </a:p>
        </p:txBody>
      </p:sp>
    </p:spTree>
    <p:extLst>
      <p:ext uri="{BB962C8B-B14F-4D97-AF65-F5344CB8AC3E}">
        <p14:creationId xmlns:p14="http://schemas.microsoft.com/office/powerpoint/2010/main" val="170945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6349-3ADF-4244-ACD7-D538E7DC7F62}"/>
              </a:ext>
            </a:extLst>
          </p:cNvPr>
          <p:cNvSpPr>
            <a:spLocks noGrp="1"/>
          </p:cNvSpPr>
          <p:nvPr>
            <p:ph type="title"/>
          </p:nvPr>
        </p:nvSpPr>
        <p:spPr/>
        <p:txBody>
          <a:bodyPr/>
          <a:lstStyle/>
          <a:p>
            <a:r>
              <a:rPr lang="en-US" dirty="0">
                <a:solidFill>
                  <a:srgbClr val="FF0000"/>
                </a:solidFill>
              </a:rPr>
              <a:t>Meaning of Special journals </a:t>
            </a:r>
            <a:endParaRPr lang="en-IN" dirty="0">
              <a:solidFill>
                <a:srgbClr val="FF0000"/>
              </a:solidFill>
            </a:endParaRPr>
          </a:p>
        </p:txBody>
      </p:sp>
      <p:sp>
        <p:nvSpPr>
          <p:cNvPr id="3" name="Content Placeholder 2">
            <a:extLst>
              <a:ext uri="{FF2B5EF4-FFF2-40B4-BE49-F238E27FC236}">
                <a16:creationId xmlns:a16="http://schemas.microsoft.com/office/drawing/2014/main" id="{8EA4E8CD-00AD-4B7E-AFBF-64BD528F61B6}"/>
              </a:ext>
            </a:extLst>
          </p:cNvPr>
          <p:cNvSpPr>
            <a:spLocks noGrp="1"/>
          </p:cNvSpPr>
          <p:nvPr>
            <p:ph idx="1"/>
          </p:nvPr>
        </p:nvSpPr>
        <p:spPr/>
        <p:txBody>
          <a:bodyPr/>
          <a:lstStyle/>
          <a:p>
            <a:pPr algn="just"/>
            <a:r>
              <a:rPr lang="en-US" dirty="0">
                <a:solidFill>
                  <a:srgbClr val="00B0F0"/>
                </a:solidFill>
              </a:rPr>
              <a:t>Special journals in accounting are used to record specific types of transactions, making the bookkeeping process more efficient.</a:t>
            </a:r>
            <a:endParaRPr lang="en-IN" dirty="0">
              <a:solidFill>
                <a:srgbClr val="00B0F0"/>
              </a:solidFill>
            </a:endParaRPr>
          </a:p>
        </p:txBody>
      </p:sp>
    </p:spTree>
    <p:extLst>
      <p:ext uri="{BB962C8B-B14F-4D97-AF65-F5344CB8AC3E}">
        <p14:creationId xmlns:p14="http://schemas.microsoft.com/office/powerpoint/2010/main" val="2268617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5450-7C07-4E87-8223-12C4FFEDFF5C}"/>
              </a:ext>
            </a:extLst>
          </p:cNvPr>
          <p:cNvSpPr>
            <a:spLocks noGrp="1"/>
          </p:cNvSpPr>
          <p:nvPr>
            <p:ph type="title"/>
          </p:nvPr>
        </p:nvSpPr>
        <p:spPr/>
        <p:txBody>
          <a:bodyPr>
            <a:normAutofit/>
          </a:bodyPr>
          <a:lstStyle/>
          <a:p>
            <a:r>
              <a:rPr lang="en-US" dirty="0"/>
              <a:t>Reason for Differences</a:t>
            </a:r>
            <a:br>
              <a:rPr lang="en-US" dirty="0"/>
            </a:br>
            <a:endParaRPr lang="en-IN" dirty="0"/>
          </a:p>
        </p:txBody>
      </p:sp>
      <p:sp>
        <p:nvSpPr>
          <p:cNvPr id="3" name="Content Placeholder 2">
            <a:extLst>
              <a:ext uri="{FF2B5EF4-FFF2-40B4-BE49-F238E27FC236}">
                <a16:creationId xmlns:a16="http://schemas.microsoft.com/office/drawing/2014/main" id="{7076ABF5-FD47-4810-8772-D824E73C5A0A}"/>
              </a:ext>
            </a:extLst>
          </p:cNvPr>
          <p:cNvSpPr>
            <a:spLocks noGrp="1"/>
          </p:cNvSpPr>
          <p:nvPr>
            <p:ph idx="1"/>
          </p:nvPr>
        </p:nvSpPr>
        <p:spPr/>
        <p:txBody>
          <a:bodyPr>
            <a:normAutofit/>
          </a:bodyPr>
          <a:lstStyle/>
          <a:p>
            <a:r>
              <a:rPr lang="en-US" b="1" dirty="0"/>
              <a:t>Cheques Issued but Not Yet Presented</a:t>
            </a:r>
            <a:r>
              <a:rPr lang="en-US" dirty="0"/>
              <a:t>: Cheques issued by the firm may not have been presented to the bank for payment by the end of the period.</a:t>
            </a:r>
          </a:p>
          <a:p>
            <a:r>
              <a:rPr lang="en-US" b="1" dirty="0"/>
              <a:t>Deposits in Transit</a:t>
            </a:r>
            <a:r>
              <a:rPr lang="en-US" dirty="0"/>
              <a:t>: Amounts deposited by the firm into the bank may not have been credited to the bank account yet.</a:t>
            </a:r>
          </a:p>
          <a:p>
            <a:r>
              <a:rPr lang="en-US" b="1" dirty="0"/>
              <a:t>Bank Charges and Interest</a:t>
            </a:r>
            <a:r>
              <a:rPr lang="en-US" dirty="0"/>
              <a:t>: The bank may have deducted charges or credited interest that the firm has not yet recorded in the Cash Book.</a:t>
            </a:r>
          </a:p>
          <a:p>
            <a:r>
              <a:rPr lang="en-US" b="1" dirty="0"/>
              <a:t>Errors</a:t>
            </a:r>
            <a:r>
              <a:rPr lang="en-US" dirty="0"/>
              <a:t>: Errors may occur either in the Cash Book or in the Bank Pass Book, such as incorrect entries or omissions.</a:t>
            </a:r>
          </a:p>
          <a:p>
            <a:endParaRPr lang="en-IN" dirty="0"/>
          </a:p>
        </p:txBody>
      </p:sp>
    </p:spTree>
    <p:extLst>
      <p:ext uri="{BB962C8B-B14F-4D97-AF65-F5344CB8AC3E}">
        <p14:creationId xmlns:p14="http://schemas.microsoft.com/office/powerpoint/2010/main" val="1210545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E4B4-89B7-4701-9CD2-7C59FE22F1BD}"/>
              </a:ext>
            </a:extLst>
          </p:cNvPr>
          <p:cNvSpPr>
            <a:spLocks noGrp="1"/>
          </p:cNvSpPr>
          <p:nvPr>
            <p:ph type="title"/>
          </p:nvPr>
        </p:nvSpPr>
        <p:spPr/>
        <p:txBody>
          <a:bodyPr/>
          <a:lstStyle/>
          <a:p>
            <a:r>
              <a:rPr lang="en-US" dirty="0"/>
              <a:t>BRS </a:t>
            </a:r>
            <a:r>
              <a:rPr lang="en-US" b="1" dirty="0"/>
              <a:t>Process</a:t>
            </a:r>
            <a:endParaRPr lang="en-IN" dirty="0"/>
          </a:p>
        </p:txBody>
      </p:sp>
      <p:sp>
        <p:nvSpPr>
          <p:cNvPr id="3" name="Content Placeholder 2">
            <a:extLst>
              <a:ext uri="{FF2B5EF4-FFF2-40B4-BE49-F238E27FC236}">
                <a16:creationId xmlns:a16="http://schemas.microsoft.com/office/drawing/2014/main" id="{22F8401A-D07F-4A52-874A-E2F39C0E0F2F}"/>
              </a:ext>
            </a:extLst>
          </p:cNvPr>
          <p:cNvSpPr>
            <a:spLocks noGrp="1"/>
          </p:cNvSpPr>
          <p:nvPr>
            <p:ph idx="1"/>
          </p:nvPr>
        </p:nvSpPr>
        <p:spPr/>
        <p:txBody>
          <a:bodyPr/>
          <a:lstStyle/>
          <a:p>
            <a:r>
              <a:rPr lang="en-US" b="1" dirty="0"/>
              <a:t>Comparison</a:t>
            </a:r>
            <a:r>
              <a:rPr lang="en-US" dirty="0"/>
              <a:t>: The entries in the Cash Book and the Bank Pass Book are compared to identify any differences.</a:t>
            </a:r>
          </a:p>
          <a:p>
            <a:r>
              <a:rPr lang="en-US" b="1" dirty="0"/>
              <a:t>Adjustment</a:t>
            </a:r>
            <a:r>
              <a:rPr lang="en-US" dirty="0"/>
              <a:t>: The identified differences are listed and explained. Based on these differences, necessary adjustments are made in the firm's accounts.</a:t>
            </a:r>
          </a:p>
          <a:p>
            <a:r>
              <a:rPr lang="en-US" b="1" dirty="0"/>
              <a:t>Reconciliation</a:t>
            </a:r>
            <a:r>
              <a:rPr lang="en-US" dirty="0"/>
              <a:t>: A statement is prepared showing the balance as per the Cash Book, the balance as per the Pass Book, and the adjustments made to reconcile the two.</a:t>
            </a:r>
          </a:p>
          <a:p>
            <a:endParaRPr lang="en-IN" dirty="0"/>
          </a:p>
        </p:txBody>
      </p:sp>
    </p:spTree>
    <p:extLst>
      <p:ext uri="{BB962C8B-B14F-4D97-AF65-F5344CB8AC3E}">
        <p14:creationId xmlns:p14="http://schemas.microsoft.com/office/powerpoint/2010/main" val="118310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7082-3D56-49D4-8AD1-4A3FAB8AB936}"/>
              </a:ext>
            </a:extLst>
          </p:cNvPr>
          <p:cNvSpPr>
            <a:spLocks noGrp="1"/>
          </p:cNvSpPr>
          <p:nvPr>
            <p:ph type="title"/>
          </p:nvPr>
        </p:nvSpPr>
        <p:spPr/>
        <p:txBody>
          <a:bodyPr/>
          <a:lstStyle/>
          <a:p>
            <a:r>
              <a:rPr lang="en-US" b="1" dirty="0"/>
              <a:t>Importance of Importance:</a:t>
            </a:r>
            <a:endParaRPr lang="en-IN" dirty="0"/>
          </a:p>
        </p:txBody>
      </p:sp>
      <p:sp>
        <p:nvSpPr>
          <p:cNvPr id="3" name="Content Placeholder 2">
            <a:extLst>
              <a:ext uri="{FF2B5EF4-FFF2-40B4-BE49-F238E27FC236}">
                <a16:creationId xmlns:a16="http://schemas.microsoft.com/office/drawing/2014/main" id="{954A2313-D0F1-4B94-8179-DD65F7EEC689}"/>
              </a:ext>
            </a:extLst>
          </p:cNvPr>
          <p:cNvSpPr>
            <a:spLocks noGrp="1"/>
          </p:cNvSpPr>
          <p:nvPr>
            <p:ph idx="1"/>
          </p:nvPr>
        </p:nvSpPr>
        <p:spPr/>
        <p:txBody>
          <a:bodyPr/>
          <a:lstStyle/>
          <a:p>
            <a:r>
              <a:rPr lang="en-US" b="1" dirty="0"/>
              <a:t>Accuracy</a:t>
            </a:r>
            <a:r>
              <a:rPr lang="en-US" dirty="0"/>
              <a:t>: BRS ensures that the firm's bank account balance is accurately reflected in its books, reducing the risk of errors.</a:t>
            </a:r>
          </a:p>
          <a:p>
            <a:r>
              <a:rPr lang="en-US" b="1" dirty="0"/>
              <a:t>Fraud Detection</a:t>
            </a:r>
            <a:r>
              <a:rPr lang="en-US" dirty="0"/>
              <a:t>: Regular reconciliation helps detect unauthorized transactions or errors, thereby safeguarding the firm's assets.</a:t>
            </a:r>
          </a:p>
          <a:p>
            <a:r>
              <a:rPr lang="en-US" b="1" dirty="0"/>
              <a:t>Financial Control</a:t>
            </a:r>
            <a:r>
              <a:rPr lang="en-US" dirty="0"/>
              <a:t>: BRS is a crucial tool for maintaining control over the firm's cash flow and ensuring that all transactions are properly accounted for.</a:t>
            </a:r>
          </a:p>
          <a:p>
            <a:endParaRPr lang="en-IN" dirty="0"/>
          </a:p>
        </p:txBody>
      </p:sp>
    </p:spTree>
    <p:extLst>
      <p:ext uri="{BB962C8B-B14F-4D97-AF65-F5344CB8AC3E}">
        <p14:creationId xmlns:p14="http://schemas.microsoft.com/office/powerpoint/2010/main" val="368199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9FE9-898C-42CA-AC5C-3CD7E476FCFC}"/>
              </a:ext>
            </a:extLst>
          </p:cNvPr>
          <p:cNvSpPr>
            <a:spLocks noGrp="1"/>
          </p:cNvSpPr>
          <p:nvPr>
            <p:ph type="title"/>
          </p:nvPr>
        </p:nvSpPr>
        <p:spPr/>
        <p:txBody>
          <a:bodyPr>
            <a:normAutofit/>
          </a:bodyPr>
          <a:lstStyle/>
          <a:p>
            <a:r>
              <a:rPr lang="en-US" dirty="0"/>
              <a:t>Preparation-of Bank Reconciliation Statement </a:t>
            </a:r>
          </a:p>
        </p:txBody>
      </p:sp>
      <p:sp>
        <p:nvSpPr>
          <p:cNvPr id="3" name="Content Placeholder 2">
            <a:extLst>
              <a:ext uri="{FF2B5EF4-FFF2-40B4-BE49-F238E27FC236}">
                <a16:creationId xmlns:a16="http://schemas.microsoft.com/office/drawing/2014/main" id="{7DA593DD-D03B-4314-B04A-340CE011D9B1}"/>
              </a:ext>
            </a:extLst>
          </p:cNvPr>
          <p:cNvSpPr>
            <a:spLocks noGrp="1"/>
          </p:cNvSpPr>
          <p:nvPr>
            <p:ph idx="1"/>
          </p:nvPr>
        </p:nvSpPr>
        <p:spPr/>
        <p:txBody>
          <a:bodyPr/>
          <a:lstStyle/>
          <a:p>
            <a:r>
              <a:rPr lang="en-US" dirty="0"/>
              <a:t>The Bank Reconciliation Statement is prepared at the end of a quarter, half year or a year as the firm may consider desirable and convenient. </a:t>
            </a:r>
          </a:p>
          <a:p>
            <a:r>
              <a:rPr lang="en-US" dirty="0"/>
              <a:t>It can be prepared in two ways : </a:t>
            </a:r>
          </a:p>
          <a:p>
            <a:r>
              <a:rPr lang="en-US" dirty="0" err="1"/>
              <a:t>i</a:t>
            </a:r>
            <a:r>
              <a:rPr lang="en-US" dirty="0"/>
              <a:t>) Take the balance as per cash book as the starting point, adjust the effect of each item causing the difference, and arrive at the balance as per pass book. </a:t>
            </a:r>
          </a:p>
          <a:p>
            <a:r>
              <a:rPr lang="en-US" dirty="0"/>
              <a:t>ii) Take the balance as per pass book as the starting point, adjust the effect of each item causing the difference, and arrive at the balance as per cash book</a:t>
            </a:r>
          </a:p>
        </p:txBody>
      </p:sp>
    </p:spTree>
    <p:extLst>
      <p:ext uri="{BB962C8B-B14F-4D97-AF65-F5344CB8AC3E}">
        <p14:creationId xmlns:p14="http://schemas.microsoft.com/office/powerpoint/2010/main" val="2452699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DF6A-8747-4858-B92C-DBF8C78049B1}"/>
              </a:ext>
            </a:extLst>
          </p:cNvPr>
          <p:cNvSpPr>
            <a:spLocks noGrp="1"/>
          </p:cNvSpPr>
          <p:nvPr>
            <p:ph type="title"/>
          </p:nvPr>
        </p:nvSpPr>
        <p:spPr/>
        <p:txBody>
          <a:bodyPr/>
          <a:lstStyle/>
          <a:p>
            <a:r>
              <a:rPr lang="en-US" dirty="0"/>
              <a:t>Base for BRS Preparation </a:t>
            </a:r>
          </a:p>
        </p:txBody>
      </p:sp>
      <p:sp>
        <p:nvSpPr>
          <p:cNvPr id="3" name="Content Placeholder 2">
            <a:extLst>
              <a:ext uri="{FF2B5EF4-FFF2-40B4-BE49-F238E27FC236}">
                <a16:creationId xmlns:a16="http://schemas.microsoft.com/office/drawing/2014/main" id="{CB37C579-51E7-48AA-8965-52D38DBEAF0F}"/>
              </a:ext>
            </a:extLst>
          </p:cNvPr>
          <p:cNvSpPr>
            <a:spLocks noGrp="1"/>
          </p:cNvSpPr>
          <p:nvPr>
            <p:ph idx="1"/>
          </p:nvPr>
        </p:nvSpPr>
        <p:spPr/>
        <p:txBody>
          <a:bodyPr/>
          <a:lstStyle/>
          <a:p>
            <a:r>
              <a:rPr lang="en-US" dirty="0"/>
              <a:t>Whatever be the method, first of all you must </a:t>
            </a:r>
            <a:r>
              <a:rPr lang="en-US" dirty="0" err="1"/>
              <a:t>analyse</a:t>
            </a:r>
            <a:r>
              <a:rPr lang="en-US" dirty="0"/>
              <a:t> the effect of each item on the balance of the book which you are using as the starting point. </a:t>
            </a:r>
          </a:p>
          <a:p>
            <a:endParaRPr lang="en-US" dirty="0"/>
          </a:p>
          <a:p>
            <a:r>
              <a:rPr lang="en-US" dirty="0"/>
              <a:t>Generally, the firms adopt the first method because the Bank Reconciliation Statement is prepared primarily for the verification of the bank balance as shown by the cash book. </a:t>
            </a:r>
          </a:p>
        </p:txBody>
      </p:sp>
    </p:spTree>
    <p:extLst>
      <p:ext uri="{BB962C8B-B14F-4D97-AF65-F5344CB8AC3E}">
        <p14:creationId xmlns:p14="http://schemas.microsoft.com/office/powerpoint/2010/main" val="3674684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65F2-87B9-4DCB-83A4-274F5F17CF53}"/>
              </a:ext>
            </a:extLst>
          </p:cNvPr>
          <p:cNvSpPr>
            <a:spLocks noGrp="1"/>
          </p:cNvSpPr>
          <p:nvPr>
            <p:ph type="title"/>
          </p:nvPr>
        </p:nvSpPr>
        <p:spPr/>
        <p:txBody>
          <a:bodyPr>
            <a:noAutofit/>
          </a:bodyPr>
          <a:lstStyle/>
          <a:p>
            <a:r>
              <a:rPr lang="en-US" sz="2800" dirty="0"/>
              <a:t>The items which can usually be adjusted in the cash book are :</a:t>
            </a:r>
          </a:p>
        </p:txBody>
      </p:sp>
      <p:sp>
        <p:nvSpPr>
          <p:cNvPr id="3" name="Content Placeholder 2">
            <a:extLst>
              <a:ext uri="{FF2B5EF4-FFF2-40B4-BE49-F238E27FC236}">
                <a16:creationId xmlns:a16="http://schemas.microsoft.com/office/drawing/2014/main" id="{0A6E4800-FB12-4B9E-A590-E062F2C58639}"/>
              </a:ext>
            </a:extLst>
          </p:cNvPr>
          <p:cNvSpPr>
            <a:spLocks noGrp="1"/>
          </p:cNvSpPr>
          <p:nvPr>
            <p:ph idx="1"/>
          </p:nvPr>
        </p:nvSpPr>
        <p:spPr/>
        <p:txBody>
          <a:bodyPr>
            <a:normAutofit/>
          </a:bodyPr>
          <a:lstStyle/>
          <a:p>
            <a:pPr marL="0" indent="0">
              <a:buNone/>
            </a:pPr>
            <a:r>
              <a:rPr lang="en-US" dirty="0"/>
              <a:t>1 Interest allowed by bank </a:t>
            </a:r>
          </a:p>
          <a:p>
            <a:pPr marL="0" indent="0">
              <a:buNone/>
            </a:pPr>
            <a:r>
              <a:rPr lang="en-US" dirty="0"/>
              <a:t>2 Amounts collected by bank as per standing instructions </a:t>
            </a:r>
          </a:p>
          <a:p>
            <a:pPr marL="0" indent="0">
              <a:buNone/>
            </a:pPr>
            <a:r>
              <a:rPr lang="en-US" dirty="0"/>
              <a:t>3 Payments made by bank as per standing instructions </a:t>
            </a:r>
          </a:p>
          <a:p>
            <a:pPr marL="0" indent="0">
              <a:buNone/>
            </a:pPr>
            <a:r>
              <a:rPr lang="en-US" dirty="0"/>
              <a:t>4 Bank charges </a:t>
            </a:r>
          </a:p>
          <a:p>
            <a:pPr marL="0" indent="0">
              <a:buNone/>
            </a:pPr>
            <a:r>
              <a:rPr lang="en-US" dirty="0"/>
              <a:t>5 Interest on overdraft </a:t>
            </a:r>
          </a:p>
          <a:p>
            <a:pPr marL="0" indent="0">
              <a:buNone/>
            </a:pPr>
            <a:r>
              <a:rPr lang="en-US" dirty="0"/>
              <a:t>6 Direct deposits by customers </a:t>
            </a:r>
          </a:p>
          <a:p>
            <a:pPr marL="0" indent="0">
              <a:buNone/>
            </a:pPr>
            <a:r>
              <a:rPr lang="en-US" dirty="0"/>
              <a:t>7 </a:t>
            </a:r>
            <a:r>
              <a:rPr lang="en-US" dirty="0" err="1"/>
              <a:t>Dishonoured</a:t>
            </a:r>
            <a:r>
              <a:rPr lang="en-US" dirty="0"/>
              <a:t> cheques or bills receivable </a:t>
            </a:r>
          </a:p>
          <a:p>
            <a:pPr marL="0" indent="0">
              <a:buNone/>
            </a:pPr>
            <a:r>
              <a:rPr lang="en-US" dirty="0"/>
              <a:t>8 Errors committed in the cash book </a:t>
            </a:r>
          </a:p>
        </p:txBody>
      </p:sp>
    </p:spTree>
    <p:extLst>
      <p:ext uri="{BB962C8B-B14F-4D97-AF65-F5344CB8AC3E}">
        <p14:creationId xmlns:p14="http://schemas.microsoft.com/office/powerpoint/2010/main" val="588578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4960-589D-49EC-9541-B116090AE64A}"/>
              </a:ext>
            </a:extLst>
          </p:cNvPr>
          <p:cNvSpPr>
            <a:spLocks noGrp="1"/>
          </p:cNvSpPr>
          <p:nvPr>
            <p:ph type="title"/>
          </p:nvPr>
        </p:nvSpPr>
        <p:spPr/>
        <p:txBody>
          <a:bodyPr>
            <a:noAutofit/>
          </a:bodyPr>
          <a:lstStyle/>
          <a:p>
            <a:r>
              <a:rPr lang="en-US" sz="3200" dirty="0"/>
              <a:t>list the items which would generally be added and subtracted when cash balance is used as the starting point. </a:t>
            </a:r>
            <a:br>
              <a:rPr lang="en-US" sz="3200" dirty="0"/>
            </a:br>
            <a:endParaRPr lang="en-US" sz="3200" dirty="0"/>
          </a:p>
        </p:txBody>
      </p:sp>
      <p:sp>
        <p:nvSpPr>
          <p:cNvPr id="3" name="Content Placeholder 2">
            <a:extLst>
              <a:ext uri="{FF2B5EF4-FFF2-40B4-BE49-F238E27FC236}">
                <a16:creationId xmlns:a16="http://schemas.microsoft.com/office/drawing/2014/main" id="{0A18DC10-7658-4957-BF23-D3B95D0D5A55}"/>
              </a:ext>
            </a:extLst>
          </p:cNvPr>
          <p:cNvSpPr>
            <a:spLocks noGrp="1"/>
          </p:cNvSpPr>
          <p:nvPr>
            <p:ph idx="1"/>
          </p:nvPr>
        </p:nvSpPr>
        <p:spPr>
          <a:xfrm>
            <a:off x="1113692" y="2461846"/>
            <a:ext cx="10128739" cy="3634154"/>
          </a:xfrm>
        </p:spPr>
        <p:txBody>
          <a:bodyPr>
            <a:normAutofit lnSpcReduction="10000"/>
          </a:bodyPr>
          <a:lstStyle/>
          <a:p>
            <a:r>
              <a:rPr lang="en-US" sz="1600" b="1" dirty="0"/>
              <a:t>To be added </a:t>
            </a:r>
          </a:p>
          <a:p>
            <a:pPr marL="0" indent="0">
              <a:buNone/>
            </a:pPr>
            <a:r>
              <a:rPr lang="en-US" sz="1600" dirty="0"/>
              <a:t>1 Cheques issued but not yet presented </a:t>
            </a:r>
          </a:p>
          <a:p>
            <a:pPr marL="0" indent="0">
              <a:buNone/>
            </a:pPr>
            <a:r>
              <a:rPr lang="en-US" sz="1600" dirty="0"/>
              <a:t>2 Interest allowed by the bank </a:t>
            </a:r>
          </a:p>
          <a:p>
            <a:pPr marL="0" indent="0">
              <a:buNone/>
            </a:pPr>
            <a:r>
              <a:rPr lang="en-US" sz="1600" dirty="0"/>
              <a:t>3 Interest and dividends collected but not recorded in the cash book </a:t>
            </a:r>
          </a:p>
          <a:p>
            <a:pPr marL="0" indent="0">
              <a:buNone/>
            </a:pPr>
            <a:r>
              <a:rPr lang="en-US" sz="1600" dirty="0"/>
              <a:t>4 Direct deposits by customers in the firm's bank account. </a:t>
            </a:r>
          </a:p>
          <a:p>
            <a:pPr marL="0" indent="0">
              <a:buNone/>
            </a:pPr>
            <a:r>
              <a:rPr lang="en-US" sz="1600" b="1" dirty="0"/>
              <a:t>To be subtracted </a:t>
            </a:r>
          </a:p>
          <a:p>
            <a:pPr marL="0" indent="0">
              <a:buNone/>
            </a:pPr>
            <a:r>
              <a:rPr lang="en-US" sz="1600" dirty="0"/>
              <a:t>1 Cheques deposited but not yet collected </a:t>
            </a:r>
          </a:p>
          <a:p>
            <a:pPr marL="0" indent="0">
              <a:buNone/>
            </a:pPr>
            <a:r>
              <a:rPr lang="en-US" sz="1600" dirty="0"/>
              <a:t>2 Bank charges </a:t>
            </a:r>
          </a:p>
          <a:p>
            <a:pPr marL="0" indent="0">
              <a:buNone/>
            </a:pPr>
            <a:r>
              <a:rPr lang="en-US" sz="1600" dirty="0"/>
              <a:t>3 Interest on overdraft </a:t>
            </a:r>
          </a:p>
          <a:p>
            <a:pPr marL="0" indent="0">
              <a:buNone/>
            </a:pPr>
            <a:r>
              <a:rPr lang="en-US" sz="1600" dirty="0"/>
              <a:t>4 Amounts paid by the bank under standing instructions but not recorded in the cash book </a:t>
            </a:r>
          </a:p>
          <a:p>
            <a:pPr marL="0" indent="0">
              <a:buNone/>
            </a:pPr>
            <a:r>
              <a:rPr lang="en-US" sz="1600" dirty="0"/>
              <a:t>5 Cheques </a:t>
            </a:r>
            <a:r>
              <a:rPr lang="en-US" sz="1600" dirty="0" err="1"/>
              <a:t>dishonoured</a:t>
            </a:r>
            <a:r>
              <a:rPr lang="en-US" sz="1600" dirty="0"/>
              <a:t> but no entry made in the cash book for the </a:t>
            </a:r>
            <a:r>
              <a:rPr lang="en-US" sz="1600" dirty="0" err="1"/>
              <a:t>dishonour</a:t>
            </a:r>
            <a:endParaRPr lang="en-US" sz="1600" dirty="0"/>
          </a:p>
        </p:txBody>
      </p:sp>
    </p:spTree>
    <p:extLst>
      <p:ext uri="{BB962C8B-B14F-4D97-AF65-F5344CB8AC3E}">
        <p14:creationId xmlns:p14="http://schemas.microsoft.com/office/powerpoint/2010/main" val="1167165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D0DE-E074-4DDC-8F3A-CB048DBE3D8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CE69942-6456-435C-BA99-4F0BEC546A0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3E8528A-21FB-440D-B55E-71161B8D1EED}"/>
              </a:ext>
            </a:extLst>
          </p:cNvPr>
          <p:cNvPicPr>
            <a:picLocks noChangeAspect="1"/>
          </p:cNvPicPr>
          <p:nvPr/>
        </p:nvPicPr>
        <p:blipFill>
          <a:blip r:embed="rId2"/>
          <a:stretch>
            <a:fillRect/>
          </a:stretch>
        </p:blipFill>
        <p:spPr>
          <a:xfrm>
            <a:off x="897185" y="365124"/>
            <a:ext cx="7273692" cy="5123209"/>
          </a:xfrm>
          <a:prstGeom prst="rect">
            <a:avLst/>
          </a:prstGeom>
        </p:spPr>
      </p:pic>
    </p:spTree>
    <p:extLst>
      <p:ext uri="{BB962C8B-B14F-4D97-AF65-F5344CB8AC3E}">
        <p14:creationId xmlns:p14="http://schemas.microsoft.com/office/powerpoint/2010/main" val="2682132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CB10-5126-4663-B729-6FBB57828B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5A717D-036C-4C7B-B6CB-FFDDEC7DB9B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5AFF282-E195-49D8-A409-50C8180FE536}"/>
              </a:ext>
            </a:extLst>
          </p:cNvPr>
          <p:cNvPicPr>
            <a:picLocks noChangeAspect="1"/>
          </p:cNvPicPr>
          <p:nvPr/>
        </p:nvPicPr>
        <p:blipFill>
          <a:blip r:embed="rId2"/>
          <a:stretch>
            <a:fillRect/>
          </a:stretch>
        </p:blipFill>
        <p:spPr>
          <a:xfrm>
            <a:off x="1611217" y="0"/>
            <a:ext cx="8254236" cy="6311069"/>
          </a:xfrm>
          <a:prstGeom prst="rect">
            <a:avLst/>
          </a:prstGeom>
        </p:spPr>
      </p:pic>
      <p:sp>
        <p:nvSpPr>
          <p:cNvPr id="5" name="TextBox 4">
            <a:extLst>
              <a:ext uri="{FF2B5EF4-FFF2-40B4-BE49-F238E27FC236}">
                <a16:creationId xmlns:a16="http://schemas.microsoft.com/office/drawing/2014/main" id="{69686377-7D69-492A-BBD0-1D6259C4B94D}"/>
              </a:ext>
            </a:extLst>
          </p:cNvPr>
          <p:cNvSpPr txBox="1"/>
          <p:nvPr/>
        </p:nvSpPr>
        <p:spPr>
          <a:xfrm>
            <a:off x="7776594" y="6176963"/>
            <a:ext cx="1340432" cy="369332"/>
          </a:xfrm>
          <a:prstGeom prst="rect">
            <a:avLst/>
          </a:prstGeom>
          <a:noFill/>
        </p:spPr>
        <p:txBody>
          <a:bodyPr wrap="none" rtlCol="0">
            <a:spAutoFit/>
          </a:bodyPr>
          <a:lstStyle/>
          <a:p>
            <a:r>
              <a:rPr lang="en-US" dirty="0"/>
              <a:t>Ans : 24,420</a:t>
            </a:r>
            <a:endParaRPr lang="en-IN" dirty="0"/>
          </a:p>
        </p:txBody>
      </p:sp>
    </p:spTree>
    <p:extLst>
      <p:ext uri="{BB962C8B-B14F-4D97-AF65-F5344CB8AC3E}">
        <p14:creationId xmlns:p14="http://schemas.microsoft.com/office/powerpoint/2010/main" val="4278733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3250-E0B8-4BF6-8DCC-83FD2BE0243A}"/>
              </a:ext>
            </a:extLst>
          </p:cNvPr>
          <p:cNvSpPr>
            <a:spLocks noGrp="1"/>
          </p:cNvSpPr>
          <p:nvPr>
            <p:ph type="title"/>
          </p:nvPr>
        </p:nvSpPr>
        <p:spPr/>
        <p:txBody>
          <a:bodyPr/>
          <a:lstStyle/>
          <a:p>
            <a:r>
              <a:rPr lang="en-US" dirty="0"/>
              <a:t>Advantages of BRS </a:t>
            </a:r>
          </a:p>
        </p:txBody>
      </p:sp>
      <p:sp>
        <p:nvSpPr>
          <p:cNvPr id="3" name="Content Placeholder 2">
            <a:extLst>
              <a:ext uri="{FF2B5EF4-FFF2-40B4-BE49-F238E27FC236}">
                <a16:creationId xmlns:a16="http://schemas.microsoft.com/office/drawing/2014/main" id="{123405A0-CB2C-4AE4-9D90-5FAF835741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824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52AE-2477-4332-9223-2B298E90B60A}"/>
              </a:ext>
            </a:extLst>
          </p:cNvPr>
          <p:cNvSpPr>
            <a:spLocks noGrp="1"/>
          </p:cNvSpPr>
          <p:nvPr>
            <p:ph type="title"/>
          </p:nvPr>
        </p:nvSpPr>
        <p:spPr/>
        <p:txBody>
          <a:bodyPr/>
          <a:lstStyle/>
          <a:p>
            <a:r>
              <a:rPr lang="en-US" dirty="0">
                <a:solidFill>
                  <a:srgbClr val="FF0000"/>
                </a:solidFill>
              </a:rPr>
              <a:t>Special Journals </a:t>
            </a:r>
            <a:endParaRPr lang="en-IN" dirty="0">
              <a:solidFill>
                <a:srgbClr val="FF0000"/>
              </a:solidFill>
            </a:endParaRPr>
          </a:p>
        </p:txBody>
      </p:sp>
      <p:sp>
        <p:nvSpPr>
          <p:cNvPr id="3" name="Content Placeholder 2">
            <a:extLst>
              <a:ext uri="{FF2B5EF4-FFF2-40B4-BE49-F238E27FC236}">
                <a16:creationId xmlns:a16="http://schemas.microsoft.com/office/drawing/2014/main" id="{AF5CB372-7643-4E30-B6B9-C34E16FC812B}"/>
              </a:ext>
            </a:extLst>
          </p:cNvPr>
          <p:cNvSpPr>
            <a:spLocks noGrp="1"/>
          </p:cNvSpPr>
          <p:nvPr>
            <p:ph idx="1"/>
          </p:nvPr>
        </p:nvSpPr>
        <p:spPr/>
        <p:txBody>
          <a:bodyPr/>
          <a:lstStyle/>
          <a:p>
            <a:r>
              <a:rPr lang="en-US" dirty="0">
                <a:solidFill>
                  <a:srgbClr val="00B0F0"/>
                </a:solidFill>
              </a:rPr>
              <a:t>Cash Book, </a:t>
            </a:r>
          </a:p>
          <a:p>
            <a:r>
              <a:rPr lang="en-US" dirty="0">
                <a:solidFill>
                  <a:srgbClr val="00B0F0"/>
                </a:solidFill>
              </a:rPr>
              <a:t>Purchase Book, </a:t>
            </a:r>
          </a:p>
          <a:p>
            <a:r>
              <a:rPr lang="en-US" dirty="0">
                <a:solidFill>
                  <a:srgbClr val="00B0F0"/>
                </a:solidFill>
              </a:rPr>
              <a:t>Sales Book, </a:t>
            </a:r>
          </a:p>
          <a:p>
            <a:r>
              <a:rPr lang="en-US" dirty="0">
                <a:solidFill>
                  <a:srgbClr val="00B0F0"/>
                </a:solidFill>
              </a:rPr>
              <a:t>Purchase Returns Book, </a:t>
            </a:r>
          </a:p>
          <a:p>
            <a:r>
              <a:rPr lang="en-US" dirty="0">
                <a:solidFill>
                  <a:srgbClr val="00B0F0"/>
                </a:solidFill>
              </a:rPr>
              <a:t>Sales Returns Book, </a:t>
            </a:r>
          </a:p>
          <a:p>
            <a:r>
              <a:rPr lang="en-US" dirty="0">
                <a:solidFill>
                  <a:srgbClr val="00B0F0"/>
                </a:solidFill>
              </a:rPr>
              <a:t>Journal Proper,</a:t>
            </a:r>
          </a:p>
          <a:p>
            <a:r>
              <a:rPr lang="en-US" dirty="0">
                <a:solidFill>
                  <a:srgbClr val="00B0F0"/>
                </a:solidFill>
              </a:rPr>
              <a:t>Bank Reconciliation Statement</a:t>
            </a:r>
          </a:p>
          <a:p>
            <a:endParaRPr lang="en-IN" dirty="0">
              <a:solidFill>
                <a:srgbClr val="00B0F0"/>
              </a:solidFill>
            </a:endParaRPr>
          </a:p>
        </p:txBody>
      </p:sp>
    </p:spTree>
    <p:extLst>
      <p:ext uri="{BB962C8B-B14F-4D97-AF65-F5344CB8AC3E}">
        <p14:creationId xmlns:p14="http://schemas.microsoft.com/office/powerpoint/2010/main" val="346962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BC30-B00A-469B-B1CD-88DFD5626BDE}"/>
              </a:ext>
            </a:extLst>
          </p:cNvPr>
          <p:cNvSpPr>
            <a:spLocks noGrp="1"/>
          </p:cNvSpPr>
          <p:nvPr>
            <p:ph type="title"/>
          </p:nvPr>
        </p:nvSpPr>
        <p:spPr/>
        <p:txBody>
          <a:bodyPr/>
          <a:lstStyle/>
          <a:p>
            <a:r>
              <a:rPr lang="en-US" dirty="0"/>
              <a:t>Format of BRS </a:t>
            </a:r>
          </a:p>
        </p:txBody>
      </p:sp>
      <p:sp>
        <p:nvSpPr>
          <p:cNvPr id="3" name="Content Placeholder 2">
            <a:extLst>
              <a:ext uri="{FF2B5EF4-FFF2-40B4-BE49-F238E27FC236}">
                <a16:creationId xmlns:a16="http://schemas.microsoft.com/office/drawing/2014/main" id="{03EEDC1E-27E6-46DB-B575-79B78AFB1B5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3913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3F2E-6E3A-43A7-A9BC-590DBE3F644E}"/>
              </a:ext>
            </a:extLst>
          </p:cNvPr>
          <p:cNvSpPr>
            <a:spLocks noGrp="1"/>
          </p:cNvSpPr>
          <p:nvPr>
            <p:ph type="title"/>
          </p:nvPr>
        </p:nvSpPr>
        <p:spPr/>
        <p:txBody>
          <a:bodyPr>
            <a:normAutofit/>
          </a:bodyPr>
          <a:lstStyle/>
          <a:p>
            <a:r>
              <a:rPr lang="en-US" sz="4000" dirty="0">
                <a:solidFill>
                  <a:srgbClr val="FF0000"/>
                </a:solidFill>
              </a:rPr>
              <a:t>The advantages of </a:t>
            </a:r>
            <a:r>
              <a:rPr lang="en-US" sz="4000" dirty="0" err="1">
                <a:solidFill>
                  <a:srgbClr val="FF0000"/>
                </a:solidFill>
              </a:rPr>
              <a:t>of</a:t>
            </a:r>
            <a:r>
              <a:rPr lang="en-US" sz="4000" dirty="0">
                <a:solidFill>
                  <a:srgbClr val="FF0000"/>
                </a:solidFill>
              </a:rPr>
              <a:t> subsidiary books</a:t>
            </a:r>
          </a:p>
        </p:txBody>
      </p:sp>
      <p:sp>
        <p:nvSpPr>
          <p:cNvPr id="3" name="Content Placeholder 2">
            <a:extLst>
              <a:ext uri="{FF2B5EF4-FFF2-40B4-BE49-F238E27FC236}">
                <a16:creationId xmlns:a16="http://schemas.microsoft.com/office/drawing/2014/main" id="{BDF28C82-FECD-479E-A8E1-287A52BE9F10}"/>
              </a:ext>
            </a:extLst>
          </p:cNvPr>
          <p:cNvSpPr>
            <a:spLocks noGrp="1"/>
          </p:cNvSpPr>
          <p:nvPr>
            <p:ph idx="1"/>
          </p:nvPr>
        </p:nvSpPr>
        <p:spPr/>
        <p:txBody>
          <a:bodyPr/>
          <a:lstStyle/>
          <a:p>
            <a:pPr marL="0" indent="0">
              <a:buNone/>
            </a:pPr>
            <a:r>
              <a:rPr lang="en-US" dirty="0" err="1">
                <a:solidFill>
                  <a:srgbClr val="00B0F0"/>
                </a:solidFill>
              </a:rPr>
              <a:t>i</a:t>
            </a:r>
            <a:r>
              <a:rPr lang="en-US" dirty="0">
                <a:solidFill>
                  <a:srgbClr val="00B0F0"/>
                </a:solidFill>
              </a:rPr>
              <a:t>) Classification of transactions becomes automatic</a:t>
            </a:r>
          </a:p>
          <a:p>
            <a:pPr marL="0" indent="0">
              <a:buNone/>
            </a:pPr>
            <a:r>
              <a:rPr lang="en-US" dirty="0">
                <a:solidFill>
                  <a:srgbClr val="00B0F0"/>
                </a:solidFill>
              </a:rPr>
              <a:t>ii) Reference becomes easy</a:t>
            </a:r>
          </a:p>
          <a:p>
            <a:pPr marL="0" indent="0">
              <a:buNone/>
            </a:pPr>
            <a:r>
              <a:rPr lang="en-US" dirty="0">
                <a:solidFill>
                  <a:srgbClr val="00B0F0"/>
                </a:solidFill>
              </a:rPr>
              <a:t>iii) Facilitate division of work</a:t>
            </a:r>
          </a:p>
          <a:p>
            <a:pPr marL="0" indent="0">
              <a:buNone/>
            </a:pPr>
            <a:r>
              <a:rPr lang="en-US" dirty="0">
                <a:solidFill>
                  <a:srgbClr val="00B0F0"/>
                </a:solidFill>
              </a:rPr>
              <a:t>v) More particulars</a:t>
            </a:r>
          </a:p>
          <a:p>
            <a:pPr marL="0" indent="0">
              <a:buNone/>
            </a:pPr>
            <a:r>
              <a:rPr lang="en-US" dirty="0">
                <a:solidFill>
                  <a:srgbClr val="00B0F0"/>
                </a:solidFill>
              </a:rPr>
              <a:t>V) Responsibility can be fixed</a:t>
            </a:r>
          </a:p>
          <a:p>
            <a:pPr marL="0" indent="0">
              <a:buNone/>
            </a:pPr>
            <a:r>
              <a:rPr lang="en-US" dirty="0">
                <a:solidFill>
                  <a:srgbClr val="00B0F0"/>
                </a:solidFill>
              </a:rPr>
              <a:t>vi) Facilitates checking</a:t>
            </a:r>
          </a:p>
        </p:txBody>
      </p:sp>
    </p:spTree>
    <p:extLst>
      <p:ext uri="{BB962C8B-B14F-4D97-AF65-F5344CB8AC3E}">
        <p14:creationId xmlns:p14="http://schemas.microsoft.com/office/powerpoint/2010/main" val="54642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5F00B-C7EB-4171-B9DA-121CEA621044}"/>
              </a:ext>
            </a:extLst>
          </p:cNvPr>
          <p:cNvSpPr>
            <a:spLocks noGrp="1"/>
          </p:cNvSpPr>
          <p:nvPr>
            <p:ph idx="1"/>
          </p:nvPr>
        </p:nvSpPr>
        <p:spPr>
          <a:xfrm>
            <a:off x="645253" y="72326"/>
            <a:ext cx="10515600" cy="4351338"/>
          </a:xfrm>
        </p:spPr>
        <p:txBody>
          <a:bodyPr/>
          <a:lstStyle/>
          <a:p>
            <a:pPr algn="just"/>
            <a:r>
              <a:rPr lang="en-US" b="1" dirty="0">
                <a:solidFill>
                  <a:srgbClr val="FF0000"/>
                </a:solidFill>
              </a:rPr>
              <a:t>Cash Book</a:t>
            </a:r>
            <a:r>
              <a:rPr lang="en-US" dirty="0">
                <a:solidFill>
                  <a:srgbClr val="00B0F0"/>
                </a:solidFill>
              </a:rPr>
              <a:t>: The Cash Book </a:t>
            </a:r>
            <a:r>
              <a:rPr lang="en-US" b="1" dirty="0">
                <a:solidFill>
                  <a:srgbClr val="00B050"/>
                </a:solidFill>
              </a:rPr>
              <a:t>records all cash transactions</a:t>
            </a:r>
            <a:r>
              <a:rPr lang="en-US" dirty="0">
                <a:solidFill>
                  <a:srgbClr val="00B0F0"/>
                </a:solidFill>
              </a:rPr>
              <a:t>, including </a:t>
            </a:r>
            <a:r>
              <a:rPr lang="en-US" b="1" dirty="0">
                <a:solidFill>
                  <a:srgbClr val="7030A0"/>
                </a:solidFill>
              </a:rPr>
              <a:t>cash receipts and cash payments</a:t>
            </a:r>
            <a:r>
              <a:rPr lang="en-US" dirty="0">
                <a:solidFill>
                  <a:srgbClr val="00B0F0"/>
                </a:solidFill>
              </a:rPr>
              <a:t>. It serves both as a ledger and a journal, tracking cash inflows and outflows, including bank transactions. </a:t>
            </a:r>
          </a:p>
          <a:p>
            <a:pPr algn="just"/>
            <a:r>
              <a:rPr lang="en-US" dirty="0">
                <a:solidFill>
                  <a:srgbClr val="00B0F0"/>
                </a:solidFill>
              </a:rPr>
              <a:t>It is divided into columns for cash, bank, and discount, providing a clear view of cash flow.</a:t>
            </a:r>
            <a:endParaRPr lang="en-IN" dirty="0">
              <a:solidFill>
                <a:srgbClr val="00B0F0"/>
              </a:solidFill>
            </a:endParaRPr>
          </a:p>
        </p:txBody>
      </p:sp>
      <p:pic>
        <p:nvPicPr>
          <p:cNvPr id="4" name="Picture 3">
            <a:extLst>
              <a:ext uri="{FF2B5EF4-FFF2-40B4-BE49-F238E27FC236}">
                <a16:creationId xmlns:a16="http://schemas.microsoft.com/office/drawing/2014/main" id="{330B8842-FF50-4F6B-9412-3B7A2569156A}"/>
              </a:ext>
            </a:extLst>
          </p:cNvPr>
          <p:cNvPicPr>
            <a:picLocks noChangeAspect="1"/>
          </p:cNvPicPr>
          <p:nvPr/>
        </p:nvPicPr>
        <p:blipFill>
          <a:blip r:embed="rId2"/>
          <a:stretch>
            <a:fillRect/>
          </a:stretch>
        </p:blipFill>
        <p:spPr>
          <a:xfrm>
            <a:off x="2121277" y="2576666"/>
            <a:ext cx="8163625" cy="4209008"/>
          </a:xfrm>
          <a:prstGeom prst="rect">
            <a:avLst/>
          </a:prstGeom>
        </p:spPr>
      </p:pic>
    </p:spTree>
    <p:extLst>
      <p:ext uri="{BB962C8B-B14F-4D97-AF65-F5344CB8AC3E}">
        <p14:creationId xmlns:p14="http://schemas.microsoft.com/office/powerpoint/2010/main" val="177776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0CB9-E291-47E6-B741-0CB9D43327F3}"/>
              </a:ext>
            </a:extLst>
          </p:cNvPr>
          <p:cNvSpPr>
            <a:spLocks noGrp="1"/>
          </p:cNvSpPr>
          <p:nvPr>
            <p:ph type="title"/>
          </p:nvPr>
        </p:nvSpPr>
        <p:spPr>
          <a:xfrm>
            <a:off x="838200" y="365126"/>
            <a:ext cx="10515600" cy="691888"/>
          </a:xfrm>
        </p:spPr>
        <p:txBody>
          <a:bodyPr>
            <a:normAutofit fontScale="90000"/>
          </a:bodyPr>
          <a:lstStyle/>
          <a:p>
            <a:r>
              <a:rPr lang="en-US" b="1" dirty="0">
                <a:solidFill>
                  <a:srgbClr val="FF0000"/>
                </a:solidFill>
              </a:rPr>
              <a:t>Purchase Book</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8AA5D59B-3C9F-4C5F-A4B4-CDE18749222C}"/>
              </a:ext>
            </a:extLst>
          </p:cNvPr>
          <p:cNvSpPr>
            <a:spLocks noGrp="1"/>
          </p:cNvSpPr>
          <p:nvPr>
            <p:ph idx="1"/>
          </p:nvPr>
        </p:nvSpPr>
        <p:spPr>
          <a:xfrm>
            <a:off x="745921" y="1253331"/>
            <a:ext cx="10515600" cy="4351338"/>
          </a:xfrm>
        </p:spPr>
        <p:txBody>
          <a:bodyPr/>
          <a:lstStyle/>
          <a:p>
            <a:pPr algn="just"/>
            <a:r>
              <a:rPr lang="en-US" b="1" dirty="0">
                <a:solidFill>
                  <a:srgbClr val="FF0000"/>
                </a:solidFill>
              </a:rPr>
              <a:t>Purchase Book</a:t>
            </a:r>
            <a:r>
              <a:rPr lang="en-US" dirty="0">
                <a:solidFill>
                  <a:srgbClr val="0070C0"/>
                </a:solidFill>
              </a:rPr>
              <a:t>: The Purchase Book, also known as the Purchases Journal, is used to </a:t>
            </a:r>
            <a:r>
              <a:rPr lang="en-US" b="1" dirty="0">
                <a:solidFill>
                  <a:srgbClr val="00B050"/>
                </a:solidFill>
              </a:rPr>
              <a:t>record all credit purchases of goods or services </a:t>
            </a:r>
            <a:r>
              <a:rPr lang="en-US" dirty="0">
                <a:solidFill>
                  <a:srgbClr val="0070C0"/>
                </a:solidFill>
              </a:rPr>
              <a:t>that the business </a:t>
            </a:r>
            <a:r>
              <a:rPr lang="en-US" b="1" dirty="0">
                <a:solidFill>
                  <a:srgbClr val="FF0000"/>
                </a:solidFill>
              </a:rPr>
              <a:t>intends to resell</a:t>
            </a:r>
            <a:r>
              <a:rPr lang="en-US" dirty="0">
                <a:solidFill>
                  <a:srgbClr val="0070C0"/>
                </a:solidFill>
              </a:rPr>
              <a:t>. It excludes cash purchases and non-merchandise purchases (like assets), and it is summarized periodically to post totals to the ledger accounts.</a:t>
            </a:r>
            <a:endParaRPr lang="en-IN" dirty="0">
              <a:solidFill>
                <a:srgbClr val="0070C0"/>
              </a:solidFill>
            </a:endParaRPr>
          </a:p>
        </p:txBody>
      </p:sp>
      <p:pic>
        <p:nvPicPr>
          <p:cNvPr id="4" name="Picture 3">
            <a:extLst>
              <a:ext uri="{FF2B5EF4-FFF2-40B4-BE49-F238E27FC236}">
                <a16:creationId xmlns:a16="http://schemas.microsoft.com/office/drawing/2014/main" id="{B11578D4-9AB2-46F5-8071-A4837D91FAD1}"/>
              </a:ext>
            </a:extLst>
          </p:cNvPr>
          <p:cNvPicPr>
            <a:picLocks noChangeAspect="1"/>
          </p:cNvPicPr>
          <p:nvPr/>
        </p:nvPicPr>
        <p:blipFill>
          <a:blip r:embed="rId2"/>
          <a:stretch>
            <a:fillRect/>
          </a:stretch>
        </p:blipFill>
        <p:spPr>
          <a:xfrm>
            <a:off x="2201935" y="3944824"/>
            <a:ext cx="6203834" cy="2913176"/>
          </a:xfrm>
          <a:prstGeom prst="rect">
            <a:avLst/>
          </a:prstGeom>
        </p:spPr>
      </p:pic>
    </p:spTree>
    <p:extLst>
      <p:ext uri="{BB962C8B-B14F-4D97-AF65-F5344CB8AC3E}">
        <p14:creationId xmlns:p14="http://schemas.microsoft.com/office/powerpoint/2010/main" val="180535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12DB-AC15-41D0-9890-059E751632B2}"/>
              </a:ext>
            </a:extLst>
          </p:cNvPr>
          <p:cNvSpPr>
            <a:spLocks noGrp="1"/>
          </p:cNvSpPr>
          <p:nvPr>
            <p:ph type="title"/>
          </p:nvPr>
        </p:nvSpPr>
        <p:spPr>
          <a:xfrm>
            <a:off x="838200" y="-79492"/>
            <a:ext cx="10515600" cy="1325563"/>
          </a:xfrm>
        </p:spPr>
        <p:txBody>
          <a:bodyPr/>
          <a:lstStyle/>
          <a:p>
            <a:r>
              <a:rPr lang="en-US" b="1" dirty="0">
                <a:solidFill>
                  <a:srgbClr val="FF0000"/>
                </a:solidFill>
              </a:rPr>
              <a:t>Sales Book</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A5A682DA-CD65-491A-8DB9-9A3DD7D0CC48}"/>
              </a:ext>
            </a:extLst>
          </p:cNvPr>
          <p:cNvSpPr>
            <a:spLocks noGrp="1"/>
          </p:cNvSpPr>
          <p:nvPr>
            <p:ph idx="1"/>
          </p:nvPr>
        </p:nvSpPr>
        <p:spPr>
          <a:xfrm>
            <a:off x="343949" y="1414564"/>
            <a:ext cx="11694253" cy="4351338"/>
          </a:xfrm>
        </p:spPr>
        <p:txBody>
          <a:bodyPr/>
          <a:lstStyle/>
          <a:p>
            <a:pPr algn="just"/>
            <a:r>
              <a:rPr lang="en-US" b="1" dirty="0">
                <a:solidFill>
                  <a:srgbClr val="FF0000"/>
                </a:solidFill>
              </a:rPr>
              <a:t>Sales Book</a:t>
            </a:r>
            <a:r>
              <a:rPr lang="en-US" dirty="0">
                <a:solidFill>
                  <a:srgbClr val="FF0000"/>
                </a:solidFill>
              </a:rPr>
              <a:t>: </a:t>
            </a:r>
            <a:r>
              <a:rPr lang="en-US" dirty="0">
                <a:solidFill>
                  <a:srgbClr val="00B0F0"/>
                </a:solidFill>
              </a:rPr>
              <a:t>The Sales Book, or Sales Journal, </a:t>
            </a:r>
            <a:r>
              <a:rPr lang="en-US" b="1" dirty="0">
                <a:solidFill>
                  <a:srgbClr val="00B050"/>
                </a:solidFill>
              </a:rPr>
              <a:t>records all credit sales of goods or services</a:t>
            </a:r>
            <a:r>
              <a:rPr lang="en-US" dirty="0">
                <a:solidFill>
                  <a:srgbClr val="00B0F0"/>
                </a:solidFill>
              </a:rPr>
              <a:t>. Like the Purchase Book, it excludes cash sales. Entries from the Sales Book are periodically posted to the Sales Ledger and then to the General Ledger.</a:t>
            </a:r>
            <a:endParaRPr lang="en-IN" dirty="0">
              <a:solidFill>
                <a:srgbClr val="00B0F0"/>
              </a:solidFill>
            </a:endParaRPr>
          </a:p>
        </p:txBody>
      </p:sp>
      <p:pic>
        <p:nvPicPr>
          <p:cNvPr id="7" name="Picture 6">
            <a:extLst>
              <a:ext uri="{FF2B5EF4-FFF2-40B4-BE49-F238E27FC236}">
                <a16:creationId xmlns:a16="http://schemas.microsoft.com/office/drawing/2014/main" id="{BDC84A66-9A32-48D9-9AB8-2305A77AA8D4}"/>
              </a:ext>
            </a:extLst>
          </p:cNvPr>
          <p:cNvPicPr>
            <a:picLocks noChangeAspect="1"/>
          </p:cNvPicPr>
          <p:nvPr/>
        </p:nvPicPr>
        <p:blipFill>
          <a:blip r:embed="rId2"/>
          <a:stretch>
            <a:fillRect/>
          </a:stretch>
        </p:blipFill>
        <p:spPr>
          <a:xfrm>
            <a:off x="2318245" y="3429000"/>
            <a:ext cx="7219950" cy="3429000"/>
          </a:xfrm>
          <a:prstGeom prst="rect">
            <a:avLst/>
          </a:prstGeom>
        </p:spPr>
      </p:pic>
    </p:spTree>
    <p:extLst>
      <p:ext uri="{BB962C8B-B14F-4D97-AF65-F5344CB8AC3E}">
        <p14:creationId xmlns:p14="http://schemas.microsoft.com/office/powerpoint/2010/main" val="172685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7FF9-348D-4F97-BDDB-A16AB15CE586}"/>
              </a:ext>
            </a:extLst>
          </p:cNvPr>
          <p:cNvSpPr>
            <a:spLocks noGrp="1"/>
          </p:cNvSpPr>
          <p:nvPr>
            <p:ph type="title"/>
          </p:nvPr>
        </p:nvSpPr>
        <p:spPr/>
        <p:txBody>
          <a:bodyPr/>
          <a:lstStyle/>
          <a:p>
            <a:r>
              <a:rPr lang="en-US" b="1" dirty="0">
                <a:solidFill>
                  <a:srgbClr val="FF0000"/>
                </a:solidFill>
              </a:rPr>
              <a:t>Purchase Returns Book</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8E8E4190-A64A-4619-8999-27490307B844}"/>
              </a:ext>
            </a:extLst>
          </p:cNvPr>
          <p:cNvSpPr>
            <a:spLocks noGrp="1"/>
          </p:cNvSpPr>
          <p:nvPr>
            <p:ph idx="1"/>
          </p:nvPr>
        </p:nvSpPr>
        <p:spPr/>
        <p:txBody>
          <a:bodyPr/>
          <a:lstStyle/>
          <a:p>
            <a:pPr algn="just"/>
            <a:r>
              <a:rPr lang="en-US" b="1" dirty="0">
                <a:solidFill>
                  <a:srgbClr val="FF0000"/>
                </a:solidFill>
              </a:rPr>
              <a:t>Purchase Returns Book</a:t>
            </a:r>
            <a:r>
              <a:rPr lang="en-US" dirty="0"/>
              <a:t>: </a:t>
            </a:r>
            <a:r>
              <a:rPr lang="en-US" dirty="0">
                <a:solidFill>
                  <a:srgbClr val="0070C0"/>
                </a:solidFill>
              </a:rPr>
              <a:t>Also known as the Returns Outward Book, this </a:t>
            </a:r>
            <a:r>
              <a:rPr lang="en-US" b="1" dirty="0">
                <a:solidFill>
                  <a:srgbClr val="00B050"/>
                </a:solidFill>
              </a:rPr>
              <a:t>journal records goods returned to suppliers</a:t>
            </a:r>
            <a:r>
              <a:rPr lang="en-US" dirty="0">
                <a:solidFill>
                  <a:srgbClr val="0070C0"/>
                </a:solidFill>
              </a:rPr>
              <a:t>. These returns are typically due to issues such as defects or incorrect orders. The totals from the Purchase Returns Book are posted to the Purchase Returns Ledger.</a:t>
            </a:r>
            <a:endParaRPr lang="en-IN" dirty="0">
              <a:solidFill>
                <a:srgbClr val="0070C0"/>
              </a:solidFill>
            </a:endParaRPr>
          </a:p>
        </p:txBody>
      </p:sp>
    </p:spTree>
    <p:extLst>
      <p:ext uri="{BB962C8B-B14F-4D97-AF65-F5344CB8AC3E}">
        <p14:creationId xmlns:p14="http://schemas.microsoft.com/office/powerpoint/2010/main" val="3826031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1953</Words>
  <Application>Microsoft Office PowerPoint</Application>
  <PresentationFormat>Widescreen</PresentationFormat>
  <Paragraphs>136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Sub Division of Journal </vt:lpstr>
      <vt:lpstr>PowerPoint Presentation</vt:lpstr>
      <vt:lpstr>Meaning of Special journals </vt:lpstr>
      <vt:lpstr>Special Journals </vt:lpstr>
      <vt:lpstr>The advantages of of subsidiary books</vt:lpstr>
      <vt:lpstr>PowerPoint Presentation</vt:lpstr>
      <vt:lpstr>Purchase Book:</vt:lpstr>
      <vt:lpstr>Sales Book:</vt:lpstr>
      <vt:lpstr>Purchase Returns Book:</vt:lpstr>
      <vt:lpstr>Sales Returns Book</vt:lpstr>
      <vt:lpstr>Journal Proper:</vt:lpstr>
      <vt:lpstr>Cash book Types </vt:lpstr>
      <vt:lpstr>Single Column Cash Book</vt:lpstr>
      <vt:lpstr>Posting the Cash Book</vt:lpstr>
      <vt:lpstr>Exercise 1 </vt:lpstr>
      <vt:lpstr>PowerPoint Presentation</vt:lpstr>
      <vt:lpstr>Two Column Cash Book</vt:lpstr>
      <vt:lpstr>PowerPoint Presentation</vt:lpstr>
      <vt:lpstr>Three Column. Cash Book</vt:lpstr>
      <vt:lpstr>Contra Entry</vt:lpstr>
      <vt:lpstr>Contra Entry </vt:lpstr>
      <vt:lpstr>Petty Cash Book</vt:lpstr>
      <vt:lpstr>Key Points about the Petty Cash Book:</vt:lpstr>
      <vt:lpstr>PowerPoint Presentation</vt:lpstr>
      <vt:lpstr>Recording and Posting the Petty Cash Book</vt:lpstr>
      <vt:lpstr>Petty Cash Format </vt:lpstr>
      <vt:lpstr>PowerPoint Presentation</vt:lpstr>
      <vt:lpstr>PowerPoint Presentation</vt:lpstr>
      <vt:lpstr>Note on Bank Reconciliation Statement (BRS)</vt:lpstr>
      <vt:lpstr>Reason for Differences </vt:lpstr>
      <vt:lpstr>BRS Process</vt:lpstr>
      <vt:lpstr>Importance of Importance:</vt:lpstr>
      <vt:lpstr>Preparation-of Bank Reconciliation Statement </vt:lpstr>
      <vt:lpstr>Base for BRS Preparation </vt:lpstr>
      <vt:lpstr>The items which can usually be adjusted in the cash book are :</vt:lpstr>
      <vt:lpstr>list the items which would generally be added and subtracted when cash balance is used as the starting point.  </vt:lpstr>
      <vt:lpstr>PowerPoint Presentation</vt:lpstr>
      <vt:lpstr>PowerPoint Presentation</vt:lpstr>
      <vt:lpstr>Advantages of BRS </vt:lpstr>
      <vt:lpstr>Format of BRS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Division of Journal</dc:title>
  <dc:creator>Bharathi Rajan. R</dc:creator>
  <cp:lastModifiedBy>Bharathi Rajan. R</cp:lastModifiedBy>
  <cp:revision>18</cp:revision>
  <dcterms:created xsi:type="dcterms:W3CDTF">2024-08-09T04:12:18Z</dcterms:created>
  <dcterms:modified xsi:type="dcterms:W3CDTF">2024-08-16T08:21:56Z</dcterms:modified>
</cp:coreProperties>
</file>