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4" r:id="rId10"/>
    <p:sldId id="265" r:id="rId11"/>
    <p:sldId id="272" r:id="rId12"/>
    <p:sldId id="266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71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731520" y="329564"/>
            <a:ext cx="131673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548640" lvl="0" indent="-41148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097280" lvl="1" indent="-41148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645920" lvl="2" indent="-41148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194560" lvl="3" indent="-41148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743200" lvl="4" indent="-41148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291840" lvl="5" indent="-41148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840480" lvl="6" indent="-41148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4389120" lvl="7" indent="-41148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937760" lvl="8" indent="-41148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731520" y="7494270"/>
            <a:ext cx="341376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998720" y="7494270"/>
            <a:ext cx="463296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10485120" y="7494270"/>
            <a:ext cx="341376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1425535"/>
            <a:ext cx="7556421" cy="2934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Euler Totient Function</a:t>
            </a:r>
            <a:endParaRPr lang="en-US" sz="6162" dirty="0"/>
          </a:p>
        </p:txBody>
      </p:sp>
      <p:sp>
        <p:nvSpPr>
          <p:cNvPr id="6" name="Text 2"/>
          <p:cNvSpPr/>
          <p:nvPr/>
        </p:nvSpPr>
        <p:spPr>
          <a:xfrm>
            <a:off x="793790" y="4700349"/>
            <a:ext cx="7556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Euler totient function, denoted by φ(n), counts the number of positive integers less than or equal to n that are relatively prime to n. This function has wide-ranging applications in number theory, cryptography, and computer science.</a:t>
            </a:r>
            <a:endParaRPr lang="en-US" sz="1786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7972"/>
            <a:ext cx="14630400" cy="822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6633" y="558994"/>
            <a:ext cx="6534481" cy="1079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7744"/>
              </a:lnSpc>
            </a:pPr>
            <a:r>
              <a:rPr lang="en-US" sz="6195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Primality Testing</a:t>
            </a:r>
            <a:endParaRPr lang="en-US" sz="6195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9030" y="1805356"/>
            <a:ext cx="10186737" cy="116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30"/>
              </a:lnSpc>
            </a:pPr>
            <a:r>
              <a:rPr lang="en-US" sz="3200" dirty="0">
                <a:solidFill>
                  <a:srgbClr val="3B3535"/>
                </a:solidFill>
                <a:latin typeface="Courier New" panose="02070309020205020404" pitchFamily="49" charset="0"/>
                <a:ea typeface="Sora" pitchFamily="34" charset="-122"/>
                <a:cs typeface="Courier New" panose="02070309020205020404" pitchFamily="49" charset="0"/>
              </a:rPr>
              <a:t>Primality testing involves determining whether a given number is a prime number or not.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8554" y="3139562"/>
            <a:ext cx="10988842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Properties of Prime Numbers: </a:t>
            </a:r>
          </a:p>
          <a:p>
            <a:pPr marL="800100" lvl="1" indent="-3429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Any positive odd integer </a:t>
            </a:r>
            <a:r>
              <a:rPr lang="en-US" sz="3200" u="sng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r>
              <a:rPr lang="en-US" sz="3200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3 can be expressed as ,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n-1 = 2</a:t>
            </a:r>
            <a:r>
              <a:rPr lang="en-US" sz="2800" baseline="30000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k</a:t>
            </a:r>
            <a:r>
              <a:rPr lang="en-US" sz="2800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q, where q is odd and k&gt;1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If p is prime and 0&lt;a&lt;p, then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</a:t>
            </a:r>
            <a:r>
              <a:rPr lang="en-US" sz="2800" baseline="30000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2</a:t>
            </a:r>
            <a:r>
              <a:rPr lang="en-US" sz="2800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mod p = 1 </a:t>
            </a:r>
            <a:r>
              <a:rPr lang="en-US" sz="2800" dirty="0" err="1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iff</a:t>
            </a:r>
            <a:r>
              <a:rPr lang="en-US" sz="2800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a mod p =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Or , a mod p = 1 mod p = p-1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Let p be prime and p&gt;2, then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p-1 = 2</a:t>
            </a:r>
            <a:r>
              <a:rPr lang="en-US" sz="2800" baseline="30000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k</a:t>
            </a:r>
            <a:r>
              <a:rPr lang="en-US" sz="2800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q, q is odd &amp; k &gt;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3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8D2E95CE-2FAE-41D3-B885-6F217BE12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7972"/>
            <a:ext cx="14630400" cy="8229600"/>
          </a:xfrm>
          <a:prstGeom prst="rect">
            <a:avLst/>
          </a:prstGeom>
        </p:spPr>
      </p:pic>
      <p:sp>
        <p:nvSpPr>
          <p:cNvPr id="197" name="Google Shape;197;p16"/>
          <p:cNvSpPr txBox="1">
            <a:spLocks noGrp="1"/>
          </p:cNvSpPr>
          <p:nvPr>
            <p:ph type="title"/>
          </p:nvPr>
        </p:nvSpPr>
        <p:spPr>
          <a:xfrm>
            <a:off x="2377440" y="329564"/>
            <a:ext cx="987552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528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Miller Rabin Algorithm</a:t>
            </a:r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body" idx="1"/>
          </p:nvPr>
        </p:nvSpPr>
        <p:spPr>
          <a:xfrm>
            <a:off x="2377440" y="1920240"/>
            <a:ext cx="9875520" cy="543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marL="411480">
              <a:lnSpc>
                <a:spcPct val="90000"/>
              </a:lnSpc>
              <a:spcBef>
                <a:spcPts val="0"/>
              </a:spcBef>
              <a:buSzPts val="2800"/>
              <a:buFont typeface="Arial"/>
              <a:buChar char="•"/>
            </a:pPr>
            <a:r>
              <a:rPr lang="en-US" sz="336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test based on Fermat’s Theorem</a:t>
            </a:r>
            <a:endParaRPr dirty="0"/>
          </a:p>
          <a:p>
            <a:pPr marL="411480">
              <a:lnSpc>
                <a:spcPct val="90000"/>
              </a:lnSpc>
              <a:spcBef>
                <a:spcPts val="672"/>
              </a:spcBef>
              <a:buSzPts val="2800"/>
              <a:buFont typeface="Arial"/>
              <a:buChar char="•"/>
            </a:pPr>
            <a:r>
              <a:rPr lang="en-US" sz="336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is:</a:t>
            </a:r>
            <a:endParaRPr dirty="0"/>
          </a:p>
          <a:p>
            <a:pPr marL="891540" lvl="1" indent="-342900">
              <a:lnSpc>
                <a:spcPct val="90000"/>
              </a:lnSpc>
              <a:spcBef>
                <a:spcPts val="576"/>
              </a:spcBef>
              <a:buSzPts val="2400"/>
              <a:buNone/>
            </a:pPr>
            <a:r>
              <a:rPr lang="en-US" sz="288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(</a:t>
            </a:r>
            <a:r>
              <a:rPr lang="en-US" sz="288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8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is:</a:t>
            </a:r>
            <a:endParaRPr dirty="0"/>
          </a:p>
          <a:p>
            <a:pPr marL="891540" lvl="1" indent="-342900">
              <a:lnSpc>
                <a:spcPct val="90000"/>
              </a:lnSpc>
              <a:spcBef>
                <a:spcPts val="576"/>
              </a:spcBef>
              <a:buSzPts val="2400"/>
              <a:buNone/>
            </a:pPr>
            <a:r>
              <a:rPr lang="en-US" sz="288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Find integers </a:t>
            </a:r>
            <a:r>
              <a:rPr lang="en-US" sz="288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8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8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88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8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88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0, </a:t>
            </a:r>
            <a:r>
              <a:rPr lang="en-US" sz="288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lang="en-US" sz="288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odd, so that </a:t>
            </a:r>
            <a:r>
              <a:rPr lang="en-US" sz="288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8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88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–1)=2</a:t>
            </a:r>
            <a:r>
              <a:rPr lang="en-US" sz="2880" i="1" baseline="30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288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dirty="0"/>
          </a:p>
          <a:p>
            <a:pPr marL="891540" lvl="1" indent="-342900">
              <a:lnSpc>
                <a:spcPct val="90000"/>
              </a:lnSpc>
              <a:spcBef>
                <a:spcPts val="576"/>
              </a:spcBef>
              <a:buSzPts val="2400"/>
              <a:buNone/>
            </a:pPr>
            <a:r>
              <a:rPr lang="en-US" sz="288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Select a random integer </a:t>
            </a:r>
            <a:r>
              <a:rPr lang="en-US" sz="288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88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1&lt;</a:t>
            </a:r>
            <a:r>
              <a:rPr lang="en-US" sz="288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88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8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88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–1</a:t>
            </a:r>
            <a:endParaRPr dirty="0"/>
          </a:p>
          <a:p>
            <a:pPr marL="891540" lvl="1" indent="-342900">
              <a:lnSpc>
                <a:spcPct val="90000"/>
              </a:lnSpc>
              <a:spcBef>
                <a:spcPts val="576"/>
              </a:spcBef>
              <a:buSzPts val="2400"/>
              <a:buNone/>
            </a:pPr>
            <a:r>
              <a:rPr lang="en-US" sz="288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88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880" i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880" i="1" baseline="30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US" sz="288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8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 </a:t>
            </a:r>
            <a:r>
              <a:rPr lang="en-US" sz="288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lang="en-US" sz="288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r>
              <a:rPr lang="en-US" sz="288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lang="en-US" sz="288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(“maybe prime");</a:t>
            </a:r>
            <a:endParaRPr dirty="0"/>
          </a:p>
          <a:p>
            <a:pPr marL="891540" lvl="1" indent="-342900">
              <a:lnSpc>
                <a:spcPct val="90000"/>
              </a:lnSpc>
              <a:spcBef>
                <a:spcPts val="576"/>
              </a:spcBef>
              <a:buSzPts val="2400"/>
              <a:buNone/>
            </a:pPr>
            <a:r>
              <a:rPr lang="en-US" sz="288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88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88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en-US" sz="288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 </a:t>
            </a:r>
            <a:r>
              <a:rPr lang="en-US" sz="288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88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88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1 </a:t>
            </a:r>
            <a:r>
              <a:rPr lang="en-US" sz="288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dirty="0"/>
          </a:p>
          <a:p>
            <a:pPr marL="891540" lvl="1" indent="-342900">
              <a:lnSpc>
                <a:spcPct val="90000"/>
              </a:lnSpc>
              <a:spcBef>
                <a:spcPts val="576"/>
              </a:spcBef>
              <a:buSzPts val="2400"/>
              <a:buNone/>
            </a:pPr>
            <a:r>
              <a:rPr lang="en-US" sz="288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5. </a:t>
            </a:r>
            <a:r>
              <a:rPr lang="en-US" sz="288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88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8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880" baseline="30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880" i="1" baseline="30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</a:t>
            </a:r>
            <a:r>
              <a:rPr lang="en-US" sz="288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8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 </a:t>
            </a:r>
            <a:r>
              <a:rPr lang="en-US" sz="288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lang="en-US" sz="288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88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88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-1(or 1)</a:t>
            </a:r>
            <a:r>
              <a:rPr lang="en-US" sz="288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891540" lvl="1" indent="-342900">
              <a:lnSpc>
                <a:spcPct val="90000"/>
              </a:lnSpc>
              <a:spcBef>
                <a:spcPts val="576"/>
              </a:spcBef>
              <a:buSzPts val="2400"/>
              <a:buNone/>
            </a:pPr>
            <a:r>
              <a:rPr lang="en-US" sz="288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then </a:t>
            </a:r>
            <a:r>
              <a:rPr lang="en-US" sz="288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return(" maybe prime ")</a:t>
            </a:r>
            <a:endParaRPr dirty="0"/>
          </a:p>
          <a:p>
            <a:pPr marL="891540" lvl="1" indent="-342900">
              <a:lnSpc>
                <a:spcPct val="90000"/>
              </a:lnSpc>
              <a:spcBef>
                <a:spcPts val="576"/>
              </a:spcBef>
              <a:buSzPts val="2400"/>
              <a:buNone/>
            </a:pPr>
            <a:r>
              <a:rPr lang="en-US" sz="288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return ("composite")</a:t>
            </a:r>
            <a:endParaRPr dirty="0"/>
          </a:p>
          <a:p>
            <a:pPr marL="411480" indent="-228600">
              <a:spcBef>
                <a:spcPts val="576"/>
              </a:spcBef>
              <a:buSzPts val="2400"/>
              <a:buNone/>
            </a:pPr>
            <a:endParaRPr sz="288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6191" y="1545021"/>
            <a:ext cx="120763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Verify the primality of following numbers using Miller </a:t>
            </a:r>
            <a:r>
              <a:rPr lang="en-US" sz="3200" smtClean="0"/>
              <a:t>Rabin algorithm:</a:t>
            </a:r>
          </a:p>
          <a:p>
            <a:endParaRPr lang="en-US" sz="3200" dirty="0" smtClean="0"/>
          </a:p>
          <a:p>
            <a:pPr marL="342900" indent="-342900">
              <a:buAutoNum type="arabicParenR"/>
            </a:pPr>
            <a:r>
              <a:rPr lang="en-US" sz="3200" dirty="0" smtClean="0"/>
              <a:t>49</a:t>
            </a:r>
          </a:p>
          <a:p>
            <a:pPr marL="342900" indent="-342900">
              <a:buAutoNum type="arabicParenR"/>
            </a:pPr>
            <a:r>
              <a:rPr lang="en-US" sz="3200" dirty="0" smtClean="0"/>
              <a:t>73</a:t>
            </a:r>
          </a:p>
          <a:p>
            <a:pPr marL="342900" indent="-342900">
              <a:buAutoNum type="arabicParenR"/>
            </a:pPr>
            <a:r>
              <a:rPr lang="en-US" sz="3200" dirty="0" smtClean="0"/>
              <a:t>113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872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47023" y="1111211"/>
            <a:ext cx="11007328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Properties of the Euler Totient Function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909" y="2739747"/>
            <a:ext cx="11802739" cy="496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Euler totient function exhibits several important properties that make it useful in various mathematical contexts.</a:t>
            </a:r>
            <a:endParaRPr lang="en-US" sz="1786" dirty="0"/>
          </a:p>
        </p:txBody>
      </p:sp>
      <p:sp>
        <p:nvSpPr>
          <p:cNvPr id="6" name="Shape 3"/>
          <p:cNvSpPr/>
          <p:nvPr/>
        </p:nvSpPr>
        <p:spPr>
          <a:xfrm>
            <a:off x="793790" y="3856792"/>
            <a:ext cx="510302" cy="510302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79884" y="3941802"/>
            <a:ext cx="13811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79" dirty="0"/>
          </a:p>
        </p:txBody>
      </p:sp>
      <p:sp>
        <p:nvSpPr>
          <p:cNvPr id="8" name="Text 5"/>
          <p:cNvSpPr/>
          <p:nvPr/>
        </p:nvSpPr>
        <p:spPr>
          <a:xfrm>
            <a:off x="1530906" y="385679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Multiplicativity</a:t>
            </a:r>
            <a:endParaRPr lang="en-US" sz="2233" dirty="0"/>
          </a:p>
        </p:txBody>
      </p:sp>
      <p:sp>
        <p:nvSpPr>
          <p:cNvPr id="9" name="Text 6"/>
          <p:cNvSpPr/>
          <p:nvPr/>
        </p:nvSpPr>
        <p:spPr>
          <a:xfrm>
            <a:off x="1530906" y="4347210"/>
            <a:ext cx="5670947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If a and b are relatively prime, then φ(ab) = φ(a) * φ(b).</a:t>
            </a:r>
            <a:endParaRPr lang="en-US" sz="1786" dirty="0"/>
          </a:p>
        </p:txBody>
      </p:sp>
      <p:sp>
        <p:nvSpPr>
          <p:cNvPr id="10" name="Shape 7"/>
          <p:cNvSpPr/>
          <p:nvPr/>
        </p:nvSpPr>
        <p:spPr>
          <a:xfrm>
            <a:off x="7428667" y="3856792"/>
            <a:ext cx="510302" cy="510302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584758" y="3941802"/>
            <a:ext cx="198001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79" dirty="0"/>
          </a:p>
        </p:txBody>
      </p:sp>
      <p:sp>
        <p:nvSpPr>
          <p:cNvPr id="12" name="Text 9"/>
          <p:cNvSpPr/>
          <p:nvPr/>
        </p:nvSpPr>
        <p:spPr>
          <a:xfrm>
            <a:off x="8165783" y="385679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Formula for φ(p)</a:t>
            </a:r>
            <a:endParaRPr lang="en-US" sz="2233" dirty="0"/>
          </a:p>
        </p:txBody>
      </p:sp>
      <p:sp>
        <p:nvSpPr>
          <p:cNvPr id="13" name="Text 10"/>
          <p:cNvSpPr/>
          <p:nvPr/>
        </p:nvSpPr>
        <p:spPr>
          <a:xfrm>
            <a:off x="8165783" y="4347210"/>
            <a:ext cx="5670947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If p is a prime number, then φ(p) = p - 1.</a:t>
            </a:r>
            <a:endParaRPr lang="en-US" sz="1786" dirty="0"/>
          </a:p>
        </p:txBody>
      </p:sp>
      <p:sp>
        <p:nvSpPr>
          <p:cNvPr id="14" name="Shape 11"/>
          <p:cNvSpPr/>
          <p:nvPr/>
        </p:nvSpPr>
        <p:spPr>
          <a:xfrm>
            <a:off x="793790" y="5192078"/>
            <a:ext cx="510302" cy="510302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47023" y="5277088"/>
            <a:ext cx="203835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79" dirty="0"/>
          </a:p>
        </p:txBody>
      </p:sp>
      <p:sp>
        <p:nvSpPr>
          <p:cNvPr id="16" name="Text 13"/>
          <p:cNvSpPr/>
          <p:nvPr/>
        </p:nvSpPr>
        <p:spPr>
          <a:xfrm>
            <a:off x="1530906" y="5192078"/>
            <a:ext cx="4062174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Sum of φ(d) over d dividing n</a:t>
            </a:r>
            <a:endParaRPr lang="en-US" sz="2233" dirty="0"/>
          </a:p>
        </p:txBody>
      </p:sp>
      <p:sp>
        <p:nvSpPr>
          <p:cNvPr id="17" name="Text 14"/>
          <p:cNvSpPr/>
          <p:nvPr/>
        </p:nvSpPr>
        <p:spPr>
          <a:xfrm>
            <a:off x="1530906" y="5682496"/>
            <a:ext cx="589776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sum of φ(d) over all positive divisors d of n equals n.</a:t>
            </a:r>
            <a:endParaRPr lang="en-US" sz="1786" dirty="0"/>
          </a:p>
        </p:txBody>
      </p:sp>
      <p:sp>
        <p:nvSpPr>
          <p:cNvPr id="18" name="Shape 15"/>
          <p:cNvSpPr/>
          <p:nvPr/>
        </p:nvSpPr>
        <p:spPr>
          <a:xfrm>
            <a:off x="7428667" y="5192078"/>
            <a:ext cx="510302" cy="510302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576661" y="5277088"/>
            <a:ext cx="21431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79" dirty="0"/>
          </a:p>
        </p:txBody>
      </p:sp>
      <p:sp>
        <p:nvSpPr>
          <p:cNvPr id="20" name="Text 17"/>
          <p:cNvSpPr/>
          <p:nvPr/>
        </p:nvSpPr>
        <p:spPr>
          <a:xfrm>
            <a:off x="8165783" y="5192078"/>
            <a:ext cx="2858453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φ(n) is even for n &gt; 2</a:t>
            </a:r>
            <a:endParaRPr lang="en-US" sz="2233" dirty="0"/>
          </a:p>
        </p:txBody>
      </p:sp>
      <p:sp>
        <p:nvSpPr>
          <p:cNvPr id="21" name="Text 18"/>
          <p:cNvSpPr/>
          <p:nvPr/>
        </p:nvSpPr>
        <p:spPr>
          <a:xfrm>
            <a:off x="8165783" y="5682496"/>
            <a:ext cx="5670947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This property is due to the fact that every integer greater than 2 has at least two factors, 1 and itself.</a:t>
            </a:r>
            <a:endParaRPr lang="en-US" sz="178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1992749"/>
            <a:ext cx="10594538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Calculating the Euler Totient Function</a:t>
            </a:r>
            <a:endParaRPr lang="en-US" sz="4465" dirty="0"/>
          </a:p>
        </p:txBody>
      </p:sp>
      <p:sp>
        <p:nvSpPr>
          <p:cNvPr id="6" name="Text 3"/>
          <p:cNvSpPr/>
          <p:nvPr/>
        </p:nvSpPr>
        <p:spPr>
          <a:xfrm>
            <a:off x="793790" y="4000024"/>
            <a:ext cx="3869769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Prime Factorization Method</a:t>
            </a:r>
            <a:endParaRPr lang="en-US" sz="2233" dirty="0"/>
          </a:p>
        </p:txBody>
      </p:sp>
      <p:sp>
        <p:nvSpPr>
          <p:cNvPr id="7" name="Text 4"/>
          <p:cNvSpPr/>
          <p:nvPr/>
        </p:nvSpPr>
        <p:spPr>
          <a:xfrm>
            <a:off x="793790" y="4581168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This method involves factoring the number n into its prime factorization, then applying the formula for φ(n).</a:t>
            </a:r>
            <a:endParaRPr lang="en-US" sz="1786" dirty="0"/>
          </a:p>
        </p:txBody>
      </p:sp>
      <p:sp>
        <p:nvSpPr>
          <p:cNvPr id="8" name="Text 5"/>
          <p:cNvSpPr/>
          <p:nvPr/>
        </p:nvSpPr>
        <p:spPr>
          <a:xfrm>
            <a:off x="5332928" y="400002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Iterative Method</a:t>
            </a:r>
            <a:endParaRPr lang="en-US" sz="2233" dirty="0"/>
          </a:p>
        </p:txBody>
      </p:sp>
      <p:sp>
        <p:nvSpPr>
          <p:cNvPr id="9" name="Text 6"/>
          <p:cNvSpPr/>
          <p:nvPr/>
        </p:nvSpPr>
        <p:spPr>
          <a:xfrm>
            <a:off x="5332928" y="458116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This method involves iterating through the numbers less than or equal to n and checking for their relative primality with n.</a:t>
            </a:r>
            <a:endParaRPr lang="en-US" sz="1786" dirty="0"/>
          </a:p>
        </p:txBody>
      </p:sp>
      <p:sp>
        <p:nvSpPr>
          <p:cNvPr id="10" name="Text 7"/>
          <p:cNvSpPr/>
          <p:nvPr/>
        </p:nvSpPr>
        <p:spPr>
          <a:xfrm>
            <a:off x="9872067" y="400002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Recursive Method</a:t>
            </a:r>
            <a:endParaRPr lang="en-US" sz="2233" dirty="0"/>
          </a:p>
        </p:txBody>
      </p:sp>
      <p:sp>
        <p:nvSpPr>
          <p:cNvPr id="11" name="Text 8"/>
          <p:cNvSpPr/>
          <p:nvPr/>
        </p:nvSpPr>
        <p:spPr>
          <a:xfrm>
            <a:off x="9872067" y="4581168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This method utilizes the recursive formula φ(n) = n * (1 - 1/p1) * (1 - 1/p2) * ... * (1 - 1/pk).</a:t>
            </a:r>
            <a:endParaRPr lang="en-US" sz="1786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  <p:bldP spid="8" grpId="0" build="p" animBg="1"/>
      <p:bldP spid="9" grpId="0" uiExpand="1" build="p" animBg="1"/>
      <p:bldP spid="10" grpId="0" build="p" animBg="1"/>
      <p:bldP spid="11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793790" y="681395"/>
            <a:ext cx="11677412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Applications of the Euler Totient Function</a:t>
            </a:r>
            <a:endParaRPr lang="en-US" sz="4465" dirty="0"/>
          </a:p>
        </p:txBody>
      </p:sp>
      <p:sp>
        <p:nvSpPr>
          <p:cNvPr id="8" name="Shape 4"/>
          <p:cNvSpPr/>
          <p:nvPr/>
        </p:nvSpPr>
        <p:spPr>
          <a:xfrm>
            <a:off x="793790" y="4948238"/>
            <a:ext cx="13042821" cy="45363"/>
          </a:xfrm>
          <a:prstGeom prst="roundRect">
            <a:avLst>
              <a:gd name="adj" fmla="val 225013"/>
            </a:avLst>
          </a:prstGeom>
          <a:solidFill>
            <a:srgbClr val="B2D4E5"/>
          </a:solidFill>
          <a:ln/>
        </p:spPr>
      </p:sp>
      <p:sp>
        <p:nvSpPr>
          <p:cNvPr id="9" name="Shape 5"/>
          <p:cNvSpPr/>
          <p:nvPr/>
        </p:nvSpPr>
        <p:spPr>
          <a:xfrm>
            <a:off x="3311545" y="4154448"/>
            <a:ext cx="45363" cy="793790"/>
          </a:xfrm>
          <a:prstGeom prst="roundRect">
            <a:avLst>
              <a:gd name="adj" fmla="val 225013"/>
            </a:avLst>
          </a:prstGeom>
          <a:solidFill>
            <a:srgbClr val="B2D4E5"/>
          </a:solidFill>
          <a:ln/>
        </p:spPr>
      </p:sp>
      <p:sp>
        <p:nvSpPr>
          <p:cNvPr id="10" name="Shape 6"/>
          <p:cNvSpPr/>
          <p:nvPr/>
        </p:nvSpPr>
        <p:spPr>
          <a:xfrm>
            <a:off x="3079075" y="4693087"/>
            <a:ext cx="510302" cy="510302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3265170" y="4778097"/>
            <a:ext cx="13811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79" dirty="0"/>
          </a:p>
        </p:txBody>
      </p:sp>
      <p:sp>
        <p:nvSpPr>
          <p:cNvPr id="12" name="Text 8"/>
          <p:cNvSpPr/>
          <p:nvPr/>
        </p:nvSpPr>
        <p:spPr>
          <a:xfrm>
            <a:off x="1916668" y="271129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Modular Arithmetic</a:t>
            </a:r>
            <a:endParaRPr lang="en-US" sz="2233" dirty="0"/>
          </a:p>
        </p:txBody>
      </p:sp>
      <p:sp>
        <p:nvSpPr>
          <p:cNvPr id="13" name="Text 9"/>
          <p:cNvSpPr/>
          <p:nvPr/>
        </p:nvSpPr>
        <p:spPr>
          <a:xfrm>
            <a:off x="1020604" y="3201710"/>
            <a:ext cx="4627364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Used to find the multiplicative inverse of an element in a modular ring.</a:t>
            </a:r>
            <a:endParaRPr lang="en-US" sz="1786" dirty="0"/>
          </a:p>
        </p:txBody>
      </p:sp>
      <p:sp>
        <p:nvSpPr>
          <p:cNvPr id="14" name="Shape 10"/>
          <p:cNvSpPr/>
          <p:nvPr/>
        </p:nvSpPr>
        <p:spPr>
          <a:xfrm>
            <a:off x="5965448" y="4948238"/>
            <a:ext cx="45363" cy="793790"/>
          </a:xfrm>
          <a:prstGeom prst="roundRect">
            <a:avLst>
              <a:gd name="adj" fmla="val 225013"/>
            </a:avLst>
          </a:prstGeom>
          <a:solidFill>
            <a:srgbClr val="B2D4E5"/>
          </a:solidFill>
          <a:ln/>
        </p:spPr>
      </p:sp>
      <p:sp>
        <p:nvSpPr>
          <p:cNvPr id="15" name="Shape 11"/>
          <p:cNvSpPr/>
          <p:nvPr/>
        </p:nvSpPr>
        <p:spPr>
          <a:xfrm>
            <a:off x="5732978" y="4693087"/>
            <a:ext cx="510302" cy="510302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5889069" y="4778097"/>
            <a:ext cx="198001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79" dirty="0"/>
          </a:p>
        </p:txBody>
      </p:sp>
      <p:sp>
        <p:nvSpPr>
          <p:cNvPr id="17" name="Text 13"/>
          <p:cNvSpPr/>
          <p:nvPr/>
        </p:nvSpPr>
        <p:spPr>
          <a:xfrm>
            <a:off x="4172783" y="5968960"/>
            <a:ext cx="3630811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Cryptographic Algorithms</a:t>
            </a:r>
            <a:endParaRPr lang="en-US" sz="2233" dirty="0"/>
          </a:p>
        </p:txBody>
      </p:sp>
      <p:sp>
        <p:nvSpPr>
          <p:cNvPr id="18" name="Text 14"/>
          <p:cNvSpPr/>
          <p:nvPr/>
        </p:nvSpPr>
        <p:spPr>
          <a:xfrm>
            <a:off x="3674507" y="6459379"/>
            <a:ext cx="4627364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Used in encryption algorithms such as RSA to secure communication.</a:t>
            </a:r>
            <a:endParaRPr lang="en-US" sz="1786" dirty="0"/>
          </a:p>
        </p:txBody>
      </p:sp>
      <p:sp>
        <p:nvSpPr>
          <p:cNvPr id="19" name="Shape 15"/>
          <p:cNvSpPr/>
          <p:nvPr/>
        </p:nvSpPr>
        <p:spPr>
          <a:xfrm>
            <a:off x="8619351" y="4154448"/>
            <a:ext cx="45363" cy="793790"/>
          </a:xfrm>
          <a:prstGeom prst="roundRect">
            <a:avLst>
              <a:gd name="adj" fmla="val 225013"/>
            </a:avLst>
          </a:prstGeom>
          <a:solidFill>
            <a:srgbClr val="B2D4E5"/>
          </a:solidFill>
          <a:ln/>
        </p:spPr>
      </p:sp>
      <p:sp>
        <p:nvSpPr>
          <p:cNvPr id="20" name="Shape 16"/>
          <p:cNvSpPr/>
          <p:nvPr/>
        </p:nvSpPr>
        <p:spPr>
          <a:xfrm>
            <a:off x="8386882" y="4693087"/>
            <a:ext cx="510302" cy="510302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1" name="Text 17"/>
          <p:cNvSpPr/>
          <p:nvPr/>
        </p:nvSpPr>
        <p:spPr>
          <a:xfrm>
            <a:off x="8540115" y="4778097"/>
            <a:ext cx="203835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79" dirty="0"/>
          </a:p>
        </p:txBody>
      </p:sp>
      <p:sp>
        <p:nvSpPr>
          <p:cNvPr id="22" name="Text 18"/>
          <p:cNvSpPr/>
          <p:nvPr/>
        </p:nvSpPr>
        <p:spPr>
          <a:xfrm>
            <a:off x="7224474" y="271129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Number Theory</a:t>
            </a:r>
            <a:endParaRPr lang="en-US" sz="2233" dirty="0"/>
          </a:p>
        </p:txBody>
      </p:sp>
      <p:sp>
        <p:nvSpPr>
          <p:cNvPr id="23" name="Text 19"/>
          <p:cNvSpPr/>
          <p:nvPr/>
        </p:nvSpPr>
        <p:spPr>
          <a:xfrm>
            <a:off x="6328410" y="3201710"/>
            <a:ext cx="4627364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Used to study the properties of numbers and their relationships.</a:t>
            </a:r>
            <a:endParaRPr lang="en-US" sz="1786" dirty="0"/>
          </a:p>
        </p:txBody>
      </p:sp>
      <p:sp>
        <p:nvSpPr>
          <p:cNvPr id="24" name="Shape 20"/>
          <p:cNvSpPr/>
          <p:nvPr/>
        </p:nvSpPr>
        <p:spPr>
          <a:xfrm>
            <a:off x="11273373" y="4948238"/>
            <a:ext cx="45363" cy="793790"/>
          </a:xfrm>
          <a:prstGeom prst="roundRect">
            <a:avLst>
              <a:gd name="adj" fmla="val 225013"/>
            </a:avLst>
          </a:prstGeom>
          <a:solidFill>
            <a:srgbClr val="B2D4E5"/>
          </a:solidFill>
          <a:ln/>
        </p:spPr>
      </p:sp>
      <p:sp>
        <p:nvSpPr>
          <p:cNvPr id="25" name="Shape 21"/>
          <p:cNvSpPr/>
          <p:nvPr/>
        </p:nvSpPr>
        <p:spPr>
          <a:xfrm>
            <a:off x="11040904" y="4693087"/>
            <a:ext cx="510302" cy="510302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6" name="Text 22"/>
          <p:cNvSpPr/>
          <p:nvPr/>
        </p:nvSpPr>
        <p:spPr>
          <a:xfrm>
            <a:off x="11188898" y="4778097"/>
            <a:ext cx="21431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79" dirty="0"/>
          </a:p>
        </p:txBody>
      </p:sp>
      <p:sp>
        <p:nvSpPr>
          <p:cNvPr id="27" name="Text 23"/>
          <p:cNvSpPr/>
          <p:nvPr/>
        </p:nvSpPr>
        <p:spPr>
          <a:xfrm>
            <a:off x="9878378" y="596896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Computer Science</a:t>
            </a:r>
            <a:endParaRPr lang="en-US" sz="2233" dirty="0"/>
          </a:p>
        </p:txBody>
      </p:sp>
      <p:sp>
        <p:nvSpPr>
          <p:cNvPr id="28" name="Text 24"/>
          <p:cNvSpPr/>
          <p:nvPr/>
        </p:nvSpPr>
        <p:spPr>
          <a:xfrm>
            <a:off x="8982313" y="6459379"/>
            <a:ext cx="4627483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Used in efficient algorithms for tasks involving prime numbers and modular arithmetic.</a:t>
            </a:r>
            <a:endParaRPr lang="en-US" sz="178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337"/>
            <a:ext cx="14630400" cy="822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91916" y="1548276"/>
            <a:ext cx="12304295" cy="565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arithmetic modulo n </a:t>
            </a:r>
            <a:endParaRPr lang="en-US" dirty="0"/>
          </a:p>
          <a:p>
            <a:pPr marL="800100" lvl="1" indent="-34290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set of residues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is: 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0..n-1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  <a:p>
            <a:pPr marL="800100" lvl="1" indent="-34290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set of residues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those numbers (residues) which are relatively prime to n </a:t>
            </a:r>
            <a:endParaRPr lang="en-US" dirty="0"/>
          </a:p>
          <a:p>
            <a:pPr marL="1200150" lvl="2" indent="-28575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n=10, </a:t>
            </a:r>
            <a:endParaRPr lang="en-US" dirty="0"/>
          </a:p>
          <a:p>
            <a:pPr marL="1200150" lvl="2" indent="-28575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set of residues is {0,1,2,3,4,5,6,7,8,9} </a:t>
            </a:r>
            <a:endParaRPr lang="en-US" dirty="0"/>
          </a:p>
          <a:p>
            <a:pPr marL="1200150" lvl="2" indent="-28575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set of residues is {1,3,7,9} </a:t>
            </a:r>
            <a:endParaRPr lang="en-US"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Euler Totient Function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ø(n) is the number of elements in reduced set of residues</a:t>
            </a: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 number theory, 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Euler's totient function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counts the positive integers up to a given integer </a:t>
            </a:r>
            <a:r>
              <a:rPr lang="en-US" sz="2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that are relatively prime to </a:t>
            </a:r>
            <a:r>
              <a:rPr lang="en-US" sz="2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 lang="en-US" dirty="0"/>
          </a:p>
          <a:p>
            <a:pPr marL="342900" lvl="0" indent="-165100">
              <a:spcBef>
                <a:spcPts val="560"/>
              </a:spcBef>
              <a:buClr>
                <a:schemeClr val="dk1"/>
              </a:buClr>
              <a:buSzPts val="2800"/>
            </a:pPr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71257" y="404806"/>
            <a:ext cx="60787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Euler Totient Function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706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98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57136" y="1267326"/>
            <a:ext cx="1052362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Find the Euler totient number of the following :</a:t>
            </a:r>
          </a:p>
          <a:p>
            <a:endParaRPr lang="en-US" sz="4000" dirty="0"/>
          </a:p>
          <a:p>
            <a:pPr marL="800100" lvl="1" indent="-342900">
              <a:buAutoNum type="arabicParenR"/>
            </a:pPr>
            <a:r>
              <a:rPr lang="en-US" sz="4000" dirty="0"/>
              <a:t>9</a:t>
            </a:r>
          </a:p>
          <a:p>
            <a:pPr marL="800100" lvl="1" indent="-342900">
              <a:buAutoNum type="arabicParenR"/>
            </a:pPr>
            <a:r>
              <a:rPr lang="en-US" sz="4000" dirty="0"/>
              <a:t>15</a:t>
            </a:r>
          </a:p>
          <a:p>
            <a:pPr marL="800100" lvl="1" indent="-342900">
              <a:buAutoNum type="arabicParenR"/>
            </a:pPr>
            <a:r>
              <a:rPr lang="en-US" sz="4000" dirty="0"/>
              <a:t> 37</a:t>
            </a:r>
          </a:p>
          <a:p>
            <a:pPr marL="800100" lvl="1" indent="-342900">
              <a:buAutoNum type="arabicParenR"/>
            </a:pPr>
            <a:r>
              <a:rPr lang="en-US" sz="4000" dirty="0"/>
              <a:t>100</a:t>
            </a:r>
          </a:p>
          <a:p>
            <a:pPr lvl="1"/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1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1887022"/>
            <a:ext cx="130428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Cryptographic Applications of the Euler Totient Function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758208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Euler totient function is a cornerstone of modern cryptography, enabling secure communication and data protection.</a:t>
            </a:r>
            <a:endParaRPr lang="en-US" sz="1786" dirty="0"/>
          </a:p>
        </p:txBody>
      </p:sp>
      <p:sp>
        <p:nvSpPr>
          <p:cNvPr id="6" name="Shape 3"/>
          <p:cNvSpPr/>
          <p:nvPr/>
        </p:nvSpPr>
        <p:spPr>
          <a:xfrm>
            <a:off x="793790" y="4376261"/>
            <a:ext cx="13042821" cy="1966198"/>
          </a:xfrm>
          <a:prstGeom prst="roundRect">
            <a:avLst>
              <a:gd name="adj" fmla="val 519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801410" y="438388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1028224" y="4527590"/>
            <a:ext cx="60563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RSA Algorithm</a:t>
            </a: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7545824" y="4527590"/>
            <a:ext cx="60563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Used for public-key encryption and digital signatures.</a:t>
            </a:r>
            <a:endParaRPr lang="en-US" sz="1786" dirty="0"/>
          </a:p>
        </p:txBody>
      </p:sp>
      <p:sp>
        <p:nvSpPr>
          <p:cNvPr id="10" name="Shape 7"/>
          <p:cNvSpPr/>
          <p:nvPr/>
        </p:nvSpPr>
        <p:spPr>
          <a:xfrm>
            <a:off x="801410" y="5034201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1028224" y="5177909"/>
            <a:ext cx="60563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Diffie-Hellman Key Exchange</a:t>
            </a:r>
            <a:endParaRPr lang="en-US" sz="1786" dirty="0"/>
          </a:p>
        </p:txBody>
      </p:sp>
      <p:sp>
        <p:nvSpPr>
          <p:cNvPr id="12" name="Text 9"/>
          <p:cNvSpPr/>
          <p:nvPr/>
        </p:nvSpPr>
        <p:spPr>
          <a:xfrm>
            <a:off x="7545824" y="5177909"/>
            <a:ext cx="60563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Used for secure key exchange over an insecure channel.</a:t>
            </a:r>
            <a:endParaRPr lang="en-US" sz="1786" dirty="0"/>
          </a:p>
        </p:txBody>
      </p:sp>
      <p:sp>
        <p:nvSpPr>
          <p:cNvPr id="13" name="Shape 10"/>
          <p:cNvSpPr/>
          <p:nvPr/>
        </p:nvSpPr>
        <p:spPr>
          <a:xfrm>
            <a:off x="801410" y="5684520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1028224" y="5828228"/>
            <a:ext cx="60563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Elliptic Curve Cryptography</a:t>
            </a:r>
            <a:endParaRPr lang="en-US" sz="1786" dirty="0"/>
          </a:p>
        </p:txBody>
      </p:sp>
      <p:sp>
        <p:nvSpPr>
          <p:cNvPr id="15" name="Text 12"/>
          <p:cNvSpPr/>
          <p:nvPr/>
        </p:nvSpPr>
        <p:spPr>
          <a:xfrm>
            <a:off x="7545824" y="5828228"/>
            <a:ext cx="60563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Used for secure communication with smaller key sizes.</a:t>
            </a:r>
            <a:endParaRPr lang="en-US" sz="178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1573173"/>
            <a:ext cx="12311896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Euler's Theorem and Fermat's Little Theorem</a:t>
            </a:r>
            <a:endParaRPr lang="en-US" sz="4465" dirty="0"/>
          </a:p>
        </p:txBody>
      </p:sp>
      <p:sp>
        <p:nvSpPr>
          <p:cNvPr id="7" name="Text 3"/>
          <p:cNvSpPr/>
          <p:nvPr/>
        </p:nvSpPr>
        <p:spPr>
          <a:xfrm>
            <a:off x="793790" y="2622113"/>
            <a:ext cx="130428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Euler's Theorem and Fermat's Little Theorem are closely related to the Euler totient function and play fundamental roles in number theory.</a:t>
            </a:r>
            <a:endParaRPr lang="en-US" sz="178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603069"/>
            <a:ext cx="4347567" cy="90725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020604" y="4850487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Euler's Theorem</a:t>
            </a:r>
            <a:endParaRPr lang="en-US" sz="2233" dirty="0"/>
          </a:p>
        </p:txBody>
      </p:sp>
      <p:sp>
        <p:nvSpPr>
          <p:cNvPr id="10" name="Text 5"/>
          <p:cNvSpPr/>
          <p:nvPr/>
        </p:nvSpPr>
        <p:spPr>
          <a:xfrm>
            <a:off x="1020604" y="5340906"/>
            <a:ext cx="3893939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For any integer a relatively prime to n, a^φ(n) ≡ 1 (mod n).</a:t>
            </a:r>
            <a:endParaRPr lang="en-US" sz="20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357" y="3603069"/>
            <a:ext cx="4347567" cy="90725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368171" y="4850487"/>
            <a:ext cx="3281482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Fermat's Little Theorem</a:t>
            </a:r>
            <a:endParaRPr lang="en-US" sz="2233" dirty="0"/>
          </a:p>
        </p:txBody>
      </p:sp>
      <p:sp>
        <p:nvSpPr>
          <p:cNvPr id="13" name="Text 7"/>
          <p:cNvSpPr/>
          <p:nvPr/>
        </p:nvSpPr>
        <p:spPr>
          <a:xfrm>
            <a:off x="5368171" y="5340906"/>
            <a:ext cx="3893939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If p is a prime number and a is an integer not divisible by p, then a^(p-1) ≡ 1 (mod p).</a:t>
            </a:r>
            <a:endParaRPr lang="en-US" sz="20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8924" y="3603069"/>
            <a:ext cx="4347686" cy="907256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9715738" y="4850487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Relationship</a:t>
            </a:r>
            <a:endParaRPr lang="en-US" sz="2233" dirty="0"/>
          </a:p>
        </p:txBody>
      </p:sp>
      <p:sp>
        <p:nvSpPr>
          <p:cNvPr id="16" name="Text 9"/>
          <p:cNvSpPr/>
          <p:nvPr/>
        </p:nvSpPr>
        <p:spPr>
          <a:xfrm>
            <a:off x="9715738" y="5340906"/>
            <a:ext cx="3894058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Fermat's Little Theorem is a special case of Euler's Theorem when n is a prime number.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58"/>
            <a:ext cx="14630400" cy="822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21652" y="805415"/>
            <a:ext cx="4807726" cy="779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6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Euler's Theorem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1651" y="1644344"/>
            <a:ext cx="115959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pt-BR" sz="32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Examples:</a:t>
            </a:r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Courier New"/>
              <a:buChar char="–"/>
            </a:pPr>
            <a:r>
              <a:rPr lang="pt-BR" sz="32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=3;</a:t>
            </a:r>
            <a:r>
              <a:rPr lang="pt-BR" sz="32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pt-BR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=10; ø(10)=4; </a:t>
            </a:r>
            <a:endParaRPr lang="pt-BR" sz="3200" dirty="0"/>
          </a:p>
          <a:p>
            <a:pPr marL="1200150" lvl="2" indent="-285750">
              <a:spcBef>
                <a:spcPts val="560"/>
              </a:spcBef>
              <a:buClr>
                <a:schemeClr val="dk1"/>
              </a:buClr>
              <a:buSzPts val="2800"/>
              <a:buFont typeface="Courier New"/>
              <a:buChar char="–"/>
            </a:pPr>
            <a:r>
              <a:rPr lang="pt-BR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hence 3</a:t>
            </a:r>
            <a:r>
              <a:rPr lang="pt-BR" sz="3200" baseline="30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pt-BR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81 = 1 mod 10</a:t>
            </a:r>
            <a:endParaRPr lang="pt-BR" sz="3200"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Courier New"/>
              <a:buChar char="–"/>
            </a:pPr>
            <a:r>
              <a:rPr lang="pt-BR" sz="32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=2;</a:t>
            </a:r>
            <a:r>
              <a:rPr lang="pt-BR" sz="32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pt-BR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=11; ø(11)=10;</a:t>
            </a:r>
            <a:endParaRPr lang="pt-BR" sz="3200" dirty="0"/>
          </a:p>
          <a:p>
            <a:pPr marL="1200150" lvl="2" indent="-285750">
              <a:spcBef>
                <a:spcPts val="560"/>
              </a:spcBef>
              <a:buClr>
                <a:schemeClr val="dk1"/>
              </a:buClr>
              <a:buSzPts val="2800"/>
              <a:buFont typeface="Courier New"/>
              <a:buChar char="–"/>
            </a:pPr>
            <a:r>
              <a:rPr lang="pt-BR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hence 2</a:t>
            </a:r>
            <a:r>
              <a:rPr lang="pt-BR" sz="3200" baseline="30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pt-BR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1024 = 1 mod 11</a:t>
            </a:r>
            <a:endParaRPr lang="pt-BR" sz="3200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7094" y="5136762"/>
            <a:ext cx="130582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spcBef>
                <a:spcPts val="560"/>
              </a:spcBef>
              <a:buClr>
                <a:prstClr val="black"/>
              </a:buClr>
              <a:buSzPts val="2800"/>
              <a:buFont typeface="Courier New"/>
              <a:buChar char="–"/>
            </a:pPr>
            <a:r>
              <a:rPr lang="pt-BR" sz="3200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Verify Euler’s Theorem for previous examples for a=11</a:t>
            </a:r>
          </a:p>
        </p:txBody>
      </p:sp>
    </p:spTree>
    <p:extLst>
      <p:ext uri="{BB962C8B-B14F-4D97-AF65-F5344CB8AC3E}">
        <p14:creationId xmlns:p14="http://schemas.microsoft.com/office/powerpoint/2010/main" val="242788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717</Words>
  <Application>Microsoft Office PowerPoint</Application>
  <PresentationFormat>Custom</PresentationFormat>
  <Paragraphs>106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Alexandria</vt:lpstr>
      <vt:lpstr>Arial</vt:lpstr>
      <vt:lpstr>Calibri</vt:lpstr>
      <vt:lpstr>Calibri Light</vt:lpstr>
      <vt:lpstr>Courier New</vt:lpstr>
      <vt:lpstr>Eudoxus Sans</vt:lpstr>
      <vt:lpstr>p22-mackinac-pro</vt:lpstr>
      <vt:lpstr>Sora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Miller Rabin Algorithm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14</cp:revision>
  <dcterms:created xsi:type="dcterms:W3CDTF">2024-06-26T09:45:20Z</dcterms:created>
  <dcterms:modified xsi:type="dcterms:W3CDTF">2024-06-27T09:54:39Z</dcterms:modified>
</cp:coreProperties>
</file>