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320"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21"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2" r:id="rId58"/>
    <p:sldId id="310" r:id="rId59"/>
    <p:sldId id="311" r:id="rId60"/>
    <p:sldId id="313" r:id="rId61"/>
    <p:sldId id="314" r:id="rId62"/>
    <p:sldId id="315" r:id="rId63"/>
    <p:sldId id="316" r:id="rId64"/>
    <p:sldId id="317" r:id="rId65"/>
    <p:sldId id="318" r:id="rId66"/>
  </p:sldIdLst>
  <p:sldSz cx="9144000" cy="6858000" type="screen4x3"/>
  <p:notesSz cx="6858000" cy="9144000"/>
  <p:embeddedFontLst>
    <p:embeddedFont>
      <p:font typeface="Corbel" panose="020B0503020204020204" pitchFamily="34" charset="0"/>
      <p:regular r:id="rId68"/>
      <p:bold r:id="rId69"/>
      <p:italic r:id="rId70"/>
      <p:boldItalic r:id="rId71"/>
    </p:embeddedFont>
    <p:embeddedFont>
      <p:font typeface="Helvetica Neue" panose="020B0604020202020204" charset="0"/>
      <p:regular r:id="rId72"/>
      <p:bold r:id="rId73"/>
      <p:italic r:id="rId74"/>
      <p:boldItalic r:id="rId75"/>
    </p:embeddedFont>
    <p:embeddedFont>
      <p:font typeface="Times" panose="02020603050405020304" pitchFamily="18"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MH8j9RSkaamSoP9HedT9U4D4W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CE063F-A5FD-490A-A0D7-A78947EB14FE}">
  <a:tblStyle styleId="{9BCE063F-A5FD-490A-A0D7-A78947EB14F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220" name="Google Shape;2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1" name="Google Shape;221;p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Lecture slides by Lawrie Brown for “Cryptography and Network Security”, 4/e, by William Stallings, Chapter </a:t>
            </a:r>
            <a:r>
              <a:rPr lang="en-US" sz="1000"/>
              <a:t>2 – “Classical Encryption Techniques</a:t>
            </a:r>
            <a:r>
              <a:rPr lang="en-US"/>
              <a:t>”.</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
        <p:nvSpPr>
          <p:cNvPr id="283" name="Google Shape;2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US" dirty="0"/>
              <a:t> Unconditional security would be nice, but the only known such cipher is the </a:t>
            </a:r>
            <a:r>
              <a:rPr lang="en-US" b="1" dirty="0"/>
              <a:t>one-time pad</a:t>
            </a:r>
            <a:r>
              <a:rPr lang="en-US" dirty="0"/>
              <a:t> (later). </a:t>
            </a:r>
            <a:endParaRPr dirty="0"/>
          </a:p>
          <a:p>
            <a:pPr marL="0" lvl="0" indent="0" algn="l" rtl="0">
              <a:spcBef>
                <a:spcPts val="0"/>
              </a:spcBef>
              <a:spcAft>
                <a:spcPts val="0"/>
              </a:spcAft>
              <a:buSzPts val="1800"/>
              <a:buNone/>
            </a:pPr>
            <a:r>
              <a:rPr lang="en-US" dirty="0"/>
              <a:t>For all reasonable encryption algorithms, we have to assume computational security where it either takes too long, or is too expensive, to bother breaking the cipher.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290" name="Google Shape;2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220" name="Google Shape;2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1" name="Google Shape;221;p1: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Lecture slides by Lawrie Brown for “Cryptography and Network Security”, 4/e, by William Stallings, Chapter </a:t>
            </a:r>
            <a:r>
              <a:rPr lang="en-US" sz="1000"/>
              <a:t>2 – “Classical Encryption Techniques</a:t>
            </a:r>
            <a:r>
              <a:rPr lang="en-US"/>
              <a: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4736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298" name="Google Shape;2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305" name="Google Shape;3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US" i="1" dirty="0"/>
              <a:t>Gallic Wars</a:t>
            </a:r>
            <a:r>
              <a:rPr lang="en-US" dirty="0"/>
              <a:t> (cf. Kahn pp83-84). Still call any cipher using a simple letter shift a </a:t>
            </a:r>
            <a:r>
              <a:rPr lang="en-US" b="1" dirty="0" err="1"/>
              <a:t>caesar</a:t>
            </a:r>
            <a:r>
              <a:rPr lang="en-US" b="1" dirty="0"/>
              <a:t> cipher</a:t>
            </a:r>
            <a:r>
              <a:rPr lang="en-US" dirty="0"/>
              <a:t>, not just those with shift 3. </a:t>
            </a: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
        <p:nvSpPr>
          <p:cNvPr id="312" name="Google Shape;31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This mathematical description uses </a:t>
            </a:r>
            <a:r>
              <a:rPr lang="en-US" b="1"/>
              <a:t>modulo (clock) arithmetic</a:t>
            </a:r>
            <a:r>
              <a:rPr lang="en-US"/>
              <a:t>. Here, when you reach Z you go back to A and start again. Mod 26 implies that when you reach 26, you use 0 instead (ie the letter after Z, or 25 + 1 goes to A or 0). </a:t>
            </a:r>
            <a:endParaRPr/>
          </a:p>
          <a:p>
            <a:pPr marL="0" lvl="0" indent="0" algn="l" rtl="0">
              <a:spcBef>
                <a:spcPts val="0"/>
              </a:spcBef>
              <a:spcAft>
                <a:spcPts val="0"/>
              </a:spcAft>
              <a:buSzPts val="1800"/>
              <a:buNone/>
            </a:pPr>
            <a:r>
              <a:rPr lang="en-US"/>
              <a:t>Example: howdy (7,14,22,3,24) encrypted using key </a:t>
            </a:r>
            <a:r>
              <a:rPr lang="en-US" i="1"/>
              <a:t>f </a:t>
            </a:r>
            <a:r>
              <a:rPr lang="en-US"/>
              <a:t>(ie a shift of 5) is MTBID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
        <p:nvSpPr>
          <p:cNvPr id="319" name="Google Shape;31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This mathematical description uses </a:t>
            </a:r>
            <a:r>
              <a:rPr lang="en-US" b="1"/>
              <a:t>modulo (clock) arithmetic</a:t>
            </a:r>
            <a:r>
              <a:rPr lang="en-US"/>
              <a:t>. Here, when you reach Z you go back to A and start again. Mod 26 implies that when you reach 26, you use 0 instead (ie the letter after Z, or 25 + 1 goes to A or 0). </a:t>
            </a:r>
            <a:endParaRPr/>
          </a:p>
          <a:p>
            <a:pPr marL="0" lvl="0" indent="0" algn="l" rtl="0">
              <a:spcBef>
                <a:spcPts val="0"/>
              </a:spcBef>
              <a:spcAft>
                <a:spcPts val="0"/>
              </a:spcAft>
              <a:buSzPts val="1800"/>
              <a:buNone/>
            </a:pPr>
            <a:r>
              <a:rPr lang="en-US"/>
              <a:t>Example: howdy (7,14,22,3,24) encrypted using key </a:t>
            </a:r>
            <a:r>
              <a:rPr lang="en-US" i="1"/>
              <a:t>f </a:t>
            </a:r>
            <a:r>
              <a:rPr lang="en-US"/>
              <a:t>(ie a shift of 5) is MTBID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326" name="Google Shape;32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With a </a:t>
            </a:r>
            <a:r>
              <a:rPr lang="en-US" dirty="0" err="1"/>
              <a:t>caesar</a:t>
            </a:r>
            <a:r>
              <a:rPr lang="en-US" dirty="0"/>
              <a:t> cipher, there are only 26 possible keys, of which only 25 are of any use, since mapping A to A </a:t>
            </a:r>
            <a:r>
              <a:rPr lang="en-US" dirty="0" err="1"/>
              <a:t>etc</a:t>
            </a:r>
            <a:r>
              <a:rPr lang="en-US" dirty="0"/>
              <a:t> doesn't really obscure the message! Note this basic rule of cryptanalysis "check to ensure the cipher operator hasn't goofed and sent a plaintext message by mistake"! </a:t>
            </a:r>
            <a:endParaRPr dirty="0"/>
          </a:p>
          <a:p>
            <a:pPr marL="0" lvl="0" indent="0" algn="l" rtl="0">
              <a:spcBef>
                <a:spcPts val="0"/>
              </a:spcBef>
              <a:spcAft>
                <a:spcPts val="0"/>
              </a:spcAft>
              <a:buSzPts val="1800"/>
              <a:buNone/>
            </a:pPr>
            <a:r>
              <a:rPr lang="en-US" dirty="0"/>
              <a:t>Can try each of the keys (shifts) in turn, until can recognise the original message. See Stallings Fig 2.3 for example of search.</a:t>
            </a:r>
            <a:endParaRPr dirty="0"/>
          </a:p>
          <a:p>
            <a:pPr marL="0" lvl="0" indent="0" algn="l" rtl="0">
              <a:spcBef>
                <a:spcPts val="0"/>
              </a:spcBef>
              <a:spcAft>
                <a:spcPts val="0"/>
              </a:spcAft>
              <a:buSzPts val="1800"/>
              <a:buNone/>
            </a:pPr>
            <a:r>
              <a:rPr lang="en-US" dirty="0"/>
              <a:t>Note: as mentioned before, do need to be able to </a:t>
            </a:r>
            <a:r>
              <a:rPr lang="en-US" b="1" dirty="0"/>
              <a:t>recognise</a:t>
            </a:r>
            <a:r>
              <a:rPr lang="en-US" dirty="0"/>
              <a:t> when have an original message (</a:t>
            </a:r>
            <a:r>
              <a:rPr lang="en-US" dirty="0" err="1"/>
              <a:t>ie</a:t>
            </a:r>
            <a:r>
              <a:rPr lang="en-US" dirty="0"/>
              <a:t> is it English or whatever). Usually easy for humans, hard for computers. Though if using say compressed data could be much harder.</a:t>
            </a:r>
            <a:endParaRPr dirty="0"/>
          </a:p>
          <a:p>
            <a:pPr marL="0" lvl="0" indent="0" algn="l" rtl="0">
              <a:spcBef>
                <a:spcPts val="0"/>
              </a:spcBef>
              <a:spcAft>
                <a:spcPts val="0"/>
              </a:spcAft>
              <a:buSzPts val="1800"/>
              <a:buNone/>
            </a:pPr>
            <a:r>
              <a:rPr lang="en-US" dirty="0"/>
              <a:t>Example "GCUA VQ DTGCM" when broken gives "easy to break", with a shift of 2 (key C).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333" name="Google Shape;33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With only 25 possible keys, the Caesar cipher is far from secure. A dramatic increase in the key space can be achieved by allowing an arbitrary substitution, where the translation alphabet can be any permutation of the 26 alphabetic characters.</a:t>
            </a:r>
            <a:endParaRPr dirty="0"/>
          </a:p>
          <a:p>
            <a:pPr marL="0" lvl="0" indent="0" algn="l" rtl="0">
              <a:spcBef>
                <a:spcPts val="0"/>
              </a:spcBef>
              <a:spcAft>
                <a:spcPts val="0"/>
              </a:spcAft>
              <a:buSzPts val="1800"/>
              <a:buNone/>
            </a:pPr>
            <a:r>
              <a:rPr lang="en-US" dirty="0"/>
              <a:t>See example translation alphabet, and an encrypted message using it.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
        <p:nvSpPr>
          <p:cNvPr id="340" name="Google Shape;3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Note that even given the very large number of keys, being </a:t>
            </a:r>
            <a:r>
              <a:rPr lang="en-US" dirty="0">
                <a:latin typeface="Times"/>
                <a:ea typeface="Times"/>
                <a:cs typeface="Times"/>
                <a:sym typeface="Times"/>
              </a:rPr>
              <a:t>10 orders of magnitude greater than the key space for DES,</a:t>
            </a:r>
            <a:r>
              <a:rPr lang="en-US" dirty="0"/>
              <a:t> the monoalphabetic substitution cipher is not secure, because it does not sufficiently obscure the underlying language characteristics.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227" name="Google Shape;2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US" i="1"/>
              <a:t>All traditional schemes are </a:t>
            </a:r>
            <a:r>
              <a:rPr lang="en-US" b="1" i="1"/>
              <a:t>symmetric</a:t>
            </a:r>
            <a:r>
              <a:rPr lang="en-US" i="1"/>
              <a:t> / </a:t>
            </a:r>
            <a:r>
              <a:rPr lang="en-US" b="1" i="1"/>
              <a:t>single key</a:t>
            </a:r>
            <a:r>
              <a:rPr lang="en-US" i="1"/>
              <a:t> / </a:t>
            </a:r>
            <a:r>
              <a:rPr lang="en-US" b="1" i="1"/>
              <a:t>private-key</a:t>
            </a:r>
            <a:r>
              <a:rPr lang="en-US" i="1"/>
              <a:t> encryption algorithms, with a </a:t>
            </a:r>
            <a:r>
              <a:rPr lang="en-US" b="1" i="1"/>
              <a:t>single key</a:t>
            </a:r>
            <a:r>
              <a:rPr lang="en-US" i="1"/>
              <a:t>, used for both encryption and decryption. Since both sender and receiver are equivalent, either can encrypt or decrypt messages using that common key.</a:t>
            </a:r>
            <a:r>
              <a:rPr lang="en-US"/>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347" name="Google Shape;34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As the example shows, we don't actually need all the letters in order to understand written English text. Here vowels were removed, but they're not the only redundancy. </a:t>
            </a:r>
            <a:r>
              <a:rPr lang="en-US" dirty="0" err="1"/>
              <a:t>cf</a:t>
            </a:r>
            <a:r>
              <a:rPr lang="en-US" dirty="0"/>
              <a:t>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
        <p:nvSpPr>
          <p:cNvPr id="354" name="Google Shape;35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Note that all human languages have varying letter frequencies, though the number of letters and their frequencies varies. Stallings Figure 2.5 shows English letter frequencies. </a:t>
            </a:r>
            <a:r>
              <a:rPr lang="en-US" dirty="0" err="1"/>
              <a:t>Seberry</a:t>
            </a:r>
            <a:r>
              <a:rPr lang="en-US" dirty="0"/>
              <a:t> &amp; </a:t>
            </a:r>
            <a:r>
              <a:rPr lang="en-US" dirty="0" err="1"/>
              <a:t>Pieprzyk</a:t>
            </a:r>
            <a:r>
              <a:rPr lang="en-US" dirty="0"/>
              <a:t>, </a:t>
            </a:r>
            <a:r>
              <a:rPr lang="en-US" dirty="0">
                <a:solidFill>
                  <a:srgbClr val="810081"/>
                </a:solidFill>
                <a:latin typeface="Times"/>
                <a:ea typeface="Times"/>
                <a:cs typeface="Times"/>
                <a:sym typeface="Times"/>
              </a:rPr>
              <a:t>"Cryptography - An Introduction to Computer Security", Prentice-Hall 1989, </a:t>
            </a:r>
            <a:r>
              <a:rPr lang="en-US" dirty="0"/>
              <a:t>Appendix A has letter frequency graphs for 20 languages (most European &amp; Japanese &amp; Malay).</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361" name="Google Shape;36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The simplicity and strength of the monoalphabetic substitution cipher meant it dominated cryptographic use for the first </a:t>
            </a:r>
            <a:r>
              <a:rPr lang="en-US" dirty="0" err="1"/>
              <a:t>millenium</a:t>
            </a:r>
            <a:r>
              <a:rPr lang="en-US" dirty="0"/>
              <a:t> AD. It was broken by Arabic scientists. The earliest known description is in Abu al-</a:t>
            </a:r>
            <a:r>
              <a:rPr lang="en-US" dirty="0" err="1"/>
              <a:t>Kindi's</a:t>
            </a:r>
            <a:r>
              <a:rPr lang="en-US" dirty="0"/>
              <a:t> "A Manuscript on Deciphering Cryptographic Messages", published in the 9th century but only rediscovered in 1987 in Istanbul, but other later works also attest to their knowledge of the field. </a:t>
            </a:r>
            <a:r>
              <a:rPr lang="en-US" dirty="0">
                <a:latin typeface="Times"/>
                <a:ea typeface="Times"/>
                <a:cs typeface="Times"/>
                <a:sym typeface="Times"/>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US" dirty="0"/>
              <a:t>peaks at: A-E-I triple, NO pair, RST triple, and troughs at: JK, X-Z.</a:t>
            </a:r>
            <a:endParaRPr dirty="0"/>
          </a:p>
          <a:p>
            <a:pPr marL="0" lvl="1" indent="0" algn="l" rtl="0">
              <a:spcBef>
                <a:spcPts val="0"/>
              </a:spcBef>
              <a:spcAft>
                <a:spcPts val="0"/>
              </a:spcAft>
              <a:buSzPts val="1800"/>
              <a:buNone/>
            </a:pPr>
            <a:endParaRPr dirty="0"/>
          </a:p>
          <a:p>
            <a:pPr marL="0" lvl="0" indent="0" algn="l" rtl="0">
              <a:spcBef>
                <a:spcPts val="0"/>
              </a:spcBef>
              <a:spcAft>
                <a:spcPts val="0"/>
              </a:spcAft>
              <a:buSzPts val="1800"/>
              <a:buNone/>
            </a:pPr>
            <a:endParaRPr dirty="0"/>
          </a:p>
          <a:p>
            <a:pPr marL="0" lvl="0" indent="0" algn="l" rtl="0">
              <a:spcBef>
                <a:spcPts val="0"/>
              </a:spcBef>
              <a:spcAft>
                <a:spcPts val="0"/>
              </a:spcAft>
              <a:buSzPts val="1800"/>
              <a:buNone/>
            </a:pPr>
            <a:r>
              <a:rPr lang="en-US" dirty="0"/>
              <a:t>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
        <p:nvSpPr>
          <p:cNvPr id="368" name="Google Shape;36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Illustrate the process with this example from the text in Stallings section 2.2.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
        <p:nvSpPr>
          <p:cNvPr id="377" name="Google Shape;37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Illustrate the process with this example from the text in Stallings section 2.2.</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
        <p:nvSpPr>
          <p:cNvPr id="385" name="Google Shape;38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Consider ways to reduce the "</a:t>
            </a:r>
            <a:r>
              <a:rPr lang="en-US" dirty="0" err="1"/>
              <a:t>spikyness</a:t>
            </a:r>
            <a:r>
              <a:rPr lang="en-US" dirty="0"/>
              <a:t>" of natural language text, since if just map one letter always to another, the frequency distribution is just shuffled. One approach is to encrypt more than one letter at once. The Playfair cipher is an example of doing this.</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
        <p:nvSpPr>
          <p:cNvPr id="392" name="Google Shape;39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The best-known multiple-letter encryption cipher is the Playfair, which treats </a:t>
            </a:r>
            <a:r>
              <a:rPr lang="en-US" dirty="0" err="1">
                <a:latin typeface="Times"/>
                <a:ea typeface="Times"/>
                <a:cs typeface="Times"/>
                <a:sym typeface="Times"/>
              </a:rPr>
              <a:t>digrams</a:t>
            </a:r>
            <a:r>
              <a:rPr lang="en-US" dirty="0">
                <a:latin typeface="Times"/>
                <a:ea typeface="Times"/>
                <a:cs typeface="Times"/>
                <a:sym typeface="Times"/>
              </a:rPr>
              <a:t> in the plaintext as single units and translates these units into ciphertext </a:t>
            </a:r>
            <a:r>
              <a:rPr lang="en-US" dirty="0" err="1">
                <a:latin typeface="Times"/>
                <a:ea typeface="Times"/>
                <a:cs typeface="Times"/>
                <a:sym typeface="Times"/>
              </a:rPr>
              <a:t>digrams</a:t>
            </a:r>
            <a:r>
              <a:rPr lang="en-US" dirty="0">
                <a:latin typeface="Times"/>
                <a:ea typeface="Times"/>
                <a:cs typeface="Times"/>
                <a:sym typeface="Times"/>
              </a:rPr>
              <a:t>. The Playfair algorithm is based on the use of a 5x5 matrix of letters constructed using a keyword.</a:t>
            </a:r>
            <a:r>
              <a:rPr lang="en-US" dirty="0"/>
              <a:t> The rules for filling in this 5x5 matrix are: L to R, top to bottom, first with keyword after duplicate letters have been removed, and then with the remain letters, with I/J used as a single letter. This example comes from Dorothy Sayer's book "Have His </a:t>
            </a:r>
            <a:r>
              <a:rPr lang="en-US" dirty="0" err="1"/>
              <a:t>Carcase</a:t>
            </a:r>
            <a:r>
              <a:rPr lang="en-US" dirty="0"/>
              <a:t>", in which Lord Peter Wimsey solves it, and describes the use of a probably word attack.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
        <p:nvSpPr>
          <p:cNvPr id="234" name="Google Shape;2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Briefly review some terminology used throughout the course.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
        <p:nvSpPr>
          <p:cNvPr id="433" name="Google Shape;43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SzPts val="1800"/>
              <a:buFont typeface="Times"/>
              <a:buNone/>
            </a:pPr>
            <a:r>
              <a:rPr lang="en-US">
                <a:latin typeface="Times"/>
                <a:ea typeface="Times"/>
                <a:cs typeface="Times"/>
                <a:sym typeface="Times"/>
              </a:rPr>
              <a:t>Plaintext is encrypted two letters at a time,according to the rules as shown. </a:t>
            </a:r>
            <a:r>
              <a:rPr lang="en-US"/>
              <a:t>Note how you wrap from right side back to left, or from bottom back to top.</a:t>
            </a:r>
            <a:endParaRPr/>
          </a:p>
          <a:p>
            <a:pPr marL="685800" lvl="1" indent="-114300" algn="l" rtl="0">
              <a:lnSpc>
                <a:spcPct val="80000"/>
              </a:lnSpc>
              <a:spcBef>
                <a:spcPts val="0"/>
              </a:spcBef>
              <a:spcAft>
                <a:spcPts val="0"/>
              </a:spcAft>
              <a:buSzPts val="1800"/>
              <a:buFont typeface="Times"/>
              <a:buAutoNum type="arabicPeriod"/>
            </a:pPr>
            <a:r>
              <a:rPr lang="en-US"/>
              <a:t> if a pair is a repeated letter, insert a filler like 'X',  eg. "balloon" encrypts as "ba lx lo on" </a:t>
            </a:r>
            <a:endParaRPr/>
          </a:p>
          <a:p>
            <a:pPr marL="685800" lvl="1" indent="-114300" algn="l" rtl="0">
              <a:lnSpc>
                <a:spcPct val="80000"/>
              </a:lnSpc>
              <a:spcBef>
                <a:spcPts val="0"/>
              </a:spcBef>
              <a:spcAft>
                <a:spcPts val="0"/>
              </a:spcAft>
              <a:buSzPts val="1800"/>
              <a:buFont typeface="Times"/>
              <a:buAutoNum type="arabicPeriod"/>
            </a:pPr>
            <a:r>
              <a:rPr lang="en-US"/>
              <a:t> if both letters fall in the same row, replace each with letter to right (wrapping back to start from end),  eg. “ar" encrypts as "RM" </a:t>
            </a:r>
            <a:endParaRPr/>
          </a:p>
          <a:p>
            <a:pPr marL="685800" lvl="1" indent="-114300" algn="l" rtl="0">
              <a:lnSpc>
                <a:spcPct val="80000"/>
              </a:lnSpc>
              <a:spcBef>
                <a:spcPts val="0"/>
              </a:spcBef>
              <a:spcAft>
                <a:spcPts val="0"/>
              </a:spcAft>
              <a:buSzPts val="1800"/>
              <a:buFont typeface="Times"/>
              <a:buAutoNum type="arabicPeriod"/>
            </a:pPr>
            <a:r>
              <a:rPr lang="en-US"/>
              <a:t> if both letters fall in the same column, replace each with the letter below it (again wrapping to top from bottom), eg. “mu" encrypts to "CM" </a:t>
            </a:r>
            <a:endParaRPr/>
          </a:p>
          <a:p>
            <a:pPr marL="685800" lvl="1" indent="-114300" algn="l" rtl="0">
              <a:lnSpc>
                <a:spcPct val="80000"/>
              </a:lnSpc>
              <a:spcBef>
                <a:spcPts val="0"/>
              </a:spcBef>
              <a:spcAft>
                <a:spcPts val="0"/>
              </a:spcAft>
              <a:buSzPts val="1800"/>
              <a:buFont typeface="Times"/>
              <a:buAutoNum type="arabicPeriod"/>
            </a:pPr>
            <a:r>
              <a:rPr lang="en-US"/>
              <a:t> otherwise each letter is replaced by the one in its row in the column of the other letter of the pair, eg. “hs" encrypts to "BP", and “ea" to "IM" or "JM" (as desired) </a:t>
            </a:r>
            <a:endParaRPr/>
          </a:p>
          <a:p>
            <a:pPr marL="228600" lvl="0" indent="0" algn="l" rtl="0">
              <a:spcBef>
                <a:spcPts val="0"/>
              </a:spcBef>
              <a:spcAft>
                <a:spcPts val="0"/>
              </a:spcAft>
              <a:buSzPts val="1800"/>
              <a:buNone/>
            </a:pPr>
            <a:r>
              <a:rPr lang="en-US"/>
              <a:t> Decrypting of course works exactly in reverse. Can see this by working the example pairs shown, backwards.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
        <p:nvSpPr>
          <p:cNvPr id="440" name="Google Shape;44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The Playfair cipher is a great advance over simple monoalphabetic ciphers, since there are 26*26=676</a:t>
            </a:r>
            <a:r>
              <a:rPr lang="en-US">
                <a:latin typeface="Helvetica Neue"/>
                <a:ea typeface="Helvetica Neue"/>
                <a:cs typeface="Helvetica Neue"/>
                <a:sym typeface="Helvetica Neue"/>
              </a:rPr>
              <a:t> </a:t>
            </a:r>
            <a:r>
              <a:rPr lang="en-US">
                <a:latin typeface="Times"/>
                <a:ea typeface="Times"/>
                <a:cs typeface="Times"/>
                <a:sym typeface="Times"/>
              </a:rPr>
              <a:t>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security,the Playfair cipher is relatively easy to break because it still leaves much of the structure of the plaintext language intact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3825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
        <p:nvSpPr>
          <p:cNvPr id="241" name="Google Shape;2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Detail the five ingredients of the symmetric cipher model, shown in Stallings Figure 2.1:</a:t>
            </a:r>
            <a:endParaRPr dirty="0"/>
          </a:p>
          <a:p>
            <a:pPr marL="0" lvl="0" indent="-114300" algn="l" rtl="0">
              <a:spcBef>
                <a:spcPts val="0"/>
              </a:spcBef>
              <a:spcAft>
                <a:spcPts val="0"/>
              </a:spcAft>
              <a:buSzPts val="1800"/>
              <a:buChar char="-"/>
            </a:pPr>
            <a:r>
              <a:rPr lang="en-US" dirty="0"/>
              <a:t>plaintext - original message</a:t>
            </a:r>
            <a:endParaRPr dirty="0"/>
          </a:p>
          <a:p>
            <a:pPr marL="0" lvl="0" indent="-114300" algn="l" rtl="0">
              <a:spcBef>
                <a:spcPts val="0"/>
              </a:spcBef>
              <a:spcAft>
                <a:spcPts val="0"/>
              </a:spcAft>
              <a:buSzPts val="1800"/>
              <a:buChar char="-"/>
            </a:pPr>
            <a:r>
              <a:rPr lang="en-US" dirty="0"/>
              <a:t>encryption algorithm – performs substitutions/transformations on plaintext</a:t>
            </a:r>
            <a:endParaRPr dirty="0"/>
          </a:p>
          <a:p>
            <a:pPr marL="0" lvl="0" indent="-114300" algn="l" rtl="0">
              <a:spcBef>
                <a:spcPts val="0"/>
              </a:spcBef>
              <a:spcAft>
                <a:spcPts val="0"/>
              </a:spcAft>
              <a:buSzPts val="1800"/>
              <a:buChar char="-"/>
            </a:pPr>
            <a:r>
              <a:rPr lang="en-US" dirty="0"/>
              <a:t>secret key – control exact substitutions/transformations used in encryption algorithm</a:t>
            </a:r>
            <a:endParaRPr dirty="0"/>
          </a:p>
          <a:p>
            <a:pPr marL="0" lvl="0" indent="-114300" algn="l" rtl="0">
              <a:spcBef>
                <a:spcPts val="0"/>
              </a:spcBef>
              <a:spcAft>
                <a:spcPts val="0"/>
              </a:spcAft>
              <a:buSzPts val="1800"/>
              <a:buChar char="-"/>
            </a:pPr>
            <a:r>
              <a:rPr lang="en-US" dirty="0"/>
              <a:t>ciphertext - scrambled message</a:t>
            </a:r>
            <a:endParaRPr dirty="0"/>
          </a:p>
          <a:p>
            <a:pPr marL="0" lvl="0" indent="-114300" algn="l" rtl="0">
              <a:spcBef>
                <a:spcPts val="0"/>
              </a:spcBef>
              <a:spcAft>
                <a:spcPts val="0"/>
              </a:spcAft>
              <a:buSzPts val="1800"/>
              <a:buChar char="-"/>
            </a:pPr>
            <a:r>
              <a:rPr lang="en-US" dirty="0"/>
              <a:t>decryption algorithm – inverse of encryption algorithm</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40</a:t>
            </a:fld>
            <a:endParaRPr/>
          </a:p>
        </p:txBody>
      </p:sp>
      <p:sp>
        <p:nvSpPr>
          <p:cNvPr id="489" name="Google Shape;4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SzPts val="1800"/>
              <a:buNone/>
            </a:pPr>
            <a:r>
              <a:rPr lang="en-US" dirty="0"/>
              <a:t>One approach to reducing the "</a:t>
            </a:r>
            <a:r>
              <a:rPr lang="en-US" dirty="0" err="1"/>
              <a:t>spikyness</a:t>
            </a:r>
            <a:r>
              <a:rPr lang="en-US" dirty="0"/>
              <a:t>"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dirty="0">
                <a:latin typeface="Times"/>
                <a:ea typeface="Times"/>
                <a:cs typeface="Times"/>
                <a:sym typeface="Times"/>
              </a:rPr>
              <a:t>The general name for this approach is a polyalphabetic substitution cipher. All these techniques have the following features in common:</a:t>
            </a:r>
            <a:r>
              <a:rPr lang="en-US" dirty="0">
                <a:latin typeface="Helvetica Neue"/>
                <a:ea typeface="Helvetica Neue"/>
                <a:cs typeface="Helvetica Neue"/>
                <a:sym typeface="Helvetica Neue"/>
              </a:rPr>
              <a:t> </a:t>
            </a:r>
            <a:endParaRPr dirty="0"/>
          </a:p>
          <a:p>
            <a:pPr marL="228600" lvl="0" indent="-114300" algn="l" rtl="0">
              <a:spcBef>
                <a:spcPts val="0"/>
              </a:spcBef>
              <a:spcAft>
                <a:spcPts val="0"/>
              </a:spcAft>
              <a:buSzPts val="1800"/>
              <a:buFont typeface="Times"/>
              <a:buAutoNum type="arabicPeriod"/>
            </a:pPr>
            <a:r>
              <a:rPr lang="en-US" dirty="0">
                <a:latin typeface="Times"/>
                <a:ea typeface="Times"/>
                <a:cs typeface="Times"/>
                <a:sym typeface="Times"/>
              </a:rPr>
              <a:t> A set of related monoalphabetic substitution rules is used.</a:t>
            </a:r>
            <a:r>
              <a:rPr lang="en-US" dirty="0">
                <a:latin typeface="Helvetica Neue"/>
                <a:ea typeface="Helvetica Neue"/>
                <a:cs typeface="Helvetica Neue"/>
                <a:sym typeface="Helvetica Neue"/>
              </a:rPr>
              <a:t> </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2.</a:t>
            </a:r>
            <a:r>
              <a:rPr lang="en-US" dirty="0">
                <a:latin typeface="Helvetica Neue"/>
                <a:ea typeface="Helvetica Neue"/>
                <a:cs typeface="Helvetica Neue"/>
                <a:sym typeface="Helvetica Neue"/>
              </a:rPr>
              <a:t>    </a:t>
            </a:r>
            <a:r>
              <a:rPr lang="en-US" dirty="0">
                <a:latin typeface="Times"/>
                <a:ea typeface="Times"/>
                <a:cs typeface="Times"/>
                <a:sym typeface="Times"/>
              </a:rPr>
              <a:t>A key determines which particular rule is chosen for a given transformation. </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42</a:t>
            </a:fld>
            <a:endParaRPr/>
          </a:p>
        </p:txBody>
      </p:sp>
      <p:sp>
        <p:nvSpPr>
          <p:cNvPr id="504" name="Google Shape;50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Discuss this simple example from text Stallings section 2.2.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46</a:t>
            </a:fld>
            <a:endParaRPr/>
          </a:p>
        </p:txBody>
      </p:sp>
      <p:sp>
        <p:nvSpPr>
          <p:cNvPr id="535" name="Google Shape;53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6" name="Google Shape;53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US"/>
              <a:t>each used in turn, as shown next.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47</a:t>
            </a:fld>
            <a:endParaRPr/>
          </a:p>
        </p:txBody>
      </p:sp>
      <p:sp>
        <p:nvSpPr>
          <p:cNvPr id="542" name="Google Shape;54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3" name="Google Shape;54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The </a:t>
            </a:r>
            <a:r>
              <a:rPr lang="en-US" dirty="0" err="1"/>
              <a:t>Vigenère</a:t>
            </a:r>
            <a:r>
              <a:rPr lang="en-US" dirty="0"/>
              <a:t> &amp; related polyalphabetic ciphers still do not completely obscure the underlying language characteristics.</a:t>
            </a:r>
            <a:endParaRPr dirty="0"/>
          </a:p>
          <a:p>
            <a:pPr marL="0" lvl="0" indent="0" algn="l" rtl="0">
              <a:spcBef>
                <a:spcPts val="0"/>
              </a:spcBef>
              <a:spcAft>
                <a:spcPts val="0"/>
              </a:spcAft>
              <a:buSzPts val="1800"/>
              <a:buNone/>
            </a:pPr>
            <a:r>
              <a:rPr lang="en-US" dirty="0"/>
              <a:t>The key to breaking them was to identify the number of translation alphabets, and then attack each separately.</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48</a:t>
            </a:fld>
            <a:endParaRPr/>
          </a:p>
        </p:txBody>
      </p:sp>
      <p:sp>
        <p:nvSpPr>
          <p:cNvPr id="549" name="Google Shape;54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For some centuries the Vigenère cipher was </a:t>
            </a:r>
            <a:r>
              <a:rPr lang="en-US" i="1"/>
              <a:t>le chiffre indéchiffrable</a:t>
            </a:r>
            <a:r>
              <a:rPr lang="en-US"/>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endParaRPr/>
          </a:p>
          <a:p>
            <a:pPr marL="0" lvl="0" indent="0" algn="l" rtl="0">
              <a:spcBef>
                <a:spcPts val="0"/>
              </a:spcBef>
              <a:spcAft>
                <a:spcPts val="0"/>
              </a:spcAft>
              <a:buSzPts val="1800"/>
              <a:buNone/>
            </a:pPr>
            <a:r>
              <a:rPr lang="en-US"/>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
        <p:nvSpPr>
          <p:cNvPr id="248" name="Google Shape;2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dirty="0"/>
              <a:t> It allows easy distribution of s/w and h/w implementations.</a:t>
            </a:r>
            <a:endParaRPr dirty="0"/>
          </a:p>
          <a:p>
            <a:pPr marL="0" lvl="0" indent="0" algn="l" rtl="0">
              <a:spcBef>
                <a:spcPts val="0"/>
              </a:spcBef>
              <a:spcAft>
                <a:spcPts val="0"/>
              </a:spcAft>
              <a:buSzPts val="1800"/>
              <a:buNone/>
            </a:pPr>
            <a:r>
              <a:rPr lang="en-US" dirty="0"/>
              <a:t>Can </a:t>
            </a:r>
            <a:r>
              <a:rPr lang="en-US" dirty="0">
                <a:latin typeface="Times"/>
                <a:ea typeface="Times"/>
                <a:cs typeface="Times"/>
                <a:sym typeface="Times"/>
              </a:rPr>
              <a:t>take a closer look at the essential elements of a symmetric encryption scheme: mathematically it can be considered a pair of functions with: </a:t>
            </a:r>
            <a:r>
              <a:rPr lang="en-US" dirty="0"/>
              <a:t>plaintext X, ciphertext Y, key K, encryption algorithm E</a:t>
            </a:r>
            <a:r>
              <a:rPr lang="en-US" baseline="-25000" dirty="0"/>
              <a:t>K</a:t>
            </a:r>
            <a:r>
              <a:rPr lang="en-US" dirty="0"/>
              <a:t>, decryption algorithm D</a:t>
            </a:r>
            <a:r>
              <a:rPr lang="en-US" baseline="-25000" dirty="0"/>
              <a:t>K</a:t>
            </a:r>
            <a:r>
              <a:rPr lang="en-US" dirty="0"/>
              <a:t>.</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50</a:t>
            </a:fld>
            <a:endParaRPr/>
          </a:p>
        </p:txBody>
      </p:sp>
      <p:sp>
        <p:nvSpPr>
          <p:cNvPr id="564" name="Google Shape;56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5" name="Google Shape;56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Taking the polyalphabetic idea to the extreme, want as many different translation alphabets as letters in the message being sent. One way of doing this with a smallish key, is to use the Autokey cipher.</a:t>
            </a:r>
            <a:endParaRPr/>
          </a:p>
          <a:p>
            <a:pPr marL="0" lvl="0" indent="0" algn="l" rtl="0">
              <a:spcBef>
                <a:spcPts val="0"/>
              </a:spcBef>
              <a:spcAft>
                <a:spcPts val="0"/>
              </a:spcAft>
              <a:buSzPts val="1800"/>
              <a:buNone/>
            </a:pPr>
            <a:r>
              <a:rPr lang="en-US"/>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endParaRPr/>
          </a:p>
          <a:p>
            <a:pPr marL="0" lvl="0" indent="0" algn="l" rtl="0">
              <a:spcBef>
                <a:spcPts val="0"/>
              </a:spcBef>
              <a:spcAft>
                <a:spcPts val="0"/>
              </a:spcAft>
              <a:buSzPts val="1800"/>
              <a:buNone/>
            </a:pPr>
            <a:r>
              <a:rPr lang="en-US"/>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52</a:t>
            </a:fld>
            <a:endParaRPr/>
          </a:p>
        </p:txBody>
      </p:sp>
      <p:sp>
        <p:nvSpPr>
          <p:cNvPr id="579" name="Google Shape;57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0" name="Google Shape;58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SzPts val="1800"/>
              <a:buNone/>
            </a:pPr>
            <a:r>
              <a:rPr lang="en-US" dirty="0"/>
              <a:t>The One-Time Pad is an evolution of the </a:t>
            </a:r>
            <a:r>
              <a:rPr lang="en-US" dirty="0" err="1"/>
              <a:t>Vernham</a:t>
            </a:r>
            <a:r>
              <a:rPr lang="en-US" dirty="0"/>
              <a:t> cipher, which was invented by Gilbert </a:t>
            </a:r>
            <a:r>
              <a:rPr lang="en-US" dirty="0" err="1"/>
              <a:t>Vernham</a:t>
            </a:r>
            <a:r>
              <a:rPr lang="en-US" dirty="0"/>
              <a:t> in 1918, and used a long tape of random letters to encrypt the message. An Army Signal Corp officer, Joseph Mauborgne, proposed an improvement using a random key that was truly as long as the message, with no repetitions, which thus totally obscures the original message. </a:t>
            </a:r>
            <a:r>
              <a:rPr lang="en-US" dirty="0">
                <a:latin typeface="Times"/>
                <a:ea typeface="Times"/>
                <a:cs typeface="Times"/>
                <a:sym typeface="Times"/>
              </a:rPr>
              <a:t>It produces random output that bears no statistical relationship to the plaintext. Because the ciphertext contains no information whatsoever about the plaintext, there is simply no way to break the code, s</a:t>
            </a:r>
            <a:r>
              <a:rPr lang="en-US" dirty="0"/>
              <a:t>ince any plaintext can be mapped to any ciphertext given some key. </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The one-time pad offers complete security but, in practice, has two fundamental difficulties:</a:t>
            </a:r>
            <a:r>
              <a:rPr lang="en-US" dirty="0">
                <a:latin typeface="Helvetica Neue"/>
                <a:ea typeface="Helvetica Neue"/>
                <a:cs typeface="Helvetica Neue"/>
                <a:sym typeface="Helvetica Neue"/>
              </a:rPr>
              <a:t> </a:t>
            </a:r>
            <a:endParaRPr dirty="0"/>
          </a:p>
          <a:p>
            <a:pPr marL="228600" lvl="0" indent="-114300" algn="l" rtl="0">
              <a:spcBef>
                <a:spcPts val="0"/>
              </a:spcBef>
              <a:spcAft>
                <a:spcPts val="0"/>
              </a:spcAft>
              <a:buSzPts val="1800"/>
              <a:buFont typeface="Times"/>
              <a:buAutoNum type="arabicPeriod"/>
            </a:pPr>
            <a:r>
              <a:rPr lang="en-US" dirty="0">
                <a:latin typeface="Times"/>
                <a:ea typeface="Times"/>
                <a:cs typeface="Times"/>
                <a:sym typeface="Times"/>
              </a:rPr>
              <a:t>There is the practical problem of making large quantities of random keys. </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2.</a:t>
            </a:r>
            <a:r>
              <a:rPr lang="en-US" dirty="0">
                <a:latin typeface="Helvetica Neue"/>
                <a:ea typeface="Helvetica Neue"/>
                <a:cs typeface="Helvetica Neue"/>
                <a:sym typeface="Helvetica Neue"/>
              </a:rPr>
              <a:t> And </a:t>
            </a:r>
            <a:r>
              <a:rPr lang="en-US" dirty="0">
                <a:latin typeface="Times"/>
                <a:ea typeface="Times"/>
                <a:cs typeface="Times"/>
                <a:sym typeface="Times"/>
              </a:rPr>
              <a:t>the problem of key distribution and protection, where for every message to be sent, a key of equal length is needed by both sender and receiver.</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Because of these difficulties, the one-time pad is of limited utility, and is useful primarily for low-bandwidth channels requiring very high security.</a:t>
            </a:r>
            <a:r>
              <a:rPr lang="en-US" dirty="0">
                <a:latin typeface="Helvetica Neue"/>
                <a:ea typeface="Helvetica Neue"/>
                <a:cs typeface="Helvetica Neue"/>
                <a:sym typeface="Helvetica Neue"/>
              </a:rPr>
              <a:t> </a:t>
            </a: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53</a:t>
            </a:fld>
            <a:endParaRPr/>
          </a:p>
        </p:txBody>
      </p:sp>
      <p:sp>
        <p:nvSpPr>
          <p:cNvPr id="586" name="Google Shape;58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SzPts val="1800"/>
              <a:buNone/>
            </a:pPr>
            <a:r>
              <a:rPr lang="en-US" dirty="0"/>
              <a:t>The One-Time Pad is an evolution of the </a:t>
            </a:r>
            <a:r>
              <a:rPr lang="en-US" dirty="0" err="1"/>
              <a:t>Vernham</a:t>
            </a:r>
            <a:r>
              <a:rPr lang="en-US" dirty="0"/>
              <a:t> cipher, which was invented by Gilbert </a:t>
            </a:r>
            <a:r>
              <a:rPr lang="en-US" dirty="0" err="1"/>
              <a:t>Vernham</a:t>
            </a:r>
            <a:r>
              <a:rPr lang="en-US" dirty="0"/>
              <a:t> in 1918, and used a long tape of random letters to encrypt the message. An Army Signal Corp officer, Joseph Mauborgne, proposed an improvement using a random key that was truly as long as the message, with no repetitions, which thus totally obscures the original message. </a:t>
            </a:r>
            <a:r>
              <a:rPr lang="en-US" dirty="0">
                <a:latin typeface="Times"/>
                <a:ea typeface="Times"/>
                <a:cs typeface="Times"/>
                <a:sym typeface="Times"/>
              </a:rPr>
              <a:t>It produces random output that bears no statistical relationship to the plaintext. Because the ciphertext contains no information whatsoever about the plaintext, there is simply no way to break the code, s</a:t>
            </a:r>
            <a:r>
              <a:rPr lang="en-US" dirty="0"/>
              <a:t>ince any plaintext can be mapped to any ciphertext given some key. </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The one-time pad offers complete security but, in practice, has two fundamental difficulties:</a:t>
            </a:r>
            <a:r>
              <a:rPr lang="en-US" dirty="0">
                <a:latin typeface="Helvetica Neue"/>
                <a:ea typeface="Helvetica Neue"/>
                <a:cs typeface="Helvetica Neue"/>
                <a:sym typeface="Helvetica Neue"/>
              </a:rPr>
              <a:t> </a:t>
            </a:r>
            <a:endParaRPr dirty="0"/>
          </a:p>
          <a:p>
            <a:pPr marL="228600" lvl="0" indent="-114300" algn="l" rtl="0">
              <a:spcBef>
                <a:spcPts val="0"/>
              </a:spcBef>
              <a:spcAft>
                <a:spcPts val="0"/>
              </a:spcAft>
              <a:buSzPts val="1800"/>
              <a:buFont typeface="Times"/>
              <a:buAutoNum type="arabicPeriod"/>
            </a:pPr>
            <a:r>
              <a:rPr lang="en-US" dirty="0">
                <a:latin typeface="Times"/>
                <a:ea typeface="Times"/>
                <a:cs typeface="Times"/>
                <a:sym typeface="Times"/>
              </a:rPr>
              <a:t>There is the practical problem of making large quantities of random keys. </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2.</a:t>
            </a:r>
            <a:r>
              <a:rPr lang="en-US" dirty="0">
                <a:latin typeface="Helvetica Neue"/>
                <a:ea typeface="Helvetica Neue"/>
                <a:cs typeface="Helvetica Neue"/>
                <a:sym typeface="Helvetica Neue"/>
              </a:rPr>
              <a:t> And </a:t>
            </a:r>
            <a:r>
              <a:rPr lang="en-US" dirty="0">
                <a:latin typeface="Times"/>
                <a:ea typeface="Times"/>
                <a:cs typeface="Times"/>
                <a:sym typeface="Times"/>
              </a:rPr>
              <a:t>the problem of key distribution and protection, where for every message to be sent, a key of equal length is needed by both sender and receiver.</a:t>
            </a:r>
            <a:endParaRPr dirty="0"/>
          </a:p>
          <a:p>
            <a:pPr marL="228600" lvl="0" indent="0" algn="l" rtl="0">
              <a:spcBef>
                <a:spcPts val="0"/>
              </a:spcBef>
              <a:spcAft>
                <a:spcPts val="0"/>
              </a:spcAft>
              <a:buSzPts val="1800"/>
              <a:buFont typeface="Times"/>
              <a:buNone/>
            </a:pPr>
            <a:r>
              <a:rPr lang="en-US" dirty="0">
                <a:latin typeface="Times"/>
                <a:ea typeface="Times"/>
                <a:cs typeface="Times"/>
                <a:sym typeface="Times"/>
              </a:rPr>
              <a:t>Because of these difficulties, the one-time pad is of limited utility, and is useful primarily for low-bandwidth channels requiring very high security.</a:t>
            </a:r>
            <a:r>
              <a:rPr lang="en-US" dirty="0">
                <a:latin typeface="Helvetica Neue"/>
                <a:ea typeface="Helvetica Neue"/>
                <a:cs typeface="Helvetica Neue"/>
                <a:sym typeface="Helvetica Neue"/>
              </a:rPr>
              <a:t> </a:t>
            </a: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54</a:t>
            </a:fld>
            <a:endParaRPr/>
          </a:p>
        </p:txBody>
      </p:sp>
      <p:sp>
        <p:nvSpPr>
          <p:cNvPr id="593" name="Google Shape;59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US"/>
              <a:t>form the second basic building block of ciphers. The core idea is to rearrange the order of basic units (letters/bytes/bits) without altering their actual values.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55</a:t>
            </a:fld>
            <a:endParaRPr/>
          </a:p>
        </p:txBody>
      </p:sp>
      <p:sp>
        <p:nvSpPr>
          <p:cNvPr id="600" name="Google Shape;60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The simplest such cipher is the rail fence technique, in which the plaintext is written down as a sequence of diagonals and then read off as a sequence of rows.</a:t>
            </a:r>
            <a:endParaRPr/>
          </a:p>
          <a:p>
            <a:pPr marL="0" lvl="0" indent="0" algn="l" rtl="0">
              <a:spcBef>
                <a:spcPts val="0"/>
              </a:spcBef>
              <a:spcAft>
                <a:spcPts val="0"/>
              </a:spcAft>
              <a:buSzPts val="1800"/>
              <a:buNone/>
            </a:pPr>
            <a:r>
              <a:rPr lang="en-US"/>
              <a:t>The example message is: "meet me after the toga party" with a rail fence of depth 2.</a:t>
            </a:r>
            <a:endParaRPr/>
          </a:p>
          <a:p>
            <a:pPr marL="0" lvl="0" indent="0" algn="l" rtl="0">
              <a:spcBef>
                <a:spcPts val="0"/>
              </a:spcBef>
              <a:spcAft>
                <a:spcPts val="0"/>
              </a:spcAft>
              <a:buSzPts val="1800"/>
              <a:buFont typeface="Times"/>
              <a:buNone/>
            </a:pPr>
            <a:r>
              <a:rPr lang="en-US">
                <a:latin typeface="Times"/>
                <a:ea typeface="Times"/>
                <a:cs typeface="Times"/>
                <a:sym typeface="Times"/>
              </a:rPr>
              <a:t>This sort of thing would be trivial to cryptanalyze.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56</a:t>
            </a:fld>
            <a:endParaRPr/>
          </a:p>
        </p:txBody>
      </p:sp>
      <p:sp>
        <p:nvSpPr>
          <p:cNvPr id="607" name="Google Shape;60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8" name="Google Shape;60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A more complex </a:t>
            </a:r>
            <a:r>
              <a:rPr lang="en-US"/>
              <a:t>transposition</a:t>
            </a:r>
            <a:r>
              <a:rPr lang="en-US">
                <a:latin typeface="Times"/>
                <a:ea typeface="Times"/>
                <a:cs typeface="Times"/>
                <a:sym typeface="Times"/>
              </a:rPr>
              <a:t> cipher is to write the message in a rectangle, row by row, and read the message off shuffling the order of the columns in each row.</a:t>
            </a:r>
            <a:endParaRPr/>
          </a:p>
          <a:p>
            <a:pPr marL="0" lvl="0" indent="0" algn="l" rtl="0">
              <a:spcBef>
                <a:spcPts val="0"/>
              </a:spcBef>
              <a:spcAft>
                <a:spcPts val="0"/>
              </a:spcAft>
              <a:buSzPts val="1800"/>
              <a:buFont typeface="Times"/>
              <a:buNone/>
            </a:pPr>
            <a:r>
              <a:rPr lang="en-US">
                <a:latin typeface="Times"/>
                <a:ea typeface="Times"/>
                <a:cs typeface="Times"/>
                <a:sym typeface="Times"/>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58</a:t>
            </a:fld>
            <a:endParaRPr/>
          </a:p>
        </p:txBody>
      </p:sp>
      <p:sp>
        <p:nvSpPr>
          <p:cNvPr id="614" name="Google Shape;61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5" name="Google Shape;61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10081"/>
              </a:buClr>
              <a:buSzPts val="1800"/>
              <a:buFont typeface="Times"/>
              <a:buNone/>
            </a:pPr>
            <a:r>
              <a:rPr lang="en-US" dirty="0">
                <a:solidFill>
                  <a:srgbClr val="810081"/>
                </a:solidFill>
                <a:latin typeface="Times"/>
                <a:ea typeface="Times"/>
                <a:cs typeface="Times"/>
                <a:sym typeface="Times"/>
              </a:rPr>
              <a:t>Have seen that ciphers based on just substitutions or transpositions are not secure, and can be attacked because they do not sufficient obscure the underlying language structure</a:t>
            </a:r>
            <a:endParaRPr dirty="0"/>
          </a:p>
          <a:p>
            <a:pPr marL="0" lvl="0" indent="0" algn="l" rtl="0">
              <a:spcBef>
                <a:spcPts val="0"/>
              </a:spcBef>
              <a:spcAft>
                <a:spcPts val="0"/>
              </a:spcAft>
              <a:buClr>
                <a:srgbClr val="810081"/>
              </a:buClr>
              <a:buSzPts val="1800"/>
              <a:buFont typeface="Times"/>
              <a:buNone/>
            </a:pPr>
            <a:r>
              <a:rPr lang="en-US" dirty="0">
                <a:solidFill>
                  <a:srgbClr val="810081"/>
                </a:solidFill>
                <a:latin typeface="Times"/>
                <a:ea typeface="Times"/>
                <a:cs typeface="Times"/>
                <a:sym typeface="Times"/>
              </a:rPr>
              <a:t>So consider using several ciphers in succession to make harder.</a:t>
            </a:r>
            <a:endParaRPr dirty="0"/>
          </a:p>
          <a:p>
            <a:pPr marL="0" lvl="0" indent="0" algn="l" rtl="0">
              <a:spcBef>
                <a:spcPts val="0"/>
              </a:spcBef>
              <a:spcAft>
                <a:spcPts val="0"/>
              </a:spcAft>
              <a:buClr>
                <a:srgbClr val="810081"/>
              </a:buClr>
              <a:buSzPts val="1800"/>
              <a:buFont typeface="Times"/>
              <a:buNone/>
            </a:pPr>
            <a:r>
              <a:rPr lang="en-US" dirty="0">
                <a:solidFill>
                  <a:srgbClr val="810081"/>
                </a:solidFill>
                <a:latin typeface="Times"/>
                <a:ea typeface="Times"/>
                <a:cs typeface="Times"/>
                <a:sym typeface="Times"/>
              </a:rPr>
              <a:t>A substitution followed by a transposition is known as a Product Cipher, and makes a new much more secure cipher, and forms the bridge to modern ciphers.</a:t>
            </a: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60</a:t>
            </a:fld>
            <a:endParaRPr/>
          </a:p>
        </p:txBody>
      </p:sp>
      <p:sp>
        <p:nvSpPr>
          <p:cNvPr id="636" name="Google Shape;63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7" name="Google Shape;63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10081"/>
              </a:buClr>
              <a:buSzPts val="1800"/>
              <a:buFont typeface="Times"/>
              <a:buNone/>
            </a:pPr>
            <a:r>
              <a:rPr lang="en-US">
                <a:solidFill>
                  <a:srgbClr val="810081"/>
                </a:solidFill>
                <a:latin typeface="Times"/>
                <a:ea typeface="Times"/>
                <a:cs typeface="Times"/>
                <a:sym typeface="Times"/>
              </a:rPr>
              <a:t>The next major advance in ciphers required use of mechanical cipher machines which enabled to use of complex varying substitutions.</a:t>
            </a:r>
            <a:endParaRPr/>
          </a:p>
          <a:p>
            <a:pPr marL="0" lvl="0" indent="0" algn="l" rtl="0">
              <a:spcBef>
                <a:spcPts val="0"/>
              </a:spcBef>
              <a:spcAft>
                <a:spcPts val="0"/>
              </a:spcAft>
              <a:buSzPts val="1800"/>
              <a:buFont typeface="Times"/>
              <a:buNone/>
            </a:pPr>
            <a:r>
              <a:rPr lang="en-US">
                <a:latin typeface="Times"/>
                <a:ea typeface="Times"/>
                <a:cs typeface="Times"/>
                <a:sym typeface="Times"/>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a:t>
            </a:r>
            <a:r>
              <a:rPr lang="en-US"/>
              <a:t>with 3 cylinders have 26</a:t>
            </a:r>
            <a:r>
              <a:rPr lang="en-US" baseline="30000"/>
              <a:t>3</a:t>
            </a:r>
            <a:r>
              <a:rPr lang="en-US"/>
              <a:t>=17576 alphabets used.</a:t>
            </a:r>
            <a:endParaRPr/>
          </a:p>
          <a:p>
            <a:pPr marL="0" lvl="0" indent="0" algn="l" rtl="0">
              <a:spcBef>
                <a:spcPts val="0"/>
              </a:spcBef>
              <a:spcAft>
                <a:spcPts val="0"/>
              </a:spcAft>
              <a:buClr>
                <a:srgbClr val="810081"/>
              </a:buClr>
              <a:buSzPts val="1800"/>
              <a:buFont typeface="Times"/>
              <a:buNone/>
            </a:pPr>
            <a:r>
              <a:rPr lang="en-US">
                <a:solidFill>
                  <a:srgbClr val="810081"/>
                </a:solidFill>
                <a:latin typeface="Times"/>
                <a:ea typeface="Times"/>
                <a:cs typeface="Times"/>
                <a:sym typeface="Times"/>
              </a:rPr>
              <a:t>They were extensively used in world war 2, and the history of their use and analysis is one of the great stories from WW2.</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61</a:t>
            </a:fld>
            <a:endParaRPr/>
          </a:p>
        </p:txBody>
      </p:sp>
      <p:sp>
        <p:nvSpPr>
          <p:cNvPr id="643" name="Google Shape;64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644" name="Google Shape;644;p59: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rgbClr val="810081"/>
              </a:buClr>
              <a:buSzPts val="1800"/>
              <a:buFont typeface="Times"/>
              <a:buNone/>
            </a:pPr>
            <a:r>
              <a:rPr lang="en-US">
                <a:solidFill>
                  <a:srgbClr val="810081"/>
                </a:solidFill>
                <a:latin typeface="Times"/>
                <a:ea typeface="Times"/>
                <a:cs typeface="Times"/>
                <a:sym typeface="Times"/>
              </a:rPr>
              <a:t>This photo of an Allied </a:t>
            </a:r>
            <a:r>
              <a:rPr lang="en-US" i="1">
                <a:solidFill>
                  <a:srgbClr val="0000FF"/>
                </a:solidFill>
                <a:latin typeface="Times"/>
                <a:ea typeface="Times"/>
                <a:cs typeface="Times"/>
                <a:sym typeface="Times"/>
              </a:rPr>
              <a:t>Hagelin machine was taken by Lawrie Brown at Eurocrypt'93 in Norway</a:t>
            </a:r>
            <a:r>
              <a:rPr lang="en-US">
                <a:solidFill>
                  <a:srgbClr val="810081"/>
                </a:solidFill>
                <a:latin typeface="Times"/>
                <a:ea typeface="Times"/>
                <a:cs typeface="Times"/>
                <a:sym typeface="Times"/>
              </a:rPr>
              <a:t>. Note pen for scale, and the rotating cipher wheels near the front.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64</a:t>
            </a:fld>
            <a:endParaRPr/>
          </a:p>
        </p:txBody>
      </p:sp>
      <p:sp>
        <p:nvSpPr>
          <p:cNvPr id="664" name="Google Shape;66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5" name="Google Shape;66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Steganography is an alternative to encryption which hides the very existence of a message by some means. There are a large range of techniques for doing this.</a:t>
            </a:r>
            <a:endParaRPr/>
          </a:p>
          <a:p>
            <a:pPr marL="0" lvl="0" indent="0" algn="l" rtl="0">
              <a:spcBef>
                <a:spcPts val="0"/>
              </a:spcBef>
              <a:spcAft>
                <a:spcPts val="0"/>
              </a:spcAft>
              <a:buSzPts val="1800"/>
              <a:buFont typeface="Times"/>
              <a:buNone/>
            </a:pPr>
            <a:r>
              <a:rPr lang="en-US">
                <a:latin typeface="Times"/>
                <a:ea typeface="Times"/>
                <a:cs typeface="Times"/>
                <a:sym typeface="Times"/>
              </a:rPr>
              <a:t>Steganography has a number of drawbacks when compared to encryption. It requires a lot of overhead to hide a relatively few bits of information.</a:t>
            </a:r>
            <a:endParaRPr/>
          </a:p>
          <a:p>
            <a:pPr marL="0" lvl="0" indent="0" algn="l" rtl="0">
              <a:spcBef>
                <a:spcPts val="0"/>
              </a:spcBef>
              <a:spcAft>
                <a:spcPts val="0"/>
              </a:spcAft>
              <a:buSzPts val="1800"/>
              <a:buFont typeface="Times"/>
              <a:buNone/>
            </a:pPr>
            <a:r>
              <a:rPr lang="en-US">
                <a:latin typeface="Times"/>
                <a:ea typeface="Times"/>
                <a:cs typeface="Times"/>
                <a:sym typeface="Times"/>
              </a:rPr>
              <a:t>Also, once the system is discovered, it becomes virtually worthless, although a message can be first encrypted and then hidden using steganography. </a:t>
            </a:r>
            <a:endParaRPr/>
          </a:p>
          <a:p>
            <a:pPr marL="0" lvl="0" indent="0" algn="l" rtl="0">
              <a:spcBef>
                <a:spcPts val="0"/>
              </a:spcBef>
              <a:spcAft>
                <a:spcPts val="0"/>
              </a:spcAft>
              <a:buNone/>
            </a:pPr>
            <a:endParaRPr>
              <a:latin typeface="Times"/>
              <a:ea typeface="Times"/>
              <a:cs typeface="Times"/>
              <a:sym typeface="Time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65</a:t>
            </a:fld>
            <a:endParaRPr/>
          </a:p>
        </p:txBody>
      </p:sp>
      <p:sp>
        <p:nvSpPr>
          <p:cNvPr id="671" name="Google Shape;67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2" name="Google Shape;672;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Chapter 2 summary.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
        <p:nvSpPr>
          <p:cNvPr id="262" name="Google Shape;2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Cryptographic systems can be characterized along these three independent dimensions.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269" name="Google Shape;2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Typically objective is to recover the key in use rather then simply to recover the plaintext of a single ciphertext.</a:t>
            </a:r>
            <a:endParaRPr dirty="0"/>
          </a:p>
          <a:p>
            <a:pPr marL="0" lvl="0" indent="0" algn="l" rtl="0">
              <a:spcBef>
                <a:spcPts val="0"/>
              </a:spcBef>
              <a:spcAft>
                <a:spcPts val="0"/>
              </a:spcAft>
              <a:buSzPts val="1800"/>
              <a:buFont typeface="Times"/>
              <a:buNone/>
            </a:pPr>
            <a:r>
              <a:rPr lang="en-US" dirty="0">
                <a:latin typeface="Times"/>
                <a:ea typeface="Times"/>
                <a:cs typeface="Times"/>
                <a:sym typeface="Times"/>
              </a:rPr>
              <a:t>There are two general approaches:</a:t>
            </a:r>
            <a:endParaRPr dirty="0"/>
          </a:p>
          <a:p>
            <a:pPr marL="0" lvl="0" indent="0" algn="l" rtl="0">
              <a:spcBef>
                <a:spcPts val="0"/>
              </a:spcBef>
              <a:spcAft>
                <a:spcPts val="0"/>
              </a:spcAft>
              <a:buNone/>
            </a:pPr>
            <a:r>
              <a:rPr lang="en-US" dirty="0">
                <a:latin typeface="Times"/>
                <a:ea typeface="Times"/>
                <a:cs typeface="Times"/>
                <a:sym typeface="Times"/>
              </a:rPr>
              <a:t>Cryptanalytic attacks rely on the nature of the algorithm plus perhaps some knowledge of the general characteristics of the plaintext or even some sample plaintext-ciphertext pairs.</a:t>
            </a:r>
            <a:endParaRPr dirty="0"/>
          </a:p>
          <a:p>
            <a:pPr marL="0" lvl="0" indent="0" algn="l" rtl="0">
              <a:spcBef>
                <a:spcPts val="0"/>
              </a:spcBef>
              <a:spcAft>
                <a:spcPts val="0"/>
              </a:spcAft>
              <a:buNone/>
            </a:pPr>
            <a:r>
              <a:rPr lang="en-US" dirty="0">
                <a:latin typeface="Times"/>
                <a:ea typeface="Times"/>
                <a:cs typeface="Times"/>
                <a:sym typeface="Times"/>
              </a:rPr>
              <a:t>Brute-force attacks</a:t>
            </a:r>
            <a:r>
              <a:rPr lang="en-US" dirty="0">
                <a:latin typeface="Helvetica Neue"/>
                <a:ea typeface="Helvetica Neue"/>
                <a:cs typeface="Helvetica Neue"/>
                <a:sym typeface="Helvetica Neue"/>
              </a:rPr>
              <a:t> </a:t>
            </a:r>
            <a:r>
              <a:rPr lang="en-US" dirty="0">
                <a:latin typeface="Times"/>
                <a:ea typeface="Times"/>
                <a:cs typeface="Times"/>
                <a:sym typeface="Times"/>
              </a:rPr>
              <a:t>try every possible key on a piece of ciphertext until an intelligible translation into plaintext is obtained. On </a:t>
            </a:r>
            <a:r>
              <a:rPr lang="en-US" dirty="0" err="1">
                <a:latin typeface="Times"/>
                <a:ea typeface="Times"/>
                <a:cs typeface="Times"/>
                <a:sym typeface="Times"/>
              </a:rPr>
              <a:t>average,half</a:t>
            </a:r>
            <a:r>
              <a:rPr lang="en-US" dirty="0">
                <a:latin typeface="Times"/>
                <a:ea typeface="Times"/>
                <a:cs typeface="Times"/>
                <a:sym typeface="Times"/>
              </a:rPr>
              <a:t> of all possible keys must be tried to achieve success.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
        <p:nvSpPr>
          <p:cNvPr id="276" name="Google Shape;2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dirty="0">
                <a:latin typeface="Times"/>
                <a:ea typeface="Times"/>
                <a:cs typeface="Times"/>
                <a:sym typeface="Times"/>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093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71830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endParaRPr lang="en-IN"/>
          </a:p>
        </p:txBody>
      </p:sp>
      <p:sp>
        <p:nvSpPr>
          <p:cNvPr id="5" name="Footer Placeholder 4"/>
          <p:cNvSpPr>
            <a:spLocks noGrp="1"/>
          </p:cNvSpPr>
          <p:nvPr>
            <p:ph type="ftr" sz="quarter" idx="11"/>
          </p:nvPr>
        </p:nvSpPr>
        <p:spPr>
          <a:xfrm>
            <a:off x="2832102" y="6422855"/>
            <a:ext cx="3209752" cy="365125"/>
          </a:xfrm>
        </p:spPr>
        <p:txBody>
          <a:bodyPr/>
          <a:lstStyle/>
          <a:p>
            <a:endParaRPr lang="en-IN"/>
          </a:p>
        </p:txBody>
      </p:sp>
      <p:sp>
        <p:nvSpPr>
          <p:cNvPr id="6" name="Slide Number Placeholder 5"/>
          <p:cNvSpPr>
            <a:spLocks noGrp="1"/>
          </p:cNvSpPr>
          <p:nvPr>
            <p:ph type="sldNum" sz="quarter" idx="12"/>
          </p:nvPr>
        </p:nvSpPr>
        <p:spPr>
          <a:xfrm>
            <a:off x="6054787" y="6422855"/>
            <a:ext cx="659819"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9625307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725753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62033739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65109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648534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7247601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3203123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31991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1985512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endParaRPr lang="en-IN"/>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324025548"/>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s://www.youtube.com/watch?v=ybkkiGtJmkM#:~:text=URL%3A%20https%3A%2F%2Fwww,100"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3" name="Title 2">
            <a:extLst>
              <a:ext uri="{FF2B5EF4-FFF2-40B4-BE49-F238E27FC236}">
                <a16:creationId xmlns:a16="http://schemas.microsoft.com/office/drawing/2014/main" id="{5E2F6353-27A8-45B9-8708-5201C2CB16B1}"/>
              </a:ext>
            </a:extLst>
          </p:cNvPr>
          <p:cNvSpPr>
            <a:spLocks noGrp="1"/>
          </p:cNvSpPr>
          <p:nvPr>
            <p:ph type="ctrTitle"/>
          </p:nvPr>
        </p:nvSpPr>
        <p:spPr/>
        <p:txBody>
          <a:bodyPr/>
          <a:lstStyle/>
          <a:p>
            <a:r>
              <a:rPr lang="en-IN" dirty="0"/>
              <a:t>Classical Encryption Techniques</a:t>
            </a:r>
          </a:p>
        </p:txBody>
      </p:sp>
      <p:sp>
        <p:nvSpPr>
          <p:cNvPr id="5" name="Subtitle 4">
            <a:extLst>
              <a:ext uri="{FF2B5EF4-FFF2-40B4-BE49-F238E27FC236}">
                <a16:creationId xmlns:a16="http://schemas.microsoft.com/office/drawing/2014/main" id="{C22577C1-1074-40C0-B270-871C2891AB3D}"/>
              </a:ext>
            </a:extLst>
          </p:cNvPr>
          <p:cNvSpPr>
            <a:spLocks noGrp="1"/>
          </p:cNvSpPr>
          <p:nvPr>
            <p:ph type="subTitle" idx="1"/>
          </p:nvPr>
        </p:nvSpPr>
        <p:spPr>
          <a:xfrm>
            <a:off x="1222309" y="4278085"/>
            <a:ext cx="7417837" cy="1752600"/>
          </a:xfrm>
        </p:spPr>
        <p:txBody>
          <a:bodyPr>
            <a:noAutofit/>
          </a:bodyPr>
          <a:lstStyle/>
          <a:p>
            <a:pPr marL="523240" indent="-457200" algn="l">
              <a:buFont typeface="Arial" panose="020B0604020202020204" pitchFamily="34" charset="0"/>
              <a:buChar char="•"/>
            </a:pPr>
            <a:r>
              <a:rPr lang="en-US" dirty="0"/>
              <a:t>Symmetric Cipher Model</a:t>
            </a:r>
          </a:p>
          <a:p>
            <a:pPr marL="523240" indent="-457200" algn="l">
              <a:buFont typeface="Arial" panose="020B0604020202020204" pitchFamily="34" charset="0"/>
              <a:buChar char="•"/>
            </a:pPr>
            <a:r>
              <a:rPr lang="en-US" dirty="0"/>
              <a:t>Substitution Techniques</a:t>
            </a:r>
          </a:p>
          <a:p>
            <a:pPr marL="523240" indent="-457200" algn="l">
              <a:buFont typeface="Arial" panose="020B0604020202020204" pitchFamily="34" charset="0"/>
              <a:buChar char="•"/>
            </a:pPr>
            <a:r>
              <a:rPr lang="en-US" dirty="0"/>
              <a:t>Transposition Techniques</a:t>
            </a:r>
          </a:p>
          <a:p>
            <a:pPr marL="523240" indent="-457200" algn="l">
              <a:buFont typeface="Arial" panose="020B0604020202020204" pitchFamily="34" charset="0"/>
              <a:buChar char="•"/>
            </a:pPr>
            <a:r>
              <a:rPr lang="en-US" dirty="0"/>
              <a:t>Rotor Machines</a:t>
            </a:r>
          </a:p>
          <a:p>
            <a:pPr marL="523240" indent="-457200" algn="l">
              <a:buFont typeface="Arial" panose="020B0604020202020204" pitchFamily="34" charset="0"/>
              <a:buChar char="•"/>
            </a:pPr>
            <a:r>
              <a:rPr lang="en-US" dirty="0"/>
              <a:t>Steganography</a:t>
            </a:r>
          </a:p>
          <a:p>
            <a:pPr marL="523240" indent="-457200" algn="l">
              <a:buFont typeface="Arial" panose="020B0604020202020204" pitchFamily="34" charset="0"/>
              <a:buChar char="•"/>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Encryption scheme</a:t>
            </a:r>
            <a:endParaRPr dirty="0"/>
          </a:p>
        </p:txBody>
      </p:sp>
      <p:sp>
        <p:nvSpPr>
          <p:cNvPr id="287" name="Google Shape;287;p10"/>
          <p:cNvSpPr txBox="1">
            <a:spLocks noGrp="1"/>
          </p:cNvSpPr>
          <p:nvPr>
            <p:ph idx="1"/>
          </p:nvPr>
        </p:nvSpPr>
        <p:spPr>
          <a:xfrm>
            <a:off x="227818" y="1988975"/>
            <a:ext cx="8822875"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1" i="0" u="none" dirty="0">
                <a:solidFill>
                  <a:schemeClr val="lt1"/>
                </a:solidFill>
                <a:latin typeface="Arial"/>
                <a:ea typeface="Arial"/>
                <a:cs typeface="Arial"/>
                <a:sym typeface="Arial"/>
              </a:rPr>
              <a:t>Unconditionally secure</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No matter how much computer power or time is available, the cipher cannot be broken since the ciphertext provides insufficient information to uniquely determine the corresponding plaintext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1" i="0" u="none" dirty="0">
                <a:solidFill>
                  <a:schemeClr val="lt1"/>
                </a:solidFill>
                <a:latin typeface="Arial"/>
                <a:ea typeface="Arial"/>
                <a:cs typeface="Arial"/>
                <a:sym typeface="Arial"/>
              </a:rPr>
              <a:t>Computationally secure</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Given limited computing resources (</a:t>
            </a:r>
            <a:r>
              <a:rPr lang="en-US" sz="2800" b="0" i="0" u="none" dirty="0" err="1">
                <a:solidFill>
                  <a:schemeClr val="lt1"/>
                </a:solidFill>
                <a:latin typeface="Arial"/>
                <a:ea typeface="Arial"/>
                <a:cs typeface="Arial"/>
                <a:sym typeface="Arial"/>
              </a:rPr>
              <a:t>eg</a:t>
            </a:r>
            <a:r>
              <a:rPr lang="en-US" sz="2800" b="0" i="0" u="none" dirty="0">
                <a:solidFill>
                  <a:schemeClr val="lt1"/>
                </a:solidFill>
                <a:latin typeface="Arial"/>
                <a:ea typeface="Arial"/>
                <a:cs typeface="Arial"/>
                <a:sym typeface="Arial"/>
              </a:rPr>
              <a:t> time needed for calculations is greater than age of universe), the cipher cannot be broken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Brute Force Search</a:t>
            </a:r>
            <a:endParaRPr dirty="0"/>
          </a:p>
        </p:txBody>
      </p:sp>
      <p:sp>
        <p:nvSpPr>
          <p:cNvPr id="294" name="Google Shape;294;p11"/>
          <p:cNvSpPr txBox="1">
            <a:spLocks noGrp="1"/>
          </p:cNvSpPr>
          <p:nvPr>
            <p:ph idx="1"/>
          </p:nvPr>
        </p:nvSpPr>
        <p:spPr>
          <a:xfrm>
            <a:off x="533400" y="1937657"/>
            <a:ext cx="8229600" cy="1828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Always possible to simply try every key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Most basic attack, proportional to key size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Assume either know / recognise plaintext</a:t>
            </a:r>
            <a:endParaRPr lang="en-US" dirty="0"/>
          </a:p>
          <a:p>
            <a:pPr marL="342900" lvl="0" indent="-200660" algn="ctr" rtl="0">
              <a:lnSpc>
                <a:spcPct val="90000"/>
              </a:lnSpc>
              <a:spcBef>
                <a:spcPts val="560"/>
              </a:spcBef>
              <a:spcAft>
                <a:spcPts val="0"/>
              </a:spcAft>
              <a:buClr>
                <a:schemeClr val="hlink"/>
              </a:buClr>
              <a:buSzPts val="2240"/>
              <a:buFont typeface="Noto Sans Symbols"/>
              <a:buNone/>
            </a:pPr>
            <a:endParaRPr lang="en-US" sz="2800" b="1" i="0" u="none" dirty="0">
              <a:solidFill>
                <a:schemeClr val="lt1"/>
              </a:solidFill>
              <a:latin typeface="Times"/>
              <a:ea typeface="Times"/>
              <a:cs typeface="Times"/>
              <a:sym typeface="Times"/>
            </a:endParaRPr>
          </a:p>
          <a:p>
            <a:pPr marL="342900" lvl="0" indent="-200660" algn="l" rtl="0">
              <a:lnSpc>
                <a:spcPct val="90000"/>
              </a:lnSpc>
              <a:spcBef>
                <a:spcPts val="560"/>
              </a:spcBef>
              <a:spcAft>
                <a:spcPts val="0"/>
              </a:spcAft>
              <a:buClr>
                <a:schemeClr val="hlink"/>
              </a:buClr>
              <a:buSzPts val="2240"/>
              <a:buFont typeface="Noto Sans Symbols"/>
              <a:buNone/>
            </a:pPr>
            <a:endParaRPr lang="en-US" sz="2800" b="0" i="0" u="none" dirty="0">
              <a:solidFill>
                <a:schemeClr val="lt1"/>
              </a:solidFill>
              <a:latin typeface="Times"/>
              <a:ea typeface="Times"/>
              <a:cs typeface="Times"/>
              <a:sym typeface="Times"/>
            </a:endParaRPr>
          </a:p>
          <a:p>
            <a:pPr marL="342900" lvl="0" indent="-200660" algn="l" rtl="0">
              <a:lnSpc>
                <a:spcPct val="90000"/>
              </a:lnSpc>
              <a:spcBef>
                <a:spcPts val="560"/>
              </a:spcBef>
              <a:spcAft>
                <a:spcPts val="0"/>
              </a:spcAft>
              <a:buClr>
                <a:schemeClr val="hlink"/>
              </a:buClr>
              <a:buSzPts val="2240"/>
              <a:buFont typeface="Noto Sans Symbols"/>
              <a:buNone/>
            </a:pPr>
            <a:endParaRPr lang="en-US" sz="2800" b="0" i="0" u="none" dirty="0">
              <a:solidFill>
                <a:schemeClr val="lt1"/>
              </a:solidFill>
              <a:latin typeface="Arial"/>
              <a:ea typeface="Arial"/>
              <a:cs typeface="Arial"/>
              <a:sym typeface="Arial"/>
            </a:endParaRPr>
          </a:p>
          <a:p>
            <a:pPr marL="342900" lvl="0" indent="-342900" algn="l" rtl="0">
              <a:lnSpc>
                <a:spcPct val="90000"/>
              </a:lnSpc>
              <a:spcBef>
                <a:spcPts val="560"/>
              </a:spcBef>
              <a:spcAft>
                <a:spcPts val="0"/>
              </a:spcAft>
              <a:buSzPts val="2240"/>
              <a:buNone/>
            </a:pPr>
            <a:endParaRPr lang="en-US" sz="2800" b="0" i="0" u="none" dirty="0">
              <a:solidFill>
                <a:schemeClr val="lt1"/>
              </a:solidFill>
              <a:latin typeface="Arial"/>
              <a:ea typeface="Arial"/>
              <a:cs typeface="Arial"/>
              <a:sym typeface="Arial"/>
            </a:endParaRPr>
          </a:p>
          <a:p>
            <a:pPr marL="342900" lvl="0" indent="-200660" algn="l" rtl="0">
              <a:lnSpc>
                <a:spcPct val="90000"/>
              </a:lnSpc>
              <a:spcBef>
                <a:spcPts val="560"/>
              </a:spcBef>
              <a:spcAft>
                <a:spcPts val="0"/>
              </a:spcAft>
              <a:buClr>
                <a:schemeClr val="hlink"/>
              </a:buClr>
              <a:buSzPts val="2240"/>
              <a:buFont typeface="Noto Sans Symbols"/>
              <a:buNone/>
            </a:pPr>
            <a:endParaRPr lang="en-US" sz="2800" b="0" i="0" u="none" dirty="0">
              <a:solidFill>
                <a:schemeClr val="lt1"/>
              </a:solidFill>
              <a:latin typeface="Arial"/>
              <a:ea typeface="Arial"/>
              <a:cs typeface="Arial"/>
              <a:sym typeface="Arial"/>
            </a:endParaRPr>
          </a:p>
          <a:p>
            <a:pPr marL="342900" lvl="0" indent="-200660" algn="l" rtl="0">
              <a:spcBef>
                <a:spcPts val="560"/>
              </a:spcBef>
              <a:spcAft>
                <a:spcPts val="0"/>
              </a:spcAft>
              <a:buSzPts val="2240"/>
              <a:buNone/>
            </a:pPr>
            <a:endParaRPr lang="en-US" sz="2800" b="0" i="0" u="none" dirty="0">
              <a:solidFill>
                <a:schemeClr val="lt1"/>
              </a:solidFill>
              <a:latin typeface="Arial"/>
              <a:ea typeface="Arial"/>
              <a:cs typeface="Arial"/>
              <a:sym typeface="Arial"/>
            </a:endParaRPr>
          </a:p>
        </p:txBody>
      </p:sp>
      <p:graphicFrame>
        <p:nvGraphicFramePr>
          <p:cNvPr id="295" name="Google Shape;295;p11"/>
          <p:cNvGraphicFramePr/>
          <p:nvPr>
            <p:extLst>
              <p:ext uri="{D42A27DB-BD31-4B8C-83A1-F6EECF244321}">
                <p14:modId xmlns:p14="http://schemas.microsoft.com/office/powerpoint/2010/main" val="3551145292"/>
              </p:ext>
            </p:extLst>
          </p:nvPr>
        </p:nvGraphicFramePr>
        <p:xfrm>
          <a:off x="381000" y="3581399"/>
          <a:ext cx="8576388" cy="3164633"/>
        </p:xfrm>
        <a:graphic>
          <a:graphicData uri="http://schemas.openxmlformats.org/drawingml/2006/table">
            <a:tbl>
              <a:tblPr>
                <a:noFill/>
                <a:tableStyleId>{9BCE063F-A5FD-490A-A0D7-A78947EB14FE}</a:tableStyleId>
              </a:tblPr>
              <a:tblGrid>
                <a:gridCol w="1597959">
                  <a:extLst>
                    <a:ext uri="{9D8B030D-6E8A-4147-A177-3AD203B41FA5}">
                      <a16:colId xmlns:a16="http://schemas.microsoft.com/office/drawing/2014/main" val="20000"/>
                    </a:ext>
                  </a:extLst>
                </a:gridCol>
                <a:gridCol w="2056445">
                  <a:extLst>
                    <a:ext uri="{9D8B030D-6E8A-4147-A177-3AD203B41FA5}">
                      <a16:colId xmlns:a16="http://schemas.microsoft.com/office/drawing/2014/main" val="20001"/>
                    </a:ext>
                  </a:extLst>
                </a:gridCol>
                <a:gridCol w="2568871">
                  <a:extLst>
                    <a:ext uri="{9D8B030D-6E8A-4147-A177-3AD203B41FA5}">
                      <a16:colId xmlns:a16="http://schemas.microsoft.com/office/drawing/2014/main" val="20002"/>
                    </a:ext>
                  </a:extLst>
                </a:gridCol>
                <a:gridCol w="2353113">
                  <a:extLst>
                    <a:ext uri="{9D8B030D-6E8A-4147-A177-3AD203B41FA5}">
                      <a16:colId xmlns:a16="http://schemas.microsoft.com/office/drawing/2014/main" val="20003"/>
                    </a:ext>
                  </a:extLst>
                </a:gridCol>
              </a:tblGrid>
              <a:tr h="553182">
                <a:tc>
                  <a:txBody>
                    <a:bodyPr/>
                    <a:lstStyle/>
                    <a:p>
                      <a:pPr marL="0" marR="0" lvl="0" indent="0" algn="ctr" rtl="0">
                        <a:lnSpc>
                          <a:spcPct val="100000"/>
                        </a:lnSpc>
                        <a:spcBef>
                          <a:spcPts val="0"/>
                        </a:spcBef>
                        <a:spcAft>
                          <a:spcPts val="0"/>
                        </a:spcAft>
                        <a:buClr>
                          <a:schemeClr val="lt1"/>
                        </a:buClr>
                        <a:buSzPts val="1400"/>
                        <a:buFont typeface="Times"/>
                        <a:buNone/>
                      </a:pPr>
                      <a:r>
                        <a:rPr lang="en-US" sz="1400" b="1" i="0" u="none" strike="noStrike" cap="none">
                          <a:solidFill>
                            <a:schemeClr val="lt1"/>
                          </a:solidFill>
                          <a:latin typeface="Times"/>
                          <a:ea typeface="Times"/>
                          <a:cs typeface="Times"/>
                          <a:sym typeface="Times"/>
                        </a:rPr>
                        <a:t>Key Size (bits)</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400"/>
                        <a:buFont typeface="Times"/>
                        <a:buNone/>
                      </a:pPr>
                      <a:r>
                        <a:rPr lang="en-US" sz="1400" b="1" i="0" u="none" strike="noStrike" cap="none">
                          <a:solidFill>
                            <a:schemeClr val="lt1"/>
                          </a:solidFill>
                          <a:latin typeface="Times"/>
                          <a:ea typeface="Times"/>
                          <a:cs typeface="Times"/>
                          <a:sym typeface="Times"/>
                        </a:rPr>
                        <a:t>Number of Alternative Keys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400"/>
                        <a:buFont typeface="Times"/>
                        <a:buNone/>
                      </a:pPr>
                      <a:r>
                        <a:rPr lang="en-US" sz="1400" b="1" i="0" u="none" strike="noStrike" cap="none">
                          <a:solidFill>
                            <a:schemeClr val="lt1"/>
                          </a:solidFill>
                          <a:latin typeface="Times"/>
                          <a:ea typeface="Times"/>
                          <a:cs typeface="Times"/>
                          <a:sym typeface="Times"/>
                        </a:rPr>
                        <a:t>Time required at 1 decryption/µs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400"/>
                        <a:buFont typeface="Times"/>
                        <a:buNone/>
                      </a:pPr>
                      <a:r>
                        <a:rPr lang="en-US" sz="1400" b="1" i="0" u="none" strike="noStrike" cap="none">
                          <a:solidFill>
                            <a:schemeClr val="lt1"/>
                          </a:solidFill>
                          <a:latin typeface="Times"/>
                          <a:ea typeface="Times"/>
                          <a:cs typeface="Times"/>
                          <a:sym typeface="Times"/>
                        </a:rPr>
                        <a:t>Time required at 10</a:t>
                      </a:r>
                      <a:r>
                        <a:rPr lang="en-US" sz="1400" b="0" i="0" u="none" strike="noStrike" cap="none" baseline="30000">
                          <a:solidFill>
                            <a:schemeClr val="lt1"/>
                          </a:solidFill>
                          <a:latin typeface="Times"/>
                          <a:ea typeface="Times"/>
                          <a:cs typeface="Times"/>
                          <a:sym typeface="Times"/>
                        </a:rPr>
                        <a:t>6</a:t>
                      </a:r>
                      <a:r>
                        <a:rPr lang="en-US" sz="1400" b="1" i="0" u="none" strike="noStrike" cap="none">
                          <a:solidFill>
                            <a:schemeClr val="lt1"/>
                          </a:solidFill>
                          <a:latin typeface="Times"/>
                          <a:ea typeface="Times"/>
                          <a:cs typeface="Times"/>
                          <a:sym typeface="Times"/>
                        </a:rPr>
                        <a:t> decryptions/µs</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64396">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32</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32</a:t>
                      </a:r>
                      <a:r>
                        <a:rPr lang="en-US" sz="1400" b="0" i="0" u="none" strike="noStrike" cap="none">
                          <a:solidFill>
                            <a:schemeClr val="lt1"/>
                          </a:solidFill>
                          <a:latin typeface="Times"/>
                          <a:ea typeface="Times"/>
                          <a:cs typeface="Times"/>
                          <a:sym typeface="Times"/>
                        </a:rPr>
                        <a:t>  = 4.3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9</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31</a:t>
                      </a:r>
                      <a:r>
                        <a:rPr lang="en-US" sz="1400" b="0" i="0" u="none" strike="noStrike" cap="none">
                          <a:solidFill>
                            <a:schemeClr val="lt1"/>
                          </a:solidFill>
                          <a:latin typeface="Times"/>
                          <a:ea typeface="Times"/>
                          <a:cs typeface="Times"/>
                          <a:sym typeface="Times"/>
                        </a:rPr>
                        <a:t> µs	= 35.8 minutes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2.15 milliseconds</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4396">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ea typeface="Times"/>
                          <a:cs typeface="Times"/>
                          <a:sym typeface="Times"/>
                        </a:rPr>
                        <a:t>56 (DES)</a:t>
                      </a:r>
                      <a:endParaRPr dirty="0"/>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56</a:t>
                      </a:r>
                      <a:r>
                        <a:rPr lang="en-US" sz="1400" b="0" i="0" u="none" strike="noStrike" cap="none">
                          <a:solidFill>
                            <a:schemeClr val="lt1"/>
                          </a:solidFill>
                          <a:latin typeface="Times"/>
                          <a:ea typeface="Times"/>
                          <a:cs typeface="Times"/>
                          <a:sym typeface="Times"/>
                        </a:rPr>
                        <a:t>  = 7.2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16</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55</a:t>
                      </a:r>
                      <a:r>
                        <a:rPr lang="en-US" sz="1400" b="0" i="0" u="none" strike="noStrike" cap="none">
                          <a:solidFill>
                            <a:schemeClr val="lt1"/>
                          </a:solidFill>
                          <a:latin typeface="Times"/>
                          <a:ea typeface="Times"/>
                          <a:cs typeface="Times"/>
                          <a:sym typeface="Times"/>
                        </a:rPr>
                        <a:t> µs	= 1142 years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10.01 hours</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50839">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ea typeface="Times"/>
                          <a:cs typeface="Times"/>
                          <a:sym typeface="Times"/>
                        </a:rPr>
                        <a:t>128 (AES)</a:t>
                      </a:r>
                      <a:endParaRPr dirty="0"/>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128</a:t>
                      </a:r>
                      <a:r>
                        <a:rPr lang="en-US" sz="1400" b="0" i="0" u="none" strike="noStrike" cap="none">
                          <a:solidFill>
                            <a:schemeClr val="lt1"/>
                          </a:solidFill>
                          <a:latin typeface="Times"/>
                          <a:ea typeface="Times"/>
                          <a:cs typeface="Times"/>
                          <a:sym typeface="Times"/>
                        </a:rPr>
                        <a:t>  = 3.4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38</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127</a:t>
                      </a:r>
                      <a:r>
                        <a:rPr lang="en-US" sz="1400" b="0" i="0" u="none" strike="noStrike" cap="none">
                          <a:solidFill>
                            <a:schemeClr val="lt1"/>
                          </a:solidFill>
                          <a:latin typeface="Times"/>
                          <a:ea typeface="Times"/>
                          <a:cs typeface="Times"/>
                          <a:sym typeface="Times"/>
                        </a:rPr>
                        <a:t> µs	= 5.4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24</a:t>
                      </a:r>
                      <a:r>
                        <a:rPr lang="en-US" sz="1400" b="0" i="0" u="none" strike="noStrike" cap="none">
                          <a:solidFill>
                            <a:schemeClr val="lt1"/>
                          </a:solidFill>
                          <a:latin typeface="Times"/>
                          <a:ea typeface="Times"/>
                          <a:cs typeface="Times"/>
                          <a:sym typeface="Times"/>
                        </a:rPr>
                        <a:t> years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5.4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18</a:t>
                      </a:r>
                      <a:r>
                        <a:rPr lang="en-US" sz="1400" b="0" i="0" u="none" strike="noStrike" cap="none">
                          <a:solidFill>
                            <a:schemeClr val="lt1"/>
                          </a:solidFill>
                          <a:latin typeface="Times"/>
                          <a:ea typeface="Times"/>
                          <a:cs typeface="Times"/>
                          <a:sym typeface="Times"/>
                        </a:rPr>
                        <a:t> years</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0839">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ea typeface="Times"/>
                          <a:cs typeface="Times"/>
                          <a:sym typeface="Times"/>
                        </a:rPr>
                        <a:t>168 (Triple-DES)</a:t>
                      </a:r>
                      <a:endParaRPr dirty="0"/>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168</a:t>
                      </a:r>
                      <a:r>
                        <a:rPr lang="en-US" sz="1400" b="0" i="0" u="none" strike="noStrike" cap="none">
                          <a:solidFill>
                            <a:schemeClr val="lt1"/>
                          </a:solidFill>
                          <a:latin typeface="Times"/>
                          <a:ea typeface="Times"/>
                          <a:cs typeface="Times"/>
                          <a:sym typeface="Times"/>
                        </a:rPr>
                        <a:t>  = 3.7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50</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a:t>
                      </a:r>
                      <a:r>
                        <a:rPr lang="en-US" sz="1400" b="0" i="0" u="none" strike="noStrike" cap="none" baseline="30000">
                          <a:solidFill>
                            <a:schemeClr val="lt1"/>
                          </a:solidFill>
                          <a:latin typeface="Times"/>
                          <a:ea typeface="Times"/>
                          <a:cs typeface="Times"/>
                          <a:sym typeface="Times"/>
                        </a:rPr>
                        <a:t>167</a:t>
                      </a:r>
                      <a:r>
                        <a:rPr lang="en-US" sz="1400" b="0" i="0" u="none" strike="noStrike" cap="none">
                          <a:solidFill>
                            <a:schemeClr val="lt1"/>
                          </a:solidFill>
                          <a:latin typeface="Times"/>
                          <a:ea typeface="Times"/>
                          <a:cs typeface="Times"/>
                          <a:sym typeface="Times"/>
                        </a:rPr>
                        <a:t> µs	= 5.9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36</a:t>
                      </a:r>
                      <a:r>
                        <a:rPr lang="en-US" sz="1400" b="0" i="0" u="none" strike="noStrike" cap="none">
                          <a:solidFill>
                            <a:schemeClr val="lt1"/>
                          </a:solidFill>
                          <a:latin typeface="Times"/>
                          <a:ea typeface="Times"/>
                          <a:cs typeface="Times"/>
                          <a:sym typeface="Times"/>
                        </a:rPr>
                        <a:t> years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5.9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30</a:t>
                      </a:r>
                      <a:r>
                        <a:rPr lang="en-US" sz="1400" b="0" i="0" u="none" strike="noStrike" cap="none">
                          <a:solidFill>
                            <a:schemeClr val="lt1"/>
                          </a:solidFill>
                          <a:latin typeface="Times"/>
                          <a:ea typeface="Times"/>
                          <a:cs typeface="Times"/>
                          <a:sym typeface="Times"/>
                        </a:rPr>
                        <a:t> years</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780981">
                <a:tc>
                  <a:txBody>
                    <a:bodyPr/>
                    <a:lstStyle/>
                    <a:p>
                      <a:pPr marL="0" marR="0" lvl="0" indent="0" algn="ctr"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ea typeface="Times"/>
                          <a:cs typeface="Times"/>
                          <a:sym typeface="Times"/>
                        </a:rPr>
                        <a:t>26 characters (permutation)</a:t>
                      </a:r>
                    </a:p>
                    <a:p>
                      <a:pPr marL="0" marR="0" lvl="0" indent="0" algn="ctr"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cs typeface="Times"/>
                          <a:sym typeface="Times"/>
                        </a:rPr>
                        <a:t>(Mono-alphabetic)</a:t>
                      </a:r>
                      <a:endParaRPr dirty="0"/>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26! = 4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26</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a:solidFill>
                            <a:schemeClr val="lt1"/>
                          </a:solidFill>
                          <a:latin typeface="Times"/>
                          <a:ea typeface="Times"/>
                          <a:cs typeface="Times"/>
                          <a:sym typeface="Times"/>
                        </a:rPr>
                        <a:t>2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26</a:t>
                      </a:r>
                      <a:r>
                        <a:rPr lang="en-US" sz="1400" b="0" i="0" u="none" strike="noStrike" cap="none">
                          <a:solidFill>
                            <a:schemeClr val="lt1"/>
                          </a:solidFill>
                          <a:latin typeface="Times"/>
                          <a:ea typeface="Times"/>
                          <a:cs typeface="Times"/>
                          <a:sym typeface="Times"/>
                        </a:rPr>
                        <a:t> µs	= 6.4 </a:t>
                      </a:r>
                      <a:r>
                        <a:rPr lang="en-US" sz="1400" b="0" i="0" u="none" strike="noStrike" cap="none">
                          <a:solidFill>
                            <a:schemeClr val="lt1"/>
                          </a:solidFill>
                          <a:latin typeface="Noto Sans Symbols"/>
                          <a:ea typeface="Noto Sans Symbols"/>
                          <a:cs typeface="Noto Sans Symbols"/>
                          <a:sym typeface="Noto Sans Symbols"/>
                        </a:rPr>
                        <a:t>×</a:t>
                      </a:r>
                      <a:r>
                        <a:rPr lang="en-US" sz="1400" b="0" i="0" u="none" strike="noStrike" cap="none">
                          <a:solidFill>
                            <a:schemeClr val="lt1"/>
                          </a:solidFill>
                          <a:latin typeface="Times"/>
                          <a:ea typeface="Times"/>
                          <a:cs typeface="Times"/>
                          <a:sym typeface="Times"/>
                        </a:rPr>
                        <a:t> 10</a:t>
                      </a:r>
                      <a:r>
                        <a:rPr lang="en-US" sz="1400" b="0" i="0" u="none" strike="noStrike" cap="none" baseline="30000">
                          <a:solidFill>
                            <a:schemeClr val="lt1"/>
                          </a:solidFill>
                          <a:latin typeface="Times"/>
                          <a:ea typeface="Times"/>
                          <a:cs typeface="Times"/>
                          <a:sym typeface="Times"/>
                        </a:rPr>
                        <a:t>12</a:t>
                      </a:r>
                      <a:r>
                        <a:rPr lang="en-US" sz="1400" b="0" i="0" u="none" strike="noStrike" cap="none">
                          <a:solidFill>
                            <a:schemeClr val="lt1"/>
                          </a:solidFill>
                          <a:latin typeface="Times"/>
                          <a:ea typeface="Times"/>
                          <a:cs typeface="Times"/>
                          <a:sym typeface="Times"/>
                        </a:rPr>
                        <a:t> years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imes"/>
                        <a:buNone/>
                      </a:pPr>
                      <a:r>
                        <a:rPr lang="en-US" sz="1400" b="0" i="0" u="none" strike="noStrike" cap="none" dirty="0">
                          <a:solidFill>
                            <a:schemeClr val="lt1"/>
                          </a:solidFill>
                          <a:latin typeface="Times"/>
                          <a:ea typeface="Times"/>
                          <a:cs typeface="Times"/>
                          <a:sym typeface="Times"/>
                        </a:rPr>
                        <a:t>6.4 </a:t>
                      </a:r>
                      <a:r>
                        <a:rPr lang="en-US" sz="1400" b="0" i="0" u="none" strike="noStrike" cap="none" dirty="0">
                          <a:solidFill>
                            <a:schemeClr val="lt1"/>
                          </a:solidFill>
                          <a:latin typeface="Noto Sans Symbols"/>
                          <a:ea typeface="Noto Sans Symbols"/>
                          <a:cs typeface="Noto Sans Symbols"/>
                          <a:sym typeface="Noto Sans Symbols"/>
                        </a:rPr>
                        <a:t>×</a:t>
                      </a:r>
                      <a:r>
                        <a:rPr lang="en-US" sz="1400" b="0" i="0" u="none" strike="noStrike" cap="none" dirty="0">
                          <a:solidFill>
                            <a:schemeClr val="lt1"/>
                          </a:solidFill>
                          <a:latin typeface="Times"/>
                          <a:ea typeface="Times"/>
                          <a:cs typeface="Times"/>
                          <a:sym typeface="Times"/>
                        </a:rPr>
                        <a:t> 10</a:t>
                      </a:r>
                      <a:r>
                        <a:rPr lang="en-US" sz="1400" b="0" i="0" u="none" strike="noStrike" cap="none" baseline="30000" dirty="0">
                          <a:solidFill>
                            <a:schemeClr val="lt1"/>
                          </a:solidFill>
                          <a:latin typeface="Times"/>
                          <a:ea typeface="Times"/>
                          <a:cs typeface="Times"/>
                          <a:sym typeface="Times"/>
                        </a:rPr>
                        <a:t>6</a:t>
                      </a:r>
                      <a:r>
                        <a:rPr lang="en-US" sz="1400" b="0" i="0" u="none" strike="noStrike" cap="none" dirty="0">
                          <a:solidFill>
                            <a:schemeClr val="lt1"/>
                          </a:solidFill>
                          <a:latin typeface="Times"/>
                          <a:ea typeface="Times"/>
                          <a:cs typeface="Times"/>
                          <a:sym typeface="Times"/>
                        </a:rPr>
                        <a:t> years</a:t>
                      </a:r>
                      <a:endParaRPr dirty="0"/>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3" name="Title 2">
            <a:extLst>
              <a:ext uri="{FF2B5EF4-FFF2-40B4-BE49-F238E27FC236}">
                <a16:creationId xmlns:a16="http://schemas.microsoft.com/office/drawing/2014/main" id="{5E2F6353-27A8-45B9-8708-5201C2CB16B1}"/>
              </a:ext>
            </a:extLst>
          </p:cNvPr>
          <p:cNvSpPr>
            <a:spLocks noGrp="1"/>
          </p:cNvSpPr>
          <p:nvPr>
            <p:ph type="ctrTitle"/>
          </p:nvPr>
        </p:nvSpPr>
        <p:spPr/>
        <p:txBody>
          <a:bodyPr/>
          <a:lstStyle/>
          <a:p>
            <a:r>
              <a:rPr lang="en-IN" dirty="0"/>
              <a:t>Classical Encryption Techniques</a:t>
            </a:r>
          </a:p>
        </p:txBody>
      </p:sp>
      <p:sp>
        <p:nvSpPr>
          <p:cNvPr id="5" name="Subtitle 4">
            <a:extLst>
              <a:ext uri="{FF2B5EF4-FFF2-40B4-BE49-F238E27FC236}">
                <a16:creationId xmlns:a16="http://schemas.microsoft.com/office/drawing/2014/main" id="{C22577C1-1074-40C0-B270-871C2891AB3D}"/>
              </a:ext>
            </a:extLst>
          </p:cNvPr>
          <p:cNvSpPr>
            <a:spLocks noGrp="1"/>
          </p:cNvSpPr>
          <p:nvPr>
            <p:ph type="subTitle" idx="1"/>
          </p:nvPr>
        </p:nvSpPr>
        <p:spPr>
          <a:xfrm>
            <a:off x="1222309" y="4278085"/>
            <a:ext cx="7417837" cy="1752600"/>
          </a:xfrm>
        </p:spPr>
        <p:txBody>
          <a:bodyPr>
            <a:noAutofit/>
          </a:bodyPr>
          <a:lstStyle/>
          <a:p>
            <a:pPr marL="523240" indent="-457200" algn="l">
              <a:buFont typeface="Arial" panose="020B0604020202020204" pitchFamily="34" charset="0"/>
              <a:buChar char="•"/>
            </a:pPr>
            <a:r>
              <a:rPr lang="en-US" dirty="0"/>
              <a:t>Symmetric Cipher Model</a:t>
            </a:r>
          </a:p>
          <a:p>
            <a:pPr marL="523240" indent="-457200" algn="l">
              <a:buFont typeface="Arial" panose="020B0604020202020204" pitchFamily="34" charset="0"/>
              <a:buChar char="•"/>
            </a:pPr>
            <a:r>
              <a:rPr lang="en-US" sz="3200" b="1" dirty="0"/>
              <a:t>Substitution Techniques</a:t>
            </a:r>
          </a:p>
          <a:p>
            <a:pPr marL="523240" indent="-457200" algn="l">
              <a:buFont typeface="Arial" panose="020B0604020202020204" pitchFamily="34" charset="0"/>
              <a:buChar char="•"/>
            </a:pPr>
            <a:r>
              <a:rPr lang="en-US" dirty="0"/>
              <a:t>Transposition Techniques</a:t>
            </a:r>
          </a:p>
          <a:p>
            <a:pPr marL="523240" indent="-457200" algn="l">
              <a:buFont typeface="Arial" panose="020B0604020202020204" pitchFamily="34" charset="0"/>
              <a:buChar char="•"/>
            </a:pPr>
            <a:r>
              <a:rPr lang="en-US" dirty="0"/>
              <a:t>Rotor Machines</a:t>
            </a:r>
          </a:p>
          <a:p>
            <a:pPr marL="523240" indent="-457200" algn="l">
              <a:buFont typeface="Arial" panose="020B0604020202020204" pitchFamily="34" charset="0"/>
              <a:buChar char="•"/>
            </a:pPr>
            <a:r>
              <a:rPr lang="en-US" dirty="0"/>
              <a:t>Steganography</a:t>
            </a:r>
          </a:p>
          <a:p>
            <a:pPr marL="523240" indent="-457200" algn="l">
              <a:buFont typeface="Arial" panose="020B0604020202020204" pitchFamily="34" charset="0"/>
              <a:buChar char="•"/>
            </a:pPr>
            <a:endParaRPr lang="en-IN" dirty="0"/>
          </a:p>
        </p:txBody>
      </p:sp>
    </p:spTree>
    <p:extLst>
      <p:ext uri="{BB962C8B-B14F-4D97-AF65-F5344CB8AC3E}">
        <p14:creationId xmlns:p14="http://schemas.microsoft.com/office/powerpoint/2010/main" val="354272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Classical Substitution Ciphers</a:t>
            </a:r>
            <a:endParaRPr dirty="0"/>
          </a:p>
        </p:txBody>
      </p:sp>
      <p:sp>
        <p:nvSpPr>
          <p:cNvPr id="302" name="Google Shape;302;p12"/>
          <p:cNvSpPr txBox="1">
            <a:spLocks noGrp="1"/>
          </p:cNvSpPr>
          <p:nvPr>
            <p:ph idx="1"/>
          </p:nvPr>
        </p:nvSpPr>
        <p:spPr>
          <a:xfrm>
            <a:off x="195161" y="1918375"/>
            <a:ext cx="8752115" cy="257898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Where letters of plaintext are replaced by other letters or by numbers or symbols</a:t>
            </a:r>
          </a:p>
          <a:p>
            <a:pPr marL="342900" lvl="0" indent="-342900" algn="l" rtl="0">
              <a:lnSpc>
                <a:spcPct val="100000"/>
              </a:lnSpc>
              <a:spcBef>
                <a:spcPts val="640"/>
              </a:spcBef>
              <a:spcAft>
                <a:spcPts val="0"/>
              </a:spcAft>
              <a:buClr>
                <a:schemeClr val="hlink"/>
              </a:buClr>
              <a:buSzPts val="2560"/>
              <a:buFont typeface="Noto Sans Symbols"/>
              <a:buChar char="⮚"/>
            </a:pPr>
            <a:r>
              <a:rPr lang="en-US" sz="3200" dirty="0">
                <a:solidFill>
                  <a:schemeClr val="lt1"/>
                </a:solidFill>
                <a:latin typeface="Arial"/>
                <a:ea typeface="Arial"/>
                <a:cs typeface="Arial"/>
                <a:sym typeface="Arial"/>
              </a:rPr>
              <a:t>I</a:t>
            </a:r>
            <a:r>
              <a:rPr lang="en-US" sz="3200" b="0" i="0" u="none" dirty="0">
                <a:solidFill>
                  <a:schemeClr val="lt1"/>
                </a:solidFill>
                <a:latin typeface="Arial"/>
                <a:ea typeface="Arial"/>
                <a:cs typeface="Arial"/>
                <a:sym typeface="Arial"/>
              </a:rPr>
              <a:t>f plaintext is viewed as a sequence of bits, then substitution involves replacing plaintext bit patterns with ciphertext bit patterns</a:t>
            </a:r>
          </a:p>
          <a:p>
            <a:pPr marL="342900" lvl="0" indent="-180340" algn="l" rtl="0">
              <a:lnSpc>
                <a:spcPct val="100000"/>
              </a:lnSpc>
              <a:spcBef>
                <a:spcPts val="640"/>
              </a:spcBef>
              <a:spcAft>
                <a:spcPts val="0"/>
              </a:spcAft>
              <a:buClr>
                <a:schemeClr val="hlink"/>
              </a:buClr>
              <a:buSzPts val="2560"/>
              <a:buFont typeface="Noto Sans Symbols"/>
              <a:buNone/>
            </a:pPr>
            <a:endParaRPr lang="en-US" sz="3200" b="0" i="0" u="none" dirty="0">
              <a:solidFill>
                <a:schemeClr val="lt1"/>
              </a:solidFill>
              <a:latin typeface="Arial"/>
              <a:ea typeface="Arial"/>
              <a:cs typeface="Arial"/>
              <a:sym typeface="Arial"/>
            </a:endParaRPr>
          </a:p>
          <a:p>
            <a:pPr marL="342900" lvl="0" indent="-180340" algn="l" rtl="0">
              <a:spcBef>
                <a:spcPts val="640"/>
              </a:spcBef>
              <a:spcAft>
                <a:spcPts val="0"/>
              </a:spcAft>
              <a:buSzPts val="2560"/>
              <a:buNone/>
            </a:pPr>
            <a:endParaRPr lang="en-US" sz="3200" b="0" i="0" u="none" dirty="0">
              <a:solidFill>
                <a:schemeClr val="lt1"/>
              </a:solidFill>
              <a:latin typeface="Arial"/>
              <a:ea typeface="Arial"/>
              <a:cs typeface="Arial"/>
              <a:sym typeface="Arial"/>
            </a:endParaRPr>
          </a:p>
        </p:txBody>
      </p:sp>
      <p:sp>
        <p:nvSpPr>
          <p:cNvPr id="2" name="TextBox 1">
            <a:extLst>
              <a:ext uri="{FF2B5EF4-FFF2-40B4-BE49-F238E27FC236}">
                <a16:creationId xmlns:a16="http://schemas.microsoft.com/office/drawing/2014/main" id="{AFFEBC56-880F-4BE1-8938-65252249662C}"/>
              </a:ext>
            </a:extLst>
          </p:cNvPr>
          <p:cNvSpPr txBox="1"/>
          <p:nvPr/>
        </p:nvSpPr>
        <p:spPr>
          <a:xfrm>
            <a:off x="685019" y="4874721"/>
            <a:ext cx="7645655" cy="2693045"/>
          </a:xfrm>
          <a:prstGeom prst="rect">
            <a:avLst/>
          </a:prstGeom>
          <a:noFill/>
        </p:spPr>
        <p:txBody>
          <a:bodyPr wrap="square" numCol="2" rtlCol="0">
            <a:spAutoFit/>
          </a:bodyPr>
          <a:lstStyle/>
          <a:p>
            <a:pPr marL="571500" lvl="1" indent="-342900">
              <a:spcBef>
                <a:spcPts val="640"/>
              </a:spcBef>
              <a:buClr>
                <a:schemeClr val="hlink"/>
              </a:buClr>
              <a:buSzPts val="2560"/>
              <a:buFont typeface="Noto Sans Symbols"/>
              <a:buChar char="⮚"/>
            </a:pPr>
            <a:r>
              <a:rPr lang="en-US" sz="2400" dirty="0">
                <a:solidFill>
                  <a:schemeClr val="lt1"/>
                </a:solidFill>
                <a:latin typeface="+mn-lt"/>
              </a:rPr>
              <a:t>Caesar Cipher</a:t>
            </a:r>
          </a:p>
          <a:p>
            <a:pPr marL="571500" lvl="1" indent="-342900">
              <a:spcBef>
                <a:spcPts val="640"/>
              </a:spcBef>
              <a:buClr>
                <a:schemeClr val="hlink"/>
              </a:buClr>
              <a:buSzPts val="2560"/>
              <a:buFont typeface="Noto Sans Symbols"/>
              <a:buChar char="⮚"/>
            </a:pPr>
            <a:r>
              <a:rPr lang="en-US" sz="2400" dirty="0">
                <a:solidFill>
                  <a:schemeClr val="lt1"/>
                </a:solidFill>
                <a:latin typeface="+mn-lt"/>
              </a:rPr>
              <a:t>Monoalphabetic Cipher</a:t>
            </a:r>
          </a:p>
          <a:p>
            <a:pPr marL="571500" lvl="1" indent="-342900">
              <a:spcBef>
                <a:spcPts val="640"/>
              </a:spcBef>
              <a:buClr>
                <a:schemeClr val="hlink"/>
              </a:buClr>
              <a:buSzPts val="2560"/>
              <a:buFont typeface="Noto Sans Symbols"/>
              <a:buChar char="⮚"/>
            </a:pPr>
            <a:r>
              <a:rPr lang="en-US" sz="2400" dirty="0">
                <a:solidFill>
                  <a:schemeClr val="lt1"/>
                </a:solidFill>
                <a:latin typeface="+mn-lt"/>
              </a:rPr>
              <a:t>Playfair Cipher</a:t>
            </a:r>
          </a:p>
          <a:p>
            <a:pPr marL="571500" lvl="1" indent="-342900">
              <a:spcBef>
                <a:spcPts val="640"/>
              </a:spcBef>
              <a:buClr>
                <a:schemeClr val="hlink"/>
              </a:buClr>
              <a:buSzPts val="2560"/>
              <a:buFont typeface="Noto Sans Symbols"/>
              <a:buChar char="⮚"/>
            </a:pPr>
            <a:r>
              <a:rPr lang="en-US" sz="2400" dirty="0">
                <a:solidFill>
                  <a:schemeClr val="lt1"/>
                </a:solidFill>
                <a:latin typeface="+mn-lt"/>
              </a:rPr>
              <a:t>Hill Cipher</a:t>
            </a:r>
          </a:p>
          <a:p>
            <a:pPr marL="571500" lvl="1" indent="-342900">
              <a:spcBef>
                <a:spcPts val="640"/>
              </a:spcBef>
              <a:buClr>
                <a:schemeClr val="hlink"/>
              </a:buClr>
              <a:buSzPts val="2560"/>
              <a:buFont typeface="Noto Sans Symbols"/>
              <a:buChar char="⮚"/>
            </a:pPr>
            <a:endParaRPr lang="en-US" sz="2400" dirty="0">
              <a:solidFill>
                <a:schemeClr val="lt1"/>
              </a:solidFill>
              <a:latin typeface="+mn-lt"/>
            </a:endParaRPr>
          </a:p>
          <a:p>
            <a:pPr marL="228600" lvl="1">
              <a:spcBef>
                <a:spcPts val="640"/>
              </a:spcBef>
              <a:buClr>
                <a:schemeClr val="hlink"/>
              </a:buClr>
              <a:buSzPts val="2560"/>
            </a:pPr>
            <a:endParaRPr lang="en-US" sz="2400" dirty="0">
              <a:solidFill>
                <a:schemeClr val="lt1"/>
              </a:solidFill>
              <a:latin typeface="+mn-lt"/>
            </a:endParaRPr>
          </a:p>
          <a:p>
            <a:pPr marL="571500" lvl="1" indent="-342900">
              <a:spcBef>
                <a:spcPts val="640"/>
              </a:spcBef>
              <a:buClr>
                <a:schemeClr val="hlink"/>
              </a:buClr>
              <a:buSzPts val="2560"/>
              <a:buFont typeface="Noto Sans Symbols"/>
              <a:buChar char="⮚"/>
            </a:pPr>
            <a:r>
              <a:rPr lang="en-US" sz="2400" dirty="0" err="1">
                <a:solidFill>
                  <a:schemeClr val="lt1"/>
                </a:solidFill>
                <a:latin typeface="+mn-lt"/>
              </a:rPr>
              <a:t>Vignere</a:t>
            </a:r>
            <a:r>
              <a:rPr lang="en-US" sz="2400" dirty="0">
                <a:solidFill>
                  <a:schemeClr val="lt1"/>
                </a:solidFill>
                <a:latin typeface="+mn-lt"/>
              </a:rPr>
              <a:t> Cipher</a:t>
            </a:r>
          </a:p>
          <a:p>
            <a:pPr marL="571500" lvl="1" indent="-342900">
              <a:spcBef>
                <a:spcPts val="640"/>
              </a:spcBef>
              <a:buClr>
                <a:schemeClr val="hlink"/>
              </a:buClr>
              <a:buSzPts val="2560"/>
              <a:buFont typeface="Noto Sans Symbols"/>
              <a:buChar char="⮚"/>
            </a:pPr>
            <a:r>
              <a:rPr lang="en-US" sz="2400" dirty="0">
                <a:solidFill>
                  <a:schemeClr val="lt1"/>
                </a:solidFill>
                <a:latin typeface="+mn-lt"/>
              </a:rPr>
              <a:t>Auto key Cipher </a:t>
            </a:r>
          </a:p>
          <a:p>
            <a:pPr marL="571500" lvl="1" indent="-342900">
              <a:spcBef>
                <a:spcPts val="640"/>
              </a:spcBef>
              <a:buClr>
                <a:schemeClr val="hlink"/>
              </a:buClr>
              <a:buSzPts val="2560"/>
              <a:buFont typeface="Noto Sans Symbols"/>
              <a:buChar char="⮚"/>
            </a:pPr>
            <a:r>
              <a:rPr lang="en-US" sz="2400" dirty="0" err="1">
                <a:solidFill>
                  <a:schemeClr val="lt1"/>
                </a:solidFill>
                <a:latin typeface="+mn-lt"/>
              </a:rPr>
              <a:t>Vernam</a:t>
            </a:r>
            <a:r>
              <a:rPr lang="en-US" sz="2400" dirty="0">
                <a:solidFill>
                  <a:schemeClr val="lt1"/>
                </a:solidFill>
                <a:latin typeface="+mn-lt"/>
              </a:rPr>
              <a:t> Cipher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a:spLocks noGrp="1"/>
          </p:cNvSpPr>
          <p:nvPr>
            <p:ph type="title"/>
          </p:nvPr>
        </p:nvSpPr>
        <p:spPr>
          <a:xfrm>
            <a:off x="457200" y="15716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Caesar Cipher</a:t>
            </a:r>
            <a:endParaRPr dirty="0"/>
          </a:p>
        </p:txBody>
      </p:sp>
      <p:sp>
        <p:nvSpPr>
          <p:cNvPr id="309" name="Google Shape;309;p13"/>
          <p:cNvSpPr txBox="1">
            <a:spLocks noGrp="1"/>
          </p:cNvSpPr>
          <p:nvPr>
            <p:ph idx="1"/>
          </p:nvPr>
        </p:nvSpPr>
        <p:spPr>
          <a:xfrm>
            <a:off x="354562" y="2011680"/>
            <a:ext cx="8640147"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earliest known substitution cipher</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by Julius Caesar </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first attested use in military affairs</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replaces each letter by 3rd letter on</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example:</a:t>
            </a:r>
            <a:endParaRPr dirty="0"/>
          </a:p>
          <a:p>
            <a:pPr marL="742950" lvl="1" indent="-285750" algn="l" rtl="0">
              <a:lnSpc>
                <a:spcPct val="90000"/>
              </a:lnSpc>
              <a:spcBef>
                <a:spcPts val="560"/>
              </a:spcBef>
              <a:spcAft>
                <a:spcPts val="0"/>
              </a:spcAft>
              <a:buSzPts val="1400"/>
              <a:buNone/>
            </a:pPr>
            <a:r>
              <a:rPr lang="en-US" sz="2800" b="0" i="0" u="none" dirty="0">
                <a:solidFill>
                  <a:schemeClr val="lt1"/>
                </a:solidFill>
                <a:latin typeface="Courier"/>
                <a:ea typeface="Courier"/>
                <a:cs typeface="Courier"/>
                <a:sym typeface="Courier"/>
              </a:rPr>
              <a:t>meet me after the toga party</a:t>
            </a:r>
            <a:endParaRPr dirty="0"/>
          </a:p>
          <a:p>
            <a:pPr marL="742950" lvl="1" indent="-285750" algn="l" rtl="0">
              <a:lnSpc>
                <a:spcPct val="90000"/>
              </a:lnSpc>
              <a:spcBef>
                <a:spcPts val="560"/>
              </a:spcBef>
              <a:spcAft>
                <a:spcPts val="0"/>
              </a:spcAft>
              <a:buSzPts val="1400"/>
              <a:buNone/>
            </a:pPr>
            <a:r>
              <a:rPr lang="en-US" sz="2800" b="0" i="0" u="none" dirty="0">
                <a:solidFill>
                  <a:schemeClr val="lt1"/>
                </a:solidFill>
                <a:latin typeface="Courier"/>
                <a:ea typeface="Courier"/>
                <a:cs typeface="Courier"/>
                <a:sym typeface="Courier"/>
              </a:rPr>
              <a:t>PHHW PH DIWHU WKH WRJD SDUWB</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define transformation as:</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a b c d e f g h </a:t>
            </a:r>
            <a:r>
              <a:rPr lang="en-US" sz="1800" b="0" i="0" u="none" dirty="0" err="1">
                <a:solidFill>
                  <a:schemeClr val="lt1"/>
                </a:solidFill>
                <a:latin typeface="Courier"/>
                <a:ea typeface="Courier"/>
                <a:cs typeface="Courier"/>
                <a:sym typeface="Courier"/>
              </a:rPr>
              <a:t>i</a:t>
            </a:r>
            <a:r>
              <a:rPr lang="en-US" sz="1800" b="0" i="0" u="none" dirty="0">
                <a:solidFill>
                  <a:schemeClr val="lt1"/>
                </a:solidFill>
                <a:latin typeface="Courier"/>
                <a:ea typeface="Courier"/>
                <a:cs typeface="Courier"/>
                <a:sym typeface="Courier"/>
              </a:rPr>
              <a:t> j k l m n o p q r s t u v w x y z</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D E F G H I J K L M N O P Q R S T U V W X Y Z A B C</a:t>
            </a:r>
            <a:endParaRPr dirty="0"/>
          </a:p>
          <a:p>
            <a:pPr marL="742950" lvl="1" indent="-285750" algn="l" rtl="0">
              <a:lnSpc>
                <a:spcPct val="90000"/>
              </a:lnSpc>
              <a:spcBef>
                <a:spcPts val="560"/>
              </a:spcBef>
              <a:spcAft>
                <a:spcPts val="0"/>
              </a:spcAft>
              <a:buSzPts val="1400"/>
              <a:buNone/>
            </a:pPr>
            <a:endParaRPr sz="2800" b="0" i="0" u="none" dirty="0">
              <a:solidFill>
                <a:schemeClr val="lt1"/>
              </a:solidFill>
              <a:latin typeface="Courier"/>
              <a:ea typeface="Courier"/>
              <a:cs typeface="Courier"/>
              <a:sym typeface="Courier"/>
            </a:endParaRPr>
          </a:p>
          <a:p>
            <a:pPr marL="342900" lvl="0" indent="-200660" algn="l" rtl="0">
              <a:spcBef>
                <a:spcPts val="560"/>
              </a:spcBef>
              <a:spcAft>
                <a:spcPts val="0"/>
              </a:spcAft>
              <a:buSzPts val="2240"/>
              <a:buNone/>
            </a:pPr>
            <a:endParaRPr sz="2800" b="0" i="0" u="none" dirty="0">
              <a:solidFill>
                <a:schemeClr val="lt1"/>
              </a:solidFill>
              <a:latin typeface="Courier"/>
              <a:ea typeface="Courier"/>
              <a:cs typeface="Courier"/>
              <a:sym typeface="Couri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Caesar Cipher</a:t>
            </a:r>
            <a:endParaRPr dirty="0"/>
          </a:p>
        </p:txBody>
      </p:sp>
      <p:sp>
        <p:nvSpPr>
          <p:cNvPr id="316" name="Google Shape;316;p14"/>
          <p:cNvSpPr txBox="1">
            <a:spLocks noGrp="1"/>
          </p:cNvSpPr>
          <p:nvPr>
            <p:ph idx="1"/>
          </p:nvPr>
        </p:nvSpPr>
        <p:spPr>
          <a:xfrm>
            <a:off x="456419" y="2144714"/>
            <a:ext cx="8229600" cy="2744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define transformation as:</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a b c d e f g h </a:t>
            </a:r>
            <a:r>
              <a:rPr lang="en-US" sz="1800" b="0" i="0" u="none" dirty="0" err="1">
                <a:solidFill>
                  <a:schemeClr val="lt1"/>
                </a:solidFill>
                <a:latin typeface="Courier"/>
                <a:ea typeface="Courier"/>
                <a:cs typeface="Courier"/>
                <a:sym typeface="Courier"/>
              </a:rPr>
              <a:t>i</a:t>
            </a:r>
            <a:r>
              <a:rPr lang="en-US" sz="1800" b="0" i="0" u="none" dirty="0">
                <a:solidFill>
                  <a:schemeClr val="lt1"/>
                </a:solidFill>
                <a:latin typeface="Courier"/>
                <a:ea typeface="Courier"/>
                <a:cs typeface="Courier"/>
                <a:sym typeface="Courier"/>
              </a:rPr>
              <a:t> j k l m n o p q r s t u v w x y z</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D E F G H I J K L M N O P Q R S T U V W X Y Z A B C</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Decrypt the following :</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err="1">
                <a:solidFill>
                  <a:schemeClr val="lt1"/>
                </a:solidFill>
                <a:latin typeface="Arial"/>
                <a:ea typeface="Arial"/>
                <a:cs typeface="Arial"/>
                <a:sym typeface="Arial"/>
              </a:rPr>
              <a:t>wuhdwb</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lpsrvvleoh</a:t>
            </a:r>
            <a:endParaRPr dirty="0"/>
          </a:p>
          <a:p>
            <a:pPr marL="742950" lvl="1" indent="-285750" algn="l" rtl="0">
              <a:lnSpc>
                <a:spcPct val="100000"/>
              </a:lnSpc>
              <a:spcBef>
                <a:spcPts val="360"/>
              </a:spcBef>
              <a:spcAft>
                <a:spcPts val="0"/>
              </a:spcAft>
              <a:buSzPts val="900"/>
              <a:buNone/>
            </a:pPr>
            <a:endParaRPr sz="1800" b="0" i="0" u="none" dirty="0">
              <a:solidFill>
                <a:schemeClr val="lt1"/>
              </a:solidFill>
              <a:latin typeface="Courier New"/>
              <a:ea typeface="Courier New"/>
              <a:cs typeface="Courier New"/>
              <a:sym typeface="Courier New"/>
            </a:endParaRPr>
          </a:p>
          <a:p>
            <a:pPr marL="342900" lvl="0" indent="-251459" algn="l" rtl="0">
              <a:spcBef>
                <a:spcPts val="360"/>
              </a:spcBef>
              <a:spcAft>
                <a:spcPts val="0"/>
              </a:spcAft>
              <a:buSzPts val="1440"/>
              <a:buNone/>
            </a:pPr>
            <a:endParaRPr sz="1800" b="0" i="0" u="none" dirty="0">
              <a:solidFill>
                <a:schemeClr val="lt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5"/>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Caesar Cipher</a:t>
            </a:r>
            <a:endParaRPr dirty="0"/>
          </a:p>
        </p:txBody>
      </p:sp>
      <p:sp>
        <p:nvSpPr>
          <p:cNvPr id="323" name="Google Shape;323;p15"/>
          <p:cNvSpPr txBox="1">
            <a:spLocks noGrp="1"/>
          </p:cNvSpPr>
          <p:nvPr>
            <p:ph idx="1"/>
          </p:nvPr>
        </p:nvSpPr>
        <p:spPr>
          <a:xfrm>
            <a:off x="456419" y="1958812"/>
            <a:ext cx="8229600" cy="4713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define transformation as:</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a b c d e f g h </a:t>
            </a:r>
            <a:r>
              <a:rPr lang="en-US" sz="1800" b="0" i="0" u="none" dirty="0" err="1">
                <a:solidFill>
                  <a:schemeClr val="lt1"/>
                </a:solidFill>
                <a:latin typeface="Courier"/>
                <a:ea typeface="Courier"/>
                <a:cs typeface="Courier"/>
                <a:sym typeface="Courier"/>
              </a:rPr>
              <a:t>i</a:t>
            </a:r>
            <a:r>
              <a:rPr lang="en-US" sz="1800" b="0" i="0" u="none" dirty="0">
                <a:solidFill>
                  <a:schemeClr val="lt1"/>
                </a:solidFill>
                <a:latin typeface="Courier"/>
                <a:ea typeface="Courier"/>
                <a:cs typeface="Courier"/>
                <a:sym typeface="Courier"/>
              </a:rPr>
              <a:t> j k l m n o p q r s t u v w x y z</a:t>
            </a:r>
            <a:endParaRPr dirty="0"/>
          </a:p>
          <a:p>
            <a:pPr marL="742950" lvl="1" indent="-285750" algn="l" rtl="0">
              <a:lnSpc>
                <a:spcPct val="100000"/>
              </a:lnSpc>
              <a:spcBef>
                <a:spcPts val="360"/>
              </a:spcBef>
              <a:spcAft>
                <a:spcPts val="0"/>
              </a:spcAft>
              <a:buSzPts val="900"/>
              <a:buNone/>
            </a:pPr>
            <a:r>
              <a:rPr lang="en-US" sz="1800" b="0" i="0" u="none" dirty="0">
                <a:solidFill>
                  <a:schemeClr val="lt1"/>
                </a:solidFill>
                <a:latin typeface="Courier"/>
                <a:ea typeface="Courier"/>
                <a:cs typeface="Courier"/>
                <a:sym typeface="Courier"/>
              </a:rPr>
              <a:t>D E F G H I J K L M N O P Q R S T U V W X Y Z A B C</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mathematically give each letter a number</a:t>
            </a:r>
            <a:endParaRPr dirty="0"/>
          </a:p>
          <a:p>
            <a:pPr marL="742950" lvl="1" indent="-285750" algn="l" rtl="0">
              <a:lnSpc>
                <a:spcPct val="100000"/>
              </a:lnSpc>
              <a:spcBef>
                <a:spcPts val="280"/>
              </a:spcBef>
              <a:spcAft>
                <a:spcPts val="0"/>
              </a:spcAft>
              <a:buSzPts val="700"/>
              <a:buNone/>
            </a:pPr>
            <a:r>
              <a:rPr lang="en-US" sz="1400" b="0" i="0" u="none" dirty="0">
                <a:solidFill>
                  <a:schemeClr val="lt1"/>
                </a:solidFill>
                <a:latin typeface="Courier"/>
                <a:ea typeface="Courier"/>
                <a:cs typeface="Courier"/>
                <a:sym typeface="Courier"/>
              </a:rPr>
              <a:t>a b c d e f g h </a:t>
            </a:r>
            <a:r>
              <a:rPr lang="en-US" sz="1400" b="0" i="0" u="none" dirty="0" err="1">
                <a:solidFill>
                  <a:schemeClr val="lt1"/>
                </a:solidFill>
                <a:latin typeface="Courier"/>
                <a:ea typeface="Courier"/>
                <a:cs typeface="Courier"/>
                <a:sym typeface="Courier"/>
              </a:rPr>
              <a:t>i</a:t>
            </a:r>
            <a:r>
              <a:rPr lang="en-US" sz="1400" b="0" i="0" u="none" dirty="0">
                <a:solidFill>
                  <a:schemeClr val="lt1"/>
                </a:solidFill>
                <a:latin typeface="Courier"/>
                <a:ea typeface="Courier"/>
                <a:cs typeface="Courier"/>
                <a:sym typeface="Courier"/>
              </a:rPr>
              <a:t> j  k  l  m  n  o  p  q  r  s  t  u  v  w  x  y  z</a:t>
            </a:r>
            <a:endParaRPr dirty="0"/>
          </a:p>
          <a:p>
            <a:pPr marL="742950" lvl="1" indent="-285750" algn="l" rtl="0">
              <a:lnSpc>
                <a:spcPct val="100000"/>
              </a:lnSpc>
              <a:spcBef>
                <a:spcPts val="280"/>
              </a:spcBef>
              <a:spcAft>
                <a:spcPts val="0"/>
              </a:spcAft>
              <a:buSzPts val="700"/>
              <a:buNone/>
            </a:pPr>
            <a:r>
              <a:rPr lang="en-US" sz="1400" b="0" i="0" u="none" dirty="0">
                <a:solidFill>
                  <a:schemeClr val="lt1"/>
                </a:solidFill>
                <a:latin typeface="Courier"/>
                <a:ea typeface="Courier"/>
                <a:cs typeface="Courier"/>
                <a:sym typeface="Courier"/>
              </a:rPr>
              <a:t>0 1 2 3 4 5 6 7 8 9 10 11 12 13 14 15 16 17 18 19 20 21 22 23 24 25</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then have Caesar cipher as:</a:t>
            </a:r>
            <a:endParaRPr dirty="0"/>
          </a:p>
          <a:p>
            <a:pPr marL="742950" lvl="1" indent="-285750" algn="l" rtl="0">
              <a:lnSpc>
                <a:spcPct val="100000"/>
              </a:lnSpc>
              <a:spcBef>
                <a:spcPts val="560"/>
              </a:spcBef>
              <a:spcAft>
                <a:spcPts val="0"/>
              </a:spcAft>
              <a:buSzPts val="1400"/>
              <a:buNone/>
            </a:pPr>
            <a:r>
              <a:rPr lang="en-US" sz="2800" b="0" i="1" u="none" dirty="0">
                <a:solidFill>
                  <a:schemeClr val="lt1"/>
                </a:solidFill>
                <a:latin typeface="Arial"/>
                <a:ea typeface="Arial"/>
                <a:cs typeface="Arial"/>
                <a:sym typeface="Arial"/>
              </a:rPr>
              <a:t>c </a:t>
            </a:r>
            <a:r>
              <a:rPr lang="en-US" sz="2800" b="0" i="0" u="none" dirty="0">
                <a:solidFill>
                  <a:schemeClr val="lt1"/>
                </a:solidFill>
                <a:latin typeface="Arial"/>
                <a:ea typeface="Arial"/>
                <a:cs typeface="Arial"/>
                <a:sym typeface="Arial"/>
              </a:rPr>
              <a:t>= E(</a:t>
            </a:r>
            <a:r>
              <a:rPr lang="en-US" sz="2800" b="0" i="1" u="none" dirty="0">
                <a:solidFill>
                  <a:schemeClr val="lt1"/>
                </a:solidFill>
                <a:latin typeface="Arial"/>
                <a:ea typeface="Arial"/>
                <a:cs typeface="Arial"/>
                <a:sym typeface="Arial"/>
              </a:rPr>
              <a:t>p</a:t>
            </a:r>
            <a:r>
              <a:rPr lang="en-US" sz="2800" b="0" i="0" u="none" dirty="0">
                <a:solidFill>
                  <a:schemeClr val="lt1"/>
                </a:solidFill>
                <a:latin typeface="Arial"/>
                <a:ea typeface="Arial"/>
                <a:cs typeface="Arial"/>
                <a:sym typeface="Arial"/>
              </a:rPr>
              <a:t>) = (</a:t>
            </a:r>
            <a:r>
              <a:rPr lang="en-US" sz="2800" b="0" i="1" u="none" dirty="0">
                <a:solidFill>
                  <a:schemeClr val="lt1"/>
                </a:solidFill>
                <a:latin typeface="Arial"/>
                <a:ea typeface="Arial"/>
                <a:cs typeface="Arial"/>
                <a:sym typeface="Arial"/>
              </a:rPr>
              <a:t>p </a:t>
            </a:r>
            <a:r>
              <a:rPr lang="en-US" sz="2800" b="0" i="0" u="none" dirty="0">
                <a:solidFill>
                  <a:schemeClr val="lt1"/>
                </a:solidFill>
                <a:latin typeface="Arial"/>
                <a:ea typeface="Arial"/>
                <a:cs typeface="Arial"/>
                <a:sym typeface="Arial"/>
              </a:rPr>
              <a:t>+ </a:t>
            </a:r>
            <a:r>
              <a:rPr lang="en-US" sz="2800" b="0" i="1" u="none" dirty="0">
                <a:solidFill>
                  <a:schemeClr val="lt1"/>
                </a:solidFill>
                <a:latin typeface="Arial"/>
                <a:ea typeface="Arial"/>
                <a:cs typeface="Arial"/>
                <a:sym typeface="Arial"/>
              </a:rPr>
              <a:t>k</a:t>
            </a:r>
            <a:r>
              <a:rPr lang="en-US" sz="2800" b="0" i="0" u="none" dirty="0">
                <a:solidFill>
                  <a:schemeClr val="lt1"/>
                </a:solidFill>
                <a:latin typeface="Arial"/>
                <a:ea typeface="Arial"/>
                <a:cs typeface="Arial"/>
                <a:sym typeface="Arial"/>
              </a:rPr>
              <a:t>) mod (26)</a:t>
            </a:r>
            <a:endParaRPr dirty="0"/>
          </a:p>
          <a:p>
            <a:pPr marL="742950" lvl="1" indent="-285750" algn="l" rtl="0">
              <a:lnSpc>
                <a:spcPct val="100000"/>
              </a:lnSpc>
              <a:spcBef>
                <a:spcPts val="560"/>
              </a:spcBef>
              <a:spcAft>
                <a:spcPts val="0"/>
              </a:spcAft>
              <a:buSzPts val="1400"/>
              <a:buNone/>
            </a:pPr>
            <a:r>
              <a:rPr lang="en-US" sz="2800" b="0" i="1" u="none" dirty="0">
                <a:solidFill>
                  <a:schemeClr val="lt1"/>
                </a:solidFill>
                <a:latin typeface="Arial"/>
                <a:ea typeface="Arial"/>
                <a:cs typeface="Arial"/>
                <a:sym typeface="Arial"/>
              </a:rPr>
              <a:t>p </a:t>
            </a:r>
            <a:r>
              <a:rPr lang="en-US" sz="2800" b="0" i="0" u="none" dirty="0">
                <a:solidFill>
                  <a:schemeClr val="lt1"/>
                </a:solidFill>
                <a:latin typeface="Arial"/>
                <a:ea typeface="Arial"/>
                <a:cs typeface="Arial"/>
                <a:sym typeface="Arial"/>
              </a:rPr>
              <a:t>= D(c) = (c – </a:t>
            </a:r>
            <a:r>
              <a:rPr lang="en-US" sz="2800" b="0" i="1" u="none" dirty="0">
                <a:solidFill>
                  <a:schemeClr val="lt1"/>
                </a:solidFill>
                <a:latin typeface="Arial"/>
                <a:ea typeface="Arial"/>
                <a:cs typeface="Arial"/>
                <a:sym typeface="Arial"/>
              </a:rPr>
              <a:t>k</a:t>
            </a:r>
            <a:r>
              <a:rPr lang="en-US" sz="2800" b="0" i="0" u="none" dirty="0">
                <a:solidFill>
                  <a:schemeClr val="lt1"/>
                </a:solidFill>
                <a:latin typeface="Arial"/>
                <a:ea typeface="Arial"/>
                <a:cs typeface="Arial"/>
                <a:sym typeface="Arial"/>
              </a:rPr>
              <a:t>) mod (26)</a:t>
            </a:r>
            <a:endParaRPr dirty="0"/>
          </a:p>
          <a:p>
            <a:pPr marL="742950" lvl="1" indent="-285750" algn="l" rtl="0">
              <a:lnSpc>
                <a:spcPct val="100000"/>
              </a:lnSpc>
              <a:spcBef>
                <a:spcPts val="360"/>
              </a:spcBef>
              <a:spcAft>
                <a:spcPts val="0"/>
              </a:spcAft>
              <a:buSzPts val="900"/>
              <a:buNone/>
            </a:pPr>
            <a:endParaRPr sz="1800" b="0" i="0" u="none" dirty="0">
              <a:solidFill>
                <a:schemeClr val="lt1"/>
              </a:solidFill>
              <a:latin typeface="Courier New"/>
              <a:ea typeface="Courier New"/>
              <a:cs typeface="Courier New"/>
              <a:sym typeface="Courier New"/>
            </a:endParaRPr>
          </a:p>
          <a:p>
            <a:pPr marL="342900" lvl="0" indent="-251459" algn="l" rtl="0">
              <a:spcBef>
                <a:spcPts val="360"/>
              </a:spcBef>
              <a:spcAft>
                <a:spcPts val="0"/>
              </a:spcAft>
              <a:buSzPts val="1440"/>
              <a:buNone/>
            </a:pPr>
            <a:endParaRPr sz="1800" b="0" i="0" u="none" dirty="0">
              <a:solidFill>
                <a:schemeClr val="lt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6"/>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Cryptanalysis of Caesar Cipher </a:t>
            </a:r>
            <a:endParaRPr dirty="0"/>
          </a:p>
        </p:txBody>
      </p:sp>
      <p:sp>
        <p:nvSpPr>
          <p:cNvPr id="330" name="Google Shape;330;p16"/>
          <p:cNvSpPr txBox="1">
            <a:spLocks noGrp="1"/>
          </p:cNvSpPr>
          <p:nvPr>
            <p:ph idx="1"/>
          </p:nvPr>
        </p:nvSpPr>
        <p:spPr>
          <a:xfrm>
            <a:off x="349116" y="2002350"/>
            <a:ext cx="8617601"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only have 26 possible ciphers </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 maps to A,B,..Z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could simply try each in turn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 </a:t>
            </a:r>
            <a:r>
              <a:rPr lang="en-US" sz="3200" b="1" i="0" u="none" dirty="0">
                <a:solidFill>
                  <a:schemeClr val="lt1"/>
                </a:solidFill>
                <a:latin typeface="Arial"/>
                <a:ea typeface="Arial"/>
                <a:cs typeface="Arial"/>
                <a:sym typeface="Arial"/>
              </a:rPr>
              <a:t>brute force search</a:t>
            </a:r>
            <a:r>
              <a:rPr lang="en-US" sz="3200" b="0" i="0" u="none" dirty="0">
                <a:solidFill>
                  <a:schemeClr val="lt1"/>
                </a:solidFill>
                <a:latin typeface="Arial"/>
                <a:ea typeface="Arial"/>
                <a:cs typeface="Arial"/>
                <a:sym typeface="Arial"/>
              </a:rPr>
              <a:t>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given ciphertext, just try all shifts of letters</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do need to recognize when have plaintext</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err="1">
                <a:solidFill>
                  <a:schemeClr val="lt1"/>
                </a:solidFill>
                <a:latin typeface="Arial"/>
                <a:ea typeface="Arial"/>
                <a:cs typeface="Arial"/>
                <a:sym typeface="Arial"/>
              </a:rPr>
              <a:t>eg.</a:t>
            </a:r>
            <a:r>
              <a:rPr lang="en-US" sz="3200" b="0" i="0" u="none" dirty="0">
                <a:solidFill>
                  <a:schemeClr val="lt1"/>
                </a:solidFill>
                <a:latin typeface="Arial"/>
                <a:ea typeface="Arial"/>
                <a:cs typeface="Arial"/>
                <a:sym typeface="Arial"/>
              </a:rPr>
              <a:t> break ciphertext "GCUA VQ DTGCM"</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7"/>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Monoalphabetic Cipher</a:t>
            </a:r>
            <a:endParaRPr dirty="0"/>
          </a:p>
        </p:txBody>
      </p:sp>
      <p:sp>
        <p:nvSpPr>
          <p:cNvPr id="337" name="Google Shape;337;p17"/>
          <p:cNvSpPr txBox="1">
            <a:spLocks noGrp="1"/>
          </p:cNvSpPr>
          <p:nvPr>
            <p:ph idx="1"/>
          </p:nvPr>
        </p:nvSpPr>
        <p:spPr>
          <a:xfrm>
            <a:off x="388381" y="2021011"/>
            <a:ext cx="8365675"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Rather than just shifting the alphabet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Could shuffle (jumble) the letters arbitrarily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Each plaintext letter maps to a different random ciphertext letter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Hence key is 26 letters long </a:t>
            </a:r>
            <a:endParaRPr lang="en-US" sz="2800" b="0" i="0" u="none" dirty="0">
              <a:solidFill>
                <a:schemeClr val="lt1"/>
              </a:solidFill>
              <a:latin typeface="Courier New"/>
              <a:ea typeface="Courier New"/>
              <a:cs typeface="Courier New"/>
              <a:sym typeface="Courier New"/>
            </a:endParaRPr>
          </a:p>
          <a:p>
            <a:pPr marL="742950" lvl="1" indent="-285750" algn="l" rtl="0">
              <a:lnSpc>
                <a:spcPct val="90000"/>
              </a:lnSpc>
              <a:spcBef>
                <a:spcPts val="480"/>
              </a:spcBef>
              <a:spcAft>
                <a:spcPts val="0"/>
              </a:spcAft>
              <a:buSzPts val="1200"/>
              <a:buNone/>
            </a:pPr>
            <a:endParaRPr lang="en-US" sz="2400" b="0" i="0" u="none" dirty="0">
              <a:solidFill>
                <a:schemeClr val="lt1"/>
              </a:solidFill>
              <a:latin typeface="Courier"/>
              <a:ea typeface="Courier"/>
              <a:cs typeface="Courier"/>
              <a:sym typeface="Courier"/>
            </a:endParaRPr>
          </a:p>
          <a:p>
            <a:pPr marL="742950" lvl="1" indent="-285750" algn="l" rtl="0">
              <a:lnSpc>
                <a:spcPct val="90000"/>
              </a:lnSpc>
              <a:spcBef>
                <a:spcPts val="480"/>
              </a:spcBef>
              <a:spcAft>
                <a:spcPts val="0"/>
              </a:spcAft>
              <a:buSzPts val="1200"/>
              <a:buNone/>
            </a:pPr>
            <a:r>
              <a:rPr lang="en-US" sz="2400" b="0" i="0" u="none" dirty="0">
                <a:solidFill>
                  <a:schemeClr val="lt1"/>
                </a:solidFill>
                <a:latin typeface="Courier"/>
                <a:ea typeface="Courier"/>
                <a:cs typeface="Courier"/>
                <a:sym typeface="Courier"/>
              </a:rPr>
              <a:t>Plain:  </a:t>
            </a:r>
            <a:r>
              <a:rPr lang="en-US" sz="2400" b="0" i="0" u="none" dirty="0" err="1">
                <a:solidFill>
                  <a:schemeClr val="lt1"/>
                </a:solidFill>
                <a:latin typeface="Courier"/>
                <a:ea typeface="Courier"/>
                <a:cs typeface="Courier"/>
                <a:sym typeface="Courier"/>
              </a:rPr>
              <a:t>abcdefghijklmnopqrstuvwxyz</a:t>
            </a:r>
            <a:endParaRPr lang="en-US" dirty="0"/>
          </a:p>
          <a:p>
            <a:pPr marL="742950" lvl="1" indent="-285750" algn="l" rtl="0">
              <a:lnSpc>
                <a:spcPct val="90000"/>
              </a:lnSpc>
              <a:spcBef>
                <a:spcPts val="480"/>
              </a:spcBef>
              <a:spcAft>
                <a:spcPts val="0"/>
              </a:spcAft>
              <a:buSzPts val="1200"/>
              <a:buNone/>
            </a:pPr>
            <a:r>
              <a:rPr lang="en-US" sz="2400" b="0" i="0" u="none" dirty="0">
                <a:solidFill>
                  <a:schemeClr val="lt1"/>
                </a:solidFill>
                <a:latin typeface="Courier"/>
                <a:ea typeface="Courier"/>
                <a:cs typeface="Courier"/>
                <a:sym typeface="Courier"/>
              </a:rPr>
              <a:t>Cipher: DKVQFIBJWPESCXHTMYAUOLRGZN</a:t>
            </a:r>
            <a:endParaRPr lang="en-US" dirty="0"/>
          </a:p>
          <a:p>
            <a:pPr marL="742950" lvl="1" indent="-285750" algn="l" rtl="0">
              <a:lnSpc>
                <a:spcPct val="90000"/>
              </a:lnSpc>
              <a:spcBef>
                <a:spcPts val="480"/>
              </a:spcBef>
              <a:spcAft>
                <a:spcPts val="0"/>
              </a:spcAft>
              <a:buSzPts val="1200"/>
              <a:buNone/>
            </a:pPr>
            <a:endParaRPr lang="en-US" sz="2400" b="0" i="0" u="none" dirty="0">
              <a:solidFill>
                <a:schemeClr val="lt1"/>
              </a:solidFill>
              <a:latin typeface="Courier"/>
              <a:ea typeface="Courier"/>
              <a:cs typeface="Courier"/>
              <a:sym typeface="Courier"/>
            </a:endParaRPr>
          </a:p>
          <a:p>
            <a:pPr marL="742950" lvl="1" indent="-285750" algn="l" rtl="0">
              <a:lnSpc>
                <a:spcPct val="90000"/>
              </a:lnSpc>
              <a:spcBef>
                <a:spcPts val="480"/>
              </a:spcBef>
              <a:spcAft>
                <a:spcPts val="0"/>
              </a:spcAft>
              <a:buSzPts val="1200"/>
              <a:buNone/>
            </a:pPr>
            <a:r>
              <a:rPr lang="en-US" sz="2400" b="0" i="0" u="none" dirty="0">
                <a:solidFill>
                  <a:schemeClr val="lt1"/>
                </a:solidFill>
                <a:latin typeface="Courier"/>
                <a:ea typeface="Courier"/>
                <a:cs typeface="Courier"/>
                <a:sym typeface="Courier"/>
              </a:rPr>
              <a:t>Plaintext:  </a:t>
            </a:r>
            <a:r>
              <a:rPr lang="en-US" sz="2400" b="0" i="0" u="none" dirty="0" err="1">
                <a:solidFill>
                  <a:schemeClr val="lt1"/>
                </a:solidFill>
                <a:latin typeface="Courier"/>
                <a:ea typeface="Courier"/>
                <a:cs typeface="Courier"/>
                <a:sym typeface="Courier"/>
              </a:rPr>
              <a:t>ifwewishtoreplaceletters</a:t>
            </a:r>
            <a:endParaRPr lang="en-US" dirty="0"/>
          </a:p>
          <a:p>
            <a:pPr marL="742950" lvl="1" indent="-285750" algn="l" rtl="0">
              <a:lnSpc>
                <a:spcPct val="90000"/>
              </a:lnSpc>
              <a:spcBef>
                <a:spcPts val="480"/>
              </a:spcBef>
              <a:spcAft>
                <a:spcPts val="0"/>
              </a:spcAft>
              <a:buSzPts val="1200"/>
              <a:buNone/>
            </a:pPr>
            <a:r>
              <a:rPr lang="en-US" sz="2400" b="0" i="0" u="none" dirty="0">
                <a:solidFill>
                  <a:schemeClr val="lt1"/>
                </a:solidFill>
                <a:latin typeface="Courier"/>
                <a:ea typeface="Courier"/>
                <a:cs typeface="Courier"/>
                <a:sym typeface="Courier"/>
              </a:rPr>
              <a:t>Ciphertext: WIRFRWAJUHYFTSDVFSFUUFYA </a:t>
            </a:r>
            <a:endParaRPr lang="en-US" dirty="0"/>
          </a:p>
          <a:p>
            <a:pPr marL="342900" lvl="0" indent="-220980" algn="l" rtl="0">
              <a:spcBef>
                <a:spcPts val="480"/>
              </a:spcBef>
              <a:spcAft>
                <a:spcPts val="0"/>
              </a:spcAft>
              <a:buSzPts val="1920"/>
              <a:buNone/>
            </a:pPr>
            <a:endParaRPr lang="en-US" sz="2400" b="0" i="0" u="none" dirty="0">
              <a:solidFill>
                <a:schemeClr val="lt1"/>
              </a:solidFill>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Monoalphabetic Cipher Security</a:t>
            </a:r>
            <a:endParaRPr dirty="0"/>
          </a:p>
        </p:txBody>
      </p:sp>
      <p:sp>
        <p:nvSpPr>
          <p:cNvPr id="344" name="Google Shape;344;p1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Now have a total of 26! = 4 x 1026 keys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With so many keys, might think is secure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But would be </a:t>
            </a:r>
            <a:r>
              <a:rPr lang="en-US" sz="3200" b="1" i="0" u="none" dirty="0">
                <a:solidFill>
                  <a:schemeClr val="lt1"/>
                </a:solidFill>
                <a:latin typeface="Arial"/>
                <a:ea typeface="Arial"/>
                <a:cs typeface="Arial"/>
                <a:sym typeface="Arial"/>
              </a:rPr>
              <a:t>!!!WRONG!!!</a:t>
            </a:r>
            <a:r>
              <a:rPr lang="en-US" sz="32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Problem is language characteristics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Symmetric Encryption</a:t>
            </a:r>
            <a:endParaRPr dirty="0"/>
          </a:p>
        </p:txBody>
      </p:sp>
      <p:sp>
        <p:nvSpPr>
          <p:cNvPr id="231" name="Google Shape;231;p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2400" dirty="0">
                <a:solidFill>
                  <a:schemeClr val="lt1"/>
                </a:solidFill>
                <a:latin typeface="Arial"/>
                <a:ea typeface="Arial"/>
                <a:cs typeface="Arial"/>
                <a:sym typeface="Arial"/>
              </a:rPr>
              <a:t>C</a:t>
            </a:r>
            <a:r>
              <a:rPr lang="en-US" sz="2400" b="0" i="0" u="none" dirty="0">
                <a:solidFill>
                  <a:schemeClr val="lt1"/>
                </a:solidFill>
                <a:latin typeface="Arial"/>
                <a:ea typeface="Arial"/>
                <a:cs typeface="Arial"/>
                <a:sym typeface="Arial"/>
              </a:rPr>
              <a:t>onventional / private-key  / single-key</a:t>
            </a:r>
            <a:endParaRPr sz="2400" dirty="0"/>
          </a:p>
          <a:p>
            <a:pPr marL="342900" lvl="0" indent="-342900" algn="l" rtl="0">
              <a:lnSpc>
                <a:spcPct val="100000"/>
              </a:lnSpc>
              <a:spcBef>
                <a:spcPts val="640"/>
              </a:spcBef>
              <a:spcAft>
                <a:spcPts val="0"/>
              </a:spcAft>
              <a:buClr>
                <a:schemeClr val="hlink"/>
              </a:buClr>
              <a:buSzPts val="2560"/>
              <a:buFont typeface="Noto Sans Symbols"/>
              <a:buChar char="⮚"/>
            </a:pPr>
            <a:r>
              <a:rPr lang="en-US" sz="2400" b="0" i="0" u="none" dirty="0">
                <a:solidFill>
                  <a:schemeClr val="lt1"/>
                </a:solidFill>
                <a:latin typeface="Arial"/>
                <a:ea typeface="Arial"/>
                <a:cs typeface="Arial"/>
                <a:sym typeface="Arial"/>
              </a:rPr>
              <a:t>Sender and recipient share a common key</a:t>
            </a:r>
            <a:endParaRPr sz="2400" dirty="0"/>
          </a:p>
          <a:p>
            <a:pPr marL="342900" lvl="0" indent="-342900" algn="l" rtl="0">
              <a:lnSpc>
                <a:spcPct val="100000"/>
              </a:lnSpc>
              <a:spcBef>
                <a:spcPts val="640"/>
              </a:spcBef>
              <a:spcAft>
                <a:spcPts val="0"/>
              </a:spcAft>
              <a:buClr>
                <a:schemeClr val="hlink"/>
              </a:buClr>
              <a:buSzPts val="2560"/>
              <a:buFont typeface="Noto Sans Symbols"/>
              <a:buChar char="⮚"/>
            </a:pPr>
            <a:r>
              <a:rPr lang="en-US" sz="2400" b="0" i="0" u="none" dirty="0">
                <a:solidFill>
                  <a:schemeClr val="lt1"/>
                </a:solidFill>
                <a:latin typeface="Arial"/>
                <a:ea typeface="Arial"/>
                <a:cs typeface="Arial"/>
                <a:sym typeface="Arial"/>
              </a:rPr>
              <a:t>all classical encryption algorithms are private-key</a:t>
            </a:r>
            <a:endParaRPr sz="2400" dirty="0"/>
          </a:p>
          <a:p>
            <a:pPr marL="342900" lvl="0" indent="-342900" algn="l" rtl="0">
              <a:lnSpc>
                <a:spcPct val="100000"/>
              </a:lnSpc>
              <a:spcBef>
                <a:spcPts val="640"/>
              </a:spcBef>
              <a:spcAft>
                <a:spcPts val="0"/>
              </a:spcAft>
              <a:buClr>
                <a:schemeClr val="hlink"/>
              </a:buClr>
              <a:buSzPts val="2560"/>
              <a:buFont typeface="Noto Sans Symbols"/>
              <a:buChar char="⮚"/>
            </a:pPr>
            <a:r>
              <a:rPr lang="en-US" sz="2400" b="0" i="0" u="none" dirty="0">
                <a:solidFill>
                  <a:schemeClr val="lt1"/>
                </a:solidFill>
                <a:latin typeface="Arial"/>
                <a:ea typeface="Arial"/>
                <a:cs typeface="Arial"/>
                <a:sym typeface="Arial"/>
              </a:rPr>
              <a:t>The only type prior to invention of public-key in 1970’s</a:t>
            </a:r>
            <a:endParaRPr sz="2400" dirty="0"/>
          </a:p>
          <a:p>
            <a:pPr marL="342900" lvl="0" indent="-342900" algn="l" rtl="0">
              <a:lnSpc>
                <a:spcPct val="100000"/>
              </a:lnSpc>
              <a:spcBef>
                <a:spcPts val="640"/>
              </a:spcBef>
              <a:spcAft>
                <a:spcPts val="0"/>
              </a:spcAft>
              <a:buClr>
                <a:schemeClr val="hlink"/>
              </a:buClr>
              <a:buSzPts val="2560"/>
              <a:buFont typeface="Noto Sans Symbols"/>
              <a:buChar char="⮚"/>
            </a:pPr>
            <a:r>
              <a:rPr lang="en-US" sz="2400" b="0" i="0" u="none" dirty="0">
                <a:solidFill>
                  <a:schemeClr val="lt1"/>
                </a:solidFill>
                <a:latin typeface="Arial"/>
                <a:ea typeface="Arial"/>
                <a:cs typeface="Arial"/>
                <a:sym typeface="Arial"/>
              </a:rPr>
              <a:t>Most widely used</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dirty="0">
                <a:latin typeface="Arial"/>
                <a:ea typeface="Arial"/>
                <a:cs typeface="Arial"/>
                <a:sym typeface="Arial"/>
              </a:rPr>
              <a:t>Language Redundancy and Cryptanalysis</a:t>
            </a:r>
            <a:endParaRPr dirty="0"/>
          </a:p>
        </p:txBody>
      </p:sp>
      <p:sp>
        <p:nvSpPr>
          <p:cNvPr id="351" name="Google Shape;351;p19"/>
          <p:cNvSpPr txBox="1">
            <a:spLocks noGrp="1"/>
          </p:cNvSpPr>
          <p:nvPr>
            <p:ph idx="1"/>
          </p:nvPr>
        </p:nvSpPr>
        <p:spPr>
          <a:xfrm>
            <a:off x="456419" y="198013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Human languages are </a:t>
            </a:r>
            <a:r>
              <a:rPr lang="en-US" sz="2800" b="1" i="0" u="none" dirty="0">
                <a:solidFill>
                  <a:schemeClr val="lt1"/>
                </a:solidFill>
                <a:latin typeface="Arial"/>
                <a:ea typeface="Arial"/>
                <a:cs typeface="Arial"/>
                <a:sym typeface="Arial"/>
              </a:rPr>
              <a:t>redundant</a:t>
            </a:r>
            <a:r>
              <a:rPr lang="en-US" sz="28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err="1">
                <a:solidFill>
                  <a:schemeClr val="lt1"/>
                </a:solidFill>
                <a:latin typeface="Arial"/>
                <a:ea typeface="Arial"/>
                <a:cs typeface="Arial"/>
                <a:sym typeface="Arial"/>
              </a:rPr>
              <a:t>Eg</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th</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lrd</a:t>
            </a:r>
            <a:r>
              <a:rPr lang="en-US" sz="2800" b="0" i="0" u="none" dirty="0">
                <a:solidFill>
                  <a:schemeClr val="lt1"/>
                </a:solidFill>
                <a:latin typeface="Arial"/>
                <a:ea typeface="Arial"/>
                <a:cs typeface="Arial"/>
                <a:sym typeface="Arial"/>
              </a:rPr>
              <a:t> s m </a:t>
            </a:r>
            <a:r>
              <a:rPr lang="en-US" sz="2800" b="0" i="0" u="none" dirty="0" err="1">
                <a:solidFill>
                  <a:schemeClr val="lt1"/>
                </a:solidFill>
                <a:latin typeface="Arial"/>
                <a:ea typeface="Arial"/>
                <a:cs typeface="Arial"/>
                <a:sym typeface="Arial"/>
              </a:rPr>
              <a:t>shphrd</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shll</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nt</a:t>
            </a:r>
            <a:r>
              <a:rPr lang="en-US" sz="2800" b="0" i="0" u="none" dirty="0">
                <a:solidFill>
                  <a:schemeClr val="lt1"/>
                </a:solidFill>
                <a:latin typeface="Arial"/>
                <a:ea typeface="Arial"/>
                <a:cs typeface="Arial"/>
                <a:sym typeface="Arial"/>
              </a:rPr>
              <a:t> </a:t>
            </a:r>
            <a:r>
              <a:rPr lang="en-US" sz="2800" b="0" i="0" u="none" dirty="0" err="1">
                <a:solidFill>
                  <a:schemeClr val="lt1"/>
                </a:solidFill>
                <a:latin typeface="Arial"/>
                <a:ea typeface="Arial"/>
                <a:cs typeface="Arial"/>
                <a:sym typeface="Arial"/>
              </a:rPr>
              <a:t>wnt</a:t>
            </a:r>
            <a:r>
              <a:rPr lang="en-US" sz="28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Letters are not equally commonly used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In </a:t>
            </a:r>
            <a:r>
              <a:rPr lang="en-US" sz="2800" b="0" i="0" u="none" dirty="0" err="1">
                <a:solidFill>
                  <a:schemeClr val="lt1"/>
                </a:solidFill>
                <a:latin typeface="Arial"/>
                <a:ea typeface="Arial"/>
                <a:cs typeface="Arial"/>
                <a:sym typeface="Arial"/>
              </a:rPr>
              <a:t>english</a:t>
            </a:r>
            <a:r>
              <a:rPr lang="en-US" sz="2800" b="0" i="0" u="none" dirty="0">
                <a:solidFill>
                  <a:schemeClr val="lt1"/>
                </a:solidFill>
                <a:latin typeface="Arial"/>
                <a:ea typeface="Arial"/>
                <a:cs typeface="Arial"/>
                <a:sym typeface="Arial"/>
              </a:rPr>
              <a:t> E is by far the most common letter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Followed by T,R,N,I,O,A,S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Other letters like Z,J,K,Q,X are fairly rare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Have tables of single, double &amp; triple letter frequencies for various languages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0"/>
          <p:cNvSpPr txBox="1">
            <a:spLocks noGrp="1"/>
          </p:cNvSpPr>
          <p:nvPr>
            <p:ph type="title"/>
          </p:nvPr>
        </p:nvSpPr>
        <p:spPr>
          <a:xfrm>
            <a:off x="-167950" y="284176"/>
            <a:ext cx="9162660" cy="1508760"/>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latin typeface="Arial"/>
                <a:ea typeface="Arial"/>
                <a:cs typeface="Arial"/>
                <a:sym typeface="Arial"/>
              </a:rPr>
              <a:t>English Letter Frequencies</a:t>
            </a:r>
            <a:endParaRPr/>
          </a:p>
        </p:txBody>
      </p:sp>
      <p:pic>
        <p:nvPicPr>
          <p:cNvPr id="358" name="Google Shape;358;p20"/>
          <p:cNvPicPr preferRelativeResize="0">
            <a:picLocks noGrp="1"/>
          </p:cNvPicPr>
          <p:nvPr>
            <p:ph idx="1"/>
          </p:nvPr>
        </p:nvPicPr>
        <p:blipFill rotWithShape="1">
          <a:blip r:embed="rId3">
            <a:alphaModFix amt="70195"/>
          </a:blip>
          <a:stretch/>
        </p:blipFill>
        <p:spPr>
          <a:xfrm>
            <a:off x="1612094" y="2034496"/>
            <a:ext cx="6132314" cy="4431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1"/>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Use in Cryptanalysis</a:t>
            </a:r>
            <a:endParaRPr dirty="0"/>
          </a:p>
        </p:txBody>
      </p:sp>
      <p:sp>
        <p:nvSpPr>
          <p:cNvPr id="365" name="Google Shape;365;p21"/>
          <p:cNvSpPr txBox="1">
            <a:spLocks noGrp="1"/>
          </p:cNvSpPr>
          <p:nvPr>
            <p:ph idx="1"/>
          </p:nvPr>
        </p:nvSpPr>
        <p:spPr>
          <a:xfrm>
            <a:off x="456419" y="2004300"/>
            <a:ext cx="8687581" cy="50403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Key concept - monoalphabetic substitution ciphers do not change relative letter frequencies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Discovered by </a:t>
            </a:r>
            <a:r>
              <a:rPr lang="en-US" sz="2400" b="0" i="0" u="none" dirty="0" err="1">
                <a:solidFill>
                  <a:schemeClr val="lt1"/>
                </a:solidFill>
                <a:latin typeface="Arial"/>
                <a:ea typeface="Arial"/>
                <a:cs typeface="Arial"/>
                <a:sym typeface="Arial"/>
              </a:rPr>
              <a:t>arabian</a:t>
            </a:r>
            <a:r>
              <a:rPr lang="en-US" sz="2400" b="0" i="0" u="none" dirty="0">
                <a:solidFill>
                  <a:schemeClr val="lt1"/>
                </a:solidFill>
                <a:latin typeface="Arial"/>
                <a:ea typeface="Arial"/>
                <a:cs typeface="Arial"/>
                <a:sym typeface="Arial"/>
              </a:rPr>
              <a:t> scientists in 9</a:t>
            </a:r>
            <a:r>
              <a:rPr lang="en-US" sz="2400" b="0" i="0" u="none" baseline="30000" dirty="0">
                <a:solidFill>
                  <a:schemeClr val="lt1"/>
                </a:solidFill>
                <a:latin typeface="Arial"/>
                <a:ea typeface="Arial"/>
                <a:cs typeface="Arial"/>
                <a:sym typeface="Arial"/>
              </a:rPr>
              <a:t>th</a:t>
            </a:r>
            <a:r>
              <a:rPr lang="en-US" sz="2400" b="0" i="0" u="none" dirty="0">
                <a:solidFill>
                  <a:schemeClr val="lt1"/>
                </a:solidFill>
                <a:latin typeface="Arial"/>
                <a:ea typeface="Arial"/>
                <a:cs typeface="Arial"/>
                <a:sym typeface="Arial"/>
              </a:rPr>
              <a:t> century</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Calculate letter frequencies for ciphertext</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Compare counts/plots against known values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If </a:t>
            </a:r>
            <a:r>
              <a:rPr lang="en-US" sz="2400" b="0" i="0" u="none" dirty="0" err="1">
                <a:solidFill>
                  <a:schemeClr val="lt1"/>
                </a:solidFill>
                <a:latin typeface="Arial"/>
                <a:ea typeface="Arial"/>
                <a:cs typeface="Arial"/>
                <a:sym typeface="Arial"/>
              </a:rPr>
              <a:t>caesar</a:t>
            </a:r>
            <a:r>
              <a:rPr lang="en-US" sz="2400" b="0" i="0" u="none" dirty="0">
                <a:solidFill>
                  <a:schemeClr val="lt1"/>
                </a:solidFill>
                <a:latin typeface="Arial"/>
                <a:ea typeface="Arial"/>
                <a:cs typeface="Arial"/>
                <a:sym typeface="Arial"/>
              </a:rPr>
              <a:t> cipher look for common peaks/troughs </a:t>
            </a:r>
            <a:endParaRPr lang="en-US" sz="2400"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Peaks at: A-E-I triple, NO pair, RST triple</a:t>
            </a:r>
            <a:endParaRPr lang="en-US" sz="2400"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Troughs at: JK, X-Z</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For monoalphabetic must identify each letter</a:t>
            </a:r>
            <a:endParaRPr lang="en-US" sz="2400"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Tables of common double/triple letters help</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22"/>
          <p:cNvPicPr preferRelativeResize="0"/>
          <p:nvPr/>
        </p:nvPicPr>
        <p:blipFill rotWithShape="1">
          <a:blip r:embed="rId3">
            <a:alphaModFix/>
          </a:blip>
          <a:srcRect/>
          <a:stretch/>
        </p:blipFill>
        <p:spPr>
          <a:xfrm>
            <a:off x="5472112" y="2039937"/>
            <a:ext cx="3671887" cy="2195512"/>
          </a:xfrm>
          <a:prstGeom prst="rect">
            <a:avLst/>
          </a:prstGeom>
          <a:noFill/>
          <a:ln>
            <a:noFill/>
          </a:ln>
        </p:spPr>
      </p:pic>
      <p:sp>
        <p:nvSpPr>
          <p:cNvPr id="372" name="Google Shape;372;p2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Example Cryptanalysis</a:t>
            </a:r>
            <a:endParaRPr dirty="0"/>
          </a:p>
        </p:txBody>
      </p:sp>
      <p:sp>
        <p:nvSpPr>
          <p:cNvPr id="373" name="Google Shape;373;p22"/>
          <p:cNvSpPr txBox="1">
            <a:spLocks noGrp="1"/>
          </p:cNvSpPr>
          <p:nvPr>
            <p:ph idx="1"/>
          </p:nvPr>
        </p:nvSpPr>
        <p:spPr>
          <a:xfrm>
            <a:off x="-107950" y="1052512"/>
            <a:ext cx="8229600" cy="50069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given ciphertext:</a:t>
            </a:r>
            <a:endParaRPr dirty="0"/>
          </a:p>
          <a:p>
            <a:pPr marL="742950" lvl="1" indent="-285750" algn="l" rtl="0">
              <a:lnSpc>
                <a:spcPct val="90000"/>
              </a:lnSpc>
              <a:spcBef>
                <a:spcPts val="360"/>
              </a:spcBef>
              <a:spcAft>
                <a:spcPts val="0"/>
              </a:spcAft>
              <a:buSzPts val="900"/>
              <a:buNone/>
            </a:pPr>
            <a:r>
              <a:rPr lang="en-US" sz="1800" b="0" i="0" u="none" dirty="0">
                <a:solidFill>
                  <a:schemeClr val="lt1"/>
                </a:solidFill>
                <a:latin typeface="Courier New"/>
                <a:ea typeface="Courier New"/>
                <a:cs typeface="Courier New"/>
                <a:sym typeface="Courier New"/>
              </a:rPr>
              <a:t>UZQSOVUOHXMOPVGPOZPEVSGZWSZOPFPESXUDBMETSXAIZ</a:t>
            </a:r>
            <a:endParaRPr dirty="0"/>
          </a:p>
          <a:p>
            <a:pPr marL="742950" lvl="1" indent="-285750" algn="l" rtl="0">
              <a:lnSpc>
                <a:spcPct val="90000"/>
              </a:lnSpc>
              <a:spcBef>
                <a:spcPts val="360"/>
              </a:spcBef>
              <a:spcAft>
                <a:spcPts val="0"/>
              </a:spcAft>
              <a:buSzPts val="900"/>
              <a:buNone/>
            </a:pPr>
            <a:r>
              <a:rPr lang="en-US" sz="1800" b="0" i="0" u="none" dirty="0">
                <a:solidFill>
                  <a:schemeClr val="lt1"/>
                </a:solidFill>
                <a:latin typeface="Courier New"/>
                <a:ea typeface="Courier New"/>
                <a:cs typeface="Courier New"/>
                <a:sym typeface="Courier New"/>
              </a:rPr>
              <a:t>VUEPHZHMDZSHZOWSFPAPPDTSVPQUZWYMXUZUHSX</a:t>
            </a:r>
            <a:endParaRPr dirty="0"/>
          </a:p>
          <a:p>
            <a:pPr marL="742950" lvl="1" indent="-285750" algn="l" rtl="0">
              <a:lnSpc>
                <a:spcPct val="90000"/>
              </a:lnSpc>
              <a:spcBef>
                <a:spcPts val="360"/>
              </a:spcBef>
              <a:spcAft>
                <a:spcPts val="0"/>
              </a:spcAft>
              <a:buSzPts val="900"/>
              <a:buNone/>
            </a:pPr>
            <a:r>
              <a:rPr lang="en-US" sz="1800" b="0" i="0" u="none" dirty="0">
                <a:solidFill>
                  <a:schemeClr val="lt1"/>
                </a:solidFill>
                <a:latin typeface="Courier New"/>
                <a:ea typeface="Courier New"/>
                <a:cs typeface="Courier New"/>
                <a:sym typeface="Courier New"/>
              </a:rPr>
              <a:t>EPYEPOPDZSZUFPOMBZWPFUPZHMDJUDTMOHMQ</a:t>
            </a:r>
            <a:endParaRPr sz="2400" b="0" i="0" u="none" dirty="0">
              <a:solidFill>
                <a:schemeClr val="lt1"/>
              </a:solidFill>
              <a:latin typeface="Arial"/>
              <a:ea typeface="Arial"/>
              <a:cs typeface="Arial"/>
              <a:sym typeface="Arial"/>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count relative letter frequencies </a:t>
            </a:r>
            <a:endParaRPr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guess P &amp; Z are e and t</a:t>
            </a:r>
            <a:endParaRPr dirty="0"/>
          </a:p>
          <a:p>
            <a:pPr marL="342900" lvl="0" indent="-200660" algn="l" rtl="0">
              <a:lnSpc>
                <a:spcPct val="90000"/>
              </a:lnSpc>
              <a:spcBef>
                <a:spcPts val="560"/>
              </a:spcBef>
              <a:spcAft>
                <a:spcPts val="0"/>
              </a:spcAft>
              <a:buClr>
                <a:schemeClr val="hlink"/>
              </a:buClr>
              <a:buSzPts val="2240"/>
              <a:buFont typeface="Noto Sans Symbols"/>
              <a:buNone/>
            </a:pPr>
            <a:endParaRPr sz="2800" b="0" i="0" u="none" dirty="0">
              <a:solidFill>
                <a:schemeClr val="lt1"/>
              </a:solidFill>
              <a:latin typeface="Arial"/>
              <a:ea typeface="Arial"/>
              <a:cs typeface="Arial"/>
              <a:sym typeface="Arial"/>
            </a:endParaRPr>
          </a:p>
          <a:p>
            <a:pPr marL="342900" lvl="0" indent="-200660" algn="l" rtl="0">
              <a:lnSpc>
                <a:spcPct val="90000"/>
              </a:lnSpc>
              <a:spcBef>
                <a:spcPts val="560"/>
              </a:spcBef>
              <a:spcAft>
                <a:spcPts val="0"/>
              </a:spcAft>
              <a:buClr>
                <a:schemeClr val="hlink"/>
              </a:buClr>
              <a:buSzPts val="2240"/>
              <a:buFont typeface="Noto Sans Symbols"/>
              <a:buNone/>
            </a:pPr>
            <a:endParaRPr sz="2800" b="0" i="0" u="none" dirty="0">
              <a:solidFill>
                <a:schemeClr val="lt1"/>
              </a:solidFill>
              <a:latin typeface="Arial"/>
              <a:ea typeface="Arial"/>
              <a:cs typeface="Arial"/>
              <a:sym typeface="Arial"/>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guess ZW is </a:t>
            </a:r>
            <a:r>
              <a:rPr lang="en-US" sz="2800" b="0" i="0" u="none" dirty="0" err="1">
                <a:solidFill>
                  <a:schemeClr val="lt1"/>
                </a:solidFill>
                <a:latin typeface="Arial"/>
                <a:ea typeface="Arial"/>
                <a:cs typeface="Arial"/>
                <a:sym typeface="Arial"/>
              </a:rPr>
              <a:t>th</a:t>
            </a:r>
            <a:r>
              <a:rPr lang="en-US" sz="2800" b="0" i="0" u="none" dirty="0">
                <a:solidFill>
                  <a:schemeClr val="lt1"/>
                </a:solidFill>
                <a:latin typeface="Arial"/>
                <a:ea typeface="Arial"/>
                <a:cs typeface="Arial"/>
                <a:sym typeface="Arial"/>
              </a:rPr>
              <a:t> and hence ZWP is the</a:t>
            </a:r>
            <a:endParaRPr dirty="0"/>
          </a:p>
        </p:txBody>
      </p:sp>
      <p:pic>
        <p:nvPicPr>
          <p:cNvPr id="374" name="Google Shape;374;p22"/>
          <p:cNvPicPr preferRelativeResize="0"/>
          <p:nvPr/>
        </p:nvPicPr>
        <p:blipFill rotWithShape="1">
          <a:blip r:embed="rId4">
            <a:alphaModFix/>
          </a:blip>
          <a:srcRect/>
          <a:stretch/>
        </p:blipFill>
        <p:spPr>
          <a:xfrm>
            <a:off x="565150" y="4841875"/>
            <a:ext cx="6881812" cy="19256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23"/>
          <p:cNvPicPr preferRelativeResize="0"/>
          <p:nvPr/>
        </p:nvPicPr>
        <p:blipFill rotWithShape="1">
          <a:blip r:embed="rId3">
            <a:alphaModFix/>
          </a:blip>
          <a:srcRect/>
          <a:stretch/>
        </p:blipFill>
        <p:spPr>
          <a:xfrm>
            <a:off x="6205539" y="2614150"/>
            <a:ext cx="2938461" cy="1629700"/>
          </a:xfrm>
          <a:prstGeom prst="rect">
            <a:avLst/>
          </a:prstGeom>
          <a:noFill/>
          <a:ln>
            <a:noFill/>
          </a:ln>
        </p:spPr>
      </p:pic>
      <p:sp>
        <p:nvSpPr>
          <p:cNvPr id="381" name="Google Shape;381;p23"/>
          <p:cNvSpPr txBox="1">
            <a:spLocks noGrp="1"/>
          </p:cNvSpPr>
          <p:nvPr>
            <p:ph type="title"/>
          </p:nvPr>
        </p:nvSpPr>
        <p:spPr>
          <a:xfrm>
            <a:off x="179387" y="0"/>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Example Cryptanalysis</a:t>
            </a:r>
            <a:endParaRPr dirty="0"/>
          </a:p>
        </p:txBody>
      </p:sp>
      <p:sp>
        <p:nvSpPr>
          <p:cNvPr id="382" name="Google Shape;382;p23"/>
          <p:cNvSpPr txBox="1">
            <a:spLocks noGrp="1"/>
          </p:cNvSpPr>
          <p:nvPr>
            <p:ph idx="1"/>
          </p:nvPr>
        </p:nvSpPr>
        <p:spPr>
          <a:xfrm>
            <a:off x="0" y="1861456"/>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latin typeface="Arial"/>
                <a:ea typeface="Arial"/>
                <a:cs typeface="Arial"/>
                <a:sym typeface="Arial"/>
              </a:rPr>
              <a:t>Given ciphertext:</a:t>
            </a:r>
            <a:endParaRPr lang="en-US" dirty="0"/>
          </a:p>
          <a:p>
            <a:pPr marL="742950" lvl="1" indent="-285750" algn="l" rtl="0">
              <a:lnSpc>
                <a:spcPct val="90000"/>
              </a:lnSpc>
              <a:spcBef>
                <a:spcPts val="360"/>
              </a:spcBef>
              <a:spcAft>
                <a:spcPts val="0"/>
              </a:spcAft>
              <a:buSzPts val="900"/>
              <a:buNone/>
            </a:pPr>
            <a:r>
              <a:rPr lang="en-US" sz="1800" b="0" i="0" u="none" dirty="0" err="1">
                <a:latin typeface="Courier New"/>
                <a:ea typeface="Courier New"/>
                <a:cs typeface="Courier New"/>
                <a:sym typeface="Courier New"/>
              </a:rPr>
              <a:t>Uzqsovuohxmopvgpozpevsgzwszopfpesxudbmetsxaiz</a:t>
            </a:r>
            <a:endParaRPr lang="en-US" dirty="0"/>
          </a:p>
          <a:p>
            <a:pPr marL="742950" lvl="1" indent="-285750" algn="l" rtl="0">
              <a:lnSpc>
                <a:spcPct val="90000"/>
              </a:lnSpc>
              <a:spcBef>
                <a:spcPts val="360"/>
              </a:spcBef>
              <a:spcAft>
                <a:spcPts val="0"/>
              </a:spcAft>
              <a:buSzPts val="900"/>
              <a:buNone/>
            </a:pPr>
            <a:r>
              <a:rPr lang="en-US" sz="1800" b="0" i="0" u="none" dirty="0" err="1">
                <a:latin typeface="Courier New"/>
                <a:ea typeface="Courier New"/>
                <a:cs typeface="Courier New"/>
                <a:sym typeface="Courier New"/>
              </a:rPr>
              <a:t>Vuephzhmdzshzowsfpappdtsvpquzwymxuzuhsx</a:t>
            </a:r>
            <a:endParaRPr lang="en-US" dirty="0"/>
          </a:p>
          <a:p>
            <a:pPr marL="742950" lvl="1" indent="-285750" algn="l" rtl="0">
              <a:lnSpc>
                <a:spcPct val="90000"/>
              </a:lnSpc>
              <a:spcBef>
                <a:spcPts val="360"/>
              </a:spcBef>
              <a:spcAft>
                <a:spcPts val="0"/>
              </a:spcAft>
              <a:buSzPts val="900"/>
              <a:buNone/>
            </a:pPr>
            <a:r>
              <a:rPr lang="en-US" sz="1800" b="0" i="0" u="none" dirty="0" err="1">
                <a:latin typeface="Courier New"/>
                <a:ea typeface="Courier New"/>
                <a:cs typeface="Courier New"/>
                <a:sym typeface="Courier New"/>
              </a:rPr>
              <a:t>Epyepopdzszufpombzwpfupzhmdjudtmohmq</a:t>
            </a:r>
            <a:endParaRPr lang="en-US" sz="2400" b="0" i="0" u="none" dirty="0">
              <a:latin typeface="Arial"/>
              <a:ea typeface="Arial"/>
              <a:cs typeface="Arial"/>
              <a:sym typeface="Arial"/>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latin typeface="Arial"/>
                <a:ea typeface="Arial"/>
                <a:cs typeface="Arial"/>
                <a:sym typeface="Arial"/>
              </a:rPr>
              <a:t>Count relative letter frequencies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latin typeface="Arial"/>
                <a:ea typeface="Arial"/>
                <a:cs typeface="Arial"/>
                <a:sym typeface="Arial"/>
              </a:rPr>
              <a:t>Guess P &amp; Z are e and t</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latin typeface="Arial"/>
                <a:ea typeface="Arial"/>
                <a:cs typeface="Arial"/>
                <a:sym typeface="Arial"/>
              </a:rPr>
              <a:t>Guess ZW is </a:t>
            </a:r>
            <a:r>
              <a:rPr lang="en-US" sz="2800" b="0" i="0" u="none" dirty="0" err="1">
                <a:latin typeface="Arial"/>
                <a:ea typeface="Arial"/>
                <a:cs typeface="Arial"/>
                <a:sym typeface="Arial"/>
              </a:rPr>
              <a:t>th</a:t>
            </a:r>
            <a:r>
              <a:rPr lang="en-US" sz="2800" b="0" i="0" u="none" dirty="0">
                <a:latin typeface="Arial"/>
                <a:ea typeface="Arial"/>
                <a:cs typeface="Arial"/>
                <a:sym typeface="Arial"/>
              </a:rPr>
              <a:t> and hence ZWP is the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latin typeface="Arial"/>
                <a:ea typeface="Arial"/>
                <a:cs typeface="Arial"/>
                <a:sym typeface="Arial"/>
              </a:rPr>
              <a:t>Proceeding with trial and error finally get:</a:t>
            </a:r>
            <a:endParaRPr lang="en-US" dirty="0"/>
          </a:p>
          <a:p>
            <a:pPr marL="742950" lvl="1" indent="-285750" algn="l" rtl="0">
              <a:lnSpc>
                <a:spcPct val="90000"/>
              </a:lnSpc>
              <a:spcBef>
                <a:spcPts val="360"/>
              </a:spcBef>
              <a:spcAft>
                <a:spcPts val="0"/>
              </a:spcAft>
              <a:buSzPts val="900"/>
              <a:buNone/>
            </a:pPr>
            <a:r>
              <a:rPr lang="en-US" sz="1800" b="0" i="0" u="none" dirty="0">
                <a:latin typeface="Courier New"/>
                <a:ea typeface="Courier New"/>
                <a:cs typeface="Courier New"/>
                <a:sym typeface="Courier New"/>
              </a:rPr>
              <a:t>It was disclosed yesterday that several informal but</a:t>
            </a:r>
            <a:endParaRPr lang="en-US" dirty="0"/>
          </a:p>
          <a:p>
            <a:pPr marL="742950" lvl="1" indent="-285750" algn="l" rtl="0">
              <a:lnSpc>
                <a:spcPct val="90000"/>
              </a:lnSpc>
              <a:spcBef>
                <a:spcPts val="360"/>
              </a:spcBef>
              <a:spcAft>
                <a:spcPts val="0"/>
              </a:spcAft>
              <a:buSzPts val="900"/>
              <a:buNone/>
            </a:pPr>
            <a:r>
              <a:rPr lang="en-US" sz="1800" b="0" i="0" u="none" dirty="0">
                <a:latin typeface="Courier New"/>
                <a:ea typeface="Courier New"/>
                <a:cs typeface="Courier New"/>
                <a:sym typeface="Courier New"/>
              </a:rPr>
              <a:t>Direct contacts have been made with political</a:t>
            </a:r>
            <a:endParaRPr lang="en-US" dirty="0"/>
          </a:p>
          <a:p>
            <a:pPr marL="742950" lvl="1" indent="-285750" algn="l" rtl="0">
              <a:lnSpc>
                <a:spcPct val="90000"/>
              </a:lnSpc>
              <a:spcBef>
                <a:spcPts val="360"/>
              </a:spcBef>
              <a:spcAft>
                <a:spcPts val="0"/>
              </a:spcAft>
              <a:buSzPts val="900"/>
              <a:buNone/>
            </a:pPr>
            <a:r>
              <a:rPr lang="en-US" sz="1800" b="0" i="0" u="none" dirty="0">
                <a:latin typeface="Courier New"/>
                <a:ea typeface="Courier New"/>
                <a:cs typeface="Courier New"/>
                <a:sym typeface="Courier New"/>
              </a:rPr>
              <a:t>Representatives of the </a:t>
            </a:r>
            <a:r>
              <a:rPr lang="en-US" sz="1800" b="0" i="0" u="none" dirty="0" err="1">
                <a:latin typeface="Courier New"/>
                <a:ea typeface="Courier New"/>
                <a:cs typeface="Courier New"/>
                <a:sym typeface="Courier New"/>
              </a:rPr>
              <a:t>viet</a:t>
            </a:r>
            <a:r>
              <a:rPr lang="en-US" sz="1800" b="0" i="0" u="none" dirty="0">
                <a:latin typeface="Courier New"/>
                <a:ea typeface="Courier New"/>
                <a:cs typeface="Courier New"/>
                <a:sym typeface="Courier New"/>
              </a:rPr>
              <a:t> </a:t>
            </a:r>
            <a:r>
              <a:rPr lang="en-US" sz="1800" b="0" i="0" u="none" dirty="0" err="1">
                <a:latin typeface="Courier New"/>
                <a:ea typeface="Courier New"/>
                <a:cs typeface="Courier New"/>
                <a:sym typeface="Courier New"/>
              </a:rPr>
              <a:t>cong</a:t>
            </a:r>
            <a:r>
              <a:rPr lang="en-US" sz="1800" b="0" i="0" u="none" dirty="0">
                <a:latin typeface="Courier New"/>
                <a:ea typeface="Courier New"/>
                <a:cs typeface="Courier New"/>
                <a:sym typeface="Courier New"/>
              </a:rPr>
              <a:t> in </a:t>
            </a:r>
            <a:r>
              <a:rPr lang="en-US" sz="1800" b="0" i="0" u="none" dirty="0" err="1">
                <a:latin typeface="Courier New"/>
                <a:ea typeface="Courier New"/>
                <a:cs typeface="Courier New"/>
                <a:sym typeface="Courier New"/>
              </a:rPr>
              <a:t>moscow</a:t>
            </a:r>
            <a:endParaRPr lang="en-US" dirty="0"/>
          </a:p>
          <a:p>
            <a:pPr marL="342900" lvl="0" indent="-251459" algn="l" rtl="0">
              <a:spcBef>
                <a:spcPts val="360"/>
              </a:spcBef>
              <a:spcAft>
                <a:spcPts val="0"/>
              </a:spcAft>
              <a:buSzPts val="1440"/>
              <a:buNone/>
            </a:pPr>
            <a:endParaRPr lang="en-US" sz="1800" b="0" i="0" u="none" dirty="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4"/>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Playfair Cipher</a:t>
            </a:r>
            <a:endParaRPr dirty="0"/>
          </a:p>
        </p:txBody>
      </p:sp>
      <p:sp>
        <p:nvSpPr>
          <p:cNvPr id="389" name="Google Shape;389;p24"/>
          <p:cNvSpPr txBox="1">
            <a:spLocks noGrp="1"/>
          </p:cNvSpPr>
          <p:nvPr>
            <p:ph idx="1"/>
          </p:nvPr>
        </p:nvSpPr>
        <p:spPr>
          <a:xfrm>
            <a:off x="181165" y="1965027"/>
            <a:ext cx="8794884"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Not even the large number of keys in a monoalphabetic cipher provides security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One approach to improving security was to encrypt multiple letters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The</a:t>
            </a:r>
            <a:r>
              <a:rPr lang="en-US" sz="3200" b="1" i="0" u="none" dirty="0">
                <a:solidFill>
                  <a:schemeClr val="lt1"/>
                </a:solidFill>
                <a:latin typeface="Arial"/>
                <a:ea typeface="Arial"/>
                <a:cs typeface="Arial"/>
                <a:sym typeface="Arial"/>
              </a:rPr>
              <a:t> </a:t>
            </a:r>
            <a:r>
              <a:rPr lang="en-US" sz="3200" b="1" i="0" u="none" dirty="0" err="1">
                <a:solidFill>
                  <a:schemeClr val="lt1"/>
                </a:solidFill>
                <a:latin typeface="Arial"/>
                <a:ea typeface="Arial"/>
                <a:cs typeface="Arial"/>
                <a:sym typeface="Arial"/>
              </a:rPr>
              <a:t>playfair</a:t>
            </a:r>
            <a:r>
              <a:rPr lang="en-US" sz="3200" b="1" i="0" u="none" dirty="0">
                <a:solidFill>
                  <a:schemeClr val="lt1"/>
                </a:solidFill>
                <a:latin typeface="Arial"/>
                <a:ea typeface="Arial"/>
                <a:cs typeface="Arial"/>
                <a:sym typeface="Arial"/>
              </a:rPr>
              <a:t> cipher</a:t>
            </a:r>
            <a:r>
              <a:rPr lang="en-US" sz="3200" b="0" i="0" u="none" dirty="0">
                <a:solidFill>
                  <a:schemeClr val="lt1"/>
                </a:solidFill>
                <a:latin typeface="Arial"/>
                <a:ea typeface="Arial"/>
                <a:cs typeface="Arial"/>
                <a:sym typeface="Arial"/>
              </a:rPr>
              <a:t> is an example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Invented by </a:t>
            </a:r>
            <a:r>
              <a:rPr lang="en-US" sz="3200" b="0" i="0" u="none" dirty="0" err="1">
                <a:solidFill>
                  <a:schemeClr val="lt1"/>
                </a:solidFill>
                <a:latin typeface="Arial"/>
                <a:ea typeface="Arial"/>
                <a:cs typeface="Arial"/>
                <a:sym typeface="Arial"/>
              </a:rPr>
              <a:t>charles</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wheatstone</a:t>
            </a:r>
            <a:r>
              <a:rPr lang="en-US" sz="3200" b="0" i="0" u="none" dirty="0">
                <a:solidFill>
                  <a:schemeClr val="lt1"/>
                </a:solidFill>
                <a:latin typeface="Arial"/>
                <a:ea typeface="Arial"/>
                <a:cs typeface="Arial"/>
                <a:sym typeface="Arial"/>
              </a:rPr>
              <a:t> in 1854, but named after his friend baron </a:t>
            </a:r>
            <a:r>
              <a:rPr lang="en-US" sz="3200" b="0" i="0" u="none" dirty="0" err="1">
                <a:solidFill>
                  <a:schemeClr val="lt1"/>
                </a:solidFill>
                <a:latin typeface="Arial"/>
                <a:ea typeface="Arial"/>
                <a:cs typeface="Arial"/>
                <a:sym typeface="Arial"/>
              </a:rPr>
              <a:t>playfair</a:t>
            </a:r>
            <a:r>
              <a:rPr lang="en-US" sz="3200" b="0" i="0" u="none" dirty="0">
                <a:solidFill>
                  <a:schemeClr val="lt1"/>
                </a:solidFill>
                <a:latin typeface="Arial"/>
                <a:ea typeface="Arial"/>
                <a:cs typeface="Arial"/>
                <a:sym typeface="Arial"/>
              </a:rPr>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5"/>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Playfair Key Matrix</a:t>
            </a:r>
            <a:endParaRPr dirty="0"/>
          </a:p>
        </p:txBody>
      </p:sp>
      <p:sp>
        <p:nvSpPr>
          <p:cNvPr id="396" name="Google Shape;396;p25"/>
          <p:cNvSpPr txBox="1">
            <a:spLocks noGrp="1"/>
          </p:cNvSpPr>
          <p:nvPr>
            <p:ph idx="1"/>
          </p:nvPr>
        </p:nvSpPr>
        <p:spPr>
          <a:xfrm>
            <a:off x="457200" y="1676400"/>
            <a:ext cx="8229600" cy="2667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 5X5 matrix of letters based on a keyword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Fill in letters of keyword (sans duplicates)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Fill rest of matrix with other letters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err="1">
                <a:solidFill>
                  <a:schemeClr val="lt1"/>
                </a:solidFill>
                <a:latin typeface="Arial"/>
                <a:ea typeface="Arial"/>
                <a:cs typeface="Arial"/>
                <a:sym typeface="Arial"/>
              </a:rPr>
              <a:t>Eg.</a:t>
            </a:r>
            <a:r>
              <a:rPr lang="en-US" sz="3200" b="0" i="0" u="none" dirty="0">
                <a:solidFill>
                  <a:schemeClr val="lt1"/>
                </a:solidFill>
                <a:latin typeface="Arial"/>
                <a:ea typeface="Arial"/>
                <a:cs typeface="Arial"/>
                <a:sym typeface="Arial"/>
              </a:rPr>
              <a:t> Using the keyword MONARCHY</a:t>
            </a:r>
            <a:endParaRPr lang="en-US" dirty="0"/>
          </a:p>
        </p:txBody>
      </p:sp>
      <p:graphicFrame>
        <p:nvGraphicFramePr>
          <p:cNvPr id="397" name="Google Shape;397;p25"/>
          <p:cNvGraphicFramePr/>
          <p:nvPr>
            <p:extLst>
              <p:ext uri="{D42A27DB-BD31-4B8C-83A1-F6EECF244321}">
                <p14:modId xmlns:p14="http://schemas.microsoft.com/office/powerpoint/2010/main" val="3262918360"/>
              </p:ext>
            </p:extLst>
          </p:nvPr>
        </p:nvGraphicFramePr>
        <p:xfrm>
          <a:off x="2125825" y="4394718"/>
          <a:ext cx="4724400" cy="2230425"/>
        </p:xfrm>
        <a:graphic>
          <a:graphicData uri="http://schemas.openxmlformats.org/drawingml/2006/table">
            <a:tbl>
              <a:tblPr>
                <a:noFill/>
                <a:tableStyleId>{9BCE063F-A5FD-490A-A0D7-A78947EB14FE}</a:tableStyleId>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875">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M</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12750">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C</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dirty="0">
                          <a:solidFill>
                            <a:schemeClr val="accent2"/>
                          </a:solidFill>
                          <a:latin typeface="Arial"/>
                          <a:ea typeface="Arial"/>
                          <a:cs typeface="Arial"/>
                          <a:sym typeface="Arial"/>
                        </a:rPr>
                        <a:t>H</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B</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D</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12750">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E</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F</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G</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I/J</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K</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12750">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L</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P</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Q</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95300">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U</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V</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W</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X</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Z</a:t>
                      </a:r>
                      <a:endParaRPr dirty="0"/>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26"/>
          <p:cNvPicPr preferRelativeResize="0"/>
          <p:nvPr/>
        </p:nvPicPr>
        <p:blipFill rotWithShape="1">
          <a:blip r:embed="rId3">
            <a:alphaModFix/>
          </a:blip>
          <a:srcRect/>
          <a:stretch/>
        </p:blipFill>
        <p:spPr>
          <a:xfrm>
            <a:off x="269875" y="1885172"/>
            <a:ext cx="8604250" cy="46815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7"/>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encrypting </a:t>
            </a:r>
            <a:endParaRPr dirty="0"/>
          </a:p>
        </p:txBody>
      </p:sp>
      <p:sp>
        <p:nvSpPr>
          <p:cNvPr id="408" name="Google Shape;408;p2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INSTRUMENTS</a:t>
            </a:r>
            <a:endParaRPr/>
          </a:p>
        </p:txBody>
      </p:sp>
      <p:pic>
        <p:nvPicPr>
          <p:cNvPr id="409" name="Google Shape;409;p27"/>
          <p:cNvPicPr preferRelativeResize="0"/>
          <p:nvPr/>
        </p:nvPicPr>
        <p:blipFill rotWithShape="1">
          <a:blip r:embed="rId3">
            <a:alphaModFix/>
          </a:blip>
          <a:srcRect/>
          <a:stretch/>
        </p:blipFill>
        <p:spPr>
          <a:xfrm>
            <a:off x="4104497" y="3071495"/>
            <a:ext cx="4878387" cy="3146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8"/>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encrypting</a:t>
            </a:r>
            <a:r>
              <a:rPr lang="en-US" sz="4400" b="1" i="0" u="none" dirty="0">
                <a:solidFill>
                  <a:schemeClr val="lt2"/>
                </a:solidFill>
                <a:latin typeface="Arial"/>
                <a:ea typeface="Arial"/>
                <a:cs typeface="Arial"/>
                <a:sym typeface="Arial"/>
              </a:rPr>
              <a:t> </a:t>
            </a:r>
            <a:endParaRPr dirty="0"/>
          </a:p>
        </p:txBody>
      </p:sp>
      <p:sp>
        <p:nvSpPr>
          <p:cNvPr id="415" name="Google Shape;415;p2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INSTRUMENTS</a:t>
            </a:r>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a:solidFill>
                <a:schemeClr val="lt1"/>
              </a:solidFill>
              <a:latin typeface="Arial"/>
              <a:ea typeface="Arial"/>
              <a:cs typeface="Arial"/>
              <a:sym typeface="Arial"/>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IN ST RU ME NT SZ</a:t>
            </a:r>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a:solidFill>
                <a:schemeClr val="lt1"/>
              </a:solidFill>
              <a:latin typeface="Arial"/>
              <a:ea typeface="Arial"/>
              <a:cs typeface="Arial"/>
              <a:sym typeface="Arial"/>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GA TL MZ CL RQ TX</a:t>
            </a:r>
            <a:endParaRPr/>
          </a:p>
        </p:txBody>
      </p:sp>
      <p:pic>
        <p:nvPicPr>
          <p:cNvPr id="416" name="Google Shape;416;p28"/>
          <p:cNvPicPr preferRelativeResize="0"/>
          <p:nvPr/>
        </p:nvPicPr>
        <p:blipFill rotWithShape="1">
          <a:blip r:embed="rId3">
            <a:alphaModFix/>
          </a:blip>
          <a:srcRect/>
          <a:stretch/>
        </p:blipFill>
        <p:spPr>
          <a:xfrm>
            <a:off x="4962525" y="3717277"/>
            <a:ext cx="4181475" cy="269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
          <p:cNvSpPr txBox="1">
            <a:spLocks noGrp="1"/>
          </p:cNvSpPr>
          <p:nvPr>
            <p:ph type="title"/>
          </p:nvPr>
        </p:nvSpPr>
        <p:spPr>
          <a:xfrm>
            <a:off x="685018" y="284176"/>
            <a:ext cx="8085757" cy="1508760"/>
          </a:xfrm>
          <a:prstGeom prst="rect">
            <a:avLst/>
          </a:prstGeom>
          <a:noFill/>
          <a:ln>
            <a:noFill/>
          </a:ln>
        </p:spPr>
        <p:txBody>
          <a:bodyPr spcFirstLastPara="1" wrap="square" lIns="91425" tIns="45700" rIns="91425" bIns="45700" anchor="ctr" anchorCtr="1">
            <a:noAutofit/>
          </a:bodyPr>
          <a:lstStyle/>
          <a:p>
            <a:pPr marL="0" lvl="0" indent="0"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Some Basic Terminology</a:t>
            </a:r>
            <a:endParaRPr dirty="0"/>
          </a:p>
        </p:txBody>
      </p:sp>
      <p:sp>
        <p:nvSpPr>
          <p:cNvPr id="238" name="Google Shape;238;p3"/>
          <p:cNvSpPr txBox="1">
            <a:spLocks noGrp="1"/>
          </p:cNvSpPr>
          <p:nvPr>
            <p:ph idx="1"/>
          </p:nvPr>
        </p:nvSpPr>
        <p:spPr>
          <a:xfrm>
            <a:off x="382556" y="2113998"/>
            <a:ext cx="8229600" cy="4779962"/>
          </a:xfrm>
          <a:prstGeom prst="rect">
            <a:avLst/>
          </a:prstGeom>
          <a:noFill/>
          <a:ln>
            <a:noFill/>
          </a:ln>
        </p:spPr>
        <p:txBody>
          <a:bodyPr spcFirstLastPara="1" wrap="square" lIns="91425" tIns="45700" rIns="91425" bIns="45700" anchor="t" anchorCtr="0">
            <a:noAutofit/>
          </a:bodyPr>
          <a:lstStyle/>
          <a:p>
            <a:pPr>
              <a:lnSpc>
                <a:spcPct val="100000"/>
              </a:lnSpc>
              <a:spcBef>
                <a:spcPts val="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Plaintext</a:t>
            </a:r>
            <a:r>
              <a:rPr lang="en-US" sz="2400" b="0" i="0" u="none" dirty="0">
                <a:solidFill>
                  <a:schemeClr val="lt1"/>
                </a:solidFill>
                <a:latin typeface="Arial"/>
                <a:ea typeface="Arial"/>
                <a:cs typeface="Arial"/>
                <a:sym typeface="Arial"/>
              </a:rPr>
              <a:t> - original message </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Ciphertext</a:t>
            </a:r>
            <a:r>
              <a:rPr lang="en-US" sz="2400" b="0" i="0" u="none" dirty="0">
                <a:solidFill>
                  <a:schemeClr val="lt1"/>
                </a:solidFill>
                <a:latin typeface="Arial"/>
                <a:ea typeface="Arial"/>
                <a:cs typeface="Arial"/>
                <a:sym typeface="Arial"/>
              </a:rPr>
              <a:t> - coded message </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Cipher</a:t>
            </a:r>
            <a:r>
              <a:rPr lang="en-US" sz="2400" b="0" i="0" u="none" dirty="0">
                <a:solidFill>
                  <a:schemeClr val="lt1"/>
                </a:solidFill>
                <a:latin typeface="Arial"/>
                <a:ea typeface="Arial"/>
                <a:cs typeface="Arial"/>
                <a:sym typeface="Arial"/>
              </a:rPr>
              <a:t> - algorithm for transforming plaintext to ciphertext </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Key</a:t>
            </a:r>
            <a:r>
              <a:rPr lang="en-US" sz="2400" b="0" i="0" u="none" dirty="0">
                <a:solidFill>
                  <a:schemeClr val="lt1"/>
                </a:solidFill>
                <a:latin typeface="Arial"/>
                <a:ea typeface="Arial"/>
                <a:cs typeface="Arial"/>
                <a:sym typeface="Arial"/>
              </a:rPr>
              <a:t> - info used in cipher known only to sender/receiver </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Encipher (encrypt)</a:t>
            </a:r>
            <a:r>
              <a:rPr lang="en-US" sz="2400" b="0" i="0" u="none" dirty="0">
                <a:solidFill>
                  <a:schemeClr val="lt1"/>
                </a:solidFill>
                <a:latin typeface="Arial"/>
                <a:ea typeface="Arial"/>
                <a:cs typeface="Arial"/>
                <a:sym typeface="Arial"/>
              </a:rPr>
              <a:t> - converting plaintext to ciphertext </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Decipher (decrypt)</a:t>
            </a:r>
            <a:r>
              <a:rPr lang="en-US" sz="2400" b="0" i="0" u="none" dirty="0">
                <a:solidFill>
                  <a:schemeClr val="lt1"/>
                </a:solidFill>
                <a:latin typeface="Arial"/>
                <a:ea typeface="Arial"/>
                <a:cs typeface="Arial"/>
                <a:sym typeface="Arial"/>
              </a:rPr>
              <a:t> - recovering </a:t>
            </a:r>
            <a:r>
              <a:rPr lang="en-US" sz="2400" dirty="0">
                <a:solidFill>
                  <a:schemeClr val="lt1"/>
                </a:solidFill>
                <a:latin typeface="Arial"/>
                <a:ea typeface="Arial"/>
                <a:cs typeface="Arial"/>
                <a:sym typeface="Arial"/>
              </a:rPr>
              <a:t>plaintext</a:t>
            </a:r>
            <a:r>
              <a:rPr lang="en-US" sz="2400" dirty="0">
                <a:sym typeface="Arial"/>
              </a:rPr>
              <a:t> from </a:t>
            </a:r>
            <a:r>
              <a:rPr lang="en-US" sz="2400" b="0" i="0" u="none" dirty="0" err="1">
                <a:solidFill>
                  <a:schemeClr val="lt1"/>
                </a:solidFill>
                <a:latin typeface="Arial"/>
                <a:ea typeface="Arial"/>
                <a:cs typeface="Arial"/>
                <a:sym typeface="Arial"/>
              </a:rPr>
              <a:t>ciphertext</a:t>
            </a:r>
            <a:endParaRPr lang="en-US" sz="2400" dirty="0">
              <a:solidFill>
                <a:schemeClr val="lt1"/>
              </a:solidFill>
              <a:latin typeface="Arial"/>
              <a:ea typeface="Arial"/>
              <a:cs typeface="Arial"/>
              <a:sym typeface="Arial"/>
            </a:endParaRPr>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Cryptography</a:t>
            </a:r>
            <a:r>
              <a:rPr lang="en-US" sz="2400" b="0" i="0" u="none" dirty="0">
                <a:solidFill>
                  <a:schemeClr val="lt1"/>
                </a:solidFill>
                <a:latin typeface="Arial"/>
                <a:ea typeface="Arial"/>
                <a:cs typeface="Arial"/>
                <a:sym typeface="Arial"/>
              </a:rPr>
              <a:t> - study of encryption principles/methods</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Cryptanalysis (codebreaking)</a:t>
            </a:r>
            <a:r>
              <a:rPr lang="en-US" sz="2400" b="0" i="0" u="none" dirty="0">
                <a:solidFill>
                  <a:schemeClr val="lt1"/>
                </a:solidFill>
                <a:latin typeface="Arial"/>
                <a:ea typeface="Arial"/>
                <a:cs typeface="Arial"/>
                <a:sym typeface="Arial"/>
              </a:rPr>
              <a:t> - study of principles/ methods of deciphering ciphertext </a:t>
            </a:r>
            <a:r>
              <a:rPr lang="en-US" sz="2400" b="0" i="1" u="none" dirty="0">
                <a:solidFill>
                  <a:schemeClr val="lt1"/>
                </a:solidFill>
                <a:latin typeface="Arial"/>
                <a:ea typeface="Arial"/>
                <a:cs typeface="Arial"/>
                <a:sym typeface="Arial"/>
              </a:rPr>
              <a:t>without</a:t>
            </a:r>
            <a:r>
              <a:rPr lang="en-US" sz="2400" b="0" i="0" u="none" dirty="0">
                <a:solidFill>
                  <a:schemeClr val="lt1"/>
                </a:solidFill>
                <a:latin typeface="Arial"/>
                <a:ea typeface="Arial"/>
                <a:cs typeface="Arial"/>
                <a:sym typeface="Arial"/>
              </a:rPr>
              <a:t> knowing key</a:t>
            </a:r>
            <a:endParaRPr lang="en-US" dirty="0"/>
          </a:p>
          <a:p>
            <a:pPr>
              <a:lnSpc>
                <a:spcPct val="100000"/>
              </a:lnSpc>
              <a:spcBef>
                <a:spcPts val="480"/>
              </a:spcBef>
              <a:spcAft>
                <a:spcPts val="0"/>
              </a:spcAft>
              <a:buClr>
                <a:schemeClr val="hlink"/>
              </a:buClr>
              <a:buSzPts val="1920"/>
              <a:buFont typeface="Wingdings" panose="05000000000000000000" pitchFamily="2" charset="2"/>
              <a:buChar char="v"/>
            </a:pPr>
            <a:r>
              <a:rPr lang="en-US" sz="2400" b="1" i="0" u="none" dirty="0">
                <a:solidFill>
                  <a:schemeClr val="lt1"/>
                </a:solidFill>
                <a:latin typeface="Arial"/>
                <a:ea typeface="Arial"/>
                <a:cs typeface="Arial"/>
                <a:sym typeface="Arial"/>
              </a:rPr>
              <a:t>Cryptology</a:t>
            </a:r>
            <a:r>
              <a:rPr lang="en-US" sz="2400" b="0" i="0" u="none" dirty="0">
                <a:solidFill>
                  <a:schemeClr val="lt1"/>
                </a:solidFill>
                <a:latin typeface="Arial"/>
                <a:ea typeface="Arial"/>
                <a:cs typeface="Arial"/>
                <a:sym typeface="Arial"/>
              </a:rPr>
              <a:t> - field of both cryptography and cryptanalysis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8">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8">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8">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8">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8">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8">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8">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Decrypting</a:t>
            </a:r>
            <a:r>
              <a:rPr lang="en-US" sz="4400" b="1" i="0" u="none" dirty="0">
                <a:solidFill>
                  <a:schemeClr val="lt2"/>
                </a:solidFill>
                <a:latin typeface="Arial"/>
                <a:ea typeface="Arial"/>
                <a:cs typeface="Arial"/>
                <a:sym typeface="Arial"/>
              </a:rPr>
              <a:t> </a:t>
            </a:r>
            <a:endParaRPr dirty="0"/>
          </a:p>
        </p:txBody>
      </p:sp>
      <p:sp>
        <p:nvSpPr>
          <p:cNvPr id="422" name="Google Shape;422;p2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KOKFRYPBFS</a:t>
            </a:r>
            <a:endParaRPr/>
          </a:p>
        </p:txBody>
      </p:sp>
      <p:pic>
        <p:nvPicPr>
          <p:cNvPr id="423" name="Google Shape;423;p29"/>
          <p:cNvPicPr preferRelativeResize="0"/>
          <p:nvPr/>
        </p:nvPicPr>
        <p:blipFill rotWithShape="1">
          <a:blip r:embed="rId3">
            <a:alphaModFix/>
          </a:blip>
          <a:srcRect/>
          <a:stretch/>
        </p:blipFill>
        <p:spPr>
          <a:xfrm>
            <a:off x="4188473" y="2145036"/>
            <a:ext cx="4878387" cy="3146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Decrypting </a:t>
            </a:r>
            <a:endParaRPr dirty="0"/>
          </a:p>
        </p:txBody>
      </p:sp>
      <p:sp>
        <p:nvSpPr>
          <p:cNvPr id="429" name="Google Shape;429;p3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KOKFRYPBFS</a:t>
            </a:r>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a:solidFill>
                <a:schemeClr val="lt1"/>
              </a:solidFill>
              <a:latin typeface="Arial"/>
              <a:ea typeface="Arial"/>
              <a:cs typeface="Arial"/>
              <a:sym typeface="Arial"/>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a:solidFill>
                <a:schemeClr val="lt1"/>
              </a:solidFill>
              <a:latin typeface="Arial"/>
              <a:ea typeface="Arial"/>
              <a:cs typeface="Arial"/>
              <a:sym typeface="Arial"/>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KO KF RY PB FS</a:t>
            </a:r>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a:solidFill>
                <a:schemeClr val="lt1"/>
              </a:solidFill>
              <a:latin typeface="Arial"/>
              <a:ea typeface="Arial"/>
              <a:cs typeface="Arial"/>
              <a:sym typeface="Arial"/>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FR IE  ND SH IP</a:t>
            </a:r>
            <a:endParaRPr/>
          </a:p>
        </p:txBody>
      </p:sp>
      <p:pic>
        <p:nvPicPr>
          <p:cNvPr id="430" name="Google Shape;430;p30"/>
          <p:cNvPicPr preferRelativeResize="0"/>
          <p:nvPr/>
        </p:nvPicPr>
        <p:blipFill rotWithShape="1">
          <a:blip r:embed="rId3">
            <a:alphaModFix/>
          </a:blip>
          <a:srcRect/>
          <a:stretch/>
        </p:blipFill>
        <p:spPr>
          <a:xfrm>
            <a:off x="4781777" y="2490268"/>
            <a:ext cx="4229100" cy="2727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1"/>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Encrypting</a:t>
            </a:r>
            <a:r>
              <a:rPr lang="en-US" sz="4400" b="1" i="0" u="none" dirty="0">
                <a:solidFill>
                  <a:schemeClr val="lt2"/>
                </a:solidFill>
                <a:latin typeface="Arial"/>
                <a:ea typeface="Arial"/>
                <a:cs typeface="Arial"/>
                <a:sym typeface="Arial"/>
              </a:rPr>
              <a:t> </a:t>
            </a:r>
            <a:r>
              <a:rPr lang="en-US" sz="4400" b="1" i="0" u="none" dirty="0">
                <a:latin typeface="Arial"/>
                <a:ea typeface="Arial"/>
                <a:cs typeface="Arial"/>
                <a:sym typeface="Arial"/>
              </a:rPr>
              <a:t>and</a:t>
            </a:r>
            <a:r>
              <a:rPr lang="en-US" sz="4400" b="1" i="0" u="none" dirty="0">
                <a:solidFill>
                  <a:schemeClr val="lt2"/>
                </a:solidFill>
                <a:latin typeface="Arial"/>
                <a:ea typeface="Arial"/>
                <a:cs typeface="Arial"/>
                <a:sym typeface="Arial"/>
              </a:rPr>
              <a:t> </a:t>
            </a:r>
            <a:r>
              <a:rPr lang="en-US" sz="4400" b="1" i="0" u="none" dirty="0">
                <a:latin typeface="Arial"/>
                <a:ea typeface="Arial"/>
                <a:cs typeface="Arial"/>
                <a:sym typeface="Arial"/>
              </a:rPr>
              <a:t>Decrypting</a:t>
            </a:r>
            <a:endParaRPr dirty="0"/>
          </a:p>
        </p:txBody>
      </p:sp>
      <p:sp>
        <p:nvSpPr>
          <p:cNvPr id="437" name="Google Shape;437;p31"/>
          <p:cNvSpPr txBox="1">
            <a:spLocks noGrp="1"/>
          </p:cNvSpPr>
          <p:nvPr>
            <p:ph idx="1"/>
          </p:nvPr>
        </p:nvSpPr>
        <p:spPr>
          <a:xfrm>
            <a:off x="233265" y="2119299"/>
            <a:ext cx="8458200" cy="4454525"/>
          </a:xfrm>
          <a:prstGeom prst="rect">
            <a:avLst/>
          </a:prstGeom>
          <a:noFill/>
          <a:ln>
            <a:noFill/>
          </a:ln>
        </p:spPr>
        <p:txBody>
          <a:bodyPr spcFirstLastPara="1" wrap="square" lIns="91425" tIns="45700" rIns="91425" bIns="45700" anchor="t" anchorCtr="0">
            <a:noAutofit/>
          </a:bodyPr>
          <a:lstStyle/>
          <a:p>
            <a:pPr marL="533400" lvl="0" indent="-533400" algn="l" rtl="0">
              <a:lnSpc>
                <a:spcPct val="8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Plaintext is encrypted two letters at a time </a:t>
            </a:r>
            <a:endParaRPr lang="en-US" dirty="0"/>
          </a:p>
          <a:p>
            <a:pPr marL="914400" lvl="1" indent="-457200" algn="l" rtl="0">
              <a:lnSpc>
                <a:spcPct val="8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If a pair is a repeated letter, insert filler like 'X’</a:t>
            </a:r>
            <a:endParaRPr lang="en-US" dirty="0"/>
          </a:p>
          <a:p>
            <a:pPr marL="914400" lvl="1" indent="-457200" algn="l" rtl="0">
              <a:lnSpc>
                <a:spcPct val="8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If both letters fall in the same row, replace each with letter to right	(wrapping back to start from end) </a:t>
            </a:r>
            <a:endParaRPr lang="en-US" dirty="0"/>
          </a:p>
          <a:p>
            <a:pPr marL="914400" lvl="1" indent="-457200" algn="l" rtl="0">
              <a:lnSpc>
                <a:spcPct val="8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If both letters fall in the same column, replace each with the letter below it (again wrapping to top from bottom)</a:t>
            </a:r>
            <a:endParaRPr lang="en-US" dirty="0"/>
          </a:p>
          <a:p>
            <a:pPr marL="914400" lvl="1" indent="-457200" algn="l" rtl="0">
              <a:lnSpc>
                <a:spcPct val="80000"/>
              </a:lnSpc>
              <a:spcBef>
                <a:spcPts val="560"/>
              </a:spcBef>
              <a:spcAft>
                <a:spcPts val="0"/>
              </a:spcAft>
              <a:buClr>
                <a:schemeClr val="lt2"/>
              </a:buClr>
              <a:buSzPts val="1400"/>
              <a:buAutoNum type="arabicPeriod"/>
            </a:pPr>
            <a:r>
              <a:rPr lang="en-US" sz="2800" b="0" i="0" u="none" dirty="0">
                <a:solidFill>
                  <a:schemeClr val="lt1"/>
                </a:solidFill>
                <a:latin typeface="Arial"/>
                <a:ea typeface="Arial"/>
                <a:cs typeface="Arial"/>
                <a:sym typeface="Arial"/>
              </a:rPr>
              <a:t>Otherwise each letter is replaced by the letter in the same row and in the column of the other letter of the pair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Security of Playfair Cipher</a:t>
            </a:r>
            <a:endParaRPr dirty="0"/>
          </a:p>
        </p:txBody>
      </p:sp>
      <p:sp>
        <p:nvSpPr>
          <p:cNvPr id="444" name="Google Shape;444;p3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Security much improved over monoalphabetic</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Since have 26 x 26 = 676 </a:t>
            </a:r>
            <a:r>
              <a:rPr lang="en-US" sz="2800" b="0" i="0" u="none" dirty="0" err="1">
                <a:solidFill>
                  <a:schemeClr val="lt1"/>
                </a:solidFill>
                <a:latin typeface="Arial"/>
                <a:ea typeface="Arial"/>
                <a:cs typeface="Arial"/>
                <a:sym typeface="Arial"/>
              </a:rPr>
              <a:t>digrams</a:t>
            </a:r>
            <a:r>
              <a:rPr lang="en-US" sz="2800" b="0" i="0" u="none" dirty="0">
                <a:solidFill>
                  <a:schemeClr val="lt1"/>
                </a:solidFill>
                <a:latin typeface="Arial"/>
                <a:ea typeface="Arial"/>
                <a:cs typeface="Arial"/>
                <a:sym typeface="Arial"/>
              </a:rPr>
              <a: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Would need a 676 entry frequency table to </a:t>
            </a:r>
            <a:r>
              <a:rPr lang="en-US" sz="2800" b="0" i="0" u="none" dirty="0" err="1">
                <a:solidFill>
                  <a:schemeClr val="lt1"/>
                </a:solidFill>
                <a:latin typeface="Arial"/>
                <a:ea typeface="Arial"/>
                <a:cs typeface="Arial"/>
                <a:sym typeface="Arial"/>
              </a:rPr>
              <a:t>analyse</a:t>
            </a:r>
            <a:r>
              <a:rPr lang="en-US" sz="2800" b="0" i="0" u="none" dirty="0">
                <a:solidFill>
                  <a:schemeClr val="lt1"/>
                </a:solidFill>
                <a:latin typeface="Arial"/>
                <a:ea typeface="Arial"/>
                <a:cs typeface="Arial"/>
                <a:sym typeface="Arial"/>
              </a:rPr>
              <a:t> (verses 26 for a monoalphabetic)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And correspondingly more ciphertext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Was widely used for many years</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err="1">
                <a:solidFill>
                  <a:schemeClr val="lt1"/>
                </a:solidFill>
                <a:latin typeface="Arial"/>
                <a:ea typeface="Arial"/>
                <a:cs typeface="Arial"/>
                <a:sym typeface="Arial"/>
              </a:rPr>
              <a:t>Eg.</a:t>
            </a:r>
            <a:r>
              <a:rPr lang="en-US" sz="2400" b="0" i="0" u="none" dirty="0">
                <a:solidFill>
                  <a:schemeClr val="lt1"/>
                </a:solidFill>
                <a:latin typeface="Arial"/>
                <a:ea typeface="Arial"/>
                <a:cs typeface="Arial"/>
                <a:sym typeface="Arial"/>
              </a:rPr>
              <a:t> By US &amp; </a:t>
            </a:r>
            <a:r>
              <a:rPr lang="en-US" sz="2400" b="0" i="0" u="none" dirty="0" err="1">
                <a:solidFill>
                  <a:schemeClr val="lt1"/>
                </a:solidFill>
                <a:latin typeface="Arial"/>
                <a:ea typeface="Arial"/>
                <a:cs typeface="Arial"/>
                <a:sym typeface="Arial"/>
              </a:rPr>
              <a:t>british</a:t>
            </a:r>
            <a:r>
              <a:rPr lang="en-US" sz="2400" b="0" i="0" u="none" dirty="0">
                <a:solidFill>
                  <a:schemeClr val="lt1"/>
                </a:solidFill>
                <a:latin typeface="Arial"/>
                <a:ea typeface="Arial"/>
                <a:cs typeface="Arial"/>
                <a:sym typeface="Arial"/>
              </a:rPr>
              <a:t> military in WW1</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It </a:t>
            </a:r>
            <a:r>
              <a:rPr lang="en-US" sz="2800" b="1" i="0" u="none" dirty="0">
                <a:solidFill>
                  <a:schemeClr val="lt1"/>
                </a:solidFill>
                <a:latin typeface="Arial"/>
                <a:ea typeface="Arial"/>
                <a:cs typeface="Arial"/>
                <a:sym typeface="Arial"/>
              </a:rPr>
              <a:t>can</a:t>
            </a:r>
            <a:r>
              <a:rPr lang="en-US" sz="2800" b="0" i="0" u="none" dirty="0">
                <a:solidFill>
                  <a:schemeClr val="lt1"/>
                </a:solidFill>
                <a:latin typeface="Arial"/>
                <a:ea typeface="Arial"/>
                <a:cs typeface="Arial"/>
                <a:sym typeface="Arial"/>
              </a:rPr>
              <a:t> be broken, given a few hundred letters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Since still has much of plaintext structure </a:t>
            </a:r>
            <a:endParaRPr lang="en-US" dirty="0"/>
          </a:p>
        </p:txBody>
      </p:sp>
      <p:sp>
        <p:nvSpPr>
          <p:cNvPr id="445" name="Google Shape;445;p32"/>
          <p:cNvSpPr txBox="1"/>
          <p:nvPr/>
        </p:nvSpPr>
        <p:spPr>
          <a:xfrm>
            <a:off x="7286625" y="6411912"/>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3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180340" algn="l" rtl="0">
              <a:spcBef>
                <a:spcPts val="0"/>
              </a:spcBef>
              <a:spcAft>
                <a:spcPts val="0"/>
              </a:spcAft>
              <a:buClr>
                <a:schemeClr val="hlink"/>
              </a:buClr>
              <a:buSzPts val="2560"/>
              <a:buFont typeface="Noto Sans Symbols"/>
              <a:buNone/>
            </a:pPr>
            <a:endParaRPr sz="3200">
              <a:solidFill>
                <a:schemeClr val="lt1"/>
              </a:solidFill>
              <a:latin typeface="Arial"/>
              <a:ea typeface="Arial"/>
              <a:cs typeface="Arial"/>
              <a:sym typeface="Arial"/>
            </a:endParaRPr>
          </a:p>
        </p:txBody>
      </p:sp>
      <p:pic>
        <p:nvPicPr>
          <p:cNvPr id="452" name="Google Shape;452;p33"/>
          <p:cNvPicPr preferRelativeResize="0"/>
          <p:nvPr/>
        </p:nvPicPr>
        <p:blipFill rotWithShape="1">
          <a:blip r:embed="rId3">
            <a:alphaModFix/>
          </a:blip>
          <a:srcRect/>
          <a:stretch/>
        </p:blipFill>
        <p:spPr>
          <a:xfrm>
            <a:off x="485191" y="903968"/>
            <a:ext cx="8408987" cy="5880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4"/>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Encrypt</a:t>
            </a:r>
            <a:endParaRPr dirty="0"/>
          </a:p>
        </p:txBody>
      </p:sp>
      <p:sp>
        <p:nvSpPr>
          <p:cNvPr id="458" name="Google Shape;458;p3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Text : ACT</a:t>
            </a:r>
            <a:endParaRPr dirty="0"/>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Key: GYBNQKURP</a:t>
            </a:r>
            <a:endParaRPr dirty="0"/>
          </a:p>
          <a:p>
            <a:pPr marL="342900" marR="0" lvl="0" indent="-180340" algn="l" rtl="0">
              <a:lnSpc>
                <a:spcPct val="100000"/>
              </a:lnSpc>
              <a:spcBef>
                <a:spcPts val="640"/>
              </a:spcBef>
              <a:spcAft>
                <a:spcPts val="0"/>
              </a:spcAft>
              <a:buClr>
                <a:schemeClr val="hlink"/>
              </a:buClr>
              <a:buSzPts val="2560"/>
              <a:buFont typeface="Noto Sans Symbols"/>
              <a:buNone/>
            </a:pPr>
            <a:endParaRPr sz="3200" b="0" i="0" u="none" dirty="0">
              <a:solidFill>
                <a:schemeClr val="lt1"/>
              </a:solidFill>
              <a:latin typeface="Arial"/>
              <a:ea typeface="Arial"/>
              <a:cs typeface="Arial"/>
              <a:sym typeface="Arial"/>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dirty="0">
              <a:solidFill>
                <a:schemeClr val="lt1"/>
              </a:solidFill>
              <a:latin typeface="Arial"/>
              <a:ea typeface="Arial"/>
              <a:cs typeface="Arial"/>
              <a:sym typeface="Arial"/>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dirty="0">
              <a:solidFill>
                <a:schemeClr val="lt1"/>
              </a:solidFill>
              <a:latin typeface="Arial"/>
              <a:ea typeface="Arial"/>
              <a:cs typeface="Arial"/>
              <a:sym typeface="Arial"/>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dirty="0">
              <a:solidFill>
                <a:schemeClr val="lt1"/>
              </a:solidFill>
              <a:latin typeface="Arial"/>
              <a:ea typeface="Arial"/>
              <a:cs typeface="Arial"/>
              <a:sym typeface="Arial"/>
            </a:endParaRPr>
          </a:p>
          <a:p>
            <a:pPr marL="342900" marR="0" lvl="0" indent="-180340" algn="l" rtl="0">
              <a:lnSpc>
                <a:spcPct val="100000"/>
              </a:lnSpc>
              <a:spcBef>
                <a:spcPts val="640"/>
              </a:spcBef>
              <a:spcAft>
                <a:spcPts val="0"/>
              </a:spcAft>
              <a:buClr>
                <a:schemeClr val="hlink"/>
              </a:buClr>
              <a:buSzPts val="2560"/>
              <a:buFont typeface="Noto Sans Symbols"/>
              <a:buNone/>
            </a:pPr>
            <a:endParaRPr sz="3200" b="0" i="0" u="none" dirty="0">
              <a:solidFill>
                <a:schemeClr val="lt1"/>
              </a:solidFill>
              <a:latin typeface="Arial"/>
              <a:ea typeface="Arial"/>
              <a:cs typeface="Arial"/>
              <a:sym typeface="Arial"/>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ENCRYPT : POH</a:t>
            </a:r>
            <a:endParaRPr dirty="0"/>
          </a:p>
        </p:txBody>
      </p:sp>
      <p:pic>
        <p:nvPicPr>
          <p:cNvPr id="459" name="Google Shape;459;p34"/>
          <p:cNvPicPr preferRelativeResize="0"/>
          <p:nvPr/>
        </p:nvPicPr>
        <p:blipFill rotWithShape="1">
          <a:blip r:embed="rId3">
            <a:alphaModFix/>
          </a:blip>
          <a:srcRect/>
          <a:stretch/>
        </p:blipFill>
        <p:spPr>
          <a:xfrm>
            <a:off x="255600" y="3258457"/>
            <a:ext cx="8631237" cy="2359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5"/>
          <p:cNvSpPr txBox="1">
            <a:spLocks noGrp="1"/>
          </p:cNvSpPr>
          <p:nvPr>
            <p:ph type="title"/>
          </p:nvPr>
        </p:nvSpPr>
        <p:spPr>
          <a:xfrm>
            <a:off x="317240" y="488903"/>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DECRYPT</a:t>
            </a:r>
            <a:endParaRPr dirty="0"/>
          </a:p>
        </p:txBody>
      </p:sp>
      <p:pic>
        <p:nvPicPr>
          <p:cNvPr id="465" name="Google Shape;465;p35"/>
          <p:cNvPicPr preferRelativeResize="0">
            <a:picLocks noGrp="1"/>
          </p:cNvPicPr>
          <p:nvPr>
            <p:ph idx="1"/>
          </p:nvPr>
        </p:nvPicPr>
        <p:blipFill rotWithShape="1">
          <a:blip r:embed="rId3">
            <a:alphaModFix/>
          </a:blip>
          <a:srcRect/>
          <a:stretch/>
        </p:blipFill>
        <p:spPr>
          <a:xfrm>
            <a:off x="1058991" y="3320239"/>
            <a:ext cx="7165975" cy="1873250"/>
          </a:xfrm>
          <a:prstGeom prst="rect">
            <a:avLst/>
          </a:prstGeom>
          <a:noFill/>
          <a:ln>
            <a:noFill/>
          </a:ln>
        </p:spPr>
      </p:pic>
      <p:sp>
        <p:nvSpPr>
          <p:cNvPr id="467" name="Google Shape;467;p35"/>
          <p:cNvSpPr txBox="1"/>
          <p:nvPr/>
        </p:nvSpPr>
        <p:spPr>
          <a:xfrm>
            <a:off x="438539" y="1965630"/>
            <a:ext cx="8406881"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a:buNone/>
            </a:pPr>
            <a:r>
              <a:rPr lang="en-US" sz="2400" b="0" i="0" u="none" dirty="0">
                <a:solidFill>
                  <a:schemeClr val="lt1"/>
                </a:solidFill>
                <a:latin typeface="Arial"/>
                <a:ea typeface="Arial"/>
                <a:cs typeface="Arial"/>
                <a:sym typeface="Arial"/>
              </a:rPr>
              <a:t>To decrypt the message, we turn the ciphertext back into a vector, then simply multiply by the inverse matrix of the key matrix</a:t>
            </a:r>
            <a:endParaRPr dirty="0"/>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dirty="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5"/>
          <p:cNvSpPr txBox="1">
            <a:spLocks noGrp="1"/>
          </p:cNvSpPr>
          <p:nvPr>
            <p:ph type="title"/>
          </p:nvPr>
        </p:nvSpPr>
        <p:spPr>
          <a:xfrm>
            <a:off x="317240" y="488903"/>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DECRYPT</a:t>
            </a:r>
            <a:endParaRPr dirty="0"/>
          </a:p>
        </p:txBody>
      </p:sp>
      <p:pic>
        <p:nvPicPr>
          <p:cNvPr id="466" name="Google Shape;466;p35"/>
          <p:cNvPicPr preferRelativeResize="0"/>
          <p:nvPr/>
        </p:nvPicPr>
        <p:blipFill rotWithShape="1">
          <a:blip r:embed="rId3">
            <a:alphaModFix/>
          </a:blip>
          <a:srcRect/>
          <a:stretch/>
        </p:blipFill>
        <p:spPr>
          <a:xfrm>
            <a:off x="317240" y="2705132"/>
            <a:ext cx="7942262" cy="1873250"/>
          </a:xfrm>
          <a:prstGeom prst="rect">
            <a:avLst/>
          </a:prstGeom>
          <a:noFill/>
          <a:ln>
            <a:noFill/>
          </a:ln>
        </p:spPr>
      </p:pic>
      <p:sp>
        <p:nvSpPr>
          <p:cNvPr id="467" name="Google Shape;467;p35"/>
          <p:cNvSpPr txBox="1"/>
          <p:nvPr/>
        </p:nvSpPr>
        <p:spPr>
          <a:xfrm>
            <a:off x="592493" y="2093038"/>
            <a:ext cx="6265507"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a:buNone/>
            </a:pPr>
            <a:r>
              <a:rPr lang="en-US" sz="2400" b="0" i="0" u="none" dirty="0">
                <a:solidFill>
                  <a:schemeClr val="lt1"/>
                </a:solidFill>
                <a:latin typeface="Arial"/>
                <a:ea typeface="Arial"/>
                <a:cs typeface="Arial"/>
                <a:sym typeface="Arial"/>
              </a:rPr>
              <a:t>Decrypt –&gt; POH</a:t>
            </a:r>
            <a:endParaRPr dirty="0"/>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endParaRPr sz="2400" b="0" i="0" u="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400"/>
              <a:buFont typeface="Arial"/>
              <a:buNone/>
            </a:pPr>
            <a:r>
              <a:rPr lang="en-US" sz="2400" b="0" i="0" u="none" dirty="0">
                <a:solidFill>
                  <a:schemeClr val="lt1"/>
                </a:solidFill>
                <a:latin typeface="Arial"/>
                <a:ea typeface="Arial"/>
                <a:cs typeface="Arial"/>
                <a:sym typeface="Arial"/>
              </a:rPr>
              <a:t>Plain text -&gt;ACT</a:t>
            </a:r>
            <a:endParaRPr dirty="0"/>
          </a:p>
          <a:p>
            <a:pPr marL="0" marR="0" lvl="0" indent="0" algn="l" rtl="0">
              <a:lnSpc>
                <a:spcPct val="100000"/>
              </a:lnSpc>
              <a:spcBef>
                <a:spcPts val="0"/>
              </a:spcBef>
              <a:spcAft>
                <a:spcPts val="0"/>
              </a:spcAft>
              <a:buNone/>
            </a:pPr>
            <a:endParaRPr sz="2400" b="0" i="0" u="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8121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Inverse of a matrix</a:t>
            </a:r>
            <a:endParaRPr dirty="0"/>
          </a:p>
        </p:txBody>
      </p:sp>
      <p:pic>
        <p:nvPicPr>
          <p:cNvPr id="473" name="Google Shape;473;p36" descr="Image result for inverseof matrix example"/>
          <p:cNvPicPr preferRelativeResize="0">
            <a:picLocks noGrp="1"/>
          </p:cNvPicPr>
          <p:nvPr>
            <p:ph idx="1"/>
          </p:nvPr>
        </p:nvPicPr>
        <p:blipFill rotWithShape="1">
          <a:blip r:embed="rId3">
            <a:alphaModFix/>
          </a:blip>
          <a:stretch/>
        </p:blipFill>
        <p:spPr>
          <a:xfrm>
            <a:off x="5398828" y="3363686"/>
            <a:ext cx="3552825" cy="2209800"/>
          </a:xfrm>
          <a:prstGeom prst="rect">
            <a:avLst/>
          </a:prstGeom>
          <a:noFill/>
          <a:ln>
            <a:noFill/>
          </a:ln>
        </p:spPr>
      </p:pic>
      <p:pic>
        <p:nvPicPr>
          <p:cNvPr id="474" name="Google Shape;474;p36"/>
          <p:cNvPicPr preferRelativeResize="0"/>
          <p:nvPr/>
        </p:nvPicPr>
        <p:blipFill rotWithShape="1">
          <a:blip r:embed="rId4">
            <a:alphaModFix/>
          </a:blip>
          <a:srcRect/>
          <a:stretch/>
        </p:blipFill>
        <p:spPr>
          <a:xfrm>
            <a:off x="192347" y="3292475"/>
            <a:ext cx="4903787" cy="2482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7"/>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Finding K </a:t>
            </a:r>
            <a:endParaRPr dirty="0"/>
          </a:p>
        </p:txBody>
      </p:sp>
      <p:sp>
        <p:nvSpPr>
          <p:cNvPr id="480" name="Google Shape;480;p37"/>
          <p:cNvSpPr txBox="1">
            <a:spLocks noGrp="1"/>
          </p:cNvSpPr>
          <p:nvPr>
            <p:ph idx="1"/>
          </p:nvPr>
        </p:nvSpPr>
        <p:spPr>
          <a:xfrm>
            <a:off x="124631" y="1935162"/>
            <a:ext cx="8893175" cy="4454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Suppose that the plaintext "</a:t>
            </a:r>
            <a:r>
              <a:rPr lang="en-US" sz="3200" b="0" i="0" u="none" dirty="0" err="1">
                <a:solidFill>
                  <a:schemeClr val="lt1"/>
                </a:solidFill>
                <a:latin typeface="Arial"/>
                <a:ea typeface="Arial"/>
                <a:cs typeface="Arial"/>
                <a:sym typeface="Arial"/>
              </a:rPr>
              <a:t>friday</a:t>
            </a:r>
            <a:r>
              <a:rPr lang="en-US" sz="3200" b="0" i="0" u="none" dirty="0">
                <a:solidFill>
                  <a:schemeClr val="lt1"/>
                </a:solidFill>
                <a:latin typeface="Arial"/>
                <a:ea typeface="Arial"/>
                <a:cs typeface="Arial"/>
                <a:sym typeface="Arial"/>
              </a:rPr>
              <a:t>" is encrypted using a 2 x 2 Hill cipher to yield the ciphertext PQCFKU</a:t>
            </a:r>
            <a:endParaRPr dirty="0"/>
          </a:p>
        </p:txBody>
      </p:sp>
      <p:pic>
        <p:nvPicPr>
          <p:cNvPr id="481" name="Google Shape;481;p37"/>
          <p:cNvPicPr preferRelativeResize="0"/>
          <p:nvPr/>
        </p:nvPicPr>
        <p:blipFill rotWithShape="1">
          <a:blip r:embed="rId3">
            <a:alphaModFix/>
          </a:blip>
          <a:srcRect/>
          <a:stretch/>
        </p:blipFill>
        <p:spPr>
          <a:xfrm>
            <a:off x="1100137" y="3579941"/>
            <a:ext cx="1952625" cy="733425"/>
          </a:xfrm>
          <a:prstGeom prst="rect">
            <a:avLst/>
          </a:prstGeom>
          <a:noFill/>
          <a:ln>
            <a:noFill/>
          </a:ln>
        </p:spPr>
      </p:pic>
      <p:pic>
        <p:nvPicPr>
          <p:cNvPr id="482" name="Google Shape;482;p37"/>
          <p:cNvPicPr preferRelativeResize="0"/>
          <p:nvPr/>
        </p:nvPicPr>
        <p:blipFill rotWithShape="1">
          <a:blip r:embed="rId4">
            <a:alphaModFix/>
          </a:blip>
          <a:srcRect/>
          <a:stretch/>
        </p:blipFill>
        <p:spPr>
          <a:xfrm>
            <a:off x="3156730" y="3579941"/>
            <a:ext cx="1743075" cy="666750"/>
          </a:xfrm>
          <a:prstGeom prst="rect">
            <a:avLst/>
          </a:prstGeom>
          <a:noFill/>
          <a:ln>
            <a:noFill/>
          </a:ln>
        </p:spPr>
      </p:pic>
      <p:pic>
        <p:nvPicPr>
          <p:cNvPr id="483" name="Google Shape;483;p37"/>
          <p:cNvPicPr preferRelativeResize="0"/>
          <p:nvPr/>
        </p:nvPicPr>
        <p:blipFill rotWithShape="1">
          <a:blip r:embed="rId5">
            <a:alphaModFix/>
          </a:blip>
          <a:srcRect/>
          <a:stretch/>
        </p:blipFill>
        <p:spPr>
          <a:xfrm>
            <a:off x="5399867" y="3598991"/>
            <a:ext cx="1971675" cy="628650"/>
          </a:xfrm>
          <a:prstGeom prst="rect">
            <a:avLst/>
          </a:prstGeom>
          <a:noFill/>
          <a:ln>
            <a:noFill/>
          </a:ln>
        </p:spPr>
      </p:pic>
      <p:pic>
        <p:nvPicPr>
          <p:cNvPr id="484" name="Google Shape;484;p37"/>
          <p:cNvPicPr preferRelativeResize="0"/>
          <p:nvPr/>
        </p:nvPicPr>
        <p:blipFill rotWithShape="1">
          <a:blip r:embed="rId6">
            <a:alphaModFix/>
          </a:blip>
          <a:srcRect/>
          <a:stretch/>
        </p:blipFill>
        <p:spPr>
          <a:xfrm>
            <a:off x="900112" y="4541108"/>
            <a:ext cx="3400425" cy="800100"/>
          </a:xfrm>
          <a:prstGeom prst="rect">
            <a:avLst/>
          </a:prstGeom>
          <a:noFill/>
          <a:ln>
            <a:noFill/>
          </a:ln>
        </p:spPr>
      </p:pic>
      <p:pic>
        <p:nvPicPr>
          <p:cNvPr id="485" name="Google Shape;485;p37"/>
          <p:cNvPicPr preferRelativeResize="0"/>
          <p:nvPr/>
        </p:nvPicPr>
        <p:blipFill rotWithShape="1">
          <a:blip r:embed="rId7">
            <a:alphaModFix/>
          </a:blip>
          <a:srcRect/>
          <a:stretch/>
        </p:blipFill>
        <p:spPr>
          <a:xfrm>
            <a:off x="5076018" y="4554196"/>
            <a:ext cx="2619375" cy="790575"/>
          </a:xfrm>
          <a:prstGeom prst="rect">
            <a:avLst/>
          </a:prstGeom>
          <a:noFill/>
          <a:ln>
            <a:noFill/>
          </a:ln>
        </p:spPr>
      </p:pic>
      <p:pic>
        <p:nvPicPr>
          <p:cNvPr id="486" name="Google Shape;486;p37"/>
          <p:cNvPicPr preferRelativeResize="0"/>
          <p:nvPr/>
        </p:nvPicPr>
        <p:blipFill rotWithShape="1">
          <a:blip r:embed="rId8">
            <a:alphaModFix/>
          </a:blip>
          <a:srcRect/>
          <a:stretch/>
        </p:blipFill>
        <p:spPr>
          <a:xfrm>
            <a:off x="1366643" y="5568950"/>
            <a:ext cx="6067425" cy="93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
          <p:cNvSpPr txBox="1">
            <a:spLocks noGrp="1"/>
          </p:cNvSpPr>
          <p:nvPr>
            <p:ph type="title"/>
          </p:nvPr>
        </p:nvSpPr>
        <p:spPr>
          <a:xfrm>
            <a:off x="223935" y="284176"/>
            <a:ext cx="8233484" cy="1508760"/>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Symmetric Cipher Model</a:t>
            </a:r>
            <a:endParaRPr dirty="0"/>
          </a:p>
        </p:txBody>
      </p:sp>
      <p:pic>
        <p:nvPicPr>
          <p:cNvPr id="245" name="Google Shape;245;p4"/>
          <p:cNvPicPr preferRelativeResize="0">
            <a:picLocks noGrp="1"/>
          </p:cNvPicPr>
          <p:nvPr>
            <p:ph idx="1"/>
          </p:nvPr>
        </p:nvPicPr>
        <p:blipFill rotWithShape="1">
          <a:blip r:embed="rId3">
            <a:alphaModFix amt="70195"/>
          </a:blip>
          <a:stretch/>
        </p:blipFill>
        <p:spPr>
          <a:xfrm>
            <a:off x="811763" y="1999240"/>
            <a:ext cx="7645656" cy="413097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8"/>
          <p:cNvSpPr txBox="1">
            <a:spLocks noGrp="1"/>
          </p:cNvSpPr>
          <p:nvPr>
            <p:ph type="title"/>
          </p:nvPr>
        </p:nvSpPr>
        <p:spPr>
          <a:xfrm>
            <a:off x="457200" y="31750"/>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Polyalphabetic Ciphers</a:t>
            </a:r>
            <a:endParaRPr dirty="0"/>
          </a:p>
        </p:txBody>
      </p:sp>
      <p:sp>
        <p:nvSpPr>
          <p:cNvPr id="493" name="Google Shape;493;p38"/>
          <p:cNvSpPr txBox="1">
            <a:spLocks noGrp="1"/>
          </p:cNvSpPr>
          <p:nvPr>
            <p:ph idx="1"/>
          </p:nvPr>
        </p:nvSpPr>
        <p:spPr>
          <a:xfrm>
            <a:off x="241300" y="1897095"/>
            <a:ext cx="86614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Improve security using multiple cipher alphabets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Make cryptanalysis harder with more alphabets to guess and flatter frequency distribution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Use a key to select which alphabet is used for each letter of the message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Use each alphabet in turn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Repeat from start after end of key is reached</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 A set of related monoalphabetic substitution rules is used. </a:t>
            </a:r>
            <a:endParaRPr lang="en-US" sz="2400" dirty="0"/>
          </a:p>
          <a:p>
            <a:pPr marL="342900" lvl="0" indent="-342900" algn="l" rtl="0">
              <a:lnSpc>
                <a:spcPct val="100000"/>
              </a:lnSpc>
              <a:spcBef>
                <a:spcPts val="560"/>
              </a:spcBef>
              <a:spcAft>
                <a:spcPts val="0"/>
              </a:spcAft>
              <a:buClr>
                <a:schemeClr val="hlink"/>
              </a:buClr>
              <a:buSzPts val="2240"/>
              <a:buFont typeface="Noto Sans Symbols"/>
              <a:buChar char="⮚"/>
            </a:pPr>
            <a:r>
              <a:rPr lang="en-US" sz="2400" b="0" i="0" u="none" dirty="0">
                <a:solidFill>
                  <a:schemeClr val="lt1"/>
                </a:solidFill>
                <a:latin typeface="Arial"/>
                <a:ea typeface="Arial"/>
                <a:cs typeface="Arial"/>
                <a:sym typeface="Arial"/>
              </a:rPr>
              <a:t>A key determines which particular rule is chosen for a given transformation.  </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a:t>
            </a:r>
            <a:endParaRPr dirty="0"/>
          </a:p>
        </p:txBody>
      </p:sp>
      <p:sp>
        <p:nvSpPr>
          <p:cNvPr id="499" name="Google Shape;499;p3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180340" algn="l" rtl="0">
              <a:spcBef>
                <a:spcPts val="0"/>
              </a:spcBef>
              <a:spcAft>
                <a:spcPts val="0"/>
              </a:spcAft>
              <a:buClr>
                <a:schemeClr val="hlink"/>
              </a:buClr>
              <a:buSzPts val="2560"/>
              <a:buFont typeface="Noto Sans Symbols"/>
              <a:buNone/>
            </a:pPr>
            <a:endParaRPr sz="3200">
              <a:solidFill>
                <a:schemeClr val="lt1"/>
              </a:solidFill>
              <a:latin typeface="Arial"/>
              <a:ea typeface="Arial"/>
              <a:cs typeface="Arial"/>
              <a:sym typeface="Arial"/>
            </a:endParaRPr>
          </a:p>
        </p:txBody>
      </p:sp>
      <p:sp>
        <p:nvSpPr>
          <p:cNvPr id="500" name="Google Shape;500;p39"/>
          <p:cNvSpPr txBox="1"/>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501" name="Google Shape;501;p39"/>
          <p:cNvPicPr preferRelativeResize="0"/>
          <p:nvPr/>
        </p:nvPicPr>
        <p:blipFill rotWithShape="1">
          <a:blip r:embed="rId3">
            <a:alphaModFix/>
          </a:blip>
          <a:srcRect/>
          <a:stretch/>
        </p:blipFill>
        <p:spPr>
          <a:xfrm>
            <a:off x="215167" y="2011680"/>
            <a:ext cx="8712103" cy="46423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0"/>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Example of </a:t>
            </a: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a:t>
            </a:r>
            <a:endParaRPr dirty="0"/>
          </a:p>
        </p:txBody>
      </p:sp>
      <p:sp>
        <p:nvSpPr>
          <p:cNvPr id="508" name="Google Shape;508;p4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write the plaintext out </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write the keyword repeated above it</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use each key letter as a caesar cipher key </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encrypt the corresponding plaintext letter</a:t>
            </a:r>
            <a:endParaRPr/>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eg using keyword </a:t>
            </a:r>
            <a:r>
              <a:rPr lang="en-US" sz="2800" b="0" i="1" u="none">
                <a:solidFill>
                  <a:schemeClr val="lt1"/>
                </a:solidFill>
                <a:latin typeface="Arial"/>
                <a:ea typeface="Arial"/>
                <a:cs typeface="Arial"/>
                <a:sym typeface="Arial"/>
              </a:rPr>
              <a:t>deceptive</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Courier"/>
                <a:ea typeface="Courier"/>
                <a:cs typeface="Courier"/>
                <a:sym typeface="Courier"/>
              </a:rPr>
              <a:t>key:       deceptivedeceptivedeceptive</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Courier"/>
                <a:ea typeface="Courier"/>
                <a:cs typeface="Courier"/>
                <a:sym typeface="Courier"/>
              </a:rPr>
              <a:t>plaintext: wearediscoveredsaveyourself</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Courier"/>
                <a:ea typeface="Courier"/>
                <a:cs typeface="Courier"/>
                <a:sym typeface="Courier"/>
              </a:rPr>
              <a:t>ciphertext:ZICVTWQNGRZGVTWAVZHCQYGLMGJ</a:t>
            </a:r>
            <a:endParaRPr/>
          </a:p>
          <a:p>
            <a:pPr marL="742950" lvl="1" indent="-285750" algn="l" rtl="0">
              <a:lnSpc>
                <a:spcPct val="100000"/>
              </a:lnSpc>
              <a:spcBef>
                <a:spcPts val="480"/>
              </a:spcBef>
              <a:spcAft>
                <a:spcPts val="0"/>
              </a:spcAft>
              <a:buSzPts val="1200"/>
              <a:buNone/>
            </a:pPr>
            <a:r>
              <a:rPr lang="en-US" sz="2400" b="0" i="0" u="none">
                <a:solidFill>
                  <a:schemeClr val="lt1"/>
                </a:solidFill>
                <a:latin typeface="Arial"/>
                <a:ea typeface="Arial"/>
                <a:cs typeface="Arial"/>
                <a:sym typeface="Aria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1"/>
          <p:cNvSpPr txBox="1">
            <a:spLocks noGrp="1"/>
          </p:cNvSpPr>
          <p:nvPr>
            <p:ph type="title"/>
          </p:nvPr>
        </p:nvSpPr>
        <p:spPr>
          <a:xfrm>
            <a:off x="457200" y="35054"/>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a:t>
            </a:r>
            <a:endParaRPr dirty="0"/>
          </a:p>
        </p:txBody>
      </p:sp>
      <p:sp>
        <p:nvSpPr>
          <p:cNvPr id="514" name="Google Shape;514;p41"/>
          <p:cNvSpPr txBox="1">
            <a:spLocks noGrp="1"/>
          </p:cNvSpPr>
          <p:nvPr>
            <p:ph idx="1"/>
          </p:nvPr>
        </p:nvSpPr>
        <p:spPr>
          <a:xfrm>
            <a:off x="-228600" y="755780"/>
            <a:ext cx="9601200" cy="3271222"/>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lt2"/>
              </a:buClr>
              <a:buSzPts val="1400"/>
              <a:buFont typeface="Noto Sans Symbols"/>
              <a:buNone/>
            </a:pPr>
            <a:r>
              <a:rPr lang="en-US" sz="2800" b="0" i="0" u="none" strike="noStrike" cap="none" dirty="0">
                <a:solidFill>
                  <a:schemeClr val="bg2"/>
                </a:solidFill>
                <a:latin typeface="Courier"/>
                <a:ea typeface="Courier"/>
                <a:cs typeface="Courier"/>
                <a:sym typeface="Courier"/>
              </a:rPr>
              <a:t>key:      </a:t>
            </a:r>
            <a:r>
              <a:rPr lang="en-US" sz="2800" b="0" i="0" u="none" strike="noStrike" cap="none" dirty="0" err="1">
                <a:solidFill>
                  <a:schemeClr val="bg2"/>
                </a:solidFill>
                <a:latin typeface="Courier"/>
                <a:ea typeface="Courier"/>
                <a:cs typeface="Courier"/>
                <a:sym typeface="Courier"/>
              </a:rPr>
              <a:t>deceptivedeceptivedeceptive</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err="1">
                <a:solidFill>
                  <a:schemeClr val="bg2"/>
                </a:solidFill>
                <a:latin typeface="Courier"/>
                <a:ea typeface="Courier"/>
                <a:cs typeface="Courier"/>
                <a:sym typeface="Courier"/>
              </a:rPr>
              <a:t>plaintext:wearediscoveredsaveyourself</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err="1">
                <a:latin typeface="Courier"/>
                <a:ea typeface="Courier"/>
                <a:cs typeface="Courier"/>
                <a:sym typeface="Courier"/>
              </a:rPr>
              <a:t>Ciphertxt:ZICVTWQNGRZGVTWAVZHCQYGLMGJ</a:t>
            </a:r>
            <a:endParaRPr dirty="0"/>
          </a:p>
        </p:txBody>
      </p:sp>
      <p:sp>
        <p:nvSpPr>
          <p:cNvPr id="515" name="Google Shape;515;p41"/>
          <p:cNvSpPr txBox="1"/>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516" name="Google Shape;516;p41"/>
          <p:cNvPicPr preferRelativeResize="0"/>
          <p:nvPr/>
        </p:nvPicPr>
        <p:blipFill rotWithShape="1">
          <a:blip r:embed="rId3">
            <a:alphaModFix/>
          </a:blip>
          <a:srcRect/>
          <a:stretch/>
        </p:blipFill>
        <p:spPr>
          <a:xfrm>
            <a:off x="251927" y="2295331"/>
            <a:ext cx="8546840" cy="445070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2"/>
          <p:cNvSpPr txBox="1">
            <a:spLocks noGrp="1"/>
          </p:cNvSpPr>
          <p:nvPr>
            <p:ph type="title"/>
          </p:nvPr>
        </p:nvSpPr>
        <p:spPr>
          <a:xfrm>
            <a:off x="457200" y="122237"/>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 Encrypt</a:t>
            </a:r>
            <a:endParaRPr dirty="0"/>
          </a:p>
        </p:txBody>
      </p:sp>
      <p:sp>
        <p:nvSpPr>
          <p:cNvPr id="522" name="Google Shape;522;p42"/>
          <p:cNvSpPr txBox="1">
            <a:spLocks noGrp="1"/>
          </p:cNvSpPr>
          <p:nvPr>
            <p:ph idx="1"/>
          </p:nvPr>
        </p:nvSpPr>
        <p:spPr>
          <a:xfrm>
            <a:off x="-236538" y="832109"/>
            <a:ext cx="9601200" cy="4454525"/>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lt2"/>
              </a:buClr>
              <a:buSzPts val="1400"/>
              <a:buFont typeface="Noto Sans Symbols"/>
              <a:buNone/>
            </a:pPr>
            <a:r>
              <a:rPr lang="en-US" sz="2800" b="0" i="0" u="none" strike="noStrike" cap="none" dirty="0">
                <a:solidFill>
                  <a:schemeClr val="bg2"/>
                </a:solidFill>
                <a:latin typeface="Courier"/>
                <a:ea typeface="Courier"/>
                <a:cs typeface="Courier"/>
                <a:sym typeface="Courier"/>
              </a:rPr>
              <a:t>key:      lemon</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err="1">
                <a:solidFill>
                  <a:schemeClr val="bg2"/>
                </a:solidFill>
                <a:latin typeface="Courier"/>
                <a:ea typeface="Courier"/>
                <a:cs typeface="Courier"/>
                <a:sym typeface="Courier"/>
              </a:rPr>
              <a:t>plaintext:attackatdawn</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a:solidFill>
                  <a:schemeClr val="lt1"/>
                </a:solidFill>
                <a:latin typeface="Courier"/>
                <a:ea typeface="Courier"/>
                <a:cs typeface="Courier"/>
                <a:sym typeface="Courier"/>
              </a:rPr>
              <a:t>Ciphertext:</a:t>
            </a:r>
            <a:endParaRPr dirty="0"/>
          </a:p>
        </p:txBody>
      </p:sp>
      <p:sp>
        <p:nvSpPr>
          <p:cNvPr id="523" name="Google Shape;523;p42"/>
          <p:cNvSpPr txBox="1"/>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524" name="Google Shape;524;p42"/>
          <p:cNvPicPr preferRelativeResize="0"/>
          <p:nvPr/>
        </p:nvPicPr>
        <p:blipFill rotWithShape="1">
          <a:blip r:embed="rId3">
            <a:alphaModFix/>
          </a:blip>
          <a:srcRect/>
          <a:stretch/>
        </p:blipFill>
        <p:spPr>
          <a:xfrm>
            <a:off x="302952" y="1971933"/>
            <a:ext cx="8663765" cy="46528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3"/>
          <p:cNvSpPr txBox="1">
            <a:spLocks noGrp="1"/>
          </p:cNvSpPr>
          <p:nvPr>
            <p:ph type="title"/>
          </p:nvPr>
        </p:nvSpPr>
        <p:spPr>
          <a:xfrm>
            <a:off x="457200" y="66674"/>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 Decrypt</a:t>
            </a:r>
            <a:endParaRPr dirty="0"/>
          </a:p>
        </p:txBody>
      </p:sp>
      <p:sp>
        <p:nvSpPr>
          <p:cNvPr id="530" name="Google Shape;530;p43"/>
          <p:cNvSpPr txBox="1">
            <a:spLocks noGrp="1"/>
          </p:cNvSpPr>
          <p:nvPr>
            <p:ph idx="1"/>
          </p:nvPr>
        </p:nvSpPr>
        <p:spPr>
          <a:xfrm>
            <a:off x="-76200" y="869432"/>
            <a:ext cx="9601200" cy="4454525"/>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lt2"/>
              </a:buClr>
              <a:buSzPts val="1400"/>
              <a:buFont typeface="Noto Sans Symbols"/>
              <a:buNone/>
            </a:pPr>
            <a:r>
              <a:rPr lang="en-US" sz="2800" b="0" i="0" u="none" strike="noStrike" cap="none" dirty="0">
                <a:solidFill>
                  <a:schemeClr val="bg2"/>
                </a:solidFill>
                <a:latin typeface="Courier"/>
                <a:ea typeface="Courier"/>
                <a:cs typeface="Courier"/>
                <a:sym typeface="Courier"/>
              </a:rPr>
              <a:t>Cipher: VVVRBACP</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a:solidFill>
                  <a:schemeClr val="bg2"/>
                </a:solidFill>
                <a:latin typeface="Courier"/>
                <a:ea typeface="Courier"/>
                <a:cs typeface="Courier"/>
                <a:sym typeface="Courier"/>
              </a:rPr>
              <a:t>Key: COVER</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a:latin typeface="Courier"/>
                <a:ea typeface="Courier"/>
                <a:cs typeface="Courier"/>
                <a:sym typeface="Courier"/>
              </a:rPr>
              <a:t>Plain text:</a:t>
            </a:r>
            <a:endParaRPr dirty="0"/>
          </a:p>
        </p:txBody>
      </p:sp>
      <p:sp>
        <p:nvSpPr>
          <p:cNvPr id="531" name="Google Shape;531;p43"/>
          <p:cNvSpPr txBox="1"/>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532" name="Google Shape;532;p43"/>
          <p:cNvPicPr preferRelativeResize="0"/>
          <p:nvPr/>
        </p:nvPicPr>
        <p:blipFill rotWithShape="1">
          <a:blip r:embed="rId3">
            <a:alphaModFix/>
          </a:blip>
          <a:srcRect/>
          <a:stretch/>
        </p:blipFill>
        <p:spPr>
          <a:xfrm>
            <a:off x="373224" y="2387598"/>
            <a:ext cx="8313576" cy="4266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4"/>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a:t>
            </a:r>
            <a:endParaRPr dirty="0"/>
          </a:p>
        </p:txBody>
      </p:sp>
      <p:sp>
        <p:nvSpPr>
          <p:cNvPr id="539" name="Google Shape;539;p44"/>
          <p:cNvSpPr txBox="1">
            <a:spLocks noGrp="1"/>
          </p:cNvSpPr>
          <p:nvPr>
            <p:ph idx="1"/>
          </p:nvPr>
        </p:nvSpPr>
        <p:spPr>
          <a:xfrm>
            <a:off x="251927" y="2011680"/>
            <a:ext cx="8205492"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Simplest polyalphabetic substitution cipher</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Effectively multiple </a:t>
            </a:r>
            <a:r>
              <a:rPr lang="en-US" sz="3200" b="0" i="0" u="none" dirty="0" err="1">
                <a:solidFill>
                  <a:schemeClr val="lt1"/>
                </a:solidFill>
                <a:latin typeface="Arial"/>
                <a:ea typeface="Arial"/>
                <a:cs typeface="Arial"/>
                <a:sym typeface="Arial"/>
              </a:rPr>
              <a:t>caesar</a:t>
            </a:r>
            <a:r>
              <a:rPr lang="en-US" sz="3200" b="0" i="0" u="none" dirty="0">
                <a:solidFill>
                  <a:schemeClr val="lt1"/>
                </a:solidFill>
                <a:latin typeface="Arial"/>
                <a:ea typeface="Arial"/>
                <a:cs typeface="Arial"/>
                <a:sym typeface="Arial"/>
              </a:rPr>
              <a:t> ciphers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Key is multiple letters long K = k</a:t>
            </a:r>
            <a:r>
              <a:rPr lang="en-US" sz="3200" b="0" i="0" u="none" baseline="-25000" dirty="0">
                <a:solidFill>
                  <a:schemeClr val="lt1"/>
                </a:solidFill>
                <a:latin typeface="Arial"/>
                <a:ea typeface="Arial"/>
                <a:cs typeface="Arial"/>
                <a:sym typeface="Arial"/>
              </a:rPr>
              <a:t>1</a:t>
            </a:r>
            <a:r>
              <a:rPr lang="en-US" sz="3200" b="0" i="0" u="none" dirty="0">
                <a:solidFill>
                  <a:schemeClr val="lt1"/>
                </a:solidFill>
                <a:latin typeface="Arial"/>
                <a:ea typeface="Arial"/>
                <a:cs typeface="Arial"/>
                <a:sym typeface="Arial"/>
              </a:rPr>
              <a:t> k</a:t>
            </a:r>
            <a:r>
              <a:rPr lang="en-US" sz="3200" b="0" i="0" u="none" baseline="-25000" dirty="0">
                <a:solidFill>
                  <a:schemeClr val="lt1"/>
                </a:solidFill>
                <a:latin typeface="Arial"/>
                <a:ea typeface="Arial"/>
                <a:cs typeface="Arial"/>
                <a:sym typeface="Arial"/>
              </a:rPr>
              <a:t>2</a:t>
            </a:r>
            <a:r>
              <a:rPr lang="en-US" sz="3200" b="0" i="0" u="none" dirty="0">
                <a:solidFill>
                  <a:schemeClr val="lt1"/>
                </a:solidFill>
                <a:latin typeface="Arial"/>
                <a:ea typeface="Arial"/>
                <a:cs typeface="Arial"/>
                <a:sym typeface="Arial"/>
              </a:rPr>
              <a:t> ... </a:t>
            </a:r>
            <a:r>
              <a:rPr lang="en-US" sz="3200" b="0" i="0" u="none" dirty="0" err="1">
                <a:solidFill>
                  <a:schemeClr val="lt1"/>
                </a:solidFill>
                <a:latin typeface="Arial"/>
                <a:ea typeface="Arial"/>
                <a:cs typeface="Arial"/>
                <a:sym typeface="Arial"/>
              </a:rPr>
              <a:t>k</a:t>
            </a:r>
            <a:r>
              <a:rPr lang="en-US" sz="3200" b="0" i="0" u="none" baseline="-25000" dirty="0" err="1">
                <a:solidFill>
                  <a:schemeClr val="lt1"/>
                </a:solidFill>
                <a:latin typeface="Arial"/>
                <a:ea typeface="Arial"/>
                <a:cs typeface="Arial"/>
                <a:sym typeface="Arial"/>
              </a:rPr>
              <a:t>d</a:t>
            </a:r>
            <a:r>
              <a:rPr lang="en-US" sz="32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err="1">
                <a:solidFill>
                  <a:schemeClr val="lt1"/>
                </a:solidFill>
                <a:latin typeface="Arial"/>
                <a:ea typeface="Arial"/>
                <a:cs typeface="Arial"/>
                <a:sym typeface="Arial"/>
              </a:rPr>
              <a:t>I</a:t>
            </a:r>
            <a:r>
              <a:rPr lang="en-US" sz="3200" b="0" i="0" u="none" baseline="30000" dirty="0" err="1">
                <a:solidFill>
                  <a:schemeClr val="lt1"/>
                </a:solidFill>
                <a:latin typeface="Arial"/>
                <a:ea typeface="Arial"/>
                <a:cs typeface="Arial"/>
                <a:sym typeface="Arial"/>
              </a:rPr>
              <a:t>th</a:t>
            </a:r>
            <a:r>
              <a:rPr lang="en-US" sz="3200" b="0" i="0" u="none" dirty="0">
                <a:solidFill>
                  <a:schemeClr val="lt1"/>
                </a:solidFill>
                <a:latin typeface="Arial"/>
                <a:ea typeface="Arial"/>
                <a:cs typeface="Arial"/>
                <a:sym typeface="Arial"/>
              </a:rPr>
              <a:t> letter specifies </a:t>
            </a:r>
            <a:r>
              <a:rPr lang="en-US" sz="3200" b="0" i="0" u="none" dirty="0" err="1">
                <a:solidFill>
                  <a:schemeClr val="lt1"/>
                </a:solidFill>
                <a:latin typeface="Arial"/>
                <a:ea typeface="Arial"/>
                <a:cs typeface="Arial"/>
                <a:sym typeface="Arial"/>
              </a:rPr>
              <a:t>i</a:t>
            </a:r>
            <a:r>
              <a:rPr lang="en-US" sz="3200" b="0" i="0" u="none" baseline="30000" dirty="0" err="1">
                <a:solidFill>
                  <a:schemeClr val="lt1"/>
                </a:solidFill>
                <a:latin typeface="Arial"/>
                <a:ea typeface="Arial"/>
                <a:cs typeface="Arial"/>
                <a:sym typeface="Arial"/>
              </a:rPr>
              <a:t>th</a:t>
            </a:r>
            <a:r>
              <a:rPr lang="en-US" sz="3200" b="0" i="0" u="none" dirty="0">
                <a:solidFill>
                  <a:schemeClr val="lt1"/>
                </a:solidFill>
                <a:latin typeface="Arial"/>
                <a:ea typeface="Arial"/>
                <a:cs typeface="Arial"/>
                <a:sym typeface="Arial"/>
              </a:rPr>
              <a:t> alphabet to use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Use each alphabet in turn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Repeat from start after d letters in message</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Decryption simply works in reverse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5"/>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Security of </a:t>
            </a: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Ciphers</a:t>
            </a:r>
            <a:endParaRPr dirty="0"/>
          </a:p>
        </p:txBody>
      </p:sp>
      <p:sp>
        <p:nvSpPr>
          <p:cNvPr id="546" name="Google Shape;546;p45"/>
          <p:cNvSpPr txBox="1">
            <a:spLocks noGrp="1"/>
          </p:cNvSpPr>
          <p:nvPr>
            <p:ph idx="1"/>
          </p:nvPr>
        </p:nvSpPr>
        <p:spPr>
          <a:xfrm>
            <a:off x="685019" y="2011680"/>
            <a:ext cx="8347014"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Have multiple ciphertext letters for each plaintext letter</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Hence letter frequencies are obscured</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But not totally lost</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Start with letter frequencies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See if it looks monoalphabetic or not</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If not, then need to determine number of translation alphabets, since then can attack each</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6"/>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Kasiski</a:t>
            </a:r>
            <a:r>
              <a:rPr lang="en-US" sz="4400" b="1" i="0" u="none" dirty="0">
                <a:latin typeface="Arial"/>
                <a:ea typeface="Arial"/>
                <a:cs typeface="Arial"/>
                <a:sym typeface="Arial"/>
              </a:rPr>
              <a:t> Method</a:t>
            </a:r>
            <a:endParaRPr dirty="0"/>
          </a:p>
        </p:txBody>
      </p:sp>
      <p:sp>
        <p:nvSpPr>
          <p:cNvPr id="553" name="Google Shape;553;p4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Method developed by </a:t>
            </a:r>
            <a:r>
              <a:rPr lang="en-US" sz="2800" b="0" i="0" u="none" dirty="0" err="1">
                <a:solidFill>
                  <a:schemeClr val="lt1"/>
                </a:solidFill>
                <a:latin typeface="Arial"/>
                <a:ea typeface="Arial"/>
                <a:cs typeface="Arial"/>
                <a:sym typeface="Arial"/>
              </a:rPr>
              <a:t>babbage</a:t>
            </a:r>
            <a:r>
              <a:rPr lang="en-US" sz="2800" b="0" i="0" u="none" dirty="0">
                <a:solidFill>
                  <a:schemeClr val="lt1"/>
                </a:solidFill>
                <a:latin typeface="Arial"/>
                <a:ea typeface="Arial"/>
                <a:cs typeface="Arial"/>
                <a:sym typeface="Arial"/>
              </a:rPr>
              <a:t> / </a:t>
            </a:r>
            <a:r>
              <a:rPr lang="en-US" sz="2800" b="0" i="0" u="none" dirty="0" err="1">
                <a:solidFill>
                  <a:schemeClr val="lt1"/>
                </a:solidFill>
                <a:latin typeface="Arial"/>
                <a:ea typeface="Arial"/>
                <a:cs typeface="Arial"/>
                <a:sym typeface="Arial"/>
              </a:rPr>
              <a:t>kasiski</a:t>
            </a:r>
            <a:r>
              <a:rPr lang="en-US" sz="2800" b="0" i="0" u="none" dirty="0">
                <a:solidFill>
                  <a:schemeClr val="lt1"/>
                </a:solidFill>
                <a:latin typeface="Arial"/>
                <a:ea typeface="Arial"/>
                <a:cs typeface="Arial"/>
                <a:sym typeface="Arial"/>
              </a:rPr>
              <a: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Repetitions in ciphertext give clues to period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So find same plaintext an exact period apart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Which results in the same ciphertext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Of course, could also be random fluke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err="1">
                <a:solidFill>
                  <a:schemeClr val="lt1"/>
                </a:solidFill>
                <a:latin typeface="Arial"/>
                <a:ea typeface="Arial"/>
                <a:cs typeface="Arial"/>
                <a:sym typeface="Arial"/>
              </a:rPr>
              <a:t>Eg</a:t>
            </a:r>
            <a:r>
              <a:rPr lang="en-US" sz="2800" b="0" i="0" u="none" dirty="0">
                <a:solidFill>
                  <a:schemeClr val="lt1"/>
                </a:solidFill>
                <a:latin typeface="Arial"/>
                <a:ea typeface="Arial"/>
                <a:cs typeface="Arial"/>
                <a:sym typeface="Arial"/>
              </a:rPr>
              <a:t> repeated “VTW” in previous example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Suggests size of 3 or 9</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Then attack each monoalphabetic cipher individually using same techniques as before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7"/>
          <p:cNvSpPr txBox="1">
            <a:spLocks noGrp="1"/>
          </p:cNvSpPr>
          <p:nvPr>
            <p:ph type="title"/>
          </p:nvPr>
        </p:nvSpPr>
        <p:spPr>
          <a:xfrm>
            <a:off x="449262" y="122237"/>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Vigenère</a:t>
            </a:r>
            <a:r>
              <a:rPr lang="en-US" sz="4400" b="1" i="0" u="none" dirty="0">
                <a:latin typeface="Arial"/>
                <a:ea typeface="Arial"/>
                <a:cs typeface="Arial"/>
                <a:sym typeface="Arial"/>
              </a:rPr>
              <a:t> Cipher</a:t>
            </a:r>
            <a:endParaRPr dirty="0"/>
          </a:p>
        </p:txBody>
      </p:sp>
      <p:sp>
        <p:nvSpPr>
          <p:cNvPr id="559" name="Google Shape;559;p47"/>
          <p:cNvSpPr txBox="1">
            <a:spLocks noGrp="1"/>
          </p:cNvSpPr>
          <p:nvPr>
            <p:ph idx="1"/>
          </p:nvPr>
        </p:nvSpPr>
        <p:spPr>
          <a:xfrm>
            <a:off x="-457200" y="822779"/>
            <a:ext cx="9601200" cy="4454525"/>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lt2"/>
              </a:buClr>
              <a:buSzPts val="1400"/>
              <a:buFont typeface="Noto Sans Symbols"/>
              <a:buNone/>
            </a:pPr>
            <a:r>
              <a:rPr lang="en-US" sz="2800" b="0" i="0" u="none" strike="noStrike" cap="none" dirty="0">
                <a:solidFill>
                  <a:schemeClr val="bg2"/>
                </a:solidFill>
                <a:latin typeface="Courier"/>
                <a:ea typeface="Courier"/>
                <a:cs typeface="Courier"/>
                <a:sym typeface="Courier"/>
              </a:rPr>
              <a:t>key:      </a:t>
            </a:r>
            <a:r>
              <a:rPr lang="en-US" sz="2800" b="0" i="0" u="none" strike="noStrike" cap="none" dirty="0" err="1">
                <a:solidFill>
                  <a:schemeClr val="bg2"/>
                </a:solidFill>
                <a:latin typeface="Courier"/>
                <a:ea typeface="Courier"/>
                <a:cs typeface="Courier"/>
                <a:sym typeface="Courier"/>
              </a:rPr>
              <a:t>deceptivedeceptivedeceptive</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err="1">
                <a:solidFill>
                  <a:schemeClr val="bg2"/>
                </a:solidFill>
                <a:latin typeface="Courier"/>
                <a:ea typeface="Courier"/>
                <a:cs typeface="Courier"/>
                <a:sym typeface="Courier"/>
              </a:rPr>
              <a:t>plaintext:wearediscoveredsaveyourself</a:t>
            </a:r>
            <a:endParaRPr dirty="0">
              <a:solidFill>
                <a:schemeClr val="bg2"/>
              </a:solidFill>
            </a:endParaRPr>
          </a:p>
          <a:p>
            <a:pPr marL="742950" marR="0" lvl="1" indent="-285750" algn="l" rtl="0">
              <a:lnSpc>
                <a:spcPct val="100000"/>
              </a:lnSpc>
              <a:spcBef>
                <a:spcPts val="560"/>
              </a:spcBef>
              <a:spcAft>
                <a:spcPts val="0"/>
              </a:spcAft>
              <a:buClr>
                <a:schemeClr val="lt2"/>
              </a:buClr>
              <a:buSzPts val="1400"/>
              <a:buFont typeface="Noto Sans Symbols"/>
              <a:buNone/>
            </a:pPr>
            <a:r>
              <a:rPr lang="en-US" sz="2800" b="0" i="0" u="none" strike="noStrike" cap="none" dirty="0" err="1">
                <a:latin typeface="Courier"/>
                <a:ea typeface="Courier"/>
                <a:cs typeface="Courier"/>
                <a:sym typeface="Courier"/>
              </a:rPr>
              <a:t>Ciphertxt:ZICVTWQNGRZGVTWAVZHCQYGLMGJ</a:t>
            </a:r>
            <a:endParaRPr dirty="0"/>
          </a:p>
        </p:txBody>
      </p:sp>
      <p:sp>
        <p:nvSpPr>
          <p:cNvPr id="560" name="Google Shape;560;p47"/>
          <p:cNvSpPr txBox="1"/>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561" name="Google Shape;561;p47"/>
          <p:cNvPicPr preferRelativeResize="0"/>
          <p:nvPr/>
        </p:nvPicPr>
        <p:blipFill rotWithShape="1">
          <a:blip r:embed="rId3">
            <a:alphaModFix/>
          </a:blip>
          <a:srcRect/>
          <a:stretch/>
        </p:blipFill>
        <p:spPr>
          <a:xfrm>
            <a:off x="285280" y="2320537"/>
            <a:ext cx="8573440" cy="4537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Requirements</a:t>
            </a:r>
            <a:endParaRPr dirty="0"/>
          </a:p>
        </p:txBody>
      </p:sp>
      <p:sp>
        <p:nvSpPr>
          <p:cNvPr id="252" name="Google Shape;252;p5"/>
          <p:cNvSpPr txBox="1">
            <a:spLocks noGrp="1"/>
          </p:cNvSpPr>
          <p:nvPr>
            <p:ph idx="1"/>
          </p:nvPr>
        </p:nvSpPr>
        <p:spPr>
          <a:xfrm>
            <a:off x="183108" y="1946367"/>
            <a:ext cx="8776222"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dirty="0">
                <a:solidFill>
                  <a:schemeClr val="lt1"/>
                </a:solidFill>
                <a:latin typeface="Arial"/>
                <a:ea typeface="Arial"/>
                <a:cs typeface="Arial"/>
                <a:sym typeface="Arial"/>
              </a:rPr>
              <a:t>R</a:t>
            </a:r>
            <a:r>
              <a:rPr lang="en-US" sz="3200" b="0" i="0" u="none" dirty="0">
                <a:solidFill>
                  <a:schemeClr val="lt1"/>
                </a:solidFill>
                <a:latin typeface="Arial"/>
                <a:ea typeface="Arial"/>
                <a:cs typeface="Arial"/>
                <a:sym typeface="Arial"/>
              </a:rPr>
              <a:t>equirements for secure use of symmetric encryption:</a:t>
            </a:r>
            <a:endParaRPr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 strong encryption algorithm</a:t>
            </a:r>
            <a:endParaRPr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 secret key known only to sender / receiver</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Mathematically :</a:t>
            </a:r>
            <a:endParaRPr dirty="0"/>
          </a:p>
          <a:p>
            <a:pPr marL="742950" lvl="1" indent="-285750" algn="ctr" rtl="0">
              <a:lnSpc>
                <a:spcPct val="90000"/>
              </a:lnSpc>
              <a:spcBef>
                <a:spcPts val="560"/>
              </a:spcBef>
              <a:spcAft>
                <a:spcPts val="0"/>
              </a:spcAft>
              <a:buSzPts val="1400"/>
              <a:buNone/>
            </a:pPr>
            <a:r>
              <a:rPr lang="en-US" sz="2800" b="0" i="1" u="none" dirty="0">
                <a:solidFill>
                  <a:schemeClr val="lt1"/>
                </a:solidFill>
                <a:latin typeface="Arial"/>
                <a:ea typeface="Arial"/>
                <a:cs typeface="Arial"/>
                <a:sym typeface="Arial"/>
              </a:rPr>
              <a:t>	Y </a:t>
            </a:r>
            <a:r>
              <a:rPr lang="en-US" sz="2800" b="0" i="0" u="none" dirty="0">
                <a:solidFill>
                  <a:schemeClr val="lt1"/>
                </a:solidFill>
                <a:latin typeface="Arial"/>
                <a:ea typeface="Arial"/>
                <a:cs typeface="Arial"/>
                <a:sym typeface="Arial"/>
              </a:rPr>
              <a:t>= E</a:t>
            </a:r>
            <a:r>
              <a:rPr lang="en-US" sz="2400" b="0" i="1" u="none" baseline="-25000" dirty="0">
                <a:solidFill>
                  <a:schemeClr val="lt1"/>
                </a:solidFill>
                <a:latin typeface="Arial"/>
                <a:ea typeface="Arial"/>
                <a:cs typeface="Arial"/>
                <a:sym typeface="Arial"/>
              </a:rPr>
              <a:t>K</a:t>
            </a:r>
            <a:r>
              <a:rPr lang="en-US" sz="2800" b="0" i="0" u="none" dirty="0">
                <a:solidFill>
                  <a:schemeClr val="lt1"/>
                </a:solidFill>
                <a:latin typeface="Arial"/>
                <a:ea typeface="Arial"/>
                <a:cs typeface="Arial"/>
                <a:sym typeface="Arial"/>
              </a:rPr>
              <a:t>(</a:t>
            </a:r>
            <a:r>
              <a:rPr lang="en-US" sz="2800" b="0" i="1" u="none" dirty="0">
                <a:solidFill>
                  <a:schemeClr val="lt1"/>
                </a:solidFill>
                <a:latin typeface="Arial"/>
                <a:ea typeface="Arial"/>
                <a:cs typeface="Arial"/>
                <a:sym typeface="Arial"/>
              </a:rPr>
              <a:t>X</a:t>
            </a:r>
            <a:r>
              <a:rPr lang="en-US" sz="2800" b="0" i="0" u="none" dirty="0">
                <a:solidFill>
                  <a:schemeClr val="lt1"/>
                </a:solidFill>
                <a:latin typeface="Arial"/>
                <a:ea typeface="Arial"/>
                <a:cs typeface="Arial"/>
                <a:sym typeface="Arial"/>
              </a:rPr>
              <a:t>)</a:t>
            </a:r>
            <a:endParaRPr dirty="0"/>
          </a:p>
          <a:p>
            <a:pPr marL="742950" lvl="1" indent="-285750" algn="ctr" rtl="0">
              <a:lnSpc>
                <a:spcPct val="90000"/>
              </a:lnSpc>
              <a:spcBef>
                <a:spcPts val="560"/>
              </a:spcBef>
              <a:spcAft>
                <a:spcPts val="0"/>
              </a:spcAft>
              <a:buSzPts val="1400"/>
              <a:buNone/>
            </a:pPr>
            <a:r>
              <a:rPr lang="en-US" sz="2800" b="0" i="1" u="none" dirty="0">
                <a:solidFill>
                  <a:schemeClr val="lt1"/>
                </a:solidFill>
                <a:latin typeface="Arial"/>
                <a:ea typeface="Arial"/>
                <a:cs typeface="Arial"/>
                <a:sym typeface="Arial"/>
              </a:rPr>
              <a:t>	X </a:t>
            </a:r>
            <a:r>
              <a:rPr lang="en-US" sz="2800" b="0" i="0" u="none" dirty="0">
                <a:solidFill>
                  <a:schemeClr val="lt1"/>
                </a:solidFill>
                <a:latin typeface="Arial"/>
                <a:ea typeface="Arial"/>
                <a:cs typeface="Arial"/>
                <a:sym typeface="Arial"/>
              </a:rPr>
              <a:t>= D</a:t>
            </a:r>
            <a:r>
              <a:rPr lang="en-US" sz="2400" b="0" i="1" u="none" baseline="-25000" dirty="0">
                <a:solidFill>
                  <a:schemeClr val="lt1"/>
                </a:solidFill>
                <a:latin typeface="Arial"/>
                <a:ea typeface="Arial"/>
                <a:cs typeface="Arial"/>
                <a:sym typeface="Arial"/>
              </a:rPr>
              <a:t>K</a:t>
            </a:r>
            <a:r>
              <a:rPr lang="en-US" sz="2800" b="0" i="0" u="none" dirty="0">
                <a:solidFill>
                  <a:schemeClr val="lt1"/>
                </a:solidFill>
                <a:latin typeface="Arial"/>
                <a:ea typeface="Arial"/>
                <a:cs typeface="Arial"/>
                <a:sym typeface="Arial"/>
              </a:rPr>
              <a:t>(</a:t>
            </a:r>
            <a:r>
              <a:rPr lang="en-US" sz="2800" b="0" i="1" u="none" dirty="0">
                <a:solidFill>
                  <a:schemeClr val="lt1"/>
                </a:solidFill>
                <a:latin typeface="Arial"/>
                <a:ea typeface="Arial"/>
                <a:cs typeface="Arial"/>
                <a:sym typeface="Arial"/>
              </a:rPr>
              <a:t>Y</a:t>
            </a:r>
            <a:r>
              <a:rPr lang="en-US" sz="2800" b="0" i="0" u="none" dirty="0">
                <a:solidFill>
                  <a:schemeClr val="lt1"/>
                </a:solidFill>
                <a:latin typeface="Arial"/>
                <a:ea typeface="Arial"/>
                <a:cs typeface="Arial"/>
                <a:sym typeface="Arial"/>
              </a:rPr>
              <a:t>)</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dirty="0">
                <a:solidFill>
                  <a:schemeClr val="lt1"/>
                </a:solidFill>
                <a:latin typeface="Arial"/>
                <a:ea typeface="Arial"/>
                <a:cs typeface="Arial"/>
                <a:sym typeface="Arial"/>
              </a:rPr>
              <a:t>A</a:t>
            </a:r>
            <a:r>
              <a:rPr lang="en-US" sz="3200" b="0" i="0" u="none" dirty="0">
                <a:solidFill>
                  <a:schemeClr val="lt1"/>
                </a:solidFill>
                <a:latin typeface="Arial"/>
                <a:ea typeface="Arial"/>
                <a:cs typeface="Arial"/>
                <a:sym typeface="Arial"/>
              </a:rPr>
              <a:t>ssumption:  encryption algorithm is known</a:t>
            </a:r>
            <a:endParaRPr dirty="0"/>
          </a:p>
          <a:p>
            <a:pPr marL="342900" lvl="0" indent="-342900" algn="l" rtl="0">
              <a:lnSpc>
                <a:spcPct val="90000"/>
              </a:lnSpc>
              <a:spcBef>
                <a:spcPts val="640"/>
              </a:spcBef>
              <a:spcAft>
                <a:spcPts val="0"/>
              </a:spcAft>
              <a:buClr>
                <a:schemeClr val="hlink"/>
              </a:buClr>
              <a:buSzPts val="2560"/>
              <a:buFont typeface="Noto Sans Symbols"/>
              <a:buChar char="⮚"/>
            </a:pPr>
            <a:r>
              <a:rPr lang="en-US" sz="3200" dirty="0">
                <a:solidFill>
                  <a:schemeClr val="lt1"/>
                </a:solidFill>
                <a:latin typeface="Arial"/>
                <a:ea typeface="Arial"/>
                <a:cs typeface="Arial"/>
                <a:sym typeface="Arial"/>
              </a:rPr>
              <a:t>I</a:t>
            </a:r>
            <a:r>
              <a:rPr lang="en-US" sz="3200" b="0" i="0" u="none" dirty="0">
                <a:solidFill>
                  <a:schemeClr val="lt1"/>
                </a:solidFill>
                <a:latin typeface="Arial"/>
                <a:ea typeface="Arial"/>
                <a:cs typeface="Arial"/>
                <a:sym typeface="Arial"/>
              </a:rPr>
              <a:t>mplication: a secure channel to distribute key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52">
                                            <p:txEl>
                                              <p:pRg st="0" end="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52">
                                            <p:txEl>
                                              <p:pRg st="1" end="1"/>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52">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2">
                                            <p:txEl>
                                              <p:pRg st="4" end="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52">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5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2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build="p"/>
      <p:bldP spid="252"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8"/>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Autokey Cipher</a:t>
            </a:r>
            <a:endParaRPr dirty="0"/>
          </a:p>
        </p:txBody>
      </p:sp>
      <p:sp>
        <p:nvSpPr>
          <p:cNvPr id="568" name="Google Shape;568;p48"/>
          <p:cNvSpPr txBox="1">
            <a:spLocks noGrp="1"/>
          </p:cNvSpPr>
          <p:nvPr>
            <p:ph idx="1"/>
          </p:nvPr>
        </p:nvSpPr>
        <p:spPr>
          <a:xfrm>
            <a:off x="339303" y="1910604"/>
            <a:ext cx="8229600" cy="474212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Ideally want a key as long as the message</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err="1">
                <a:solidFill>
                  <a:schemeClr val="lt1"/>
                </a:solidFill>
                <a:latin typeface="Arial"/>
                <a:ea typeface="Arial"/>
                <a:cs typeface="Arial"/>
                <a:sym typeface="Arial"/>
              </a:rPr>
              <a:t>Vigenère</a:t>
            </a:r>
            <a:r>
              <a:rPr lang="en-US" sz="2800" b="0" i="0" u="none" dirty="0">
                <a:solidFill>
                  <a:schemeClr val="lt1"/>
                </a:solidFill>
                <a:latin typeface="Arial"/>
                <a:ea typeface="Arial"/>
                <a:cs typeface="Arial"/>
                <a:sym typeface="Arial"/>
              </a:rPr>
              <a:t> proposed the </a:t>
            </a:r>
            <a:r>
              <a:rPr lang="en-US" sz="2800" b="1" i="0" u="none" dirty="0">
                <a:solidFill>
                  <a:schemeClr val="lt1"/>
                </a:solidFill>
                <a:latin typeface="Arial"/>
                <a:ea typeface="Arial"/>
                <a:cs typeface="Arial"/>
                <a:sym typeface="Arial"/>
              </a:rPr>
              <a:t>autokey</a:t>
            </a:r>
            <a:r>
              <a:rPr lang="en-US" sz="2800" b="0" i="0" u="none" dirty="0">
                <a:solidFill>
                  <a:schemeClr val="lt1"/>
                </a:solidFill>
                <a:latin typeface="Arial"/>
                <a:ea typeface="Arial"/>
                <a:cs typeface="Arial"/>
                <a:sym typeface="Arial"/>
              </a:rPr>
              <a:t> cipher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With keyword is prefixed to message as key</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Knowing keyword can recover the first few letters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Use these in turn on the rest of the message</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But still have frequency characteristics to attack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err="1">
                <a:solidFill>
                  <a:schemeClr val="lt1"/>
                </a:solidFill>
                <a:latin typeface="Arial"/>
                <a:ea typeface="Arial"/>
                <a:cs typeface="Arial"/>
                <a:sym typeface="Arial"/>
              </a:rPr>
              <a:t>Eg.</a:t>
            </a:r>
            <a:r>
              <a:rPr lang="en-US" sz="2800" b="0" i="0" u="none" dirty="0">
                <a:solidFill>
                  <a:schemeClr val="lt1"/>
                </a:solidFill>
                <a:latin typeface="Arial"/>
                <a:ea typeface="Arial"/>
                <a:cs typeface="Arial"/>
                <a:sym typeface="Arial"/>
              </a:rPr>
              <a:t> Given key </a:t>
            </a:r>
            <a:r>
              <a:rPr lang="en-US" sz="2800" b="0" i="1" u="none" dirty="0">
                <a:solidFill>
                  <a:schemeClr val="lt1"/>
                </a:solidFill>
                <a:latin typeface="Arial"/>
                <a:ea typeface="Arial"/>
                <a:cs typeface="Arial"/>
                <a:sym typeface="Arial"/>
              </a:rPr>
              <a:t>deceptive</a:t>
            </a:r>
            <a:endParaRPr lang="en-US" sz="2800" b="0" i="0" u="none" dirty="0">
              <a:solidFill>
                <a:schemeClr val="lt1"/>
              </a:solidFill>
              <a:latin typeface="Arial"/>
              <a:ea typeface="Arial"/>
              <a:cs typeface="Arial"/>
              <a:sym typeface="Arial"/>
            </a:endParaRPr>
          </a:p>
          <a:p>
            <a:pPr marL="742950" lvl="1" indent="-285750" algn="l" rtl="0">
              <a:lnSpc>
                <a:spcPct val="100000"/>
              </a:lnSpc>
              <a:spcBef>
                <a:spcPts val="400"/>
              </a:spcBef>
              <a:spcAft>
                <a:spcPts val="0"/>
              </a:spcAft>
              <a:buSzPts val="1000"/>
              <a:buNone/>
            </a:pPr>
            <a:r>
              <a:rPr lang="en-US" sz="2000" b="0" i="0" u="none" dirty="0">
                <a:solidFill>
                  <a:schemeClr val="lt1"/>
                </a:solidFill>
                <a:latin typeface="Courier"/>
                <a:ea typeface="Courier"/>
                <a:cs typeface="Courier"/>
                <a:sym typeface="Courier"/>
              </a:rPr>
              <a:t>Key:       </a:t>
            </a:r>
            <a:r>
              <a:rPr lang="en-US" sz="2000" b="0" i="0" u="none" dirty="0" err="1">
                <a:solidFill>
                  <a:schemeClr val="lt1"/>
                </a:solidFill>
                <a:latin typeface="Courier"/>
                <a:ea typeface="Courier"/>
                <a:cs typeface="Courier"/>
                <a:sym typeface="Courier"/>
              </a:rPr>
              <a:t>deceptivewearediscoveredsav</a:t>
            </a:r>
            <a:endParaRPr lang="en-US" dirty="0"/>
          </a:p>
          <a:p>
            <a:pPr marL="742950" lvl="1" indent="-285750" algn="l" rtl="0">
              <a:lnSpc>
                <a:spcPct val="100000"/>
              </a:lnSpc>
              <a:spcBef>
                <a:spcPts val="400"/>
              </a:spcBef>
              <a:spcAft>
                <a:spcPts val="0"/>
              </a:spcAft>
              <a:buSzPts val="1000"/>
              <a:buNone/>
            </a:pPr>
            <a:r>
              <a:rPr lang="en-US" sz="2000" b="0" i="0" u="none" dirty="0">
                <a:solidFill>
                  <a:schemeClr val="lt1"/>
                </a:solidFill>
                <a:latin typeface="Courier"/>
                <a:ea typeface="Courier"/>
                <a:cs typeface="Courier"/>
                <a:sym typeface="Courier"/>
              </a:rPr>
              <a:t>Plaintext: </a:t>
            </a:r>
            <a:r>
              <a:rPr lang="en-US" sz="2000" b="0" i="0" u="none" dirty="0" err="1">
                <a:solidFill>
                  <a:schemeClr val="lt1"/>
                </a:solidFill>
                <a:latin typeface="Courier"/>
                <a:ea typeface="Courier"/>
                <a:cs typeface="Courier"/>
                <a:sym typeface="Courier"/>
              </a:rPr>
              <a:t>wearediscoveredsaveyourself</a:t>
            </a:r>
            <a:endParaRPr lang="en-US" dirty="0"/>
          </a:p>
          <a:p>
            <a:pPr marL="742950" lvl="1" indent="-285750" algn="l" rtl="0">
              <a:lnSpc>
                <a:spcPct val="100000"/>
              </a:lnSpc>
              <a:spcBef>
                <a:spcPts val="400"/>
              </a:spcBef>
              <a:spcAft>
                <a:spcPts val="0"/>
              </a:spcAft>
              <a:buSzPts val="1000"/>
              <a:buNone/>
            </a:pPr>
            <a:r>
              <a:rPr lang="en-US" sz="2000" b="0" i="0" u="none" dirty="0" err="1">
                <a:solidFill>
                  <a:schemeClr val="lt1"/>
                </a:solidFill>
                <a:latin typeface="Courier"/>
                <a:ea typeface="Courier"/>
                <a:cs typeface="Courier"/>
                <a:sym typeface="Courier"/>
              </a:rPr>
              <a:t>Ciphertext:zicvtwqngkzeiigasxstslvvwla</a:t>
            </a:r>
            <a:endParaRPr lang="en-US" dirty="0"/>
          </a:p>
          <a:p>
            <a:pPr marL="342900" lvl="0" indent="-241300" algn="l" rtl="0">
              <a:spcBef>
                <a:spcPts val="400"/>
              </a:spcBef>
              <a:spcAft>
                <a:spcPts val="0"/>
              </a:spcAft>
              <a:buSzPts val="1600"/>
              <a:buNone/>
            </a:pPr>
            <a:endParaRPr lang="en-US" sz="2000" b="0" i="0" u="none" dirty="0">
              <a:solidFill>
                <a:schemeClr val="lt1"/>
              </a:solidFill>
              <a:latin typeface="Courier"/>
              <a:ea typeface="Courier"/>
              <a:cs typeface="Courier"/>
              <a:sym typeface="Courie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VERNAM Cipher</a:t>
            </a:r>
            <a:endParaRPr dirty="0"/>
          </a:p>
        </p:txBody>
      </p:sp>
      <p:pic>
        <p:nvPicPr>
          <p:cNvPr id="574" name="Google Shape;574;p49"/>
          <p:cNvPicPr preferRelativeResize="0">
            <a:picLocks noGrp="1"/>
          </p:cNvPicPr>
          <p:nvPr>
            <p:ph idx="1"/>
          </p:nvPr>
        </p:nvPicPr>
        <p:blipFill rotWithShape="1">
          <a:blip r:embed="rId3">
            <a:alphaModFix/>
          </a:blip>
          <a:srcRect/>
          <a:stretch/>
        </p:blipFill>
        <p:spPr>
          <a:xfrm>
            <a:off x="250031" y="2001691"/>
            <a:ext cx="4402137" cy="1743075"/>
          </a:xfrm>
          <a:prstGeom prst="rect">
            <a:avLst/>
          </a:prstGeom>
          <a:noFill/>
          <a:ln>
            <a:noFill/>
          </a:ln>
        </p:spPr>
      </p:pic>
      <p:pic>
        <p:nvPicPr>
          <p:cNvPr id="575" name="Google Shape;575;p49"/>
          <p:cNvPicPr preferRelativeResize="0"/>
          <p:nvPr/>
        </p:nvPicPr>
        <p:blipFill rotWithShape="1">
          <a:blip r:embed="rId4">
            <a:alphaModFix/>
          </a:blip>
          <a:srcRect/>
          <a:stretch/>
        </p:blipFill>
        <p:spPr>
          <a:xfrm>
            <a:off x="4791868" y="2278063"/>
            <a:ext cx="3783012" cy="719137"/>
          </a:xfrm>
          <a:prstGeom prst="rect">
            <a:avLst/>
          </a:prstGeom>
          <a:noFill/>
          <a:ln>
            <a:noFill/>
          </a:ln>
        </p:spPr>
      </p:pic>
      <p:pic>
        <p:nvPicPr>
          <p:cNvPr id="576" name="Google Shape;576;p49"/>
          <p:cNvPicPr preferRelativeResize="0"/>
          <p:nvPr/>
        </p:nvPicPr>
        <p:blipFill rotWithShape="1">
          <a:blip r:embed="rId5">
            <a:alphaModFix/>
          </a:blip>
          <a:srcRect/>
          <a:stretch/>
        </p:blipFill>
        <p:spPr>
          <a:xfrm>
            <a:off x="2451100" y="3860800"/>
            <a:ext cx="4681537" cy="2701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One-Time Pad</a:t>
            </a:r>
            <a:endParaRPr dirty="0"/>
          </a:p>
        </p:txBody>
      </p:sp>
      <p:sp>
        <p:nvSpPr>
          <p:cNvPr id="583" name="Google Shape;583;p50"/>
          <p:cNvSpPr txBox="1">
            <a:spLocks noGrp="1"/>
          </p:cNvSpPr>
          <p:nvPr>
            <p:ph idx="1"/>
          </p:nvPr>
        </p:nvSpPr>
        <p:spPr>
          <a:xfrm>
            <a:off x="307910" y="2011680"/>
            <a:ext cx="8149509"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If a truly random key as long as the message is used, the cipher will be secure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Called a one-time pad</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Is unbreakable since ciphertext bears no statistical relationship to the plaintext</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Since for </a:t>
            </a:r>
            <a:r>
              <a:rPr lang="en-US" sz="2800" b="1" i="0" u="none" dirty="0">
                <a:solidFill>
                  <a:schemeClr val="lt1"/>
                </a:solidFill>
                <a:latin typeface="Arial"/>
                <a:ea typeface="Arial"/>
                <a:cs typeface="Arial"/>
                <a:sym typeface="Arial"/>
              </a:rPr>
              <a:t>any plaintext</a:t>
            </a:r>
            <a:r>
              <a:rPr lang="en-US" sz="2800" b="0" i="0" u="none" dirty="0">
                <a:solidFill>
                  <a:schemeClr val="lt1"/>
                </a:solidFill>
                <a:latin typeface="Arial"/>
                <a:ea typeface="Arial"/>
                <a:cs typeface="Arial"/>
                <a:sym typeface="Arial"/>
              </a:rPr>
              <a:t> &amp; </a:t>
            </a:r>
            <a:r>
              <a:rPr lang="en-US" sz="2800" b="1" i="0" u="none" dirty="0">
                <a:solidFill>
                  <a:schemeClr val="lt1"/>
                </a:solidFill>
                <a:latin typeface="Arial"/>
                <a:ea typeface="Arial"/>
                <a:cs typeface="Arial"/>
                <a:sym typeface="Arial"/>
              </a:rPr>
              <a:t>any ciphertext</a:t>
            </a:r>
            <a:r>
              <a:rPr lang="en-US" sz="2800" b="0" i="0" u="none" dirty="0">
                <a:solidFill>
                  <a:schemeClr val="lt1"/>
                </a:solidFill>
                <a:latin typeface="Arial"/>
                <a:ea typeface="Arial"/>
                <a:cs typeface="Arial"/>
                <a:sym typeface="Arial"/>
              </a:rPr>
              <a:t> there exists a key mapping one to other</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Can only use the key </a:t>
            </a:r>
            <a:r>
              <a:rPr lang="en-US" sz="2800" b="1" i="0" u="none" dirty="0">
                <a:solidFill>
                  <a:schemeClr val="lt1"/>
                </a:solidFill>
                <a:latin typeface="Arial"/>
                <a:ea typeface="Arial"/>
                <a:cs typeface="Arial"/>
                <a:sym typeface="Arial"/>
              </a:rPr>
              <a:t>once</a:t>
            </a:r>
            <a:r>
              <a:rPr lang="en-US" sz="2800" b="0" i="0" u="none" dirty="0">
                <a:solidFill>
                  <a:schemeClr val="lt1"/>
                </a:solidFill>
                <a:latin typeface="Arial"/>
                <a:ea typeface="Arial"/>
                <a:cs typeface="Arial"/>
                <a:sym typeface="Arial"/>
              </a:rPr>
              <a:t> though</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Problems in generation &amp; safe distribution of key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1"/>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One-Time Pad</a:t>
            </a:r>
            <a:endParaRPr dirty="0"/>
          </a:p>
        </p:txBody>
      </p:sp>
      <p:pic>
        <p:nvPicPr>
          <p:cNvPr id="590" name="Google Shape;590;p51"/>
          <p:cNvPicPr preferRelativeResize="0">
            <a:picLocks noGrp="1"/>
          </p:cNvPicPr>
          <p:nvPr>
            <p:ph idx="1"/>
          </p:nvPr>
        </p:nvPicPr>
        <p:blipFill rotWithShape="1">
          <a:blip r:embed="rId3">
            <a:alphaModFix/>
          </a:blip>
          <a:srcRect/>
          <a:stretch/>
        </p:blipFill>
        <p:spPr>
          <a:xfrm>
            <a:off x="479425" y="1989137"/>
            <a:ext cx="8240712" cy="237648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Transposition Ciphers</a:t>
            </a:r>
            <a:endParaRPr dirty="0"/>
          </a:p>
        </p:txBody>
      </p:sp>
      <p:sp>
        <p:nvSpPr>
          <p:cNvPr id="597" name="Google Shape;597;p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now consider classical </a:t>
            </a:r>
            <a:r>
              <a:rPr lang="en-US" sz="3200" b="1" i="0" u="none" dirty="0">
                <a:solidFill>
                  <a:schemeClr val="lt1"/>
                </a:solidFill>
                <a:latin typeface="Arial"/>
                <a:ea typeface="Arial"/>
                <a:cs typeface="Arial"/>
                <a:sym typeface="Arial"/>
              </a:rPr>
              <a:t>transposition</a:t>
            </a:r>
            <a:r>
              <a:rPr lang="en-US" sz="3200" b="0" i="0" u="none" dirty="0">
                <a:solidFill>
                  <a:schemeClr val="lt1"/>
                </a:solidFill>
                <a:latin typeface="Arial"/>
                <a:ea typeface="Arial"/>
                <a:cs typeface="Arial"/>
                <a:sym typeface="Arial"/>
              </a:rPr>
              <a:t> or </a:t>
            </a:r>
            <a:r>
              <a:rPr lang="en-US" sz="3200" b="1" i="0" u="none" dirty="0">
                <a:solidFill>
                  <a:schemeClr val="lt1"/>
                </a:solidFill>
                <a:latin typeface="Arial"/>
                <a:ea typeface="Arial"/>
                <a:cs typeface="Arial"/>
                <a:sym typeface="Arial"/>
              </a:rPr>
              <a:t>permutation</a:t>
            </a:r>
            <a:r>
              <a:rPr lang="en-US" sz="3200" b="0" i="0" u="none" dirty="0">
                <a:solidFill>
                  <a:schemeClr val="lt1"/>
                </a:solidFill>
                <a:latin typeface="Arial"/>
                <a:ea typeface="Arial"/>
                <a:cs typeface="Arial"/>
                <a:sym typeface="Arial"/>
              </a:rPr>
              <a:t> ciphers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these hide the message by rearranging the letter order </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without altering the actual letters used</a:t>
            </a:r>
            <a:endParaRPr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recognise these since have the same frequency distribution as the original text </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3"/>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Rail Fence cipher</a:t>
            </a:r>
            <a:endParaRPr dirty="0"/>
          </a:p>
        </p:txBody>
      </p:sp>
      <p:sp>
        <p:nvSpPr>
          <p:cNvPr id="604" name="Google Shape;604;p5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write message letters out diagonally over a number of rows </a:t>
            </a:r>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then read off cipher row by row</a:t>
            </a:r>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eg. write message out as:</a:t>
            </a:r>
            <a:endParaRPr/>
          </a:p>
          <a:p>
            <a:pPr marL="742950" lvl="1" indent="-285750" algn="l" rtl="0">
              <a:lnSpc>
                <a:spcPct val="90000"/>
              </a:lnSpc>
              <a:spcBef>
                <a:spcPts val="400"/>
              </a:spcBef>
              <a:spcAft>
                <a:spcPts val="0"/>
              </a:spcAft>
              <a:buSzPts val="1000"/>
              <a:buNone/>
            </a:pPr>
            <a:r>
              <a:rPr lang="en-US" sz="2000" b="0" i="0" u="none">
                <a:solidFill>
                  <a:schemeClr val="lt1"/>
                </a:solidFill>
                <a:latin typeface="Courier New"/>
                <a:ea typeface="Courier New"/>
                <a:cs typeface="Courier New"/>
                <a:sym typeface="Courier New"/>
              </a:rPr>
              <a:t>m e m a t r h t g p r y</a:t>
            </a:r>
            <a:endParaRPr/>
          </a:p>
          <a:p>
            <a:pPr marL="742950" lvl="1" indent="-285750" algn="l" rtl="0">
              <a:lnSpc>
                <a:spcPct val="90000"/>
              </a:lnSpc>
              <a:spcBef>
                <a:spcPts val="400"/>
              </a:spcBef>
              <a:spcAft>
                <a:spcPts val="0"/>
              </a:spcAft>
              <a:buSzPts val="1000"/>
              <a:buNone/>
            </a:pPr>
            <a:r>
              <a:rPr lang="en-US" sz="2000" b="0" i="0" u="none">
                <a:solidFill>
                  <a:schemeClr val="lt1"/>
                </a:solidFill>
                <a:latin typeface="Courier New"/>
                <a:ea typeface="Courier New"/>
                <a:cs typeface="Courier New"/>
                <a:sym typeface="Courier New"/>
              </a:rPr>
              <a:t> e t e f e t e o a a t</a:t>
            </a:r>
            <a:endParaRPr/>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a:solidFill>
                  <a:schemeClr val="lt1"/>
                </a:solidFill>
                <a:latin typeface="Arial"/>
                <a:ea typeface="Arial"/>
                <a:cs typeface="Arial"/>
                <a:sym typeface="Arial"/>
              </a:rPr>
              <a:t>giving ciphertext</a:t>
            </a:r>
            <a:endParaRPr/>
          </a:p>
          <a:p>
            <a:pPr marL="742950" lvl="1" indent="-285750" algn="l" rtl="0">
              <a:lnSpc>
                <a:spcPct val="90000"/>
              </a:lnSpc>
              <a:spcBef>
                <a:spcPts val="400"/>
              </a:spcBef>
              <a:spcAft>
                <a:spcPts val="0"/>
              </a:spcAft>
              <a:buSzPts val="1000"/>
              <a:buNone/>
            </a:pPr>
            <a:r>
              <a:rPr lang="en-US" sz="2000" b="0" i="0" u="none">
                <a:solidFill>
                  <a:schemeClr val="lt1"/>
                </a:solidFill>
                <a:latin typeface="Courier New"/>
                <a:ea typeface="Courier New"/>
                <a:cs typeface="Courier New"/>
                <a:sym typeface="Courier New"/>
              </a:rPr>
              <a:t>MEMATRHTGPRYETEFETEOAAT</a:t>
            </a:r>
            <a:endParaRPr/>
          </a:p>
          <a:p>
            <a:pPr marL="742950" lvl="1" indent="-285750" algn="l" rtl="0">
              <a:lnSpc>
                <a:spcPct val="90000"/>
              </a:lnSpc>
              <a:spcBef>
                <a:spcPts val="400"/>
              </a:spcBef>
              <a:spcAft>
                <a:spcPts val="0"/>
              </a:spcAft>
              <a:buSzPts val="1000"/>
              <a:buNone/>
            </a:pPr>
            <a:r>
              <a:rPr lang="en-US" sz="2000" b="0" i="0" u="none">
                <a:solidFill>
                  <a:schemeClr val="lt1"/>
                </a:solidFill>
                <a:latin typeface="Courier New"/>
                <a:ea typeface="Courier New"/>
                <a:cs typeface="Courier New"/>
                <a:sym typeface="Courier New"/>
              </a:rPr>
              <a:t>	</a:t>
            </a:r>
            <a:endParaRPr/>
          </a:p>
          <a:p>
            <a:pPr marL="742950" lvl="1" indent="-285750" algn="l" rtl="0">
              <a:lnSpc>
                <a:spcPct val="90000"/>
              </a:lnSpc>
              <a:spcBef>
                <a:spcPts val="400"/>
              </a:spcBef>
              <a:spcAft>
                <a:spcPts val="0"/>
              </a:spcAft>
              <a:buSzPts val="1000"/>
              <a:buNone/>
            </a:pPr>
            <a:r>
              <a:rPr lang="en-US" sz="2000" b="0" i="0" u="none">
                <a:solidFill>
                  <a:schemeClr val="lt1"/>
                </a:solidFill>
                <a:latin typeface="Courier New"/>
                <a:ea typeface="Courier New"/>
                <a:cs typeface="Courier New"/>
                <a:sym typeface="Courier New"/>
              </a:rPr>
              <a:t>Rail fence of depth 2</a:t>
            </a:r>
            <a:endParaRPr/>
          </a:p>
          <a:p>
            <a:pPr marL="742950" lvl="1" indent="-285750" algn="l" rtl="0">
              <a:lnSpc>
                <a:spcPct val="90000"/>
              </a:lnSpc>
              <a:spcBef>
                <a:spcPts val="480"/>
              </a:spcBef>
              <a:spcAft>
                <a:spcPts val="0"/>
              </a:spcAft>
              <a:buSzPts val="1200"/>
              <a:buNone/>
            </a:pPr>
            <a:endParaRPr sz="2400" b="0" i="0" u="none">
              <a:solidFill>
                <a:schemeClr val="lt1"/>
              </a:solidFill>
              <a:latin typeface="Arial"/>
              <a:ea typeface="Arial"/>
              <a:cs typeface="Arial"/>
              <a:sym typeface="Arial"/>
            </a:endParaRPr>
          </a:p>
          <a:p>
            <a:pPr marL="342900" lvl="0" indent="-220980" algn="l" rtl="0">
              <a:spcBef>
                <a:spcPts val="480"/>
              </a:spcBef>
              <a:spcAft>
                <a:spcPts val="0"/>
              </a:spcAft>
              <a:buSzPts val="1920"/>
              <a:buNone/>
            </a:pPr>
            <a:endParaRPr sz="2400" b="0" i="0" u="none">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Row Transposition Ciphers</a:t>
            </a:r>
            <a:endParaRPr dirty="0"/>
          </a:p>
        </p:txBody>
      </p:sp>
      <p:sp>
        <p:nvSpPr>
          <p:cNvPr id="611" name="Google Shape;611;p54"/>
          <p:cNvSpPr txBox="1">
            <a:spLocks noGrp="1"/>
          </p:cNvSpPr>
          <p:nvPr>
            <p:ph idx="1"/>
          </p:nvPr>
        </p:nvSpPr>
        <p:spPr>
          <a:xfrm>
            <a:off x="78529" y="2049002"/>
            <a:ext cx="8850867"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 more complex transposition</a:t>
            </a:r>
            <a:endParaRPr dirty="0"/>
          </a:p>
          <a:p>
            <a:pPr marL="342900" lvl="0" indent="-342900" algn="l" rtl="0">
              <a:lnSpc>
                <a:spcPct val="8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write letters of message out in rows over a specified number of columns</a:t>
            </a:r>
            <a:endParaRPr dirty="0"/>
          </a:p>
          <a:p>
            <a:pPr marL="342900" lvl="0" indent="-342900" algn="l" rtl="0">
              <a:lnSpc>
                <a:spcPct val="8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then reorder the columns according to some key before reading off the rows</a:t>
            </a:r>
            <a:endParaRPr sz="3600" b="0" i="0" u="none" dirty="0">
              <a:solidFill>
                <a:schemeClr val="lt1"/>
              </a:solidFill>
              <a:latin typeface="Courier New"/>
              <a:ea typeface="Courier New"/>
              <a:cs typeface="Courier New"/>
              <a:sym typeface="Courier New"/>
            </a:endParaRPr>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Key:       4 3 1 2 5 6 7</a:t>
            </a:r>
            <a:endParaRPr dirty="0"/>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Plaintext: a t </a:t>
            </a:r>
            <a:r>
              <a:rPr lang="en-US" sz="2000" b="0" i="0" u="none" dirty="0" err="1">
                <a:solidFill>
                  <a:schemeClr val="lt1"/>
                </a:solidFill>
                <a:latin typeface="Courier"/>
                <a:ea typeface="Courier"/>
                <a:cs typeface="Courier"/>
                <a:sym typeface="Courier"/>
              </a:rPr>
              <a:t>t</a:t>
            </a:r>
            <a:r>
              <a:rPr lang="en-US" sz="2000" b="0" i="0" u="none" dirty="0">
                <a:solidFill>
                  <a:schemeClr val="lt1"/>
                </a:solidFill>
                <a:latin typeface="Courier"/>
                <a:ea typeface="Courier"/>
                <a:cs typeface="Courier"/>
                <a:sym typeface="Courier"/>
              </a:rPr>
              <a:t> a c k p</a:t>
            </a:r>
            <a:endParaRPr dirty="0"/>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           o s t p o n e</a:t>
            </a:r>
            <a:endParaRPr dirty="0"/>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           d u n t </a:t>
            </a:r>
            <a:r>
              <a:rPr lang="en-US" sz="2000" b="0" i="0" u="none" dirty="0" err="1">
                <a:solidFill>
                  <a:schemeClr val="lt1"/>
                </a:solidFill>
                <a:latin typeface="Courier"/>
                <a:ea typeface="Courier"/>
                <a:cs typeface="Courier"/>
                <a:sym typeface="Courier"/>
              </a:rPr>
              <a:t>i</a:t>
            </a:r>
            <a:r>
              <a:rPr lang="en-US" sz="2000" b="0" i="0" u="none" dirty="0">
                <a:solidFill>
                  <a:schemeClr val="lt1"/>
                </a:solidFill>
                <a:latin typeface="Courier"/>
                <a:ea typeface="Courier"/>
                <a:cs typeface="Courier"/>
                <a:sym typeface="Courier"/>
              </a:rPr>
              <a:t> l t</a:t>
            </a:r>
            <a:endParaRPr dirty="0"/>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           w o a m x y z</a:t>
            </a:r>
            <a:endParaRPr dirty="0"/>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Plain text: attack postponed till 2 am</a:t>
            </a:r>
          </a:p>
          <a:p>
            <a:pPr marL="742950" lvl="1" indent="-285750" algn="l" rtl="0">
              <a:lnSpc>
                <a:spcPct val="80000"/>
              </a:lnSpc>
              <a:spcBef>
                <a:spcPts val="400"/>
              </a:spcBef>
              <a:spcAft>
                <a:spcPts val="0"/>
              </a:spcAft>
              <a:buSzPts val="1000"/>
              <a:buNone/>
            </a:pPr>
            <a:r>
              <a:rPr lang="en-US" sz="2000" b="0" i="0" u="none" dirty="0">
                <a:solidFill>
                  <a:schemeClr val="lt1"/>
                </a:solidFill>
                <a:latin typeface="Courier"/>
                <a:ea typeface="Courier"/>
                <a:cs typeface="Courier"/>
                <a:sym typeface="Courier"/>
              </a:rPr>
              <a:t>Ciphertext: TTNAAPTMTSUOAODWCOIXKNLYPETZ</a:t>
            </a:r>
            <a:endParaRPr dirty="0"/>
          </a:p>
          <a:p>
            <a:pPr marL="742950" lvl="1" indent="-285750" algn="l" rtl="0">
              <a:lnSpc>
                <a:spcPct val="80000"/>
              </a:lnSpc>
              <a:spcBef>
                <a:spcPts val="480"/>
              </a:spcBef>
              <a:spcAft>
                <a:spcPts val="0"/>
              </a:spcAft>
              <a:buSzPts val="1200"/>
              <a:buNone/>
            </a:pPr>
            <a:r>
              <a:rPr lang="en-US" sz="2400" b="0" i="0" u="none" dirty="0">
                <a:solidFill>
                  <a:schemeClr val="lt1"/>
                </a:solidFill>
                <a:latin typeface="Arial"/>
                <a:ea typeface="Arial"/>
                <a:cs typeface="Arial"/>
                <a:sym typeface="Arial"/>
              </a:rPr>
              <a:t> </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7"/>
          <p:cNvSpPr txBox="1">
            <a:spLocks noGrp="1"/>
          </p:cNvSpPr>
          <p:nvPr>
            <p:ph type="title"/>
          </p:nvPr>
        </p:nvSpPr>
        <p:spPr>
          <a:xfrm>
            <a:off x="-107950" y="464424"/>
            <a:ext cx="9251950" cy="1139825"/>
          </a:xfrm>
          <a:prstGeom prst="rect">
            <a:avLst/>
          </a:prstGeom>
          <a:noFill/>
          <a:ln>
            <a:noFill/>
          </a:ln>
        </p:spPr>
        <p:txBody>
          <a:bodyPr spcFirstLastPara="1" wrap="square" lIns="91425" tIns="45700" rIns="91425" bIns="45700" anchor="ctr" anchorCtr="1">
            <a:noAutofit/>
          </a:bodyPr>
          <a:lstStyle/>
          <a:p>
            <a:pPr marL="0" lvl="0" indent="0" algn="l" rtl="0">
              <a:lnSpc>
                <a:spcPct val="100000"/>
              </a:lnSpc>
              <a:spcBef>
                <a:spcPts val="0"/>
              </a:spcBef>
              <a:spcAft>
                <a:spcPts val="0"/>
              </a:spcAft>
              <a:buClr>
                <a:schemeClr val="lt2"/>
              </a:buClr>
              <a:buSzPts val="3600"/>
              <a:buFont typeface="Arial"/>
              <a:buNone/>
            </a:pPr>
            <a:r>
              <a:rPr lang="en-US" sz="3200" b="1" i="0" u="none" dirty="0">
                <a:latin typeface="Arial"/>
                <a:ea typeface="Arial"/>
                <a:cs typeface="Arial"/>
                <a:sym typeface="Arial"/>
              </a:rPr>
              <a:t>Key : FANCY</a:t>
            </a:r>
            <a:br>
              <a:rPr lang="en-US" sz="3200" b="1" i="0" u="none" dirty="0">
                <a:latin typeface="Arial"/>
                <a:ea typeface="Arial"/>
                <a:cs typeface="Arial"/>
                <a:sym typeface="Arial"/>
              </a:rPr>
            </a:br>
            <a:r>
              <a:rPr lang="en-US" sz="3200" b="1" i="0" u="none" dirty="0">
                <a:latin typeface="Arial"/>
                <a:ea typeface="Arial"/>
                <a:cs typeface="Arial"/>
                <a:sym typeface="Arial"/>
              </a:rPr>
              <a:t>Plain Text : </a:t>
            </a:r>
            <a:r>
              <a:rPr lang="en-US" sz="3200" b="1" i="0" u="none" dirty="0" err="1">
                <a:latin typeface="Arial"/>
                <a:ea typeface="Arial"/>
                <a:cs typeface="Arial"/>
                <a:sym typeface="Arial"/>
              </a:rPr>
              <a:t>meetmeatnextmidnight</a:t>
            </a:r>
            <a:endParaRPr sz="3200" dirty="0"/>
          </a:p>
        </p:txBody>
      </p:sp>
      <p:sp>
        <p:nvSpPr>
          <p:cNvPr id="633" name="Google Shape;633;p5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180340" algn="l" rtl="0">
              <a:spcBef>
                <a:spcPts val="0"/>
              </a:spcBef>
              <a:spcAft>
                <a:spcPts val="0"/>
              </a:spcAft>
              <a:buClr>
                <a:schemeClr val="hlink"/>
              </a:buClr>
              <a:buSzPts val="2560"/>
              <a:buFont typeface="Noto Sans Symbols"/>
              <a:buNone/>
            </a:pPr>
            <a:endParaRPr sz="3200">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Product Ciphers</a:t>
            </a:r>
            <a:endParaRPr dirty="0"/>
          </a:p>
        </p:txBody>
      </p:sp>
      <p:sp>
        <p:nvSpPr>
          <p:cNvPr id="618" name="Google Shape;618;p55"/>
          <p:cNvSpPr txBox="1">
            <a:spLocks noGrp="1"/>
          </p:cNvSpPr>
          <p:nvPr>
            <p:ph idx="1"/>
          </p:nvPr>
        </p:nvSpPr>
        <p:spPr>
          <a:xfrm>
            <a:off x="309852" y="2076995"/>
            <a:ext cx="8834148"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Ciphers using substitutions or transpositions are not secure because of language characteristics</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Hence consider using several ciphers in succession to make harder, but: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Two substitutions make a more complex substitution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Two transpositions make more complex transposition </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But a substitution followed by a transposition makes a new much harder cipher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This is bridge from classical to modern ciphers</a:t>
            </a:r>
            <a:endParaRPr lang="en-US" dirty="0"/>
          </a:p>
          <a:p>
            <a:pPr marL="342900" lvl="0" indent="-200660" algn="l" rtl="0">
              <a:spcBef>
                <a:spcPts val="560"/>
              </a:spcBef>
              <a:spcAft>
                <a:spcPts val="0"/>
              </a:spcAft>
              <a:buSzPts val="2240"/>
              <a:buNone/>
            </a:pPr>
            <a:endParaRPr lang="en-US" sz="2800" b="0" i="0" u="none" dirty="0">
              <a:solidFill>
                <a:schemeClr val="lt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56"/>
          <p:cNvPicPr preferRelativeResize="0">
            <a:picLocks noGrp="1"/>
          </p:cNvPicPr>
          <p:nvPr>
            <p:ph idx="1"/>
          </p:nvPr>
        </p:nvPicPr>
        <p:blipFill rotWithShape="1">
          <a:blip r:embed="rId3">
            <a:alphaModFix/>
          </a:blip>
          <a:srcRect/>
          <a:stretch/>
        </p:blipFill>
        <p:spPr>
          <a:xfrm>
            <a:off x="211137" y="488950"/>
            <a:ext cx="5006975" cy="2184400"/>
          </a:xfrm>
          <a:prstGeom prst="rect">
            <a:avLst/>
          </a:prstGeom>
          <a:noFill/>
          <a:ln>
            <a:noFill/>
          </a:ln>
        </p:spPr>
      </p:pic>
      <p:pic>
        <p:nvPicPr>
          <p:cNvPr id="624" name="Google Shape;624;p56"/>
          <p:cNvPicPr preferRelativeResize="0"/>
          <p:nvPr/>
        </p:nvPicPr>
        <p:blipFill rotWithShape="1">
          <a:blip r:embed="rId4">
            <a:alphaModFix/>
          </a:blip>
          <a:srcRect/>
          <a:stretch/>
        </p:blipFill>
        <p:spPr>
          <a:xfrm>
            <a:off x="211137" y="3867150"/>
            <a:ext cx="5456237" cy="1728787"/>
          </a:xfrm>
          <a:prstGeom prst="rect">
            <a:avLst/>
          </a:prstGeom>
          <a:noFill/>
          <a:ln>
            <a:noFill/>
          </a:ln>
        </p:spPr>
      </p:pic>
      <p:pic>
        <p:nvPicPr>
          <p:cNvPr id="625" name="Google Shape;625;p56"/>
          <p:cNvPicPr preferRelativeResize="0"/>
          <p:nvPr/>
        </p:nvPicPr>
        <p:blipFill rotWithShape="1">
          <a:blip r:embed="rId5">
            <a:alphaModFix/>
          </a:blip>
          <a:srcRect/>
          <a:stretch/>
        </p:blipFill>
        <p:spPr>
          <a:xfrm>
            <a:off x="3995737" y="668337"/>
            <a:ext cx="5148262" cy="838200"/>
          </a:xfrm>
          <a:prstGeom prst="rect">
            <a:avLst/>
          </a:prstGeom>
          <a:noFill/>
          <a:ln>
            <a:noFill/>
          </a:ln>
        </p:spPr>
      </p:pic>
      <p:pic>
        <p:nvPicPr>
          <p:cNvPr id="626" name="Google Shape;626;p56"/>
          <p:cNvPicPr preferRelativeResize="0"/>
          <p:nvPr/>
        </p:nvPicPr>
        <p:blipFill rotWithShape="1">
          <a:blip r:embed="rId6">
            <a:alphaModFix/>
          </a:blip>
          <a:srcRect/>
          <a:stretch/>
        </p:blipFill>
        <p:spPr>
          <a:xfrm>
            <a:off x="1763712" y="2889250"/>
            <a:ext cx="5186362" cy="846137"/>
          </a:xfrm>
          <a:prstGeom prst="rect">
            <a:avLst/>
          </a:prstGeom>
          <a:noFill/>
          <a:ln>
            <a:noFill/>
          </a:ln>
        </p:spPr>
      </p:pic>
      <p:pic>
        <p:nvPicPr>
          <p:cNvPr id="627" name="Google Shape;627;p56"/>
          <p:cNvPicPr preferRelativeResize="0"/>
          <p:nvPr/>
        </p:nvPicPr>
        <p:blipFill rotWithShape="1">
          <a:blip r:embed="rId7">
            <a:alphaModFix/>
          </a:blip>
          <a:srcRect/>
          <a:stretch/>
        </p:blipFill>
        <p:spPr>
          <a:xfrm>
            <a:off x="1768475" y="5799137"/>
            <a:ext cx="6142037"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
          <p:cNvSpPr txBox="1">
            <a:spLocks noGrp="1"/>
          </p:cNvSpPr>
          <p:nvPr>
            <p:ph type="title"/>
          </p:nvPr>
        </p:nvSpPr>
        <p:spPr>
          <a:xfrm>
            <a:off x="485192" y="325756"/>
            <a:ext cx="8457419" cy="1508760"/>
          </a:xfrm>
          <a:prstGeom prst="rect">
            <a:avLst/>
          </a:prstGeom>
          <a:noFill/>
          <a:ln>
            <a:noFill/>
          </a:ln>
        </p:spPr>
        <p:txBody>
          <a:bodyPr spcFirstLastPara="1" wrap="square" lIns="91425" tIns="45700" rIns="91425" bIns="45700" anchor="ctr" anchorCtr="1">
            <a:noAutofit/>
          </a:bodyPr>
          <a:lstStyle/>
          <a:p>
            <a:pPr marL="0" lvl="0" indent="0" algn="ctr" rtl="0">
              <a:spcBef>
                <a:spcPts val="0"/>
              </a:spcBef>
              <a:spcAft>
                <a:spcPts val="0"/>
              </a:spcAft>
              <a:buNone/>
            </a:pPr>
            <a:r>
              <a:rPr lang="en-US" sz="4400" b="1" dirty="0">
                <a:latin typeface="Arial"/>
                <a:ea typeface="Arial"/>
                <a:cs typeface="Arial"/>
                <a:sym typeface="Arial"/>
              </a:rPr>
              <a:t>Symmetric Crypto system</a:t>
            </a:r>
            <a:endParaRPr sz="4400" b="1" dirty="0">
              <a:latin typeface="Arial"/>
              <a:ea typeface="Arial"/>
              <a:cs typeface="Arial"/>
              <a:sym typeface="Arial"/>
            </a:endParaRPr>
          </a:p>
        </p:txBody>
      </p:sp>
      <p:pic>
        <p:nvPicPr>
          <p:cNvPr id="259" name="Google Shape;259;p6" descr="Image result for symmetric cipher model"/>
          <p:cNvPicPr preferRelativeResize="0"/>
          <p:nvPr/>
        </p:nvPicPr>
        <p:blipFill rotWithShape="1">
          <a:blip r:embed="rId3">
            <a:alphaModFix/>
          </a:blip>
          <a:srcRect/>
          <a:stretch/>
        </p:blipFill>
        <p:spPr>
          <a:xfrm>
            <a:off x="1277513" y="2367584"/>
            <a:ext cx="7008071" cy="420624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8"/>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Rotor Machines</a:t>
            </a:r>
            <a:endParaRPr dirty="0"/>
          </a:p>
        </p:txBody>
      </p:sp>
      <p:sp>
        <p:nvSpPr>
          <p:cNvPr id="640" name="Google Shape;640;p58"/>
          <p:cNvSpPr txBox="1">
            <a:spLocks noGrp="1"/>
          </p:cNvSpPr>
          <p:nvPr>
            <p:ph idx="1"/>
          </p:nvPr>
        </p:nvSpPr>
        <p:spPr>
          <a:xfrm>
            <a:off x="345233" y="1950099"/>
            <a:ext cx="8481526" cy="479593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Before modern ciphers, rotor machines were most common complex ciphers in use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Widely used in WW2</a:t>
            </a:r>
            <a:endParaRPr lang="en-US" dirty="0"/>
          </a:p>
          <a:p>
            <a:pPr marL="742950" lvl="1" indent="-285750" algn="l" rtl="0">
              <a:lnSpc>
                <a:spcPct val="9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German enigma, allied </a:t>
            </a:r>
            <a:r>
              <a:rPr lang="en-US" sz="2400" b="0" i="0" u="none" dirty="0" err="1">
                <a:solidFill>
                  <a:schemeClr val="lt1"/>
                </a:solidFill>
                <a:latin typeface="Arial"/>
                <a:ea typeface="Arial"/>
                <a:cs typeface="Arial"/>
                <a:sym typeface="Arial"/>
              </a:rPr>
              <a:t>hagelin</a:t>
            </a:r>
            <a:r>
              <a:rPr lang="en-US" sz="2400" b="0" i="0" u="none" dirty="0">
                <a:solidFill>
                  <a:schemeClr val="lt1"/>
                </a:solidFill>
                <a:latin typeface="Arial"/>
                <a:ea typeface="Arial"/>
                <a:cs typeface="Arial"/>
                <a:sym typeface="Arial"/>
              </a:rPr>
              <a:t>, </a:t>
            </a:r>
            <a:r>
              <a:rPr lang="en-US" sz="2400" b="0" i="0" u="none" dirty="0" err="1">
                <a:solidFill>
                  <a:schemeClr val="lt1"/>
                </a:solidFill>
                <a:latin typeface="Arial"/>
                <a:ea typeface="Arial"/>
                <a:cs typeface="Arial"/>
                <a:sym typeface="Arial"/>
              </a:rPr>
              <a:t>japanese</a:t>
            </a:r>
            <a:r>
              <a:rPr lang="en-US" sz="2400" b="0" i="0" u="none" dirty="0">
                <a:solidFill>
                  <a:schemeClr val="lt1"/>
                </a:solidFill>
                <a:latin typeface="Arial"/>
                <a:ea typeface="Arial"/>
                <a:cs typeface="Arial"/>
                <a:sym typeface="Arial"/>
              </a:rPr>
              <a:t> purple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Implemented a very complex, varying substitution cipher</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Used a series of cylinders, each giving one substitution, which rotated and changed after each letter was encrypted</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With 3 cylinders have 26</a:t>
            </a:r>
            <a:r>
              <a:rPr lang="en-US" sz="2800" b="0" i="0" u="none" baseline="30000" dirty="0">
                <a:solidFill>
                  <a:schemeClr val="lt1"/>
                </a:solidFill>
                <a:latin typeface="Arial"/>
                <a:ea typeface="Arial"/>
                <a:cs typeface="Arial"/>
                <a:sym typeface="Arial"/>
              </a:rPr>
              <a:t>3</a:t>
            </a:r>
            <a:r>
              <a:rPr lang="en-US" sz="2800" b="0" i="0" u="none" dirty="0">
                <a:solidFill>
                  <a:schemeClr val="lt1"/>
                </a:solidFill>
                <a:latin typeface="Arial"/>
                <a:ea typeface="Arial"/>
                <a:cs typeface="Arial"/>
                <a:sym typeface="Arial"/>
              </a:rPr>
              <a:t>=17576 alphabets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err="1">
                <a:latin typeface="Arial"/>
                <a:ea typeface="Arial"/>
                <a:cs typeface="Arial"/>
                <a:sym typeface="Arial"/>
              </a:rPr>
              <a:t>Hagelin</a:t>
            </a:r>
            <a:r>
              <a:rPr lang="en-US" sz="4400" b="1" i="0" u="none" dirty="0">
                <a:latin typeface="Arial"/>
                <a:ea typeface="Arial"/>
                <a:cs typeface="Arial"/>
                <a:sym typeface="Arial"/>
              </a:rPr>
              <a:t> Rotor Machine</a:t>
            </a:r>
            <a:endParaRPr dirty="0"/>
          </a:p>
        </p:txBody>
      </p:sp>
      <p:pic>
        <p:nvPicPr>
          <p:cNvPr id="647" name="Google Shape;647;p59"/>
          <p:cNvPicPr preferRelativeResize="0"/>
          <p:nvPr/>
        </p:nvPicPr>
        <p:blipFill rotWithShape="1">
          <a:blip r:embed="rId3">
            <a:alphaModFix/>
          </a:blip>
          <a:srcRect/>
          <a:stretch/>
        </p:blipFill>
        <p:spPr>
          <a:xfrm>
            <a:off x="284871" y="2043404"/>
            <a:ext cx="3158125" cy="4530420"/>
          </a:xfrm>
          <a:prstGeom prst="rect">
            <a:avLst/>
          </a:prstGeom>
          <a:noFill/>
          <a:ln>
            <a:noFill/>
          </a:ln>
        </p:spPr>
      </p:pic>
      <p:sp>
        <p:nvSpPr>
          <p:cNvPr id="2" name="Rectangle 1">
            <a:extLst>
              <a:ext uri="{FF2B5EF4-FFF2-40B4-BE49-F238E27FC236}">
                <a16:creationId xmlns:a16="http://schemas.microsoft.com/office/drawing/2014/main" id="{1446FC17-65CF-4E97-95AB-73635F2CEDEE}"/>
              </a:ext>
            </a:extLst>
          </p:cNvPr>
          <p:cNvSpPr/>
          <p:nvPr/>
        </p:nvSpPr>
        <p:spPr>
          <a:xfrm>
            <a:off x="3778898" y="2700860"/>
            <a:ext cx="4572000" cy="523220"/>
          </a:xfrm>
          <a:prstGeom prst="rect">
            <a:avLst/>
          </a:prstGeom>
        </p:spPr>
        <p:txBody>
          <a:bodyPr>
            <a:spAutoFit/>
          </a:bodyPr>
          <a:lstStyle/>
          <a:p>
            <a:r>
              <a:rPr lang="en-IN" dirty="0">
                <a:hlinkClick r:id="rId4"/>
              </a:rPr>
              <a:t>https://www.youtube.com/watch?v=ybkkiGtJmkM#:~:text=URL%3A%20https%3A%2F%2Fwww,100</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60"/>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spcBef>
                <a:spcPts val="0"/>
              </a:spcBef>
              <a:spcAft>
                <a:spcPts val="0"/>
              </a:spcAft>
              <a:buNone/>
            </a:pPr>
            <a:endParaRPr sz="4400" b="1">
              <a:solidFill>
                <a:schemeClr val="lt2"/>
              </a:solidFill>
              <a:latin typeface="Arial"/>
              <a:ea typeface="Arial"/>
              <a:cs typeface="Arial"/>
              <a:sym typeface="Arial"/>
            </a:endParaRPr>
          </a:p>
        </p:txBody>
      </p:sp>
      <p:sp>
        <p:nvSpPr>
          <p:cNvPr id="653" name="Google Shape;653;p6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180340" algn="l" rtl="0">
              <a:spcBef>
                <a:spcPts val="0"/>
              </a:spcBef>
              <a:spcAft>
                <a:spcPts val="0"/>
              </a:spcAft>
              <a:buClr>
                <a:schemeClr val="hlink"/>
              </a:buClr>
              <a:buSzPts val="2560"/>
              <a:buFont typeface="Noto Sans Symbols"/>
              <a:buNone/>
            </a:pPr>
            <a:endParaRPr sz="3200">
              <a:solidFill>
                <a:schemeClr val="lt1"/>
              </a:solidFill>
              <a:latin typeface="Arial"/>
              <a:ea typeface="Arial"/>
              <a:cs typeface="Arial"/>
              <a:sym typeface="Arial"/>
            </a:endParaRPr>
          </a:p>
        </p:txBody>
      </p:sp>
      <p:pic>
        <p:nvPicPr>
          <p:cNvPr id="654" name="Google Shape;654;p60"/>
          <p:cNvPicPr preferRelativeResize="0"/>
          <p:nvPr/>
        </p:nvPicPr>
        <p:blipFill rotWithShape="1">
          <a:blip r:embed="rId3">
            <a:alphaModFix/>
          </a:blip>
          <a:srcRect/>
          <a:stretch/>
        </p:blipFill>
        <p:spPr>
          <a:xfrm>
            <a:off x="785812" y="592137"/>
            <a:ext cx="7572375" cy="5514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60" name="Google Shape;660;p61"/>
          <p:cNvPicPr preferRelativeResize="0"/>
          <p:nvPr/>
        </p:nvPicPr>
        <p:blipFill rotWithShape="1">
          <a:blip r:embed="rId3">
            <a:alphaModFix/>
          </a:blip>
          <a:srcRect/>
          <a:stretch/>
        </p:blipFill>
        <p:spPr>
          <a:xfrm>
            <a:off x="1318921" y="2317945"/>
            <a:ext cx="6076950" cy="3419475"/>
          </a:xfrm>
          <a:prstGeom prst="rect">
            <a:avLst/>
          </a:prstGeom>
          <a:noFill/>
          <a:ln>
            <a:noFill/>
          </a:ln>
        </p:spPr>
      </p:pic>
      <p:sp>
        <p:nvSpPr>
          <p:cNvPr id="661" name="Google Shape;661;p61"/>
          <p:cNvSpPr txBox="1"/>
          <p:nvPr/>
        </p:nvSpPr>
        <p:spPr>
          <a:xfrm>
            <a:off x="456419" y="345608"/>
            <a:ext cx="8229600" cy="113982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2"/>
              </a:buClr>
              <a:buSzPts val="4400"/>
              <a:buFont typeface="Arial"/>
              <a:buNone/>
            </a:pPr>
            <a:r>
              <a:rPr lang="en-US" sz="4400" b="1" i="0" u="none" dirty="0">
                <a:solidFill>
                  <a:schemeClr val="bg2"/>
                </a:solidFill>
                <a:sym typeface="Arial"/>
              </a:rPr>
              <a:t>Steganography</a:t>
            </a:r>
            <a:endParaRPr dirty="0">
              <a:solidFill>
                <a:schemeClr val="bg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62"/>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Steganography</a:t>
            </a:r>
            <a:endParaRPr dirty="0"/>
          </a:p>
        </p:txBody>
      </p:sp>
      <p:sp>
        <p:nvSpPr>
          <p:cNvPr id="668" name="Google Shape;668;p62"/>
          <p:cNvSpPr txBox="1">
            <a:spLocks noGrp="1"/>
          </p:cNvSpPr>
          <p:nvPr>
            <p:ph idx="1"/>
          </p:nvPr>
        </p:nvSpPr>
        <p:spPr>
          <a:xfrm>
            <a:off x="685019" y="2011680"/>
            <a:ext cx="8263038"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An alternative to encryption</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Hides existence of message</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only a subset of letters/words in a longer message marked in some way</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invisible ink</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Hiding in LSB in graphic image or sound file</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Has drawbacks</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High overhead to hide relatively few info bits</a:t>
            </a:r>
            <a:endParaRPr lang="en-US" dirty="0"/>
          </a:p>
          <a:p>
            <a:pPr marL="342900" lvl="0" indent="-200660" algn="l" rtl="0">
              <a:spcBef>
                <a:spcPts val="560"/>
              </a:spcBef>
              <a:spcAft>
                <a:spcPts val="0"/>
              </a:spcAft>
              <a:buSzPts val="2240"/>
              <a:buNone/>
            </a:pPr>
            <a:endParaRPr lang="en-US" sz="2800" b="0" i="0" u="none" dirty="0">
              <a:solidFill>
                <a:schemeClr val="lt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3"/>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Summary</a:t>
            </a:r>
            <a:endParaRPr dirty="0"/>
          </a:p>
        </p:txBody>
      </p:sp>
      <p:sp>
        <p:nvSpPr>
          <p:cNvPr id="675" name="Google Shape;675;p63"/>
          <p:cNvSpPr txBox="1">
            <a:spLocks noGrp="1"/>
          </p:cNvSpPr>
          <p:nvPr>
            <p:ph idx="1"/>
          </p:nvPr>
        </p:nvSpPr>
        <p:spPr>
          <a:xfrm>
            <a:off x="456419" y="1905000"/>
            <a:ext cx="8229600" cy="4953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Classical cipher techniques and terminology</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Monoalphabetic substitution ciphers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Cryptanalysis using letter frequencies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Playfair cipher</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Polyalphabetic ciphers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Transposition ciphers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Product ciphers and rotor machines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Stenography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Cryptography</a:t>
            </a:r>
            <a:endParaRPr dirty="0"/>
          </a:p>
        </p:txBody>
      </p:sp>
      <p:sp>
        <p:nvSpPr>
          <p:cNvPr id="266" name="Google Shape;266;p7"/>
          <p:cNvSpPr txBox="1">
            <a:spLocks noGrp="1"/>
          </p:cNvSpPr>
          <p:nvPr>
            <p:ph idx="1"/>
          </p:nvPr>
        </p:nvSpPr>
        <p:spPr>
          <a:xfrm>
            <a:off x="597160" y="2049624"/>
            <a:ext cx="8229600" cy="43698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Characterize cryptographic system along three dimensions:</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dirty="0">
                <a:solidFill>
                  <a:schemeClr val="lt1"/>
                </a:solidFill>
                <a:latin typeface="Arial"/>
                <a:ea typeface="Arial"/>
                <a:cs typeface="Arial"/>
                <a:sym typeface="Arial"/>
              </a:rPr>
              <a:t>T</a:t>
            </a:r>
            <a:r>
              <a:rPr lang="en-US" sz="2800" b="0" i="0" u="none" dirty="0">
                <a:solidFill>
                  <a:schemeClr val="lt1"/>
                </a:solidFill>
                <a:latin typeface="Arial"/>
                <a:ea typeface="Arial"/>
                <a:cs typeface="Arial"/>
                <a:sym typeface="Arial"/>
              </a:rPr>
              <a:t>ype of encryption operations used</a:t>
            </a:r>
            <a:endParaRPr dirty="0"/>
          </a:p>
          <a:p>
            <a:pPr marL="1143000" lvl="2" indent="-228600" algn="l" rtl="0">
              <a:lnSpc>
                <a:spcPct val="10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substitution / transposition / product</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dirty="0">
                <a:solidFill>
                  <a:schemeClr val="lt1"/>
                </a:solidFill>
                <a:latin typeface="Arial"/>
                <a:ea typeface="Arial"/>
                <a:cs typeface="Arial"/>
                <a:sym typeface="Arial"/>
              </a:rPr>
              <a:t>N</a:t>
            </a:r>
            <a:r>
              <a:rPr lang="en-US" sz="2800" b="0" i="0" u="none" dirty="0">
                <a:solidFill>
                  <a:schemeClr val="lt1"/>
                </a:solidFill>
                <a:latin typeface="Arial"/>
                <a:ea typeface="Arial"/>
                <a:cs typeface="Arial"/>
                <a:sym typeface="Arial"/>
              </a:rPr>
              <a:t>umber of keys used</a:t>
            </a:r>
            <a:endParaRPr dirty="0"/>
          </a:p>
          <a:p>
            <a:pPr marL="1143000" lvl="2" indent="-228600" algn="l" rtl="0">
              <a:lnSpc>
                <a:spcPct val="10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single-key or private / two-key or public</a:t>
            </a: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dirty="0">
                <a:solidFill>
                  <a:schemeClr val="lt1"/>
                </a:solidFill>
                <a:latin typeface="Arial"/>
                <a:ea typeface="Arial"/>
                <a:cs typeface="Arial"/>
                <a:sym typeface="Arial"/>
              </a:rPr>
              <a:t>W</a:t>
            </a:r>
            <a:r>
              <a:rPr lang="en-US" sz="2800" b="0" i="0" u="none" dirty="0">
                <a:solidFill>
                  <a:schemeClr val="lt1"/>
                </a:solidFill>
                <a:latin typeface="Arial"/>
                <a:ea typeface="Arial"/>
                <a:cs typeface="Arial"/>
                <a:sym typeface="Arial"/>
              </a:rPr>
              <a:t>ay in which plaintext is processed</a:t>
            </a:r>
            <a:endParaRPr dirty="0"/>
          </a:p>
          <a:p>
            <a:pPr marL="1143000" lvl="2" indent="-228600" algn="l" rtl="0">
              <a:lnSpc>
                <a:spcPct val="100000"/>
              </a:lnSpc>
              <a:spcBef>
                <a:spcPts val="480"/>
              </a:spcBef>
              <a:spcAft>
                <a:spcPts val="0"/>
              </a:spcAft>
              <a:buClr>
                <a:schemeClr val="accent2"/>
              </a:buClr>
              <a:buSzPts val="2400"/>
              <a:buFont typeface="Arial"/>
              <a:buChar char="•"/>
            </a:pPr>
            <a:r>
              <a:rPr lang="en-US" sz="2400" b="0" i="0" u="none" dirty="0">
                <a:solidFill>
                  <a:schemeClr val="lt1"/>
                </a:solidFill>
                <a:latin typeface="Arial"/>
                <a:ea typeface="Arial"/>
                <a:cs typeface="Arial"/>
                <a:sym typeface="Arial"/>
              </a:rPr>
              <a:t>block / stream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8"/>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Cryptanalysis</a:t>
            </a:r>
            <a:endParaRPr dirty="0"/>
          </a:p>
        </p:txBody>
      </p:sp>
      <p:sp>
        <p:nvSpPr>
          <p:cNvPr id="273" name="Google Shape;273;p8"/>
          <p:cNvSpPr txBox="1">
            <a:spLocks noGrp="1"/>
          </p:cNvSpPr>
          <p:nvPr>
            <p:ph idx="1"/>
          </p:nvPr>
        </p:nvSpPr>
        <p:spPr>
          <a:xfrm>
            <a:off x="274471" y="1792936"/>
            <a:ext cx="8869529" cy="420624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Objective is to recover key not just message</a:t>
            </a:r>
            <a:endParaRPr dirty="0"/>
          </a:p>
          <a:p>
            <a:pPr marL="342900" lvl="0" indent="-342900" algn="l" rtl="0">
              <a:lnSpc>
                <a:spcPct val="150000"/>
              </a:lnSpc>
              <a:spcBef>
                <a:spcPts val="640"/>
              </a:spcBef>
              <a:spcAft>
                <a:spcPts val="0"/>
              </a:spcAft>
              <a:buClr>
                <a:schemeClr val="hlink"/>
              </a:buClr>
              <a:buSzPts val="2560"/>
              <a:buFont typeface="Noto Sans Symbols"/>
              <a:buChar char="⮚"/>
            </a:pPr>
            <a:r>
              <a:rPr lang="en-US" sz="3200" dirty="0">
                <a:solidFill>
                  <a:schemeClr val="lt1"/>
                </a:solidFill>
                <a:latin typeface="Arial"/>
                <a:ea typeface="Arial"/>
                <a:cs typeface="Arial"/>
                <a:sym typeface="Arial"/>
              </a:rPr>
              <a:t>G</a:t>
            </a:r>
            <a:r>
              <a:rPr lang="en-US" sz="3200" b="0" i="0" u="none" dirty="0">
                <a:solidFill>
                  <a:schemeClr val="lt1"/>
                </a:solidFill>
                <a:latin typeface="Arial"/>
                <a:ea typeface="Arial"/>
                <a:cs typeface="Arial"/>
                <a:sym typeface="Arial"/>
              </a:rPr>
              <a:t>eneral approaches:</a:t>
            </a:r>
            <a:endParaRPr dirty="0"/>
          </a:p>
          <a:p>
            <a:pPr marL="742950" lvl="1" indent="-285750">
              <a:lnSpc>
                <a:spcPct val="100000"/>
              </a:lnSpc>
              <a:spcBef>
                <a:spcPts val="560"/>
              </a:spcBef>
              <a:spcAft>
                <a:spcPts val="0"/>
              </a:spcAft>
              <a:buClr>
                <a:schemeClr val="lt2"/>
              </a:buClr>
              <a:buSzPts val="1400"/>
              <a:buFont typeface="Noto Sans Symbols"/>
              <a:buChar char="●"/>
            </a:pPr>
            <a:r>
              <a:rPr lang="en-US" sz="2800" dirty="0">
                <a:solidFill>
                  <a:schemeClr val="lt1"/>
                </a:solidFill>
                <a:latin typeface="Arial"/>
                <a:ea typeface="Arial"/>
                <a:cs typeface="Arial"/>
                <a:sym typeface="Arial"/>
              </a:rPr>
              <a:t>C</a:t>
            </a:r>
            <a:r>
              <a:rPr lang="en-US" sz="2800" b="0" i="0" u="none" dirty="0">
                <a:solidFill>
                  <a:schemeClr val="lt1"/>
                </a:solidFill>
                <a:latin typeface="Arial"/>
                <a:ea typeface="Arial"/>
                <a:cs typeface="Arial"/>
                <a:sym typeface="Arial"/>
              </a:rPr>
              <a:t>ryptanalytic attack</a:t>
            </a:r>
          </a:p>
          <a:p>
            <a:pPr marL="971550" lvl="2" indent="-285750">
              <a:lnSpc>
                <a:spcPct val="100000"/>
              </a:lnSpc>
              <a:spcBef>
                <a:spcPts val="560"/>
              </a:spcBef>
              <a:spcAft>
                <a:spcPts val="0"/>
              </a:spcAft>
              <a:buClr>
                <a:schemeClr val="lt2"/>
              </a:buClr>
              <a:buSzPts val="1400"/>
              <a:buFont typeface="Noto Sans Symbols"/>
              <a:buChar char="●"/>
            </a:pPr>
            <a:r>
              <a:rPr lang="en-US" dirty="0">
                <a:latin typeface="Times"/>
                <a:ea typeface="Times"/>
                <a:cs typeface="Times"/>
                <a:sym typeface="Times"/>
              </a:rPr>
              <a:t>Rely on the nature of the algorithm plus some knowledge of the general characteristics of the plaintext or even some sample plaintext-ciphertext pairs</a:t>
            </a:r>
          </a:p>
          <a:p>
            <a:pPr marL="685800" lvl="2" indent="0">
              <a:lnSpc>
                <a:spcPct val="100000"/>
              </a:lnSpc>
              <a:spcBef>
                <a:spcPts val="560"/>
              </a:spcBef>
              <a:spcAft>
                <a:spcPts val="0"/>
              </a:spcAft>
              <a:buClr>
                <a:schemeClr val="lt2"/>
              </a:buClr>
              <a:buSzPts val="1400"/>
              <a:buNone/>
            </a:pPr>
            <a:endParaRPr dirty="0"/>
          </a:p>
          <a:p>
            <a:pPr marL="742950" lvl="1" indent="-285750" algn="l" rtl="0">
              <a:lnSpc>
                <a:spcPct val="100000"/>
              </a:lnSpc>
              <a:spcBef>
                <a:spcPts val="560"/>
              </a:spcBef>
              <a:spcAft>
                <a:spcPts val="0"/>
              </a:spcAft>
              <a:buClr>
                <a:schemeClr val="lt2"/>
              </a:buClr>
              <a:buSzPts val="1400"/>
              <a:buFont typeface="Noto Sans Symbols"/>
              <a:buChar char="●"/>
            </a:pPr>
            <a:r>
              <a:rPr lang="en-US" sz="2800" dirty="0">
                <a:solidFill>
                  <a:schemeClr val="lt1"/>
                </a:solidFill>
                <a:latin typeface="Arial"/>
                <a:ea typeface="Arial"/>
                <a:cs typeface="Arial"/>
                <a:sym typeface="Arial"/>
              </a:rPr>
              <a:t>B</a:t>
            </a:r>
            <a:r>
              <a:rPr lang="en-US" sz="2800" b="0" i="0" u="none" dirty="0">
                <a:solidFill>
                  <a:schemeClr val="lt1"/>
                </a:solidFill>
                <a:latin typeface="Arial"/>
                <a:ea typeface="Arial"/>
                <a:cs typeface="Arial"/>
                <a:sym typeface="Arial"/>
              </a:rPr>
              <a:t>rute-force attack</a:t>
            </a:r>
          </a:p>
          <a:p>
            <a:pPr marL="971550" lvl="2" indent="-285750">
              <a:lnSpc>
                <a:spcPct val="100000"/>
              </a:lnSpc>
              <a:spcBef>
                <a:spcPts val="560"/>
              </a:spcBef>
              <a:spcAft>
                <a:spcPts val="0"/>
              </a:spcAft>
              <a:buClr>
                <a:schemeClr val="lt2"/>
              </a:buClr>
              <a:buSzPts val="1400"/>
              <a:buFont typeface="Noto Sans Symbols"/>
              <a:buChar char="●"/>
            </a:pPr>
            <a:r>
              <a:rPr lang="en-US" dirty="0">
                <a:latin typeface="Times"/>
                <a:ea typeface="Times"/>
                <a:cs typeface="Times"/>
                <a:sym typeface="Times"/>
              </a:rPr>
              <a:t>Try every possible key on a piece of ciphertext until an intelligible translation into plaintext is obtained. On average half of all possible keys must be tried to achieve success. </a:t>
            </a:r>
            <a:endParaRPr lang="en-US" dirty="0"/>
          </a:p>
          <a:p>
            <a:pPr marL="742950" lvl="1" indent="-285750" algn="l" rtl="0">
              <a:lnSpc>
                <a:spcPct val="150000"/>
              </a:lnSpc>
              <a:spcBef>
                <a:spcPts val="560"/>
              </a:spcBef>
              <a:spcAft>
                <a:spcPts val="0"/>
              </a:spcAft>
              <a:buClr>
                <a:schemeClr val="lt2"/>
              </a:buClr>
              <a:buSzPts val="1400"/>
              <a:buFont typeface="Noto Sans Symbols"/>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dirty="0">
                <a:latin typeface="Arial"/>
                <a:ea typeface="Arial"/>
                <a:cs typeface="Arial"/>
                <a:sym typeface="Arial"/>
              </a:rPr>
              <a:t>Cryptanalytic Attacks</a:t>
            </a:r>
            <a:endParaRPr dirty="0"/>
          </a:p>
        </p:txBody>
      </p:sp>
      <p:sp>
        <p:nvSpPr>
          <p:cNvPr id="280" name="Google Shape;280;p9"/>
          <p:cNvSpPr txBox="1">
            <a:spLocks noGrp="1"/>
          </p:cNvSpPr>
          <p:nvPr>
            <p:ph idx="1"/>
          </p:nvPr>
        </p:nvSpPr>
        <p:spPr>
          <a:xfrm>
            <a:off x="195162" y="1903445"/>
            <a:ext cx="8752113" cy="382555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2400" b="1" i="0" u="none" dirty="0">
                <a:solidFill>
                  <a:schemeClr val="lt1"/>
                </a:solidFill>
                <a:latin typeface="Arial"/>
                <a:ea typeface="Arial"/>
                <a:cs typeface="Arial"/>
                <a:sym typeface="Arial"/>
              </a:rPr>
              <a:t>Ciphertext only</a:t>
            </a:r>
            <a:r>
              <a:rPr lang="en-US" sz="2400" b="0" i="0" u="none" dirty="0">
                <a:solidFill>
                  <a:schemeClr val="lt1"/>
                </a:solidFill>
                <a:latin typeface="Arial"/>
                <a:ea typeface="Arial"/>
                <a:cs typeface="Arial"/>
                <a:sym typeface="Arial"/>
              </a:rPr>
              <a:t> </a:t>
            </a:r>
            <a:endParaRPr lang="en-US" sz="2400" dirty="0"/>
          </a:p>
          <a:p>
            <a:pPr marL="742950" lvl="1" indent="-285750" algn="l" rtl="0">
              <a:lnSpc>
                <a:spcPct val="90000"/>
              </a:lnSpc>
              <a:spcBef>
                <a:spcPts val="560"/>
              </a:spcBef>
              <a:spcAft>
                <a:spcPts val="0"/>
              </a:spcAft>
              <a:buClr>
                <a:schemeClr val="lt2"/>
              </a:buClr>
              <a:buSzPts val="1400"/>
              <a:buFont typeface="Noto Sans Symbols"/>
              <a:buChar char="●"/>
            </a:pPr>
            <a:r>
              <a:rPr lang="en-US" sz="2400" b="0" i="0" u="none" dirty="0">
                <a:solidFill>
                  <a:schemeClr val="lt1"/>
                </a:solidFill>
                <a:latin typeface="Arial"/>
                <a:ea typeface="Arial"/>
                <a:cs typeface="Arial"/>
                <a:sym typeface="Arial"/>
              </a:rPr>
              <a:t>Only know algorithm &amp; ciphertext, is statistical, know or can identify plaintext </a:t>
            </a:r>
            <a:endParaRPr lang="en-US" sz="2400" dirty="0"/>
          </a:p>
          <a:p>
            <a:pPr marL="342900" lvl="0" indent="-342900" algn="l" rtl="0">
              <a:lnSpc>
                <a:spcPct val="90000"/>
              </a:lnSpc>
              <a:spcBef>
                <a:spcPts val="640"/>
              </a:spcBef>
              <a:spcAft>
                <a:spcPts val="0"/>
              </a:spcAft>
              <a:buClr>
                <a:schemeClr val="hlink"/>
              </a:buClr>
              <a:buSzPts val="2560"/>
              <a:buFont typeface="Noto Sans Symbols"/>
              <a:buChar char="⮚"/>
            </a:pPr>
            <a:r>
              <a:rPr lang="en-US" sz="2400" b="1" i="0" u="none" dirty="0">
                <a:solidFill>
                  <a:schemeClr val="lt1"/>
                </a:solidFill>
                <a:latin typeface="Arial"/>
                <a:ea typeface="Arial"/>
                <a:cs typeface="Arial"/>
                <a:sym typeface="Arial"/>
              </a:rPr>
              <a:t>Known plaintext</a:t>
            </a:r>
            <a:r>
              <a:rPr lang="en-US" sz="2400" b="0" i="0" u="none" dirty="0">
                <a:solidFill>
                  <a:schemeClr val="lt1"/>
                </a:solidFill>
                <a:latin typeface="Arial"/>
                <a:ea typeface="Arial"/>
                <a:cs typeface="Arial"/>
                <a:sym typeface="Arial"/>
              </a:rPr>
              <a:t> </a:t>
            </a:r>
            <a:endParaRPr lang="en-US" sz="2400" dirty="0"/>
          </a:p>
          <a:p>
            <a:pPr marL="742950" lvl="1" indent="-285750" algn="l" rtl="0">
              <a:lnSpc>
                <a:spcPct val="90000"/>
              </a:lnSpc>
              <a:spcBef>
                <a:spcPts val="560"/>
              </a:spcBef>
              <a:spcAft>
                <a:spcPts val="0"/>
              </a:spcAft>
              <a:buClr>
                <a:schemeClr val="lt2"/>
              </a:buClr>
              <a:buSzPts val="1400"/>
              <a:buFont typeface="Noto Sans Symbols"/>
              <a:buChar char="●"/>
            </a:pPr>
            <a:r>
              <a:rPr lang="en-US" sz="2400" b="0" i="0" u="none" dirty="0">
                <a:solidFill>
                  <a:schemeClr val="lt1"/>
                </a:solidFill>
                <a:latin typeface="Arial"/>
                <a:ea typeface="Arial"/>
                <a:cs typeface="Arial"/>
                <a:sym typeface="Arial"/>
              </a:rPr>
              <a:t>Know/suspect plaintext &amp; ciphertext</a:t>
            </a:r>
            <a:endParaRPr lang="en-US" sz="2400" dirty="0"/>
          </a:p>
          <a:p>
            <a:pPr marL="342900" lvl="0" indent="-342900" algn="l" rtl="0">
              <a:lnSpc>
                <a:spcPct val="90000"/>
              </a:lnSpc>
              <a:spcBef>
                <a:spcPts val="640"/>
              </a:spcBef>
              <a:spcAft>
                <a:spcPts val="0"/>
              </a:spcAft>
              <a:buClr>
                <a:schemeClr val="hlink"/>
              </a:buClr>
              <a:buSzPts val="2560"/>
              <a:buFont typeface="Noto Sans Symbols"/>
              <a:buChar char="⮚"/>
            </a:pPr>
            <a:r>
              <a:rPr lang="en-US" sz="2400" b="1" i="0" u="none" dirty="0">
                <a:solidFill>
                  <a:schemeClr val="lt1"/>
                </a:solidFill>
                <a:latin typeface="Arial"/>
                <a:ea typeface="Arial"/>
                <a:cs typeface="Arial"/>
                <a:sym typeface="Arial"/>
              </a:rPr>
              <a:t>Chosen plaintext</a:t>
            </a:r>
            <a:r>
              <a:rPr lang="en-US" sz="2400" b="0" i="0" u="none" dirty="0">
                <a:solidFill>
                  <a:schemeClr val="lt1"/>
                </a:solidFill>
                <a:latin typeface="Arial"/>
                <a:ea typeface="Arial"/>
                <a:cs typeface="Arial"/>
                <a:sym typeface="Arial"/>
              </a:rPr>
              <a:t> </a:t>
            </a:r>
            <a:endParaRPr lang="en-US" sz="2400" dirty="0"/>
          </a:p>
          <a:p>
            <a:pPr marL="742950" lvl="1" indent="-285750" algn="l" rtl="0">
              <a:lnSpc>
                <a:spcPct val="90000"/>
              </a:lnSpc>
              <a:spcBef>
                <a:spcPts val="560"/>
              </a:spcBef>
              <a:spcAft>
                <a:spcPts val="0"/>
              </a:spcAft>
              <a:buClr>
                <a:schemeClr val="lt2"/>
              </a:buClr>
              <a:buSzPts val="1400"/>
              <a:buFont typeface="Noto Sans Symbols"/>
              <a:buChar char="●"/>
            </a:pPr>
            <a:r>
              <a:rPr lang="en-US" sz="2400" b="0" i="0" u="none" dirty="0">
                <a:solidFill>
                  <a:schemeClr val="lt1"/>
                </a:solidFill>
                <a:latin typeface="Arial"/>
                <a:ea typeface="Arial"/>
                <a:cs typeface="Arial"/>
                <a:sym typeface="Arial"/>
              </a:rPr>
              <a:t>Select plaintext and obtain ciphertext</a:t>
            </a:r>
            <a:endParaRPr lang="en-US" sz="2400" dirty="0"/>
          </a:p>
          <a:p>
            <a:pPr marL="342900" lvl="0" indent="-342900" algn="l" rtl="0">
              <a:lnSpc>
                <a:spcPct val="90000"/>
              </a:lnSpc>
              <a:spcBef>
                <a:spcPts val="640"/>
              </a:spcBef>
              <a:spcAft>
                <a:spcPts val="0"/>
              </a:spcAft>
              <a:buClr>
                <a:schemeClr val="hlink"/>
              </a:buClr>
              <a:buSzPts val="2560"/>
              <a:buFont typeface="Noto Sans Symbols"/>
              <a:buChar char="⮚"/>
            </a:pPr>
            <a:r>
              <a:rPr lang="en-US" sz="2400" b="1" i="0" u="none" dirty="0">
                <a:solidFill>
                  <a:schemeClr val="lt1"/>
                </a:solidFill>
                <a:latin typeface="Arial"/>
                <a:ea typeface="Arial"/>
                <a:cs typeface="Arial"/>
                <a:sym typeface="Arial"/>
              </a:rPr>
              <a:t>Chosen ciphertext</a:t>
            </a:r>
            <a:r>
              <a:rPr lang="en-US" sz="2400" b="0" i="0" u="none" dirty="0">
                <a:solidFill>
                  <a:schemeClr val="lt1"/>
                </a:solidFill>
                <a:latin typeface="Arial"/>
                <a:ea typeface="Arial"/>
                <a:cs typeface="Arial"/>
                <a:sym typeface="Arial"/>
              </a:rPr>
              <a:t> </a:t>
            </a:r>
            <a:endParaRPr lang="en-US" sz="2400" dirty="0"/>
          </a:p>
          <a:p>
            <a:pPr marL="742950" lvl="1" indent="-285750" algn="l" rtl="0">
              <a:lnSpc>
                <a:spcPct val="90000"/>
              </a:lnSpc>
              <a:spcBef>
                <a:spcPts val="560"/>
              </a:spcBef>
              <a:spcAft>
                <a:spcPts val="0"/>
              </a:spcAft>
              <a:buClr>
                <a:schemeClr val="lt2"/>
              </a:buClr>
              <a:buSzPts val="1400"/>
              <a:buFont typeface="Noto Sans Symbols"/>
              <a:buChar char="●"/>
            </a:pPr>
            <a:r>
              <a:rPr lang="en-US" sz="2400" b="0" i="0" u="none" dirty="0">
                <a:solidFill>
                  <a:schemeClr val="lt1"/>
                </a:solidFill>
                <a:latin typeface="Arial"/>
                <a:ea typeface="Arial"/>
                <a:cs typeface="Arial"/>
                <a:sym typeface="Arial"/>
              </a:rPr>
              <a:t>Select ciphertext and obtain plaintext</a:t>
            </a:r>
            <a:endParaRPr lang="en-US" sz="2400" dirty="0"/>
          </a:p>
          <a:p>
            <a:pPr marL="342900" lvl="0" indent="-342900" algn="l" rtl="0">
              <a:lnSpc>
                <a:spcPct val="90000"/>
              </a:lnSpc>
              <a:spcBef>
                <a:spcPts val="640"/>
              </a:spcBef>
              <a:spcAft>
                <a:spcPts val="0"/>
              </a:spcAft>
              <a:buClr>
                <a:schemeClr val="hlink"/>
              </a:buClr>
              <a:buSzPts val="2560"/>
              <a:buFont typeface="Noto Sans Symbols"/>
              <a:buChar char="⮚"/>
            </a:pPr>
            <a:r>
              <a:rPr lang="en-US" sz="2400" b="1" i="0" u="none" dirty="0">
                <a:solidFill>
                  <a:schemeClr val="lt1"/>
                </a:solidFill>
                <a:latin typeface="Arial"/>
                <a:ea typeface="Arial"/>
                <a:cs typeface="Arial"/>
                <a:sym typeface="Arial"/>
              </a:rPr>
              <a:t>Chosen text</a:t>
            </a:r>
            <a:r>
              <a:rPr lang="en-US" sz="2400" b="0" i="0" u="none" dirty="0">
                <a:solidFill>
                  <a:schemeClr val="lt1"/>
                </a:solidFill>
                <a:latin typeface="Arial"/>
                <a:ea typeface="Arial"/>
                <a:cs typeface="Arial"/>
                <a:sym typeface="Arial"/>
              </a:rPr>
              <a:t> </a:t>
            </a:r>
            <a:endParaRPr lang="en-US" sz="2400" dirty="0"/>
          </a:p>
          <a:p>
            <a:pPr marL="742950" lvl="1" indent="-285750" algn="l" rtl="0">
              <a:lnSpc>
                <a:spcPct val="90000"/>
              </a:lnSpc>
              <a:spcBef>
                <a:spcPts val="560"/>
              </a:spcBef>
              <a:spcAft>
                <a:spcPts val="0"/>
              </a:spcAft>
              <a:buClr>
                <a:schemeClr val="lt2"/>
              </a:buClr>
              <a:buSzPts val="1400"/>
              <a:buFont typeface="Noto Sans Symbols"/>
              <a:buChar char="●"/>
            </a:pPr>
            <a:r>
              <a:rPr lang="en-US" sz="2400" b="0" i="0" u="none" dirty="0">
                <a:solidFill>
                  <a:schemeClr val="lt1"/>
                </a:solidFill>
                <a:latin typeface="Arial"/>
                <a:ea typeface="Arial"/>
                <a:cs typeface="Arial"/>
                <a:sym typeface="Arial"/>
              </a:rPr>
              <a:t>Select plaintext or ciphertext to </a:t>
            </a:r>
            <a:r>
              <a:rPr lang="en-US" sz="2400" b="0" i="0" u="none" dirty="0" err="1">
                <a:solidFill>
                  <a:schemeClr val="lt1"/>
                </a:solidFill>
                <a:latin typeface="Arial"/>
                <a:ea typeface="Arial"/>
                <a:cs typeface="Arial"/>
                <a:sym typeface="Arial"/>
              </a:rPr>
              <a:t>en</a:t>
            </a:r>
            <a:r>
              <a:rPr lang="en-US" sz="2400" b="0" i="0" u="none" dirty="0">
                <a:solidFill>
                  <a:schemeClr val="lt1"/>
                </a:solidFill>
                <a:latin typeface="Arial"/>
                <a:ea typeface="Arial"/>
                <a:cs typeface="Arial"/>
                <a:sym typeface="Arial"/>
              </a:rPr>
              <a:t>/decrypt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6387</Words>
  <Application>Microsoft Office PowerPoint</Application>
  <PresentationFormat>On-screen Show (4:3)</PresentationFormat>
  <Paragraphs>576</Paragraphs>
  <Slides>65</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Corbel</vt:lpstr>
      <vt:lpstr>Courier</vt:lpstr>
      <vt:lpstr>Wingdings</vt:lpstr>
      <vt:lpstr>Noto Sans Symbols</vt:lpstr>
      <vt:lpstr>Arial</vt:lpstr>
      <vt:lpstr>Courier New</vt:lpstr>
      <vt:lpstr>Times</vt:lpstr>
      <vt:lpstr>Helvetica Neue</vt:lpstr>
      <vt:lpstr>Banded</vt:lpstr>
      <vt:lpstr>Classical Encryption Techniques</vt:lpstr>
      <vt:lpstr>Symmetric Encryption</vt:lpstr>
      <vt:lpstr>Some Basic Terminology</vt:lpstr>
      <vt:lpstr>Symmetric Cipher Model</vt:lpstr>
      <vt:lpstr>Requirements</vt:lpstr>
      <vt:lpstr>Symmetric Crypto system</vt:lpstr>
      <vt:lpstr>Cryptography</vt:lpstr>
      <vt:lpstr>Cryptanalysis</vt:lpstr>
      <vt:lpstr>Cryptanalytic Attacks</vt:lpstr>
      <vt:lpstr>Encryption scheme</vt:lpstr>
      <vt:lpstr>Brute Force Search</vt:lpstr>
      <vt:lpstr>Classical Encryption Techniques</vt:lpstr>
      <vt:lpstr>Classical Substitution Ciphers</vt:lpstr>
      <vt:lpstr>Caesar Cipher</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Example Cryptanalysis</vt:lpstr>
      <vt:lpstr>Playfair Cipher</vt:lpstr>
      <vt:lpstr>Playfair Key Matrix</vt:lpstr>
      <vt:lpstr>PowerPoint Presentation</vt:lpstr>
      <vt:lpstr>encrypting </vt:lpstr>
      <vt:lpstr>encrypting </vt:lpstr>
      <vt:lpstr>Decrypting </vt:lpstr>
      <vt:lpstr>Decrypting </vt:lpstr>
      <vt:lpstr>Encrypting and Decrypting</vt:lpstr>
      <vt:lpstr>Security of Playfair Cipher</vt:lpstr>
      <vt:lpstr>PowerPoint Presentation</vt:lpstr>
      <vt:lpstr>Encrypt</vt:lpstr>
      <vt:lpstr>DECRYPT</vt:lpstr>
      <vt:lpstr>DECRYPT</vt:lpstr>
      <vt:lpstr>Inverse of a matrix</vt:lpstr>
      <vt:lpstr>Finding K </vt:lpstr>
      <vt:lpstr>Polyalphabetic Ciphers</vt:lpstr>
      <vt:lpstr>Vigenère Cipher</vt:lpstr>
      <vt:lpstr>Example of Vigenère Cipher</vt:lpstr>
      <vt:lpstr>Vigenère Cipher</vt:lpstr>
      <vt:lpstr>Vigenère Cipher Encrypt</vt:lpstr>
      <vt:lpstr>Vigenère Cipher Decrypt</vt:lpstr>
      <vt:lpstr>Vigenère Cipher</vt:lpstr>
      <vt:lpstr>Security of Vigenère Ciphers</vt:lpstr>
      <vt:lpstr>Kasiski Method</vt:lpstr>
      <vt:lpstr>Vigenère Cipher</vt:lpstr>
      <vt:lpstr>Autokey Cipher</vt:lpstr>
      <vt:lpstr>VERNAM Cipher</vt:lpstr>
      <vt:lpstr>One-Time Pad</vt:lpstr>
      <vt:lpstr>One-Time Pad</vt:lpstr>
      <vt:lpstr>Transposition Ciphers</vt:lpstr>
      <vt:lpstr>Rail Fence cipher</vt:lpstr>
      <vt:lpstr>Row Transposition Ciphers</vt:lpstr>
      <vt:lpstr>Key : FANCY Plain Text : meetmeatnextmidnight</vt:lpstr>
      <vt:lpstr>Product Ciphers</vt:lpstr>
      <vt:lpstr>PowerPoint Presentation</vt:lpstr>
      <vt:lpstr>Rotor Machines</vt:lpstr>
      <vt:lpstr>Hagelin Rotor Machine</vt:lpstr>
      <vt:lpstr>PowerPoint Presentation</vt:lpstr>
      <vt:lpstr>PowerPoint Presentation</vt:lpstr>
      <vt:lpstr>Steganography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 Techniques</dc:title>
  <dc:creator>Dr Lawrie Brown</dc:creator>
  <cp:lastModifiedBy>keerthy</cp:lastModifiedBy>
  <cp:revision>26</cp:revision>
  <dcterms:created xsi:type="dcterms:W3CDTF">2002-03-28T02:06:54Z</dcterms:created>
  <dcterms:modified xsi:type="dcterms:W3CDTF">2024-07-24T17:34:19Z</dcterms:modified>
</cp:coreProperties>
</file>