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7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2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9618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4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681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17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5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5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3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1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6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4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8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9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2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062" y="2365705"/>
            <a:ext cx="7788275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000" b="1" dirty="0"/>
              <a:t>Public</a:t>
            </a:r>
            <a:r>
              <a:rPr sz="4000" b="1" spc="-125" dirty="0"/>
              <a:t> </a:t>
            </a:r>
            <a:r>
              <a:rPr sz="4000" b="1" dirty="0"/>
              <a:t>Key</a:t>
            </a:r>
            <a:r>
              <a:rPr sz="4000" b="1" spc="-125" dirty="0"/>
              <a:t> </a:t>
            </a:r>
            <a:r>
              <a:rPr sz="4000" b="1" dirty="0"/>
              <a:t>Cryptography</a:t>
            </a:r>
            <a:r>
              <a:rPr sz="4000" b="1" spc="-105" dirty="0"/>
              <a:t> </a:t>
            </a:r>
            <a:br>
              <a:rPr lang="en-US" sz="4000" b="1" spc="-105" dirty="0"/>
            </a:br>
            <a:r>
              <a:rPr lang="en-US" sz="4000" b="1" spc="-105" dirty="0"/>
              <a:t>&amp; </a:t>
            </a:r>
            <a:br>
              <a:rPr lang="en-US" sz="4000" b="1" spc="-105" dirty="0"/>
            </a:br>
            <a:r>
              <a:rPr sz="4000" b="1" spc="-25" dirty="0"/>
              <a:t>RSA</a:t>
            </a:r>
            <a:endParaRPr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7433563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2545" algn="ctr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Public-</a:t>
            </a:r>
            <a:r>
              <a:rPr sz="4000" dirty="0"/>
              <a:t>Key</a:t>
            </a:r>
            <a:r>
              <a:rPr sz="4000" spc="-25" dirty="0"/>
              <a:t> </a:t>
            </a:r>
            <a:r>
              <a:rPr sz="4000" spc="-10" dirty="0"/>
              <a:t>Cryptosystems: </a:t>
            </a:r>
            <a:br>
              <a:rPr lang="en-US" sz="4000" spc="-10" dirty="0"/>
            </a:br>
            <a:r>
              <a:rPr sz="4000" dirty="0"/>
              <a:t>Secrecy</a:t>
            </a:r>
            <a:r>
              <a:rPr sz="4000" spc="-130" dirty="0"/>
              <a:t> </a:t>
            </a:r>
            <a:r>
              <a:rPr sz="4000" spc="-10" dirty="0"/>
              <a:t>and</a:t>
            </a:r>
            <a:r>
              <a:rPr sz="4000" spc="-270" dirty="0"/>
              <a:t> </a:t>
            </a:r>
            <a:r>
              <a:rPr sz="4000" spc="-10" dirty="0"/>
              <a:t>Authentication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8384" y="2209800"/>
            <a:ext cx="5682997" cy="44500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6589199" cy="1280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870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Public-</a:t>
            </a:r>
            <a:r>
              <a:rPr dirty="0"/>
              <a:t>Key</a:t>
            </a:r>
            <a:r>
              <a:rPr spc="-215" dirty="0"/>
              <a:t> </a:t>
            </a:r>
            <a:r>
              <a:rPr spc="-1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9943"/>
            <a:ext cx="7756525" cy="4642296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4965" indent="-342265">
              <a:lnSpc>
                <a:spcPct val="150000"/>
              </a:lnSpc>
              <a:spcBef>
                <a:spcPts val="900"/>
              </a:spcBef>
              <a:buChar char="•"/>
              <a:tabLst>
                <a:tab pos="354965" algn="l"/>
              </a:tabLst>
            </a:pPr>
            <a:r>
              <a:rPr lang="en-US" sz="3200" dirty="0">
                <a:latin typeface="Arial MT"/>
                <a:cs typeface="Arial MT"/>
              </a:rPr>
              <a:t>Can</a:t>
            </a:r>
            <a:r>
              <a:rPr lang="en-US" sz="3200" spc="-3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classify</a:t>
            </a:r>
            <a:r>
              <a:rPr lang="en-US" sz="3200" spc="-2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uses</a:t>
            </a:r>
            <a:r>
              <a:rPr lang="en-US" sz="3200" spc="-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into</a:t>
            </a:r>
            <a:r>
              <a:rPr lang="en-US" sz="3200" spc="-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3</a:t>
            </a:r>
            <a:r>
              <a:rPr lang="en-US" sz="3200" spc="-15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categories:</a:t>
            </a:r>
            <a:endParaRPr lang="en-US" sz="3200" dirty="0">
              <a:latin typeface="Arial MT"/>
              <a:cs typeface="Arial MT"/>
            </a:endParaRPr>
          </a:p>
          <a:p>
            <a:pPr marL="755650" lvl="1" indent="-285750">
              <a:lnSpc>
                <a:spcPct val="150000"/>
              </a:lnSpc>
              <a:spcBef>
                <a:spcPts val="690"/>
              </a:spcBef>
              <a:buFont typeface="Arial MT"/>
              <a:buChar char="–"/>
              <a:tabLst>
                <a:tab pos="755650" algn="l"/>
              </a:tabLst>
            </a:pPr>
            <a:r>
              <a:rPr lang="en-US" sz="2800" b="1" spc="-10" dirty="0">
                <a:latin typeface="Arial"/>
                <a:cs typeface="Arial"/>
              </a:rPr>
              <a:t>Encryption/decryption</a:t>
            </a:r>
            <a:r>
              <a:rPr lang="en-US" sz="2800" b="1" spc="-3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 MT"/>
                <a:cs typeface="Arial MT"/>
              </a:rPr>
              <a:t>(provide</a:t>
            </a:r>
            <a:r>
              <a:rPr lang="en-US" sz="2800" spc="-9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secrecy)</a:t>
            </a:r>
            <a:endParaRPr lang="en-US" sz="2800" dirty="0">
              <a:latin typeface="Arial MT"/>
              <a:cs typeface="Arial MT"/>
            </a:endParaRPr>
          </a:p>
          <a:p>
            <a:pPr marL="755650" lvl="1" indent="-285750">
              <a:lnSpc>
                <a:spcPct val="150000"/>
              </a:lnSpc>
              <a:spcBef>
                <a:spcPts val="675"/>
              </a:spcBef>
              <a:buFont typeface="Arial MT"/>
              <a:buChar char="–"/>
              <a:tabLst>
                <a:tab pos="755650" algn="l"/>
              </a:tabLst>
            </a:pPr>
            <a:r>
              <a:rPr lang="en-US" sz="2800" b="1" dirty="0">
                <a:latin typeface="Arial"/>
                <a:cs typeface="Arial"/>
              </a:rPr>
              <a:t>Digital</a:t>
            </a:r>
            <a:r>
              <a:rPr lang="en-US" sz="2800" b="1" spc="-105" dirty="0">
                <a:latin typeface="Arial"/>
                <a:cs typeface="Arial"/>
              </a:rPr>
              <a:t> </a:t>
            </a:r>
            <a:r>
              <a:rPr lang="en-US" sz="2800" b="1" dirty="0">
                <a:latin typeface="Arial"/>
                <a:cs typeface="Arial"/>
              </a:rPr>
              <a:t>signatures</a:t>
            </a:r>
            <a:r>
              <a:rPr lang="en-US" sz="2800" b="1" spc="-7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 MT"/>
                <a:cs typeface="Arial MT"/>
              </a:rPr>
              <a:t>(provide</a:t>
            </a:r>
            <a:r>
              <a:rPr lang="en-US" sz="2800" spc="-10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authentication)</a:t>
            </a:r>
            <a:endParaRPr lang="en-US" sz="2800" dirty="0">
              <a:latin typeface="Arial MT"/>
              <a:cs typeface="Arial MT"/>
            </a:endParaRPr>
          </a:p>
          <a:p>
            <a:pPr marL="755650" lvl="1" indent="-285750">
              <a:lnSpc>
                <a:spcPct val="150000"/>
              </a:lnSpc>
              <a:spcBef>
                <a:spcPts val="670"/>
              </a:spcBef>
              <a:buFont typeface="Arial MT"/>
              <a:buChar char="–"/>
              <a:tabLst>
                <a:tab pos="755650" algn="l"/>
              </a:tabLst>
            </a:pPr>
            <a:r>
              <a:rPr lang="en-US" sz="2800" b="1" dirty="0">
                <a:latin typeface="Arial"/>
                <a:cs typeface="Arial"/>
              </a:rPr>
              <a:t>Key</a:t>
            </a:r>
            <a:r>
              <a:rPr lang="en-US" sz="2800" b="1" spc="-70" dirty="0">
                <a:latin typeface="Arial"/>
                <a:cs typeface="Arial"/>
              </a:rPr>
              <a:t> </a:t>
            </a:r>
            <a:r>
              <a:rPr lang="en-US" sz="2800" b="1" dirty="0">
                <a:latin typeface="Arial"/>
                <a:cs typeface="Arial"/>
              </a:rPr>
              <a:t>exchange</a:t>
            </a:r>
            <a:r>
              <a:rPr lang="en-US" sz="2800" b="1" spc="-4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 MT"/>
                <a:cs typeface="Arial MT"/>
              </a:rPr>
              <a:t>(session</a:t>
            </a:r>
            <a:r>
              <a:rPr lang="en-US" sz="2800" spc="-70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keys)</a:t>
            </a:r>
            <a:endParaRPr lang="en-US" sz="28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0000"/>
              </a:lnSpc>
              <a:spcBef>
                <a:spcPts val="755"/>
              </a:spcBef>
              <a:buChar char="•"/>
              <a:tabLst>
                <a:tab pos="355600" algn="l"/>
              </a:tabLst>
            </a:pPr>
            <a:r>
              <a:rPr lang="en-US" sz="3200" dirty="0">
                <a:latin typeface="Arial MT"/>
                <a:cs typeface="Arial MT"/>
              </a:rPr>
              <a:t>Some</a:t>
            </a:r>
            <a:r>
              <a:rPr lang="en-US" sz="3200" spc="-4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algorithms</a:t>
            </a:r>
            <a:r>
              <a:rPr lang="en-US" sz="3200" spc="-2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are</a:t>
            </a:r>
            <a:r>
              <a:rPr lang="en-US" sz="3200" spc="-3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suitable</a:t>
            </a:r>
            <a:r>
              <a:rPr lang="en-US" sz="3200" spc="-2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for</a:t>
            </a:r>
            <a:r>
              <a:rPr lang="en-US" sz="3200" spc="-4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all</a:t>
            </a:r>
            <a:r>
              <a:rPr lang="en-US" sz="3200" spc="-15" dirty="0">
                <a:latin typeface="Arial MT"/>
                <a:cs typeface="Arial MT"/>
              </a:rPr>
              <a:t> </a:t>
            </a:r>
            <a:r>
              <a:rPr lang="en-US" sz="3200" spc="-20" dirty="0">
                <a:latin typeface="Arial MT"/>
                <a:cs typeface="Arial MT"/>
              </a:rPr>
              <a:t>uses, </a:t>
            </a:r>
            <a:r>
              <a:rPr lang="en-US" sz="3200" dirty="0">
                <a:latin typeface="Arial MT"/>
                <a:cs typeface="Arial MT"/>
              </a:rPr>
              <a:t>others</a:t>
            </a:r>
            <a:r>
              <a:rPr lang="en-US" sz="3200" spc="-1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are</a:t>
            </a:r>
            <a:r>
              <a:rPr lang="en-US" sz="3200" spc="-1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specific</a:t>
            </a:r>
            <a:r>
              <a:rPr lang="en-US" sz="3200" spc="-2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to </a:t>
            </a:r>
            <a:r>
              <a:rPr lang="en-US" sz="3200" spc="-25" dirty="0">
                <a:latin typeface="Arial MT"/>
                <a:cs typeface="Arial MT"/>
              </a:rPr>
              <a:t>one</a:t>
            </a:r>
            <a:endParaRPr lang="en-US"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33400"/>
            <a:ext cx="75438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Security</a:t>
            </a:r>
            <a:r>
              <a:rPr spc="-3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Public</a:t>
            </a:r>
            <a:r>
              <a:rPr spc="-30" dirty="0"/>
              <a:t> </a:t>
            </a:r>
            <a:r>
              <a:rPr dirty="0"/>
              <a:t>Key </a:t>
            </a:r>
            <a:r>
              <a:rPr spc="-10" dirty="0"/>
              <a:t>Schemes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824" y="1192014"/>
            <a:ext cx="8535352" cy="543738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20320" indent="-342900">
              <a:lnSpc>
                <a:spcPct val="150000"/>
              </a:lnSpc>
              <a:spcBef>
                <a:spcPts val="480"/>
              </a:spcBef>
              <a:buChar char="•"/>
              <a:tabLst>
                <a:tab pos="354965" algn="l"/>
              </a:tabLst>
            </a:pP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Like</a:t>
            </a:r>
            <a:r>
              <a:rPr lang="en-US" sz="2800" spc="-7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private</a:t>
            </a:r>
            <a:r>
              <a:rPr lang="en-US" sz="2800" spc="-65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key</a:t>
            </a:r>
            <a:r>
              <a:rPr lang="en-US" sz="2800" spc="-65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schemes</a:t>
            </a:r>
            <a:r>
              <a:rPr lang="en-US" sz="2800" spc="-6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brute</a:t>
            </a:r>
            <a:r>
              <a:rPr lang="en-US" sz="2800" spc="-55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force</a:t>
            </a:r>
            <a:r>
              <a:rPr lang="en-US" sz="2800" spc="-2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b="1" spc="-1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exhaustive </a:t>
            </a:r>
            <a:r>
              <a:rPr lang="en-US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search</a:t>
            </a:r>
            <a:r>
              <a:rPr lang="en-US" sz="2800" b="1" spc="-65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attack</a:t>
            </a:r>
            <a:r>
              <a:rPr lang="en-US" sz="2800" spc="-9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is</a:t>
            </a:r>
            <a:r>
              <a:rPr lang="en-US" sz="2800" spc="-75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always</a:t>
            </a:r>
            <a:r>
              <a:rPr lang="en-US" sz="2800" spc="-75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theoretically</a:t>
            </a:r>
            <a:r>
              <a:rPr lang="en-US" sz="2800" spc="-85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spc="-1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possible</a:t>
            </a:r>
            <a:endParaRPr lang="en-US" sz="2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54965" indent="-342265">
              <a:lnSpc>
                <a:spcPct val="150000"/>
              </a:lnSpc>
              <a:spcBef>
                <a:spcPts val="295"/>
              </a:spcBef>
              <a:buChar char="•"/>
              <a:tabLst>
                <a:tab pos="354965" algn="l"/>
              </a:tabLst>
            </a:pP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But</a:t>
            </a:r>
            <a:r>
              <a:rPr lang="en-US" sz="2800" spc="-5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keys</a:t>
            </a:r>
            <a:r>
              <a:rPr lang="en-US" sz="2800" spc="-6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used</a:t>
            </a:r>
            <a:r>
              <a:rPr lang="en-US" sz="2800" spc="-4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are</a:t>
            </a:r>
            <a:r>
              <a:rPr lang="en-US" sz="2800" spc="-5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too</a:t>
            </a:r>
            <a:r>
              <a:rPr lang="en-US" sz="2800" spc="-4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large</a:t>
            </a:r>
            <a:r>
              <a:rPr lang="en-US" sz="2800" spc="-45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spc="-1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(&gt;512bits)</a:t>
            </a:r>
            <a:endParaRPr lang="en-US" sz="2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54965" marR="301625" indent="-342900">
              <a:lnSpc>
                <a:spcPct val="150000"/>
              </a:lnSpc>
              <a:spcBef>
                <a:spcPts val="670"/>
              </a:spcBef>
              <a:buChar char="•"/>
              <a:tabLst>
                <a:tab pos="354965" algn="l"/>
              </a:tabLst>
            </a:pP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Security</a:t>
            </a:r>
            <a:r>
              <a:rPr lang="en-US" sz="2800" spc="-8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relies</a:t>
            </a:r>
            <a:r>
              <a:rPr lang="en-US" sz="2800" spc="-75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on</a:t>
            </a:r>
            <a:r>
              <a:rPr lang="en-US" sz="2800" spc="-7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  <a:r>
              <a:rPr lang="en-US" sz="2800" spc="-55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large</a:t>
            </a:r>
            <a:r>
              <a:rPr lang="en-US" sz="2800" b="1" spc="-75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enough</a:t>
            </a:r>
            <a:r>
              <a:rPr lang="en-US" sz="2800" b="1" spc="-55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difference</a:t>
            </a:r>
            <a:r>
              <a:rPr lang="en-US" sz="2800" spc="-8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spc="-25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in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difficulty</a:t>
            </a:r>
            <a:r>
              <a:rPr lang="en-US" sz="2800" spc="-125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between</a:t>
            </a:r>
            <a:r>
              <a:rPr lang="en-US" sz="2800" spc="-6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easy</a:t>
            </a:r>
            <a:r>
              <a:rPr lang="en-US" sz="2800" b="1" spc="-75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</a:t>
            </a:r>
            <a:r>
              <a:rPr lang="en-US" sz="28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en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/decrypt)</a:t>
            </a:r>
            <a:r>
              <a:rPr lang="en-US" sz="2800" spc="-95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and</a:t>
            </a:r>
            <a:r>
              <a:rPr lang="en-US" sz="2800" spc="-8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b="1" spc="-2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hard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</a:t>
            </a:r>
            <a:r>
              <a:rPr lang="en-US" sz="28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cryptanalyse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</a:t>
            </a:r>
            <a:r>
              <a:rPr lang="en-US" sz="2800" spc="-17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spc="-1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problems</a:t>
            </a:r>
            <a:endParaRPr lang="en-US" sz="2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54965" indent="-342265">
              <a:lnSpc>
                <a:spcPct val="150000"/>
              </a:lnSpc>
              <a:spcBef>
                <a:spcPts val="340"/>
              </a:spcBef>
              <a:buChar char="•"/>
              <a:tabLst>
                <a:tab pos="354965" algn="l"/>
              </a:tabLst>
            </a:pP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Requires</a:t>
            </a:r>
            <a:r>
              <a:rPr lang="en-US" sz="2800" spc="-5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</a:t>
            </a:r>
            <a:r>
              <a:rPr lang="en-US" sz="2800" spc="-4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use</a:t>
            </a:r>
            <a:r>
              <a:rPr lang="en-US" sz="2800" spc="-55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of</a:t>
            </a:r>
            <a:r>
              <a:rPr lang="en-US" sz="2800" spc="-4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very</a:t>
            </a:r>
            <a:r>
              <a:rPr lang="en-US" sz="2800" b="1" spc="-4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large</a:t>
            </a:r>
            <a:r>
              <a:rPr lang="en-US" sz="2800" b="1" spc="-45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b="1" spc="-1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numbers</a:t>
            </a:r>
            <a:endParaRPr lang="en-US" sz="2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354965" indent="-342265">
              <a:lnSpc>
                <a:spcPct val="150000"/>
              </a:lnSpc>
              <a:spcBef>
                <a:spcPts val="335"/>
              </a:spcBef>
              <a:buChar char="•"/>
              <a:tabLst>
                <a:tab pos="354965" algn="l"/>
              </a:tabLst>
            </a:pP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Hence</a:t>
            </a:r>
            <a:r>
              <a:rPr lang="en-US" sz="2800" spc="-7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is</a:t>
            </a:r>
            <a:r>
              <a:rPr lang="en-US" sz="2800" spc="-55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slow</a:t>
            </a:r>
            <a:r>
              <a:rPr lang="en-US" sz="2800" b="1" spc="-45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compared</a:t>
            </a:r>
            <a:r>
              <a:rPr lang="en-US" sz="2800" spc="-5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to</a:t>
            </a:r>
            <a:r>
              <a:rPr lang="en-US" sz="2800" spc="-65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private</a:t>
            </a:r>
            <a:r>
              <a:rPr lang="en-US" sz="2800" spc="-5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key</a:t>
            </a:r>
            <a:r>
              <a:rPr lang="en-US" sz="2800" spc="-7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800" spc="-1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schemes</a:t>
            </a:r>
            <a:endParaRPr lang="en-US" sz="28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33400" y="1167971"/>
            <a:ext cx="8346660" cy="4813497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82600" indent="-457200">
              <a:lnSpc>
                <a:spcPct val="100000"/>
              </a:lnSpc>
              <a:spcBef>
                <a:spcPts val="775"/>
              </a:spcBef>
              <a:buFont typeface="Wingdings" panose="05000000000000000000" pitchFamily="2" charset="2"/>
              <a:buChar char="v"/>
              <a:tabLst>
                <a:tab pos="367665" algn="l"/>
                <a:tab pos="5179060" algn="l"/>
              </a:tabLst>
            </a:pPr>
            <a:r>
              <a:rPr lang="en-US" sz="2800" dirty="0"/>
              <a:t>By</a:t>
            </a:r>
            <a:r>
              <a:rPr lang="en-US" sz="2800" spc="-45" dirty="0"/>
              <a:t> </a:t>
            </a:r>
            <a:r>
              <a:rPr lang="en-US" sz="2800" dirty="0" err="1"/>
              <a:t>Rivest</a:t>
            </a:r>
            <a:r>
              <a:rPr lang="en-US" sz="2800" dirty="0"/>
              <a:t>,</a:t>
            </a:r>
            <a:r>
              <a:rPr lang="en-US" sz="2800" spc="-45" dirty="0"/>
              <a:t> </a:t>
            </a:r>
            <a:r>
              <a:rPr lang="en-US" sz="2800" dirty="0"/>
              <a:t>Shamir</a:t>
            </a:r>
            <a:r>
              <a:rPr lang="en-US" sz="2800" spc="-25" dirty="0"/>
              <a:t> </a:t>
            </a:r>
            <a:r>
              <a:rPr lang="en-US" sz="2800" dirty="0"/>
              <a:t>&amp;</a:t>
            </a:r>
            <a:r>
              <a:rPr lang="en-US" sz="2800" spc="-195" dirty="0"/>
              <a:t> </a:t>
            </a:r>
            <a:r>
              <a:rPr lang="en-US" sz="2800" spc="-10" dirty="0" err="1"/>
              <a:t>Adleman</a:t>
            </a:r>
            <a:r>
              <a:rPr lang="en-US" sz="2800" dirty="0"/>
              <a:t>	of</a:t>
            </a:r>
            <a:r>
              <a:rPr lang="en-US" sz="2800" spc="-30" dirty="0"/>
              <a:t> </a:t>
            </a:r>
            <a:r>
              <a:rPr lang="en-US" sz="2800" dirty="0"/>
              <a:t>MIT</a:t>
            </a:r>
            <a:r>
              <a:rPr lang="en-US" sz="2800" spc="-70" dirty="0"/>
              <a:t> </a:t>
            </a:r>
            <a:r>
              <a:rPr lang="en-US" sz="2800" dirty="0"/>
              <a:t>in</a:t>
            </a:r>
            <a:r>
              <a:rPr lang="en-US" sz="2800" spc="-25" dirty="0"/>
              <a:t> </a:t>
            </a:r>
            <a:r>
              <a:rPr lang="en-US" sz="2800" spc="-20" dirty="0"/>
              <a:t>1977</a:t>
            </a:r>
            <a:endParaRPr lang="en-US" sz="2800" dirty="0"/>
          </a:p>
          <a:p>
            <a:pPr marL="482600" indent="-457200">
              <a:lnSpc>
                <a:spcPct val="100000"/>
              </a:lnSpc>
              <a:spcBef>
                <a:spcPts val="675"/>
              </a:spcBef>
              <a:buFont typeface="Wingdings" panose="05000000000000000000" pitchFamily="2" charset="2"/>
              <a:buChar char="v"/>
              <a:tabLst>
                <a:tab pos="367665" algn="l"/>
              </a:tabLst>
            </a:pPr>
            <a:r>
              <a:rPr lang="en-US" sz="2800" dirty="0"/>
              <a:t>Best</a:t>
            </a:r>
            <a:r>
              <a:rPr lang="en-US" sz="2800" spc="-45" dirty="0"/>
              <a:t> </a:t>
            </a:r>
            <a:r>
              <a:rPr lang="en-US" sz="2800" dirty="0"/>
              <a:t>known</a:t>
            </a:r>
            <a:r>
              <a:rPr lang="en-US" sz="2800" spc="-25" dirty="0"/>
              <a:t> </a:t>
            </a:r>
            <a:r>
              <a:rPr lang="en-US" sz="2800" dirty="0"/>
              <a:t>&amp;</a:t>
            </a:r>
            <a:r>
              <a:rPr lang="en-US" sz="2800" spc="-45" dirty="0"/>
              <a:t> </a:t>
            </a:r>
            <a:r>
              <a:rPr lang="en-US" sz="2800" dirty="0"/>
              <a:t>widely</a:t>
            </a:r>
            <a:r>
              <a:rPr lang="en-US" sz="2800" spc="-35" dirty="0"/>
              <a:t> </a:t>
            </a:r>
            <a:r>
              <a:rPr lang="en-US" sz="2800" dirty="0"/>
              <a:t>used</a:t>
            </a:r>
            <a:r>
              <a:rPr lang="en-US" sz="2800" spc="-30" dirty="0"/>
              <a:t> </a:t>
            </a:r>
            <a:r>
              <a:rPr lang="en-US" sz="2800" spc="-20" dirty="0"/>
              <a:t>public-</a:t>
            </a:r>
            <a:r>
              <a:rPr lang="en-US" sz="2800" dirty="0"/>
              <a:t>key</a:t>
            </a:r>
            <a:r>
              <a:rPr lang="en-US" sz="2800" spc="-35" dirty="0"/>
              <a:t> </a:t>
            </a:r>
            <a:r>
              <a:rPr lang="en-US" sz="2800" spc="-10" dirty="0"/>
              <a:t>scheme</a:t>
            </a:r>
            <a:endParaRPr lang="en-US" sz="2800" dirty="0"/>
          </a:p>
          <a:p>
            <a:pPr marL="482600" marR="150495" indent="-457200">
              <a:lnSpc>
                <a:spcPct val="100000"/>
              </a:lnSpc>
              <a:spcBef>
                <a:spcPts val="675"/>
              </a:spcBef>
              <a:buFont typeface="Wingdings" panose="05000000000000000000" pitchFamily="2" charset="2"/>
              <a:buChar char="v"/>
              <a:tabLst>
                <a:tab pos="368300" algn="l"/>
              </a:tabLst>
            </a:pPr>
            <a:r>
              <a:rPr lang="en-US" sz="2800" dirty="0"/>
              <a:t>Based</a:t>
            </a:r>
            <a:r>
              <a:rPr lang="en-US" sz="2800" spc="-45" dirty="0"/>
              <a:t> </a:t>
            </a:r>
            <a:r>
              <a:rPr lang="en-US" sz="2800" dirty="0"/>
              <a:t>on</a:t>
            </a:r>
            <a:r>
              <a:rPr lang="en-US" sz="2800" spc="-45" dirty="0"/>
              <a:t> </a:t>
            </a:r>
            <a:r>
              <a:rPr lang="en-US" sz="2800" dirty="0"/>
              <a:t>exponentiation</a:t>
            </a:r>
            <a:r>
              <a:rPr lang="en-US" sz="2800" spc="-30" dirty="0"/>
              <a:t> </a:t>
            </a:r>
            <a:r>
              <a:rPr lang="en-US" sz="2800" dirty="0"/>
              <a:t>of</a:t>
            </a:r>
            <a:r>
              <a:rPr lang="en-US" sz="2800" spc="-45" dirty="0"/>
              <a:t> </a:t>
            </a:r>
            <a:r>
              <a:rPr lang="en-US" sz="2800" dirty="0"/>
              <a:t>integers</a:t>
            </a:r>
            <a:r>
              <a:rPr lang="en-US" sz="2800" spc="-50" dirty="0"/>
              <a:t> </a:t>
            </a:r>
            <a:r>
              <a:rPr lang="en-US" sz="2800" dirty="0"/>
              <a:t>in</a:t>
            </a:r>
            <a:r>
              <a:rPr lang="en-US" sz="2800" spc="-45" dirty="0"/>
              <a:t> </a:t>
            </a:r>
            <a:r>
              <a:rPr lang="en-US" sz="2800" dirty="0"/>
              <a:t>a</a:t>
            </a:r>
            <a:r>
              <a:rPr lang="en-US" sz="2800" spc="-60" dirty="0"/>
              <a:t> </a:t>
            </a:r>
            <a:r>
              <a:rPr lang="en-US" sz="2800" spc="-10" dirty="0"/>
              <a:t>finite </a:t>
            </a:r>
            <a:r>
              <a:rPr lang="en-US" sz="2800" dirty="0"/>
              <a:t>(Galois)</a:t>
            </a:r>
            <a:r>
              <a:rPr lang="en-US" sz="2800" spc="-80" dirty="0"/>
              <a:t> </a:t>
            </a:r>
            <a:r>
              <a:rPr lang="en-US" sz="2800" spc="-20" dirty="0"/>
              <a:t>field</a:t>
            </a:r>
            <a:endParaRPr lang="en-US" sz="2800" dirty="0"/>
          </a:p>
          <a:p>
            <a:pPr marL="825500" lvl="1" indent="-342900">
              <a:lnSpc>
                <a:spcPct val="100000"/>
              </a:lnSpc>
              <a:spcBef>
                <a:spcPts val="595"/>
              </a:spcBef>
              <a:buFont typeface="Wingdings" panose="05000000000000000000" pitchFamily="2" charset="2"/>
              <a:buChar char="v"/>
              <a:tabLst>
                <a:tab pos="767715" algn="l"/>
              </a:tabLst>
            </a:pPr>
            <a:r>
              <a:rPr lang="en-US" sz="2400" dirty="0">
                <a:latin typeface="Arial MT"/>
                <a:cs typeface="Arial MT"/>
              </a:rPr>
              <a:t>Defined</a:t>
            </a:r>
            <a:r>
              <a:rPr lang="en-US" sz="2400" spc="-6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over</a:t>
            </a:r>
            <a:r>
              <a:rPr lang="en-US" sz="2400" spc="-7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integers</a:t>
            </a:r>
            <a:r>
              <a:rPr lang="en-US" sz="2400" spc="-7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modulo</a:t>
            </a:r>
            <a:r>
              <a:rPr lang="en-US" sz="2400" spc="-6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</a:t>
            </a:r>
            <a:r>
              <a:rPr lang="en-US" sz="2400" spc="-70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prime</a:t>
            </a:r>
            <a:endParaRPr lang="en-US" sz="2400" dirty="0">
              <a:latin typeface="Arial MT"/>
              <a:cs typeface="Arial MT"/>
            </a:endParaRPr>
          </a:p>
          <a:p>
            <a:pPr marL="825500" lvl="1" indent="-342900">
              <a:lnSpc>
                <a:spcPct val="100000"/>
              </a:lnSpc>
              <a:spcBef>
                <a:spcPts val="575"/>
              </a:spcBef>
              <a:buFont typeface="Wingdings" panose="05000000000000000000" pitchFamily="2" charset="2"/>
              <a:buChar char="v"/>
              <a:tabLst>
                <a:tab pos="767715" algn="l"/>
              </a:tabLst>
            </a:pPr>
            <a:r>
              <a:rPr lang="en-US" sz="2400" spc="-10" dirty="0">
                <a:latin typeface="Arial MT"/>
                <a:cs typeface="Arial MT"/>
              </a:rPr>
              <a:t>Exponentiation</a:t>
            </a:r>
            <a:r>
              <a:rPr lang="en-US" sz="2400" spc="-3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takes</a:t>
            </a:r>
            <a:r>
              <a:rPr lang="en-US" sz="2400" spc="-7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o((log</a:t>
            </a:r>
            <a:r>
              <a:rPr lang="en-US" sz="2400" spc="-7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n)</a:t>
            </a:r>
            <a:r>
              <a:rPr lang="en-US" sz="2400" baseline="24305" dirty="0">
                <a:latin typeface="Arial MT"/>
                <a:cs typeface="Arial MT"/>
              </a:rPr>
              <a:t>3</a:t>
            </a:r>
            <a:r>
              <a:rPr lang="en-US" sz="2400" dirty="0">
                <a:latin typeface="Arial MT"/>
                <a:cs typeface="Arial MT"/>
              </a:rPr>
              <a:t>)</a:t>
            </a:r>
            <a:r>
              <a:rPr lang="en-US" sz="2400" spc="-7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operations</a:t>
            </a:r>
            <a:r>
              <a:rPr lang="en-US" sz="2400" spc="-55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(easy)</a:t>
            </a:r>
            <a:endParaRPr lang="en-US" sz="2400" dirty="0">
              <a:latin typeface="Arial MT"/>
              <a:cs typeface="Arial MT"/>
            </a:endParaRPr>
          </a:p>
          <a:p>
            <a:pPr marL="482600" indent="-457200">
              <a:lnSpc>
                <a:spcPct val="100000"/>
              </a:lnSpc>
              <a:spcBef>
                <a:spcPts val="655"/>
              </a:spcBef>
              <a:buFont typeface="Wingdings" panose="05000000000000000000" pitchFamily="2" charset="2"/>
              <a:buChar char="v"/>
              <a:tabLst>
                <a:tab pos="367665" algn="l"/>
              </a:tabLst>
            </a:pPr>
            <a:r>
              <a:rPr lang="en-US" sz="2800" dirty="0"/>
              <a:t>Uses</a:t>
            </a:r>
            <a:r>
              <a:rPr lang="en-US" sz="2800" spc="-45" dirty="0"/>
              <a:t> </a:t>
            </a:r>
            <a:r>
              <a:rPr lang="en-US" sz="2800" dirty="0"/>
              <a:t>large</a:t>
            </a:r>
            <a:r>
              <a:rPr lang="en-US" sz="2800" spc="-35" dirty="0"/>
              <a:t> </a:t>
            </a:r>
            <a:r>
              <a:rPr lang="en-US" sz="2800" dirty="0"/>
              <a:t>integers</a:t>
            </a:r>
            <a:r>
              <a:rPr lang="en-US" sz="2800" spc="-45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eg</a:t>
            </a:r>
            <a:r>
              <a:rPr lang="en-US" sz="2800" dirty="0"/>
              <a:t>.</a:t>
            </a:r>
            <a:r>
              <a:rPr lang="en-US" sz="2800" spc="-55" dirty="0"/>
              <a:t> </a:t>
            </a:r>
            <a:r>
              <a:rPr lang="en-US" sz="2800" dirty="0"/>
              <a:t>1024</a:t>
            </a:r>
            <a:r>
              <a:rPr lang="en-US" sz="2800" spc="-30" dirty="0"/>
              <a:t> </a:t>
            </a:r>
            <a:r>
              <a:rPr lang="en-US" sz="2800" spc="-10" dirty="0"/>
              <a:t>bits)</a:t>
            </a:r>
            <a:endParaRPr lang="en-US" sz="2800" dirty="0"/>
          </a:p>
          <a:p>
            <a:pPr marL="481965" indent="-457200">
              <a:lnSpc>
                <a:spcPct val="100000"/>
              </a:lnSpc>
              <a:spcBef>
                <a:spcPts val="670"/>
              </a:spcBef>
              <a:buFont typeface="Wingdings" panose="05000000000000000000" pitchFamily="2" charset="2"/>
              <a:buChar char="v"/>
              <a:tabLst>
                <a:tab pos="367665" algn="l"/>
                <a:tab pos="482600" algn="l"/>
              </a:tabLst>
            </a:pPr>
            <a:r>
              <a:rPr lang="en-US" sz="2800" dirty="0"/>
              <a:t>Security</a:t>
            </a:r>
            <a:r>
              <a:rPr lang="en-US" sz="2800" spc="-45" dirty="0"/>
              <a:t> </a:t>
            </a:r>
            <a:r>
              <a:rPr lang="en-US" sz="2800" dirty="0"/>
              <a:t>due</a:t>
            </a:r>
            <a:r>
              <a:rPr lang="en-US" sz="2800" spc="-45" dirty="0"/>
              <a:t> </a:t>
            </a:r>
            <a:r>
              <a:rPr lang="en-US" sz="2800" dirty="0"/>
              <a:t>to</a:t>
            </a:r>
            <a:r>
              <a:rPr lang="en-US" sz="2800" spc="-50" dirty="0"/>
              <a:t> </a:t>
            </a:r>
            <a:r>
              <a:rPr lang="en-US" sz="2800" dirty="0"/>
              <a:t>cost</a:t>
            </a:r>
            <a:r>
              <a:rPr lang="en-US" sz="2800" spc="-45" dirty="0"/>
              <a:t> </a:t>
            </a:r>
            <a:r>
              <a:rPr lang="en-US" sz="2800" dirty="0"/>
              <a:t>of</a:t>
            </a:r>
            <a:r>
              <a:rPr lang="en-US" sz="2800" spc="-45" dirty="0"/>
              <a:t> </a:t>
            </a:r>
            <a:r>
              <a:rPr lang="en-US" sz="2800" dirty="0"/>
              <a:t>factoring</a:t>
            </a:r>
            <a:r>
              <a:rPr lang="en-US" sz="2800" spc="-40" dirty="0"/>
              <a:t> </a:t>
            </a:r>
            <a:r>
              <a:rPr lang="en-US" sz="2800" dirty="0"/>
              <a:t>large</a:t>
            </a:r>
            <a:r>
              <a:rPr lang="en-US" sz="2800" spc="-40" dirty="0"/>
              <a:t> </a:t>
            </a:r>
            <a:r>
              <a:rPr lang="en-US" sz="2800" spc="-10" dirty="0"/>
              <a:t>numbers</a:t>
            </a:r>
            <a:endParaRPr lang="en-US" sz="2800" dirty="0"/>
          </a:p>
          <a:p>
            <a:pPr marL="825500" lvl="1" indent="-342900">
              <a:lnSpc>
                <a:spcPct val="100000"/>
              </a:lnSpc>
              <a:spcBef>
                <a:spcPts val="595"/>
              </a:spcBef>
              <a:buFont typeface="Wingdings" panose="05000000000000000000" pitchFamily="2" charset="2"/>
              <a:buChar char="v"/>
              <a:tabLst>
                <a:tab pos="767715" algn="l"/>
              </a:tabLst>
            </a:pPr>
            <a:r>
              <a:rPr lang="en-US" sz="2400" dirty="0">
                <a:latin typeface="Arial MT"/>
                <a:cs typeface="Arial MT"/>
              </a:rPr>
              <a:t>Factorization</a:t>
            </a:r>
            <a:r>
              <a:rPr lang="en-US" sz="2400" spc="-4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takes</a:t>
            </a:r>
            <a:r>
              <a:rPr lang="en-US" sz="2400" spc="-4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o(e</a:t>
            </a:r>
            <a:r>
              <a:rPr lang="en-US" sz="2400" spc="-55" dirty="0">
                <a:latin typeface="Arial MT"/>
                <a:cs typeface="Arial MT"/>
              </a:rPr>
              <a:t> </a:t>
            </a:r>
            <a:r>
              <a:rPr lang="en-US" sz="2400" baseline="24305" dirty="0">
                <a:latin typeface="Arial MT"/>
                <a:cs typeface="Arial MT"/>
              </a:rPr>
              <a:t>log</a:t>
            </a:r>
            <a:r>
              <a:rPr lang="en-US" sz="2400" spc="-44" baseline="24305" dirty="0">
                <a:latin typeface="Arial MT"/>
                <a:cs typeface="Arial MT"/>
              </a:rPr>
              <a:t> </a:t>
            </a:r>
            <a:r>
              <a:rPr lang="en-US" sz="2400" baseline="24305" dirty="0">
                <a:latin typeface="Arial MT"/>
                <a:cs typeface="Arial MT"/>
              </a:rPr>
              <a:t>n</a:t>
            </a:r>
            <a:r>
              <a:rPr lang="en-US" sz="2400" spc="-44" baseline="24305" dirty="0">
                <a:latin typeface="Arial MT"/>
                <a:cs typeface="Arial MT"/>
              </a:rPr>
              <a:t> </a:t>
            </a:r>
            <a:r>
              <a:rPr lang="en-US" sz="2400" baseline="24305" dirty="0">
                <a:latin typeface="Arial MT"/>
                <a:cs typeface="Arial MT"/>
              </a:rPr>
              <a:t>log</a:t>
            </a:r>
            <a:r>
              <a:rPr lang="en-US" sz="2400" spc="-52" baseline="24305" dirty="0">
                <a:latin typeface="Arial MT"/>
                <a:cs typeface="Arial MT"/>
              </a:rPr>
              <a:t> </a:t>
            </a:r>
            <a:r>
              <a:rPr lang="en-US" sz="2400" baseline="24305" dirty="0" err="1">
                <a:latin typeface="Arial MT"/>
                <a:cs typeface="Arial MT"/>
              </a:rPr>
              <a:t>log</a:t>
            </a:r>
            <a:r>
              <a:rPr lang="en-US" sz="2400" spc="-60" baseline="24305" dirty="0">
                <a:latin typeface="Arial MT"/>
                <a:cs typeface="Arial MT"/>
              </a:rPr>
              <a:t> </a:t>
            </a:r>
            <a:r>
              <a:rPr lang="en-US" sz="2400" baseline="24305" dirty="0">
                <a:latin typeface="Arial MT"/>
                <a:cs typeface="Arial MT"/>
              </a:rPr>
              <a:t>n</a:t>
            </a:r>
            <a:r>
              <a:rPr lang="en-US" sz="2400" dirty="0">
                <a:latin typeface="Arial MT"/>
                <a:cs typeface="Arial MT"/>
              </a:rPr>
              <a:t>)</a:t>
            </a:r>
            <a:r>
              <a:rPr lang="en-US" sz="2400" spc="-4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operations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(hard)</a:t>
            </a:r>
            <a:endParaRPr lang="en-US" sz="2400" dirty="0">
              <a:latin typeface="Arial MT"/>
              <a:cs typeface="Arial M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1633" y="457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25" dirty="0">
                <a:solidFill>
                  <a:srgbClr val="0070C0"/>
                </a:solidFill>
                <a:latin typeface="+mj-lt"/>
              </a:rPr>
              <a:t>RSA</a:t>
            </a:r>
            <a:endParaRPr lang="en-US" sz="3600"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41938"/>
            <a:ext cx="6589199" cy="1280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50414">
              <a:lnSpc>
                <a:spcPct val="100000"/>
              </a:lnSpc>
              <a:spcBef>
                <a:spcPts val="105"/>
              </a:spcBef>
            </a:pPr>
            <a:r>
              <a:rPr dirty="0"/>
              <a:t>RSA</a:t>
            </a:r>
            <a:r>
              <a:rPr spc="-229" dirty="0"/>
              <a:t> </a:t>
            </a:r>
            <a:r>
              <a:rPr dirty="0"/>
              <a:t>Key </a:t>
            </a:r>
            <a:r>
              <a:rPr spc="-10" dirty="0"/>
              <a:t>Setup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295400"/>
            <a:ext cx="8040370" cy="459613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spcBef>
                <a:spcPts val="280"/>
              </a:spcBef>
              <a:tabLst>
                <a:tab pos="354965" algn="l"/>
              </a:tabLst>
            </a:pPr>
            <a:r>
              <a:rPr lang="en-US" sz="2400" dirty="0">
                <a:latin typeface="Arial MT"/>
                <a:cs typeface="Arial MT"/>
              </a:rPr>
              <a:t>Each</a:t>
            </a:r>
            <a:r>
              <a:rPr lang="en-US" sz="2400" spc="-5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user</a:t>
            </a:r>
            <a:r>
              <a:rPr lang="en-US" sz="2400" spc="-6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generates</a:t>
            </a:r>
            <a:r>
              <a:rPr lang="en-US" sz="2400" spc="-4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</a:t>
            </a:r>
            <a:r>
              <a:rPr lang="en-US" sz="2400" spc="-60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public/private</a:t>
            </a:r>
            <a:r>
              <a:rPr lang="en-US" sz="2400" spc="-4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key</a:t>
            </a:r>
            <a:r>
              <a:rPr lang="en-US" sz="2400" spc="-5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pair</a:t>
            </a:r>
            <a:r>
              <a:rPr lang="en-US" sz="2400" spc="-50" dirty="0">
                <a:latin typeface="Arial MT"/>
                <a:cs typeface="Arial MT"/>
              </a:rPr>
              <a:t> </a:t>
            </a:r>
            <a:r>
              <a:rPr lang="en-US" sz="2400" spc="-25" dirty="0">
                <a:latin typeface="Arial MT"/>
                <a:cs typeface="Arial MT"/>
              </a:rPr>
              <a:t>by:</a:t>
            </a:r>
            <a:endParaRPr lang="en-US" sz="2400" dirty="0">
              <a:latin typeface="Arial MT"/>
              <a:cs typeface="Arial MT"/>
            </a:endParaRPr>
          </a:p>
          <a:p>
            <a:pPr marL="516890" lvl="1" indent="-335280">
              <a:spcBef>
                <a:spcPts val="180"/>
              </a:spcBef>
              <a:buAutoNum type="arabicPeriod"/>
              <a:tabLst>
                <a:tab pos="516890" algn="l"/>
              </a:tabLst>
            </a:pPr>
            <a:r>
              <a:rPr lang="en-US" sz="2400" dirty="0">
                <a:latin typeface="Arial MT"/>
                <a:cs typeface="Arial MT"/>
              </a:rPr>
              <a:t>Selecting</a:t>
            </a:r>
            <a:r>
              <a:rPr lang="en-US" sz="2400" spc="-7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two</a:t>
            </a:r>
            <a:r>
              <a:rPr lang="en-US" sz="2400" spc="-4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large</a:t>
            </a:r>
            <a:r>
              <a:rPr lang="en-US" sz="2400" spc="-4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primes</a:t>
            </a:r>
            <a:r>
              <a:rPr lang="en-US" sz="2400" spc="-4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at</a:t>
            </a:r>
            <a:r>
              <a:rPr lang="en-US" sz="2400" spc="-4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random</a:t>
            </a:r>
            <a:r>
              <a:rPr lang="en-US" sz="2400" spc="-3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-</a:t>
            </a:r>
            <a:r>
              <a:rPr lang="en-US" sz="2400" spc="-45" dirty="0">
                <a:latin typeface="Arial MT"/>
                <a:cs typeface="Arial MT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 New"/>
                <a:cs typeface="Courier New"/>
              </a:rPr>
              <a:t>p,q</a:t>
            </a:r>
            <a:r>
              <a:rPr lang="en-US" sz="2400" spc="-7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400" spc="-10" dirty="0">
                <a:solidFill>
                  <a:srgbClr val="FF0000"/>
                </a:solidFill>
                <a:latin typeface="Arial MT"/>
                <a:cs typeface="Arial MT"/>
              </a:rPr>
              <a:t>(secret)</a:t>
            </a:r>
            <a:endParaRPr lang="en-US" sz="2400" dirty="0">
              <a:latin typeface="Arial MT"/>
              <a:cs typeface="Arial MT"/>
            </a:endParaRPr>
          </a:p>
          <a:p>
            <a:pPr marL="516890" lvl="1" indent="-335280">
              <a:spcBef>
                <a:spcPts val="290"/>
              </a:spcBef>
              <a:buAutoNum type="arabicPeriod"/>
              <a:tabLst>
                <a:tab pos="516890" algn="l"/>
              </a:tabLst>
            </a:pPr>
            <a:r>
              <a:rPr lang="en-US" sz="2400" dirty="0">
                <a:latin typeface="Arial MT"/>
                <a:cs typeface="Arial MT"/>
              </a:rPr>
              <a:t>Computing</a:t>
            </a:r>
            <a:r>
              <a:rPr lang="en-US" sz="2400" spc="-5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their</a:t>
            </a:r>
            <a:r>
              <a:rPr lang="en-US" sz="2400" spc="-6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system</a:t>
            </a:r>
            <a:r>
              <a:rPr lang="en-US" sz="2400" spc="-6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modulus</a:t>
            </a:r>
            <a:r>
              <a:rPr lang="en-US" sz="2400" spc="-35" dirty="0"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9999"/>
                </a:solidFill>
                <a:latin typeface="Courier New"/>
                <a:cs typeface="Courier New"/>
              </a:rPr>
              <a:t>n=</a:t>
            </a:r>
            <a:r>
              <a:rPr lang="en-US" sz="2400" dirty="0" err="1">
                <a:solidFill>
                  <a:srgbClr val="009999"/>
                </a:solidFill>
                <a:latin typeface="Courier New"/>
                <a:cs typeface="Courier New"/>
              </a:rPr>
              <a:t>p.q</a:t>
            </a:r>
            <a:r>
              <a:rPr lang="en-US" sz="2400" spc="-140" dirty="0">
                <a:solidFill>
                  <a:srgbClr val="009999"/>
                </a:solidFill>
                <a:latin typeface="Courier New"/>
                <a:cs typeface="Courier New"/>
              </a:rPr>
              <a:t> </a:t>
            </a:r>
            <a:r>
              <a:rPr lang="en-US" sz="2400" spc="-10" dirty="0">
                <a:solidFill>
                  <a:srgbClr val="009999"/>
                </a:solidFill>
                <a:latin typeface="Arial MT"/>
                <a:cs typeface="Arial MT"/>
              </a:rPr>
              <a:t>(public)</a:t>
            </a:r>
            <a:endParaRPr lang="en-US" sz="2400" dirty="0">
              <a:latin typeface="Arial MT"/>
              <a:cs typeface="Arial MT"/>
            </a:endParaRPr>
          </a:p>
          <a:p>
            <a:pPr marL="756285" lvl="2" indent="-287020">
              <a:spcBef>
                <a:spcPts val="265"/>
              </a:spcBef>
              <a:buChar char="–"/>
              <a:tabLst>
                <a:tab pos="756285" algn="l"/>
              </a:tabLst>
            </a:pPr>
            <a:r>
              <a:rPr lang="en-US" sz="2000" dirty="0">
                <a:latin typeface="Arial MT"/>
                <a:cs typeface="Arial MT"/>
              </a:rPr>
              <a:t>Note</a:t>
            </a:r>
            <a:r>
              <a:rPr lang="en-US" sz="2000" spc="-10" dirty="0">
                <a:latin typeface="Arial MT"/>
                <a:cs typeface="Arial MT"/>
              </a:rPr>
              <a:t> </a:t>
            </a:r>
            <a:r>
              <a:rPr lang="en-US" sz="2000" spc="-10" dirty="0">
                <a:solidFill>
                  <a:srgbClr val="FF0000"/>
                </a:solidFill>
                <a:latin typeface="Courier New"/>
                <a:cs typeface="Courier New"/>
              </a:rPr>
              <a:t>ø(n)=(p-1)(q-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1)</a:t>
            </a:r>
            <a:r>
              <a:rPr lang="en-US" sz="2000" spc="-310" dirty="0">
                <a:solidFill>
                  <a:srgbClr val="FF0000"/>
                </a:solidFill>
                <a:latin typeface="Courier New"/>
                <a:cs typeface="Courier New"/>
              </a:rPr>
              <a:t>  </a:t>
            </a:r>
            <a:r>
              <a:rPr lang="en-US" sz="2000" spc="-10" dirty="0">
                <a:solidFill>
                  <a:srgbClr val="FF0000"/>
                </a:solidFill>
                <a:latin typeface="Arial MT"/>
                <a:cs typeface="Arial MT"/>
              </a:rPr>
              <a:t>(secret)</a:t>
            </a:r>
            <a:endParaRPr lang="en-US" sz="2000" dirty="0">
              <a:latin typeface="Arial MT"/>
              <a:cs typeface="Arial MT"/>
            </a:endParaRPr>
          </a:p>
          <a:p>
            <a:pPr marL="516890" lvl="1" indent="-335280">
              <a:spcBef>
                <a:spcPts val="260"/>
              </a:spcBef>
              <a:buAutoNum type="arabicPeriod"/>
              <a:tabLst>
                <a:tab pos="516890" algn="l"/>
              </a:tabLst>
            </a:pPr>
            <a:r>
              <a:rPr lang="en-US" sz="2400" dirty="0">
                <a:latin typeface="Arial MT"/>
                <a:cs typeface="Arial MT"/>
              </a:rPr>
              <a:t>Selecting</a:t>
            </a:r>
            <a:r>
              <a:rPr lang="en-US" sz="2400" spc="-4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at</a:t>
            </a:r>
            <a:r>
              <a:rPr lang="en-US" sz="2400" spc="-5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random</a:t>
            </a:r>
            <a:r>
              <a:rPr lang="en-US" sz="2400" spc="-5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the</a:t>
            </a:r>
            <a:r>
              <a:rPr lang="en-US" sz="2400" spc="-5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encryption</a:t>
            </a:r>
            <a:r>
              <a:rPr lang="en-US" sz="2400" spc="-4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key</a:t>
            </a:r>
            <a:r>
              <a:rPr lang="en-US" sz="2400" spc="-40" dirty="0"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009999"/>
                </a:solidFill>
                <a:latin typeface="Courier New"/>
                <a:cs typeface="Courier New"/>
              </a:rPr>
              <a:t>e</a:t>
            </a:r>
            <a:r>
              <a:rPr lang="en-US" sz="2400" spc="-135" dirty="0">
                <a:solidFill>
                  <a:srgbClr val="009999"/>
                </a:solidFill>
                <a:latin typeface="Courier New"/>
                <a:cs typeface="Courier New"/>
              </a:rPr>
              <a:t> </a:t>
            </a:r>
            <a:r>
              <a:rPr lang="en-US" sz="2400" spc="-10" dirty="0">
                <a:solidFill>
                  <a:srgbClr val="009999"/>
                </a:solidFill>
                <a:latin typeface="Arial MT"/>
                <a:cs typeface="Arial MT"/>
              </a:rPr>
              <a:t>(public)</a:t>
            </a:r>
            <a:endParaRPr lang="en-US" sz="2400" dirty="0">
              <a:latin typeface="Arial MT"/>
              <a:cs typeface="Arial MT"/>
            </a:endParaRPr>
          </a:p>
          <a:p>
            <a:pPr marL="756285" lvl="2" indent="-287020">
              <a:spcBef>
                <a:spcPts val="270"/>
              </a:spcBef>
              <a:buChar char="–"/>
              <a:tabLst>
                <a:tab pos="756285" algn="l"/>
              </a:tabLst>
            </a:pPr>
            <a:r>
              <a:rPr lang="en-US" sz="2000" dirty="0">
                <a:latin typeface="Arial MT"/>
                <a:cs typeface="Arial MT"/>
              </a:rPr>
              <a:t>Where</a:t>
            </a:r>
            <a:r>
              <a:rPr lang="en-US" sz="2000" spc="-45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1&lt;</a:t>
            </a:r>
            <a:r>
              <a:rPr lang="en-US" sz="2000" dirty="0">
                <a:latin typeface="Courier New"/>
                <a:cs typeface="Courier New"/>
              </a:rPr>
              <a:t>e&lt;ø(n),</a:t>
            </a:r>
            <a:r>
              <a:rPr lang="en-US" sz="2000" spc="-50" dirty="0">
                <a:latin typeface="Courier New"/>
                <a:cs typeface="Courier New"/>
              </a:rPr>
              <a:t> </a:t>
            </a:r>
            <a:r>
              <a:rPr lang="en-US" sz="2000" spc="-10" dirty="0" err="1">
                <a:latin typeface="Courier New"/>
                <a:cs typeface="Courier New"/>
              </a:rPr>
              <a:t>gcd</a:t>
            </a:r>
            <a:r>
              <a:rPr lang="en-US" sz="2000" spc="-10" dirty="0">
                <a:latin typeface="Courier New"/>
                <a:cs typeface="Courier New"/>
              </a:rPr>
              <a:t>(</a:t>
            </a:r>
            <a:r>
              <a:rPr lang="en-US" sz="2000" spc="-10" dirty="0" err="1">
                <a:latin typeface="Courier New"/>
                <a:cs typeface="Courier New"/>
              </a:rPr>
              <a:t>e,ø</a:t>
            </a:r>
            <a:r>
              <a:rPr lang="en-US" sz="2000" spc="-10" dirty="0">
                <a:latin typeface="Courier New"/>
                <a:cs typeface="Courier New"/>
              </a:rPr>
              <a:t>(n))=1</a:t>
            </a:r>
            <a:endParaRPr lang="en-US" sz="2000" dirty="0">
              <a:latin typeface="Courier New"/>
              <a:cs typeface="Courier New"/>
            </a:endParaRPr>
          </a:p>
          <a:p>
            <a:pPr marL="433705" lvl="1" indent="-337185">
              <a:spcBef>
                <a:spcPts val="260"/>
              </a:spcBef>
              <a:buAutoNum type="arabicPeriod"/>
              <a:tabLst>
                <a:tab pos="433705" algn="l"/>
              </a:tabLst>
            </a:pPr>
            <a:r>
              <a:rPr lang="en-US" sz="2400" dirty="0">
                <a:latin typeface="Arial MT"/>
                <a:cs typeface="Arial MT"/>
              </a:rPr>
              <a:t>Solve</a:t>
            </a:r>
            <a:r>
              <a:rPr lang="en-US" sz="2400" spc="-14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following</a:t>
            </a:r>
            <a:r>
              <a:rPr lang="en-US" sz="2400" spc="-4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equation</a:t>
            </a:r>
            <a:r>
              <a:rPr lang="en-US" sz="2400" spc="-6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to</a:t>
            </a:r>
            <a:r>
              <a:rPr lang="en-US" sz="2400" spc="-8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find</a:t>
            </a:r>
            <a:r>
              <a:rPr lang="en-US" sz="2400" spc="-8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decryption</a:t>
            </a:r>
            <a:r>
              <a:rPr lang="en-US" sz="2400" spc="-5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key</a:t>
            </a:r>
            <a:r>
              <a:rPr lang="en-US" sz="2400" spc="-65" dirty="0"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lang="en-US" sz="2400" spc="-7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400" spc="-10" dirty="0">
                <a:solidFill>
                  <a:srgbClr val="FF0000"/>
                </a:solidFill>
                <a:latin typeface="Arial MT"/>
                <a:cs typeface="Arial MT"/>
              </a:rPr>
              <a:t>(secret)</a:t>
            </a:r>
            <a:endParaRPr lang="en-US" sz="2400" dirty="0">
              <a:latin typeface="Arial MT"/>
              <a:cs typeface="Arial MT"/>
            </a:endParaRPr>
          </a:p>
          <a:p>
            <a:pPr marL="755015" lvl="1" indent="-285750">
              <a:spcBef>
                <a:spcPts val="270"/>
              </a:spcBef>
              <a:buChar char="–"/>
              <a:tabLst>
                <a:tab pos="755015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e.d</a:t>
            </a:r>
            <a:r>
              <a:rPr lang="en-US" sz="2000" dirty="0">
                <a:latin typeface="Courier New"/>
                <a:cs typeface="Courier New"/>
              </a:rPr>
              <a:t> = 1mod ø(n)</a:t>
            </a:r>
            <a:r>
              <a:rPr lang="en-US" sz="2000" spc="-20" dirty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and</a:t>
            </a:r>
            <a:r>
              <a:rPr lang="en-US" sz="2000" spc="-15" dirty="0">
                <a:latin typeface="Courier New"/>
                <a:cs typeface="Courier New"/>
              </a:rPr>
              <a:t> </a:t>
            </a:r>
            <a:r>
              <a:rPr lang="en-US" sz="2000" spc="-20" dirty="0">
                <a:latin typeface="Courier New"/>
                <a:cs typeface="Courier New"/>
              </a:rPr>
              <a:t>0≤d≤n</a:t>
            </a:r>
            <a:endParaRPr lang="en-US" sz="2000" dirty="0">
              <a:latin typeface="Courier New"/>
              <a:cs typeface="Courier New"/>
            </a:endParaRPr>
          </a:p>
          <a:p>
            <a:pPr marL="756285" marR="522605" lvl="2" indent="-287020">
              <a:spcBef>
                <a:spcPts val="660"/>
              </a:spcBef>
              <a:buChar char="–"/>
              <a:tabLst>
                <a:tab pos="756285" algn="l"/>
              </a:tabLst>
            </a:pPr>
            <a:r>
              <a:rPr lang="en-US" sz="2000" dirty="0">
                <a:latin typeface="Arial MT"/>
                <a:cs typeface="Arial MT"/>
              </a:rPr>
              <a:t>Use</a:t>
            </a:r>
            <a:r>
              <a:rPr lang="en-US" sz="2000" spc="-4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the</a:t>
            </a:r>
            <a:r>
              <a:rPr lang="en-US" sz="2000" spc="-45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extended</a:t>
            </a:r>
            <a:r>
              <a:rPr lang="en-US" sz="2000" spc="-55" dirty="0">
                <a:latin typeface="Arial MT"/>
                <a:cs typeface="Arial MT"/>
              </a:rPr>
              <a:t> </a:t>
            </a:r>
            <a:r>
              <a:rPr lang="en-US" sz="2000" dirty="0" err="1">
                <a:latin typeface="Arial MT"/>
                <a:cs typeface="Arial MT"/>
              </a:rPr>
              <a:t>euclid’s</a:t>
            </a:r>
            <a:r>
              <a:rPr lang="en-US" sz="2000" spc="-25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algorithm</a:t>
            </a:r>
            <a:r>
              <a:rPr lang="en-US" sz="2000" spc="-6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to</a:t>
            </a:r>
            <a:r>
              <a:rPr lang="en-US" sz="2000" spc="-35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find</a:t>
            </a:r>
            <a:r>
              <a:rPr lang="en-US" sz="2000" spc="-4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the</a:t>
            </a:r>
            <a:r>
              <a:rPr lang="en-US" sz="2000" spc="-45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multiplicative </a:t>
            </a:r>
            <a:r>
              <a:rPr lang="en-US" sz="2000" dirty="0">
                <a:latin typeface="Arial MT"/>
                <a:cs typeface="Arial MT"/>
              </a:rPr>
              <a:t>inverse</a:t>
            </a:r>
            <a:r>
              <a:rPr lang="en-US" sz="2000" spc="-45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of</a:t>
            </a:r>
            <a:r>
              <a:rPr lang="en-US" sz="2000" spc="-1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e</a:t>
            </a:r>
            <a:r>
              <a:rPr lang="en-US" sz="2000" spc="-2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(mod</a:t>
            </a:r>
            <a:r>
              <a:rPr lang="en-US" sz="2000" spc="-20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Courier New"/>
                <a:cs typeface="Courier New"/>
              </a:rPr>
              <a:t>ø(n))</a:t>
            </a:r>
            <a:endParaRPr lang="en-US" sz="2000" dirty="0">
              <a:latin typeface="Courier New"/>
              <a:cs typeface="Courier New"/>
            </a:endParaRPr>
          </a:p>
          <a:p>
            <a:pPr marL="354965" indent="-342265">
              <a:spcBef>
                <a:spcPts val="350"/>
              </a:spcBef>
              <a:buChar char="•"/>
              <a:tabLst>
                <a:tab pos="354965" algn="l"/>
              </a:tabLst>
            </a:pPr>
            <a:r>
              <a:rPr lang="en-US" sz="2400" dirty="0">
                <a:latin typeface="Arial MT"/>
                <a:cs typeface="Arial MT"/>
              </a:rPr>
              <a:t>Publish</a:t>
            </a:r>
            <a:r>
              <a:rPr lang="en-US" sz="2400" spc="-6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their</a:t>
            </a:r>
            <a:r>
              <a:rPr lang="en-US" sz="2400" spc="-8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public</a:t>
            </a:r>
            <a:r>
              <a:rPr lang="en-US" sz="2400" spc="-5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encryption</a:t>
            </a:r>
            <a:r>
              <a:rPr lang="en-US" sz="2400" spc="-9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key:</a:t>
            </a:r>
            <a:r>
              <a:rPr lang="en-US" sz="2400" spc="-90" dirty="0">
                <a:latin typeface="Arial MT"/>
                <a:cs typeface="Arial MT"/>
              </a:rPr>
              <a:t> </a:t>
            </a:r>
            <a:r>
              <a:rPr lang="en-US" sz="2400" spc="-10" dirty="0" err="1">
                <a:latin typeface="Arial MT"/>
                <a:cs typeface="Arial MT"/>
              </a:rPr>
              <a:t>ku</a:t>
            </a:r>
            <a:r>
              <a:rPr lang="en-US" sz="2400" spc="-10" dirty="0">
                <a:latin typeface="Arial MT"/>
                <a:cs typeface="Arial MT"/>
              </a:rPr>
              <a:t>={</a:t>
            </a:r>
            <a:r>
              <a:rPr lang="en-US" sz="2400" spc="-10" dirty="0" err="1">
                <a:latin typeface="Arial MT"/>
                <a:cs typeface="Arial MT"/>
              </a:rPr>
              <a:t>e,n</a:t>
            </a:r>
            <a:r>
              <a:rPr lang="en-US" sz="2400" spc="-10" dirty="0">
                <a:latin typeface="Arial MT"/>
                <a:cs typeface="Arial MT"/>
              </a:rPr>
              <a:t>}</a:t>
            </a:r>
            <a:endParaRPr lang="en-US" sz="2400" dirty="0">
              <a:latin typeface="Arial MT"/>
              <a:cs typeface="Arial MT"/>
            </a:endParaRPr>
          </a:p>
          <a:p>
            <a:pPr marL="354965" indent="-342265">
              <a:spcBef>
                <a:spcPts val="290"/>
              </a:spcBef>
              <a:buChar char="•"/>
              <a:tabLst>
                <a:tab pos="354965" algn="l"/>
              </a:tabLst>
            </a:pPr>
            <a:r>
              <a:rPr lang="en-US" sz="2400" dirty="0">
                <a:latin typeface="Arial MT"/>
                <a:cs typeface="Arial MT"/>
              </a:rPr>
              <a:t>Keep</a:t>
            </a:r>
            <a:r>
              <a:rPr lang="en-US" sz="2400" spc="-7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secret</a:t>
            </a:r>
            <a:r>
              <a:rPr lang="en-US" sz="2400" spc="-7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private</a:t>
            </a:r>
            <a:r>
              <a:rPr lang="en-US" sz="2400" spc="-7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decryption</a:t>
            </a:r>
            <a:r>
              <a:rPr lang="en-US" sz="2400" spc="-7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key:</a:t>
            </a:r>
            <a:r>
              <a:rPr lang="en-US" sz="2400" spc="-75" dirty="0">
                <a:latin typeface="Arial MT"/>
                <a:cs typeface="Arial MT"/>
              </a:rPr>
              <a:t> </a:t>
            </a:r>
            <a:r>
              <a:rPr lang="en-US" sz="2400" spc="-10" dirty="0" err="1">
                <a:latin typeface="Arial MT"/>
                <a:cs typeface="Arial MT"/>
              </a:rPr>
              <a:t>kr</a:t>
            </a:r>
            <a:r>
              <a:rPr lang="en-US" sz="2400" spc="-10" dirty="0">
                <a:latin typeface="Arial MT"/>
                <a:cs typeface="Arial MT"/>
              </a:rPr>
              <a:t>={</a:t>
            </a:r>
            <a:r>
              <a:rPr lang="en-US" sz="2400" spc="-10" dirty="0" err="1">
                <a:latin typeface="Arial MT"/>
                <a:cs typeface="Arial MT"/>
              </a:rPr>
              <a:t>d,p,q</a:t>
            </a:r>
            <a:r>
              <a:rPr lang="en-US" sz="2400" spc="-10" dirty="0">
                <a:latin typeface="Arial MT"/>
                <a:cs typeface="Arial MT"/>
              </a:rPr>
              <a:t>}</a:t>
            </a:r>
            <a:endParaRPr lang="en-US"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0112"/>
            <a:ext cx="6589199" cy="1280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51710">
              <a:lnSpc>
                <a:spcPct val="100000"/>
              </a:lnSpc>
              <a:spcBef>
                <a:spcPts val="105"/>
              </a:spcBef>
            </a:pPr>
            <a:r>
              <a:rPr dirty="0"/>
              <a:t>RSA</a:t>
            </a:r>
            <a:r>
              <a:rPr spc="-229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3293"/>
            <a:ext cx="7679055" cy="40386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622300" algn="l"/>
              </a:tabLst>
            </a:pPr>
            <a:r>
              <a:rPr sz="2800" dirty="0">
                <a:latin typeface="Arial MT"/>
                <a:cs typeface="Arial MT"/>
              </a:rPr>
              <a:t>Select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primes: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i="1" dirty="0">
                <a:latin typeface="Courier New"/>
                <a:cs typeface="Courier New"/>
              </a:rPr>
              <a:t>p</a:t>
            </a:r>
            <a:r>
              <a:rPr sz="2800" dirty="0">
                <a:latin typeface="Courier New"/>
                <a:cs typeface="Courier New"/>
              </a:rPr>
              <a:t>=17</a:t>
            </a:r>
            <a:r>
              <a:rPr sz="2800" spc="-7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&amp;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i="1" spc="-20" dirty="0">
                <a:latin typeface="Courier New"/>
                <a:cs typeface="Courier New"/>
              </a:rPr>
              <a:t>q</a:t>
            </a:r>
            <a:r>
              <a:rPr sz="2800" spc="-20" dirty="0">
                <a:latin typeface="Courier New"/>
                <a:cs typeface="Courier New"/>
              </a:rPr>
              <a:t>=11</a:t>
            </a:r>
            <a:endParaRPr sz="2800" dirty="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22300" algn="l"/>
                <a:tab pos="2281555" algn="l"/>
              </a:tabLst>
            </a:pPr>
            <a:r>
              <a:rPr sz="2800" spc="-10" dirty="0">
                <a:latin typeface="Arial MT"/>
                <a:cs typeface="Arial MT"/>
              </a:rPr>
              <a:t>Compute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i="1" dirty="0">
                <a:latin typeface="Courier New"/>
                <a:cs typeface="Courier New"/>
              </a:rPr>
              <a:t>n</a:t>
            </a:r>
            <a:r>
              <a:rPr sz="2800" i="1" spc="-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i="1" dirty="0">
                <a:latin typeface="Courier New"/>
                <a:cs typeface="Courier New"/>
              </a:rPr>
              <a:t>pq</a:t>
            </a:r>
            <a:r>
              <a:rPr sz="2800" i="1" spc="-1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=17</a:t>
            </a:r>
            <a:r>
              <a:rPr sz="2800" spc="-10" dirty="0">
                <a:latin typeface="Arial MT"/>
                <a:cs typeface="Arial MT"/>
              </a:rPr>
              <a:t>×</a:t>
            </a:r>
            <a:r>
              <a:rPr sz="2800" spc="-10" dirty="0">
                <a:latin typeface="Courier New"/>
                <a:cs typeface="Courier New"/>
              </a:rPr>
              <a:t>11=187</a:t>
            </a:r>
            <a:endParaRPr sz="2800" dirty="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22300" algn="l"/>
                <a:tab pos="2281555" algn="l"/>
              </a:tabLst>
            </a:pPr>
            <a:r>
              <a:rPr sz="2800" spc="-10" dirty="0">
                <a:latin typeface="Arial MT"/>
                <a:cs typeface="Arial MT"/>
              </a:rPr>
              <a:t>Compute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10" dirty="0">
                <a:latin typeface="Courier New"/>
                <a:cs typeface="Courier New"/>
              </a:rPr>
              <a:t>ø(</a:t>
            </a:r>
            <a:r>
              <a:rPr sz="2800" i="1" spc="-10" dirty="0">
                <a:latin typeface="Courier New"/>
                <a:cs typeface="Courier New"/>
              </a:rPr>
              <a:t>n</a:t>
            </a:r>
            <a:r>
              <a:rPr sz="2800" spc="-10" dirty="0">
                <a:latin typeface="Courier New"/>
                <a:cs typeface="Courier New"/>
              </a:rPr>
              <a:t>)=(</a:t>
            </a:r>
            <a:r>
              <a:rPr sz="2800" i="1" spc="-10" dirty="0">
                <a:latin typeface="Courier New"/>
                <a:cs typeface="Courier New"/>
              </a:rPr>
              <a:t>p–</a:t>
            </a:r>
            <a:r>
              <a:rPr sz="2800" spc="-10" dirty="0">
                <a:latin typeface="Courier New"/>
                <a:cs typeface="Courier New"/>
              </a:rPr>
              <a:t>1)(</a:t>
            </a:r>
            <a:r>
              <a:rPr sz="2800" i="1" spc="-10" dirty="0">
                <a:latin typeface="Courier New"/>
                <a:cs typeface="Courier New"/>
              </a:rPr>
              <a:t>q-</a:t>
            </a:r>
            <a:r>
              <a:rPr sz="2800" spc="-10" dirty="0">
                <a:latin typeface="Courier New"/>
                <a:cs typeface="Courier New"/>
              </a:rPr>
              <a:t>1)=16</a:t>
            </a:r>
            <a:r>
              <a:rPr sz="2800" spc="-10" dirty="0">
                <a:latin typeface="Arial MT"/>
                <a:cs typeface="Arial MT"/>
              </a:rPr>
              <a:t>×</a:t>
            </a:r>
            <a:r>
              <a:rPr sz="2800" spc="-10" dirty="0">
                <a:latin typeface="Courier New"/>
                <a:cs typeface="Courier New"/>
              </a:rPr>
              <a:t>10=160</a:t>
            </a:r>
            <a:endParaRPr sz="2800" dirty="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622300" algn="l"/>
              </a:tabLst>
            </a:pPr>
            <a:r>
              <a:rPr sz="2800" dirty="0">
                <a:latin typeface="Arial MT"/>
                <a:cs typeface="Arial MT"/>
              </a:rPr>
              <a:t>Select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Courier New"/>
                <a:cs typeface="Courier New"/>
              </a:rPr>
              <a:t>e</a:t>
            </a:r>
            <a:r>
              <a:rPr sz="2800" spc="-915" dirty="0">
                <a:latin typeface="Courier New"/>
                <a:cs typeface="Courier New"/>
              </a:rPr>
              <a:t> </a:t>
            </a:r>
            <a:r>
              <a:rPr sz="2800" i="1" dirty="0">
                <a:latin typeface="Arial"/>
                <a:cs typeface="Arial"/>
              </a:rPr>
              <a:t>:</a:t>
            </a:r>
            <a:r>
              <a:rPr sz="2800" i="1" spc="-40" dirty="0">
                <a:latin typeface="Arial"/>
                <a:cs typeface="Arial"/>
              </a:rPr>
              <a:t> </a:t>
            </a:r>
            <a:r>
              <a:rPr sz="2800" dirty="0">
                <a:latin typeface="Courier New"/>
                <a:cs typeface="Courier New"/>
              </a:rPr>
              <a:t>gcd(e,160)=1;</a:t>
            </a:r>
            <a:r>
              <a:rPr sz="2800" spc="-110" dirty="0">
                <a:latin typeface="Courier New"/>
                <a:cs typeface="Courier New"/>
              </a:rPr>
              <a:t> </a:t>
            </a:r>
            <a:r>
              <a:rPr sz="2800" dirty="0">
                <a:latin typeface="Arial MT"/>
                <a:cs typeface="Arial MT"/>
              </a:rPr>
              <a:t>choose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i="1" spc="-25" dirty="0">
                <a:latin typeface="Courier New"/>
                <a:cs typeface="Courier New"/>
              </a:rPr>
              <a:t>e</a:t>
            </a:r>
            <a:r>
              <a:rPr sz="2800" spc="-25" dirty="0">
                <a:latin typeface="Courier New"/>
                <a:cs typeface="Courier New"/>
              </a:rPr>
              <a:t>=7</a:t>
            </a:r>
            <a:endParaRPr sz="2800" dirty="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22300" algn="l"/>
              </a:tabLst>
            </a:pPr>
            <a:r>
              <a:rPr sz="2800" dirty="0">
                <a:latin typeface="Arial MT"/>
                <a:cs typeface="Arial MT"/>
              </a:rPr>
              <a:t>Determine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Courier New"/>
                <a:cs typeface="Courier New"/>
              </a:rPr>
              <a:t>d</a:t>
            </a:r>
            <a:r>
              <a:rPr sz="2800" i="1" dirty="0">
                <a:latin typeface="Arial"/>
                <a:cs typeface="Arial"/>
              </a:rPr>
              <a:t>: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dirty="0">
                <a:latin typeface="Courier New"/>
                <a:cs typeface="Courier New"/>
              </a:rPr>
              <a:t>de=</a:t>
            </a:r>
            <a:r>
              <a:rPr sz="2800" dirty="0">
                <a:latin typeface="Courier New"/>
                <a:cs typeface="Courier New"/>
              </a:rPr>
              <a:t>1</a:t>
            </a:r>
            <a:r>
              <a:rPr sz="2800" spc="-6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mod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160</a:t>
            </a:r>
            <a:r>
              <a:rPr sz="2800" spc="-91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i="1" dirty="0">
                <a:latin typeface="Courier New"/>
                <a:cs typeface="Courier New"/>
              </a:rPr>
              <a:t>d</a:t>
            </a:r>
            <a:r>
              <a:rPr sz="2800" i="1" spc="-4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&lt;</a:t>
            </a:r>
            <a:r>
              <a:rPr sz="2800" spc="-25" dirty="0">
                <a:latin typeface="Courier New"/>
                <a:cs typeface="Courier New"/>
              </a:rPr>
              <a:t> 160</a:t>
            </a:r>
            <a:endParaRPr sz="2800" dirty="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800" spc="-20" dirty="0">
                <a:latin typeface="Arial MT"/>
                <a:cs typeface="Arial MT"/>
              </a:rPr>
              <a:t>Value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Courier New"/>
                <a:cs typeface="Courier New"/>
              </a:rPr>
              <a:t>d=23</a:t>
            </a:r>
            <a:r>
              <a:rPr sz="2800" spc="-91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 MT"/>
                <a:cs typeface="Arial MT"/>
              </a:rPr>
              <a:t>since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Courier New"/>
                <a:cs typeface="Courier New"/>
              </a:rPr>
              <a:t>23</a:t>
            </a:r>
            <a:r>
              <a:rPr sz="2800" dirty="0">
                <a:latin typeface="Arial MT"/>
                <a:cs typeface="Arial MT"/>
              </a:rPr>
              <a:t>×</a:t>
            </a:r>
            <a:r>
              <a:rPr sz="2800" dirty="0">
                <a:latin typeface="Courier New"/>
                <a:cs typeface="Courier New"/>
              </a:rPr>
              <a:t>7=161=</a:t>
            </a:r>
            <a:r>
              <a:rPr sz="2800" spc="-1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10</a:t>
            </a:r>
            <a:r>
              <a:rPr sz="2800" spc="-10" dirty="0">
                <a:latin typeface="Arial MT"/>
                <a:cs typeface="Arial MT"/>
              </a:rPr>
              <a:t>×</a:t>
            </a:r>
            <a:r>
              <a:rPr sz="2800" spc="-10" dirty="0">
                <a:latin typeface="Courier New"/>
                <a:cs typeface="Courier New"/>
              </a:rPr>
              <a:t>160+1</a:t>
            </a:r>
            <a:endParaRPr sz="2800" dirty="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spcBef>
                <a:spcPts val="670"/>
              </a:spcBef>
              <a:buAutoNum type="arabicPeriod" startAt="6"/>
              <a:tabLst>
                <a:tab pos="622300" algn="l"/>
              </a:tabLst>
            </a:pPr>
            <a:r>
              <a:rPr sz="2800" dirty="0">
                <a:latin typeface="Arial MT"/>
                <a:cs typeface="Arial MT"/>
              </a:rPr>
              <a:t>Publish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public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key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KU={7,187}</a:t>
            </a:r>
            <a:endParaRPr sz="2800" dirty="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spcBef>
                <a:spcPts val="675"/>
              </a:spcBef>
              <a:buAutoNum type="arabicPeriod" startAt="6"/>
              <a:tabLst>
                <a:tab pos="622300" algn="l"/>
              </a:tabLst>
            </a:pPr>
            <a:r>
              <a:rPr sz="2800" dirty="0">
                <a:latin typeface="Arial MT"/>
                <a:cs typeface="Arial MT"/>
              </a:rPr>
              <a:t>Keep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secret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private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key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KR={23,17,11}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67775"/>
            <a:ext cx="6589199" cy="1280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46555">
              <a:lnSpc>
                <a:spcPct val="100000"/>
              </a:lnSpc>
              <a:spcBef>
                <a:spcPts val="105"/>
              </a:spcBef>
            </a:pPr>
            <a:r>
              <a:rPr dirty="0"/>
              <a:t>RSA</a:t>
            </a:r>
            <a:r>
              <a:rPr spc="-250" dirty="0"/>
              <a:t> </a:t>
            </a:r>
            <a:r>
              <a:rPr dirty="0"/>
              <a:t>Example</a:t>
            </a:r>
            <a:r>
              <a:rPr spc="-40" dirty="0"/>
              <a:t> </a:t>
            </a:r>
            <a:r>
              <a:rPr spc="-20" dirty="0"/>
              <a:t>cont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51110"/>
            <a:ext cx="7127240" cy="224472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655"/>
              </a:spcBef>
              <a:buChar char="•"/>
              <a:tabLst>
                <a:tab pos="367665" algn="l"/>
              </a:tabLst>
            </a:pPr>
            <a:r>
              <a:rPr lang="en-US" sz="3200" dirty="0">
                <a:latin typeface="Arial MT"/>
                <a:cs typeface="Arial MT"/>
              </a:rPr>
              <a:t>Sample</a:t>
            </a:r>
            <a:r>
              <a:rPr lang="en-US" sz="3200" spc="-8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RSA</a:t>
            </a:r>
            <a:r>
              <a:rPr lang="en-US" sz="3200" spc="-21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encryption/decryption</a:t>
            </a:r>
            <a:r>
              <a:rPr lang="en-US" sz="3200" spc="-90" dirty="0">
                <a:latin typeface="Arial MT"/>
                <a:cs typeface="Arial MT"/>
              </a:rPr>
              <a:t> </a:t>
            </a:r>
            <a:r>
              <a:rPr lang="en-US" sz="3200" spc="-25" dirty="0">
                <a:latin typeface="Arial MT"/>
                <a:cs typeface="Arial MT"/>
              </a:rPr>
              <a:t>is:</a:t>
            </a:r>
            <a:endParaRPr lang="en-US" sz="3200" dirty="0">
              <a:latin typeface="Arial MT"/>
              <a:cs typeface="Arial MT"/>
            </a:endParaRPr>
          </a:p>
          <a:p>
            <a:pPr marL="367665" indent="-342265">
              <a:lnSpc>
                <a:spcPct val="100000"/>
              </a:lnSpc>
              <a:spcBef>
                <a:spcPts val="555"/>
              </a:spcBef>
              <a:buChar char="•"/>
              <a:tabLst>
                <a:tab pos="367665" algn="l"/>
              </a:tabLst>
            </a:pPr>
            <a:r>
              <a:rPr lang="en-US" sz="3200" dirty="0">
                <a:latin typeface="Arial MT"/>
                <a:cs typeface="Arial MT"/>
              </a:rPr>
              <a:t>Given</a:t>
            </a:r>
            <a:r>
              <a:rPr lang="en-US" sz="3200" spc="-3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message</a:t>
            </a:r>
            <a:r>
              <a:rPr lang="en-US" sz="3200" spc="-6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M</a:t>
            </a:r>
            <a:r>
              <a:rPr lang="en-US" sz="3200" spc="-35" dirty="0">
                <a:latin typeface="Courier New"/>
                <a:cs typeface="Courier New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=</a:t>
            </a:r>
            <a:r>
              <a:rPr lang="en-US" sz="3200" spc="-20" dirty="0">
                <a:latin typeface="Courier New"/>
                <a:cs typeface="Courier New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HI</a:t>
            </a:r>
            <a:r>
              <a:rPr lang="en-US" sz="3200" spc="-20" dirty="0">
                <a:latin typeface="Courier New"/>
                <a:cs typeface="Courier New"/>
              </a:rPr>
              <a:t> </a:t>
            </a:r>
            <a:r>
              <a:rPr lang="en-US" sz="3200" spc="-25" dirty="0">
                <a:latin typeface="Courier New"/>
                <a:cs typeface="Courier New"/>
              </a:rPr>
              <a:t>=89</a:t>
            </a:r>
            <a:endParaRPr lang="en-US" sz="3200" dirty="0">
              <a:latin typeface="Courier New"/>
              <a:cs typeface="Courier New"/>
            </a:endParaRPr>
          </a:p>
          <a:p>
            <a:pPr marL="367665" indent="-342265">
              <a:lnSpc>
                <a:spcPct val="100000"/>
              </a:lnSpc>
              <a:spcBef>
                <a:spcPts val="985"/>
              </a:spcBef>
              <a:buChar char="•"/>
              <a:tabLst>
                <a:tab pos="367665" algn="l"/>
              </a:tabLst>
            </a:pPr>
            <a:r>
              <a:rPr lang="en-US" sz="3200" spc="-10" dirty="0">
                <a:latin typeface="Arial MT"/>
                <a:cs typeface="Arial MT"/>
              </a:rPr>
              <a:t>Encryption:</a:t>
            </a:r>
            <a:endParaRPr lang="en-US" sz="3200" dirty="0">
              <a:latin typeface="Arial MT"/>
              <a:cs typeface="Arial MT"/>
            </a:endParaRPr>
          </a:p>
          <a:p>
            <a:pPr marL="482600">
              <a:lnSpc>
                <a:spcPct val="100000"/>
              </a:lnSpc>
              <a:spcBef>
                <a:spcPts val="495"/>
              </a:spcBef>
              <a:tabLst>
                <a:tab pos="2114550" algn="l"/>
              </a:tabLst>
            </a:pPr>
            <a:r>
              <a:rPr lang="en-US" sz="2800" dirty="0">
                <a:latin typeface="Courier New"/>
                <a:cs typeface="Courier New"/>
              </a:rPr>
              <a:t>C</a:t>
            </a:r>
            <a:r>
              <a:rPr lang="en-US" sz="2800" spc="-5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=</a:t>
            </a:r>
            <a:r>
              <a:rPr lang="en-US" sz="2800" spc="-15" dirty="0">
                <a:latin typeface="Courier New"/>
                <a:cs typeface="Courier New"/>
              </a:rPr>
              <a:t> </a:t>
            </a:r>
            <a:r>
              <a:rPr lang="en-US" sz="2800" spc="-25" dirty="0">
                <a:latin typeface="Courier New"/>
                <a:cs typeface="Courier New"/>
              </a:rPr>
              <a:t>89</a:t>
            </a:r>
            <a:r>
              <a:rPr lang="en-US" sz="2775" spc="-37" baseline="25525" dirty="0">
                <a:latin typeface="Courier New"/>
                <a:cs typeface="Courier New"/>
              </a:rPr>
              <a:t>7</a:t>
            </a:r>
            <a:r>
              <a:rPr lang="en-US" sz="2775" baseline="25525" dirty="0">
                <a:latin typeface="Courier New"/>
                <a:cs typeface="Courier New"/>
              </a:rPr>
              <a:t>	</a:t>
            </a:r>
            <a:r>
              <a:rPr lang="en-US" sz="2800" dirty="0">
                <a:latin typeface="Courier New"/>
                <a:cs typeface="Courier New"/>
              </a:rPr>
              <a:t>mod</a:t>
            </a:r>
            <a:r>
              <a:rPr lang="en-US" sz="2800" spc="-40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187</a:t>
            </a:r>
            <a:r>
              <a:rPr lang="en-US" sz="2800" spc="-20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=</a:t>
            </a:r>
            <a:r>
              <a:rPr lang="en-US" sz="2800" spc="-15" dirty="0">
                <a:latin typeface="Courier New"/>
                <a:cs typeface="Courier New"/>
              </a:rPr>
              <a:t> </a:t>
            </a:r>
            <a:r>
              <a:rPr lang="en-US" sz="2800" spc="-25" dirty="0">
                <a:latin typeface="Courier New"/>
                <a:cs typeface="Courier New"/>
              </a:rPr>
              <a:t>166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3816979"/>
            <a:ext cx="2842260" cy="107401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675"/>
              </a:spcBef>
              <a:buChar char="•"/>
              <a:tabLst>
                <a:tab pos="380365" algn="l"/>
              </a:tabLst>
            </a:pPr>
            <a:r>
              <a:rPr lang="en-US" sz="3200" spc="-10" dirty="0">
                <a:latin typeface="Arial MT"/>
                <a:cs typeface="Arial MT"/>
              </a:rPr>
              <a:t>Decryption:</a:t>
            </a:r>
            <a:endParaRPr lang="en-US" sz="3200" dirty="0">
              <a:latin typeface="Arial MT"/>
              <a:cs typeface="Arial MT"/>
            </a:endParaRPr>
          </a:p>
          <a:p>
            <a:pPr marL="495300">
              <a:lnSpc>
                <a:spcPct val="100000"/>
              </a:lnSpc>
              <a:spcBef>
                <a:spcPts val="495"/>
              </a:spcBef>
            </a:pPr>
            <a:r>
              <a:rPr lang="en-US" sz="2800" dirty="0">
                <a:latin typeface="Courier New"/>
                <a:cs typeface="Courier New"/>
              </a:rPr>
              <a:t>M</a:t>
            </a:r>
            <a:r>
              <a:rPr lang="en-US" sz="2800" spc="-15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=</a:t>
            </a:r>
            <a:r>
              <a:rPr lang="en-US" sz="2800" spc="-10" dirty="0">
                <a:latin typeface="Courier New"/>
                <a:cs typeface="Courier New"/>
              </a:rPr>
              <a:t> </a:t>
            </a:r>
            <a:r>
              <a:rPr lang="en-US" sz="2800" spc="-20" dirty="0">
                <a:latin typeface="Courier New"/>
                <a:cs typeface="Courier New"/>
              </a:rPr>
              <a:t>166</a:t>
            </a:r>
            <a:r>
              <a:rPr lang="en-US" sz="2775" spc="-30" baseline="25525" dirty="0">
                <a:latin typeface="Courier New"/>
                <a:cs typeface="Courier New"/>
              </a:rPr>
              <a:t>23</a:t>
            </a:r>
            <a:endParaRPr lang="en-US" sz="2775" baseline="25525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2214" y="4441316"/>
            <a:ext cx="2576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ourier New"/>
                <a:cs typeface="Courier New"/>
              </a:rPr>
              <a:t>mod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187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89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54102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42895">
              <a:lnSpc>
                <a:spcPct val="100000"/>
              </a:lnSpc>
              <a:spcBef>
                <a:spcPts val="105"/>
              </a:spcBef>
            </a:pPr>
            <a:r>
              <a:rPr lang="en-US" spc="-25" dirty="0"/>
              <a:t>Use of </a:t>
            </a:r>
            <a:r>
              <a:rPr dirty="0"/>
              <a:t>RSA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371600"/>
            <a:ext cx="8167255" cy="4319131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680"/>
              </a:spcBef>
              <a:buChar char="•"/>
              <a:tabLst>
                <a:tab pos="367665" algn="l"/>
              </a:tabLst>
            </a:pPr>
            <a:r>
              <a:rPr lang="en-US" sz="3200" dirty="0">
                <a:latin typeface="Arial MT"/>
                <a:cs typeface="Arial MT"/>
              </a:rPr>
              <a:t>To</a:t>
            </a:r>
            <a:r>
              <a:rPr lang="en-US" sz="3200" spc="-1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encrypt</a:t>
            </a:r>
            <a:r>
              <a:rPr lang="en-US" sz="3200" spc="-4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a</a:t>
            </a:r>
            <a:r>
              <a:rPr lang="en-US" sz="3200" spc="-1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message</a:t>
            </a:r>
            <a:r>
              <a:rPr lang="en-US" sz="3200" spc="-4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M</a:t>
            </a:r>
            <a:r>
              <a:rPr lang="en-US" sz="3200" spc="-1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the</a:t>
            </a:r>
            <a:r>
              <a:rPr lang="en-US" sz="3200" spc="-20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sender:</a:t>
            </a:r>
            <a:endParaRPr lang="en-US" sz="3200" dirty="0">
              <a:latin typeface="Arial MT"/>
              <a:cs typeface="Arial MT"/>
            </a:endParaRPr>
          </a:p>
          <a:p>
            <a:pPr marL="768350" lvl="1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768350" algn="l"/>
              </a:tabLst>
            </a:pPr>
            <a:r>
              <a:rPr lang="en-US" sz="2800" dirty="0">
                <a:latin typeface="Arial MT"/>
                <a:cs typeface="Arial MT"/>
              </a:rPr>
              <a:t>Obtains</a:t>
            </a:r>
            <a:r>
              <a:rPr lang="en-US" sz="2800" spc="-60" dirty="0">
                <a:latin typeface="Arial MT"/>
                <a:cs typeface="Arial MT"/>
              </a:rPr>
              <a:t> </a:t>
            </a:r>
            <a:r>
              <a:rPr lang="en-US" sz="2800" b="1" dirty="0">
                <a:latin typeface="Arial"/>
                <a:cs typeface="Arial"/>
              </a:rPr>
              <a:t>public</a:t>
            </a:r>
            <a:r>
              <a:rPr lang="en-US" sz="2800" b="1" spc="-55" dirty="0">
                <a:latin typeface="Arial"/>
                <a:cs typeface="Arial"/>
              </a:rPr>
              <a:t> </a:t>
            </a:r>
            <a:r>
              <a:rPr lang="en-US" sz="2800" b="1" dirty="0">
                <a:latin typeface="Arial"/>
                <a:cs typeface="Arial"/>
              </a:rPr>
              <a:t>key</a:t>
            </a:r>
            <a:r>
              <a:rPr lang="en-US" sz="2800" b="1" spc="-6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 MT"/>
                <a:cs typeface="Arial MT"/>
              </a:rPr>
              <a:t>of</a:t>
            </a:r>
            <a:r>
              <a:rPr lang="en-US" sz="2800" spc="-7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recipient</a:t>
            </a:r>
            <a:r>
              <a:rPr lang="en-US" sz="2800" spc="-50" dirty="0">
                <a:latin typeface="Arial MT"/>
                <a:cs typeface="Arial MT"/>
              </a:rPr>
              <a:t> </a:t>
            </a:r>
            <a:r>
              <a:rPr lang="en-US" sz="2800" spc="-10" dirty="0" err="1">
                <a:latin typeface="Courier New"/>
                <a:cs typeface="Courier New"/>
              </a:rPr>
              <a:t>ku</a:t>
            </a:r>
            <a:r>
              <a:rPr lang="en-US" sz="2800" spc="-10" dirty="0">
                <a:latin typeface="Courier New"/>
                <a:cs typeface="Courier New"/>
              </a:rPr>
              <a:t>={</a:t>
            </a:r>
            <a:r>
              <a:rPr lang="en-US" sz="2800" spc="-10" dirty="0" err="1">
                <a:latin typeface="Courier New"/>
                <a:cs typeface="Courier New"/>
              </a:rPr>
              <a:t>e,n</a:t>
            </a:r>
            <a:r>
              <a:rPr lang="en-US" sz="2800" spc="-10" dirty="0">
                <a:latin typeface="Courier New"/>
                <a:cs typeface="Courier New"/>
              </a:rPr>
              <a:t>}</a:t>
            </a:r>
            <a:endParaRPr lang="en-US" sz="2800" dirty="0">
              <a:latin typeface="Courier New"/>
              <a:cs typeface="Courier New"/>
            </a:endParaRPr>
          </a:p>
          <a:p>
            <a:pPr marL="768350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68350" algn="l"/>
              </a:tabLst>
            </a:pPr>
            <a:r>
              <a:rPr lang="en-US" sz="2800" dirty="0">
                <a:latin typeface="Arial MT"/>
                <a:cs typeface="Arial MT"/>
              </a:rPr>
              <a:t>Computes: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c=</a:t>
            </a:r>
            <a:r>
              <a:rPr lang="en-US" sz="2800" dirty="0" err="1">
                <a:latin typeface="Courier New"/>
                <a:cs typeface="Courier New"/>
              </a:rPr>
              <a:t>m</a:t>
            </a:r>
            <a:r>
              <a:rPr lang="en-US" sz="2775" baseline="25525" dirty="0" err="1">
                <a:latin typeface="Courier New"/>
                <a:cs typeface="Courier New"/>
              </a:rPr>
              <a:t>e</a:t>
            </a:r>
            <a:r>
              <a:rPr lang="en-US" sz="2800" dirty="0" err="1">
                <a:latin typeface="Courier New"/>
                <a:cs typeface="Courier New"/>
              </a:rPr>
              <a:t>modn</a:t>
            </a:r>
            <a:r>
              <a:rPr lang="en-US" sz="2800" dirty="0">
                <a:latin typeface="Arial MT"/>
                <a:cs typeface="Arial MT"/>
              </a:rPr>
              <a:t>,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where</a:t>
            </a:r>
            <a:r>
              <a:rPr lang="en-US" sz="2800" spc="-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Courier New"/>
                <a:cs typeface="Courier New"/>
              </a:rPr>
              <a:t>0≤m&lt;n</a:t>
            </a:r>
            <a:endParaRPr lang="en-US" sz="2800" dirty="0">
              <a:latin typeface="Courier New"/>
              <a:cs typeface="Courier New"/>
            </a:endParaRPr>
          </a:p>
          <a:p>
            <a:pPr marL="367665" indent="-342265">
              <a:lnSpc>
                <a:spcPct val="100000"/>
              </a:lnSpc>
              <a:spcBef>
                <a:spcPts val="944"/>
              </a:spcBef>
              <a:buChar char="•"/>
              <a:tabLst>
                <a:tab pos="367665" algn="l"/>
              </a:tabLst>
            </a:pPr>
            <a:r>
              <a:rPr lang="en-US" sz="3200" dirty="0">
                <a:latin typeface="Arial MT"/>
                <a:cs typeface="Arial MT"/>
              </a:rPr>
              <a:t>To</a:t>
            </a:r>
            <a:r>
              <a:rPr lang="en-US" sz="3200" spc="-1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decrypt</a:t>
            </a:r>
            <a:r>
              <a:rPr lang="en-US" sz="3200" spc="-4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the</a:t>
            </a:r>
            <a:r>
              <a:rPr lang="en-US" sz="3200" spc="-4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cipher text</a:t>
            </a:r>
            <a:r>
              <a:rPr lang="en-US" sz="3200" spc="-1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C</a:t>
            </a:r>
            <a:r>
              <a:rPr lang="en-US" sz="3200" spc="-3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the</a:t>
            </a:r>
            <a:r>
              <a:rPr lang="en-US" sz="3200" spc="-20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owner:</a:t>
            </a:r>
            <a:endParaRPr lang="en-US" sz="3200" dirty="0">
              <a:latin typeface="Arial MT"/>
              <a:cs typeface="Arial MT"/>
            </a:endParaRPr>
          </a:p>
          <a:p>
            <a:pPr marL="868044" lvl="1" indent="-385445">
              <a:lnSpc>
                <a:spcPct val="100000"/>
              </a:lnSpc>
              <a:spcBef>
                <a:spcPts val="500"/>
              </a:spcBef>
              <a:buChar char="–"/>
              <a:tabLst>
                <a:tab pos="868044" algn="l"/>
              </a:tabLst>
            </a:pPr>
            <a:r>
              <a:rPr lang="en-US" sz="2800" dirty="0">
                <a:latin typeface="Arial MT"/>
                <a:cs typeface="Arial MT"/>
              </a:rPr>
              <a:t>Uses</a:t>
            </a:r>
            <a:r>
              <a:rPr lang="en-US" sz="2800" spc="-6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their</a:t>
            </a:r>
            <a:r>
              <a:rPr lang="en-US" sz="2800" spc="-5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private</a:t>
            </a:r>
            <a:r>
              <a:rPr lang="en-US" sz="2800" spc="-6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key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spc="-10" dirty="0" err="1">
                <a:latin typeface="Courier New"/>
                <a:cs typeface="Courier New"/>
              </a:rPr>
              <a:t>kr</a:t>
            </a:r>
            <a:r>
              <a:rPr lang="en-US" sz="2800" spc="-10" dirty="0">
                <a:latin typeface="Courier New"/>
                <a:cs typeface="Courier New"/>
              </a:rPr>
              <a:t>={</a:t>
            </a:r>
            <a:r>
              <a:rPr lang="en-US" sz="2800" spc="-10" dirty="0" err="1">
                <a:latin typeface="Courier New"/>
                <a:cs typeface="Courier New"/>
              </a:rPr>
              <a:t>d,p,q</a:t>
            </a:r>
            <a:r>
              <a:rPr lang="en-US" sz="2800" spc="-10" dirty="0">
                <a:latin typeface="Courier New"/>
                <a:cs typeface="Courier New"/>
              </a:rPr>
              <a:t>}</a:t>
            </a:r>
            <a:endParaRPr lang="en-US" sz="2800" dirty="0">
              <a:latin typeface="Courier New"/>
              <a:cs typeface="Courier New"/>
            </a:endParaRPr>
          </a:p>
          <a:p>
            <a:pPr marL="768350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68350" algn="l"/>
              </a:tabLst>
            </a:pPr>
            <a:r>
              <a:rPr lang="en-US" sz="2800" dirty="0">
                <a:latin typeface="Arial MT"/>
                <a:cs typeface="Arial MT"/>
              </a:rPr>
              <a:t>Computes:</a:t>
            </a:r>
            <a:r>
              <a:rPr lang="en-US" sz="2800" spc="-1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m=</a:t>
            </a:r>
            <a:r>
              <a:rPr lang="en-US" sz="2800" dirty="0" err="1">
                <a:latin typeface="Courier New"/>
                <a:cs typeface="Courier New"/>
              </a:rPr>
              <a:t>c</a:t>
            </a:r>
            <a:r>
              <a:rPr lang="en-US" sz="2775" baseline="25525" dirty="0" err="1">
                <a:latin typeface="Courier New"/>
                <a:cs typeface="Courier New"/>
              </a:rPr>
              <a:t>d</a:t>
            </a:r>
            <a:r>
              <a:rPr lang="en-US" sz="2800" dirty="0" err="1">
                <a:latin typeface="Courier New"/>
                <a:cs typeface="Courier New"/>
              </a:rPr>
              <a:t>modn</a:t>
            </a:r>
            <a:r>
              <a:rPr lang="en-US" sz="2800" dirty="0">
                <a:latin typeface="Courier New"/>
                <a:cs typeface="Courier New"/>
              </a:rPr>
              <a:t> </a:t>
            </a:r>
          </a:p>
          <a:p>
            <a:pPr marL="368300" marR="17780" indent="-342900">
              <a:lnSpc>
                <a:spcPct val="100000"/>
              </a:lnSpc>
              <a:spcBef>
                <a:spcPts val="944"/>
              </a:spcBef>
              <a:buChar char="•"/>
              <a:tabLst>
                <a:tab pos="368300" algn="l"/>
              </a:tabLst>
            </a:pPr>
            <a:r>
              <a:rPr lang="en-US" sz="3200" dirty="0">
                <a:latin typeface="Arial MT"/>
                <a:cs typeface="Arial MT"/>
              </a:rPr>
              <a:t>Note</a:t>
            </a:r>
            <a:r>
              <a:rPr lang="en-US" sz="3200" spc="-2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that</a:t>
            </a:r>
            <a:r>
              <a:rPr lang="en-US" sz="3200" spc="-3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the</a:t>
            </a:r>
            <a:r>
              <a:rPr lang="en-US" sz="3200" spc="-2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message</a:t>
            </a:r>
            <a:r>
              <a:rPr lang="en-US" sz="3200" spc="-5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M</a:t>
            </a:r>
            <a:r>
              <a:rPr lang="en-US" sz="3200" spc="-1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must</a:t>
            </a:r>
            <a:r>
              <a:rPr lang="en-US" sz="3200" spc="-2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be</a:t>
            </a:r>
            <a:r>
              <a:rPr lang="en-US" sz="3200" spc="-20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smaller </a:t>
            </a:r>
            <a:r>
              <a:rPr lang="en-US" sz="3200" dirty="0">
                <a:latin typeface="Arial MT"/>
                <a:cs typeface="Arial MT"/>
              </a:rPr>
              <a:t>than</a:t>
            </a:r>
            <a:r>
              <a:rPr lang="en-US" sz="3200" spc="-2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the</a:t>
            </a:r>
            <a:r>
              <a:rPr lang="en-US" sz="3200" spc="-3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modulus</a:t>
            </a:r>
            <a:r>
              <a:rPr lang="en-US" sz="3200" spc="-1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n</a:t>
            </a:r>
            <a:r>
              <a:rPr lang="en-US" sz="3200" spc="-1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(block</a:t>
            </a:r>
            <a:r>
              <a:rPr lang="en-US" sz="3200" spc="-1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if</a:t>
            </a:r>
            <a:r>
              <a:rPr lang="en-US" sz="3200" spc="-5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needed)</a:t>
            </a:r>
            <a:endParaRPr lang="en-US"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85800"/>
            <a:ext cx="6589199" cy="1280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4505">
              <a:lnSpc>
                <a:spcPct val="100000"/>
              </a:lnSpc>
              <a:spcBef>
                <a:spcPts val="105"/>
              </a:spcBef>
            </a:pPr>
            <a:r>
              <a:rPr dirty="0"/>
              <a:t>Block</a:t>
            </a:r>
            <a:r>
              <a:rPr spc="-35" dirty="0"/>
              <a:t> </a:t>
            </a:r>
            <a:r>
              <a:rPr dirty="0"/>
              <a:t>size</a:t>
            </a:r>
            <a:r>
              <a:rPr spc="-4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25" dirty="0"/>
              <a:t>RSA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40" y="1624024"/>
            <a:ext cx="8506460" cy="36054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57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405765" algn="l"/>
              </a:tabLst>
            </a:pPr>
            <a:r>
              <a:rPr sz="2800" dirty="0">
                <a:latin typeface="Arial MT"/>
                <a:cs typeface="Arial MT"/>
              </a:rPr>
              <a:t>Each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block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represented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integer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number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2800" dirty="0">
              <a:latin typeface="Arial MT"/>
              <a:cs typeface="Arial MT"/>
            </a:endParaRPr>
          </a:p>
          <a:p>
            <a:pPr marL="405765" indent="-342265">
              <a:lnSpc>
                <a:spcPct val="100000"/>
              </a:lnSpc>
              <a:buChar char="•"/>
              <a:tabLst>
                <a:tab pos="405765" algn="l"/>
              </a:tabLst>
            </a:pPr>
            <a:r>
              <a:rPr sz="2800" dirty="0">
                <a:latin typeface="Arial MT"/>
                <a:cs typeface="Arial MT"/>
              </a:rPr>
              <a:t>Each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block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has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value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less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than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0" dirty="0">
                <a:latin typeface="Arial MT"/>
                <a:cs typeface="Arial MT"/>
              </a:rPr>
              <a:t>N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85"/>
              </a:spcBef>
              <a:buFont typeface="Arial MT"/>
              <a:buChar char="•"/>
            </a:pPr>
            <a:endParaRPr sz="2800" dirty="0">
              <a:latin typeface="Arial MT"/>
              <a:cs typeface="Arial MT"/>
            </a:endParaRPr>
          </a:p>
          <a:p>
            <a:pPr marL="405765" indent="-342265">
              <a:lnSpc>
                <a:spcPct val="100000"/>
              </a:lnSpc>
              <a:buChar char="•"/>
              <a:tabLst>
                <a:tab pos="405765" algn="l"/>
              </a:tabLst>
            </a:pP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block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size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&lt;=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log</a:t>
            </a:r>
            <a:r>
              <a:rPr sz="2775" baseline="-21021" dirty="0">
                <a:latin typeface="Arial MT"/>
                <a:cs typeface="Arial MT"/>
              </a:rPr>
              <a:t>2</a:t>
            </a:r>
            <a:r>
              <a:rPr sz="2800" dirty="0">
                <a:latin typeface="Arial MT"/>
                <a:cs typeface="Arial MT"/>
              </a:rPr>
              <a:t>(N)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bits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85"/>
              </a:spcBef>
              <a:buFont typeface="Arial MT"/>
              <a:buChar char="•"/>
            </a:pPr>
            <a:endParaRPr sz="2800" dirty="0">
              <a:latin typeface="Arial MT"/>
              <a:cs typeface="Arial MT"/>
            </a:endParaRPr>
          </a:p>
          <a:p>
            <a:pPr marL="405765" indent="-342265">
              <a:lnSpc>
                <a:spcPct val="100000"/>
              </a:lnSpc>
              <a:buChar char="•"/>
              <a:tabLst>
                <a:tab pos="405765" algn="l"/>
              </a:tabLst>
            </a:pPr>
            <a:r>
              <a:rPr sz="2800" dirty="0">
                <a:latin typeface="Arial MT"/>
                <a:cs typeface="Arial MT"/>
              </a:rPr>
              <a:t>If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block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size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bits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then</a:t>
            </a:r>
            <a:r>
              <a:rPr lang="en-US" sz="28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baseline="24305" dirty="0">
                <a:latin typeface="Arial MT"/>
                <a:cs typeface="Arial MT"/>
              </a:rPr>
              <a:t>k</a:t>
            </a:r>
            <a:r>
              <a:rPr sz="2400" spc="307" baseline="243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&lt;=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&lt;=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2</a:t>
            </a:r>
            <a:r>
              <a:rPr sz="2400" spc="-30" baseline="24305" dirty="0">
                <a:latin typeface="Arial MT"/>
                <a:cs typeface="Arial MT"/>
              </a:rPr>
              <a:t>K+1</a:t>
            </a:r>
            <a:endParaRPr sz="2400" baseline="24305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8217" y="483234"/>
            <a:ext cx="4146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 RSA</a:t>
            </a:r>
            <a:r>
              <a:rPr spc="-240" dirty="0"/>
              <a:t> </a:t>
            </a:r>
            <a:r>
              <a:rPr spc="-10" dirty="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38681"/>
            <a:ext cx="7324725" cy="43543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ts val="3320"/>
              </a:lnSpc>
              <a:spcBef>
                <a:spcPts val="95"/>
              </a:spcBef>
              <a:tabLst>
                <a:tab pos="367665" algn="l"/>
              </a:tabLst>
            </a:pPr>
            <a:r>
              <a:rPr lang="en-US" sz="2800" dirty="0">
                <a:latin typeface="Arial MT"/>
                <a:cs typeface="Arial MT"/>
              </a:rPr>
              <a:t>B</a:t>
            </a:r>
            <a:r>
              <a:rPr sz="2800" dirty="0">
                <a:latin typeface="Arial MT"/>
                <a:cs typeface="Arial MT"/>
              </a:rPr>
              <a:t>ecause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Euler's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Theorem:</a:t>
            </a:r>
            <a:endParaRPr sz="2800" dirty="0">
              <a:latin typeface="Arial MT"/>
              <a:cs typeface="Arial MT"/>
            </a:endParaRPr>
          </a:p>
          <a:p>
            <a:pPr marL="25400" lvl="2">
              <a:lnSpc>
                <a:spcPts val="3320"/>
              </a:lnSpc>
              <a:tabLst>
                <a:tab pos="367030" algn="l"/>
              </a:tabLst>
            </a:pPr>
            <a:r>
              <a:rPr lang="en-US" sz="2800" dirty="0">
                <a:latin typeface="Courier New"/>
                <a:cs typeface="Courier New"/>
              </a:rPr>
              <a:t>       </a:t>
            </a:r>
            <a:r>
              <a:rPr sz="2800" dirty="0" err="1">
                <a:latin typeface="Courier New"/>
                <a:cs typeface="Courier New"/>
              </a:rPr>
              <a:t>a</a:t>
            </a:r>
            <a:r>
              <a:rPr sz="2775" baseline="25525" dirty="0" err="1">
                <a:latin typeface="Courier New"/>
                <a:cs typeface="Courier New"/>
              </a:rPr>
              <a:t>ø</a:t>
            </a:r>
            <a:r>
              <a:rPr sz="2775" baseline="25525" dirty="0">
                <a:latin typeface="Courier New"/>
                <a:cs typeface="Courier New"/>
              </a:rPr>
              <a:t>(n)</a:t>
            </a:r>
            <a:r>
              <a:rPr sz="2800" dirty="0" err="1">
                <a:latin typeface="Courier New"/>
                <a:cs typeface="Courier New"/>
              </a:rPr>
              <a:t>mod</a:t>
            </a:r>
            <a:r>
              <a:rPr lang="en-US" sz="2800" spc="-15" dirty="0" err="1">
                <a:latin typeface="Courier New"/>
                <a:cs typeface="Courier New"/>
              </a:rPr>
              <a:t>n</a:t>
            </a:r>
            <a:r>
              <a:rPr sz="2800" spc="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spc="-50" dirty="0">
                <a:latin typeface="Courier New"/>
                <a:cs typeface="Courier New"/>
              </a:rPr>
              <a:t>1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 err="1">
                <a:latin typeface="Courier New"/>
                <a:cs typeface="Courier New"/>
              </a:rPr>
              <a:t>gcd</a:t>
            </a:r>
            <a:r>
              <a:rPr sz="2400" spc="-10" dirty="0">
                <a:latin typeface="Courier New"/>
                <a:cs typeface="Courier New"/>
              </a:rPr>
              <a:t>(</a:t>
            </a:r>
            <a:r>
              <a:rPr sz="2400" spc="-10" dirty="0" err="1">
                <a:latin typeface="Courier New"/>
                <a:cs typeface="Courier New"/>
              </a:rPr>
              <a:t>a,</a:t>
            </a:r>
            <a:r>
              <a:rPr lang="en-US" sz="2400" spc="-10" dirty="0" err="1">
                <a:latin typeface="Courier New"/>
                <a:cs typeface="Courier New"/>
              </a:rPr>
              <a:t>n</a:t>
            </a:r>
            <a:r>
              <a:rPr sz="2400" spc="-10" dirty="0">
                <a:latin typeface="Courier New"/>
                <a:cs typeface="Courier New"/>
              </a:rPr>
              <a:t>)=1</a:t>
            </a:r>
            <a:endParaRPr lang="en-US" sz="2400" dirty="0">
              <a:latin typeface="Courier New"/>
              <a:cs typeface="Courier New"/>
            </a:endParaRPr>
          </a:p>
          <a:p>
            <a:pPr marL="25400" lvl="2">
              <a:lnSpc>
                <a:spcPts val="3320"/>
              </a:lnSpc>
              <a:tabLst>
                <a:tab pos="367030" algn="l"/>
              </a:tabLst>
            </a:pPr>
            <a:endParaRPr lang="en-US" sz="2400" spc="-25" dirty="0">
              <a:latin typeface="Courier New"/>
              <a:cs typeface="Courier New"/>
            </a:endParaRPr>
          </a:p>
          <a:p>
            <a:pPr marL="25400" lvl="2">
              <a:lnSpc>
                <a:spcPts val="3320"/>
              </a:lnSpc>
              <a:tabLst>
                <a:tab pos="367030" algn="l"/>
              </a:tabLst>
            </a:pPr>
            <a:r>
              <a:rPr sz="2800" spc="-10" dirty="0">
                <a:latin typeface="Arial MT"/>
                <a:cs typeface="Arial MT"/>
              </a:rPr>
              <a:t>RSA</a:t>
            </a:r>
            <a:r>
              <a:rPr sz="2800" spc="-16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have:</a:t>
            </a:r>
            <a:endParaRPr sz="2800" dirty="0">
              <a:latin typeface="Arial MT"/>
              <a:cs typeface="Arial MT"/>
            </a:endParaRPr>
          </a:p>
          <a:p>
            <a:pPr marL="482600" lvl="1">
              <a:lnSpc>
                <a:spcPts val="2845"/>
              </a:lnSpc>
              <a:tabLst>
                <a:tab pos="768350" algn="l"/>
              </a:tabLst>
            </a:pPr>
            <a:r>
              <a:rPr lang="en-US" sz="2400" spc="-10" dirty="0">
                <a:latin typeface="Courier New"/>
                <a:cs typeface="Courier New"/>
              </a:rPr>
              <a:t>			n</a:t>
            </a:r>
            <a:r>
              <a:rPr sz="2400" spc="-10" dirty="0">
                <a:latin typeface="Courier New"/>
                <a:cs typeface="Courier New"/>
              </a:rPr>
              <a:t>=</a:t>
            </a:r>
            <a:r>
              <a:rPr sz="2400" spc="-10" dirty="0" err="1">
                <a:latin typeface="Courier New"/>
                <a:cs typeface="Courier New"/>
              </a:rPr>
              <a:t>p.q</a:t>
            </a:r>
            <a:endParaRPr sz="2400" dirty="0">
              <a:latin typeface="Courier New"/>
              <a:cs typeface="Courier New"/>
            </a:endParaRPr>
          </a:p>
          <a:p>
            <a:pPr marL="482600" lvl="1">
              <a:lnSpc>
                <a:spcPct val="100000"/>
              </a:lnSpc>
              <a:spcBef>
                <a:spcPts val="50"/>
              </a:spcBef>
              <a:tabLst>
                <a:tab pos="768350" algn="l"/>
              </a:tabLst>
            </a:pPr>
            <a:r>
              <a:rPr lang="en-US" sz="2400" spc="-10" dirty="0">
                <a:latin typeface="Courier New"/>
                <a:cs typeface="Courier New"/>
              </a:rPr>
              <a:t>			</a:t>
            </a:r>
            <a:r>
              <a:rPr sz="2400" spc="-10" dirty="0">
                <a:latin typeface="Courier New"/>
                <a:cs typeface="Courier New"/>
              </a:rPr>
              <a:t>ø(</a:t>
            </a:r>
            <a:r>
              <a:rPr lang="en-US" sz="2400" spc="-10" dirty="0">
                <a:latin typeface="Courier New"/>
                <a:cs typeface="Courier New"/>
              </a:rPr>
              <a:t>n</a:t>
            </a:r>
            <a:r>
              <a:rPr sz="2400" spc="-10" dirty="0">
                <a:latin typeface="Courier New"/>
                <a:cs typeface="Courier New"/>
              </a:rPr>
              <a:t>)=(p-1)(q-</a:t>
            </a:r>
            <a:r>
              <a:rPr sz="2400" spc="-25" dirty="0">
                <a:latin typeface="Courier New"/>
                <a:cs typeface="Courier New"/>
              </a:rPr>
              <a:t>1)</a:t>
            </a:r>
            <a:endParaRPr sz="2400" dirty="0">
              <a:latin typeface="Courier New"/>
              <a:cs typeface="Courier New"/>
            </a:endParaRPr>
          </a:p>
          <a:p>
            <a:pPr marL="482600" lvl="1">
              <a:lnSpc>
                <a:spcPct val="100000"/>
              </a:lnSpc>
              <a:tabLst>
                <a:tab pos="767715" algn="l"/>
              </a:tabLst>
            </a:pPr>
            <a:r>
              <a:rPr sz="2400" dirty="0">
                <a:latin typeface="Arial MT"/>
                <a:cs typeface="Arial MT"/>
              </a:rPr>
              <a:t>carefully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chosen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&amp;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inverses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Courier New"/>
                <a:cs typeface="Courier New"/>
              </a:rPr>
              <a:t>mod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ø(</a:t>
            </a:r>
            <a:r>
              <a:rPr lang="en-US" sz="2400" spc="-20" dirty="0">
                <a:latin typeface="Courier New"/>
                <a:cs typeface="Courier New"/>
              </a:rPr>
              <a:t>n</a:t>
            </a:r>
            <a:r>
              <a:rPr sz="2400" spc="-20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  <a:p>
            <a:pPr marL="482600" lvl="1">
              <a:lnSpc>
                <a:spcPct val="100000"/>
              </a:lnSpc>
              <a:tabLst>
                <a:tab pos="767715" algn="l"/>
              </a:tabLst>
            </a:pPr>
            <a:r>
              <a:rPr sz="2400" dirty="0">
                <a:latin typeface="Arial MT"/>
                <a:cs typeface="Arial MT"/>
              </a:rPr>
              <a:t>hence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 err="1">
                <a:latin typeface="Courier New"/>
                <a:cs typeface="Courier New"/>
              </a:rPr>
              <a:t>e.d</a:t>
            </a:r>
            <a:r>
              <a:rPr sz="2400" spc="-10" dirty="0">
                <a:latin typeface="Courier New"/>
                <a:cs typeface="Courier New"/>
              </a:rPr>
              <a:t>=1+k.ø(</a:t>
            </a:r>
            <a:r>
              <a:rPr lang="en-US" sz="2400" spc="-10" dirty="0">
                <a:latin typeface="Courier New"/>
                <a:cs typeface="Courier New"/>
              </a:rPr>
              <a:t>n</a:t>
            </a:r>
            <a:r>
              <a:rPr sz="2400" spc="-10" dirty="0">
                <a:latin typeface="Courier New"/>
                <a:cs typeface="Courier New"/>
              </a:rPr>
              <a:t>)</a:t>
            </a:r>
            <a:r>
              <a:rPr sz="2400" spc="-80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k</a:t>
            </a:r>
            <a:endParaRPr sz="2400" dirty="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  <a:tabLst>
                <a:tab pos="367665" algn="l"/>
              </a:tabLst>
            </a:pPr>
            <a:r>
              <a:rPr sz="2800" spc="-10" dirty="0">
                <a:latin typeface="Arial MT"/>
                <a:cs typeface="Arial MT"/>
              </a:rPr>
              <a:t>Two</a:t>
            </a:r>
            <a:r>
              <a:rPr sz="2800" spc="-17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cases</a:t>
            </a:r>
            <a:r>
              <a:rPr lang="en-US" sz="2800" spc="-10" dirty="0">
                <a:latin typeface="Arial MT"/>
                <a:cs typeface="Arial MT"/>
              </a:rPr>
              <a:t> arise</a:t>
            </a:r>
            <a:r>
              <a:rPr sz="2800" spc="-10" dirty="0">
                <a:latin typeface="Arial MT"/>
                <a:cs typeface="Arial MT"/>
              </a:rPr>
              <a:t>:</a:t>
            </a:r>
            <a:endParaRPr sz="2800" dirty="0">
              <a:latin typeface="Arial MT"/>
              <a:cs typeface="Arial MT"/>
            </a:endParaRPr>
          </a:p>
          <a:p>
            <a:pPr marL="482600" lvl="1">
              <a:lnSpc>
                <a:spcPct val="100000"/>
              </a:lnSpc>
              <a:spcBef>
                <a:spcPts val="15"/>
              </a:spcBef>
              <a:tabLst>
                <a:tab pos="767715" algn="l"/>
              </a:tabLst>
            </a:pPr>
            <a:r>
              <a:rPr sz="2400" dirty="0">
                <a:latin typeface="Arial MT"/>
                <a:cs typeface="Arial MT"/>
              </a:rPr>
              <a:t>1.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 err="1">
                <a:latin typeface="Arial MT"/>
                <a:cs typeface="Arial MT"/>
              </a:rPr>
              <a:t>gcd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lang="en-US" sz="2400" dirty="0" err="1">
                <a:latin typeface="Arial MT"/>
                <a:cs typeface="Arial MT"/>
              </a:rPr>
              <a:t>m,n</a:t>
            </a:r>
            <a:r>
              <a:rPr sz="2400" dirty="0">
                <a:latin typeface="Arial MT"/>
                <a:cs typeface="Arial MT"/>
              </a:rPr>
              <a:t>)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1</a:t>
            </a:r>
            <a:endParaRPr sz="2400" dirty="0">
              <a:latin typeface="Arial MT"/>
              <a:cs typeface="Arial MT"/>
            </a:endParaRPr>
          </a:p>
          <a:p>
            <a:pPr marL="482600" lvl="1">
              <a:lnSpc>
                <a:spcPct val="100000"/>
              </a:lnSpc>
              <a:spcBef>
                <a:spcPts val="5"/>
              </a:spcBef>
              <a:tabLst>
                <a:tab pos="767715" algn="l"/>
              </a:tabLst>
            </a:pPr>
            <a:r>
              <a:rPr sz="2400" dirty="0">
                <a:latin typeface="Arial MT"/>
                <a:cs typeface="Arial MT"/>
              </a:rPr>
              <a:t>2.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 err="1">
                <a:latin typeface="Arial MT"/>
                <a:cs typeface="Arial MT"/>
              </a:rPr>
              <a:t>gcd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lang="en-US" sz="2400" dirty="0" err="1">
                <a:latin typeface="Arial MT"/>
                <a:cs typeface="Arial MT"/>
              </a:rPr>
              <a:t>m,n</a:t>
            </a:r>
            <a:r>
              <a:rPr sz="2400" dirty="0">
                <a:latin typeface="Arial MT"/>
                <a:cs typeface="Arial MT"/>
              </a:rPr>
              <a:t>)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&gt;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1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457200"/>
            <a:ext cx="6589199" cy="1280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Private-</a:t>
            </a:r>
            <a:r>
              <a:rPr dirty="0"/>
              <a:t>Key</a:t>
            </a:r>
            <a:r>
              <a:rPr spc="40" dirty="0"/>
              <a:t> </a:t>
            </a:r>
            <a:r>
              <a:rPr spc="-10" dirty="0"/>
              <a:t>Cryptography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2208"/>
            <a:ext cx="7664450" cy="44695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ts val="3650"/>
              </a:lnSpc>
              <a:spcBef>
                <a:spcPts val="105"/>
              </a:spcBef>
              <a:buChar char="•"/>
              <a:tabLst>
                <a:tab pos="354965" algn="l"/>
              </a:tabLst>
            </a:pPr>
            <a:r>
              <a:rPr lang="en-US" sz="3200" dirty="0">
                <a:latin typeface="Arial MT"/>
                <a:cs typeface="Arial MT"/>
              </a:rPr>
              <a:t>Traditional</a:t>
            </a:r>
            <a:r>
              <a:rPr lang="en-US" sz="3200" spc="-100" dirty="0">
                <a:latin typeface="Arial MT"/>
                <a:cs typeface="Arial MT"/>
              </a:rPr>
              <a:t> </a:t>
            </a:r>
            <a:r>
              <a:rPr lang="en-US" sz="3200" b="1" dirty="0">
                <a:latin typeface="Arial"/>
                <a:cs typeface="Arial"/>
              </a:rPr>
              <a:t>private/secret/single</a:t>
            </a:r>
            <a:r>
              <a:rPr lang="en-US" sz="3200" b="1" spc="-114" dirty="0">
                <a:latin typeface="Arial"/>
                <a:cs typeface="Arial"/>
              </a:rPr>
              <a:t> </a:t>
            </a:r>
            <a:r>
              <a:rPr lang="en-US" sz="3200" b="1" spc="-25" dirty="0">
                <a:latin typeface="Arial"/>
                <a:cs typeface="Arial"/>
              </a:rPr>
              <a:t>key</a:t>
            </a:r>
            <a:endParaRPr lang="en-US" sz="3200" dirty="0">
              <a:latin typeface="Arial"/>
              <a:cs typeface="Arial"/>
            </a:endParaRPr>
          </a:p>
          <a:p>
            <a:pPr marL="355600">
              <a:lnSpc>
                <a:spcPts val="3650"/>
              </a:lnSpc>
            </a:pPr>
            <a:r>
              <a:rPr lang="en-US" sz="3200" dirty="0">
                <a:latin typeface="Arial MT"/>
                <a:cs typeface="Arial MT"/>
              </a:rPr>
              <a:t>Cryptography</a:t>
            </a:r>
            <a:r>
              <a:rPr lang="en-US" sz="3200" spc="-4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uses</a:t>
            </a:r>
            <a:r>
              <a:rPr lang="en-US" sz="3200" spc="-55" dirty="0">
                <a:latin typeface="Arial MT"/>
                <a:cs typeface="Arial MT"/>
              </a:rPr>
              <a:t> </a:t>
            </a:r>
            <a:r>
              <a:rPr lang="en-US" sz="3200" b="1" dirty="0">
                <a:latin typeface="Arial"/>
                <a:cs typeface="Arial"/>
              </a:rPr>
              <a:t>one</a:t>
            </a:r>
            <a:r>
              <a:rPr lang="en-US" sz="3200" b="1" spc="-20" dirty="0">
                <a:latin typeface="Arial"/>
                <a:cs typeface="Arial"/>
              </a:rPr>
              <a:t> </a:t>
            </a:r>
            <a:r>
              <a:rPr lang="en-US" sz="3200" spc="-25" dirty="0">
                <a:latin typeface="Arial MT"/>
                <a:cs typeface="Arial MT"/>
              </a:rPr>
              <a:t>key</a:t>
            </a:r>
            <a:endParaRPr lang="en-US" sz="3200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lang="en-US" sz="3200" dirty="0">
                <a:latin typeface="Arial MT"/>
                <a:cs typeface="Arial MT"/>
              </a:rPr>
              <a:t>Shared</a:t>
            </a:r>
            <a:r>
              <a:rPr lang="en-US" sz="3200" spc="-3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by</a:t>
            </a:r>
            <a:r>
              <a:rPr lang="en-US" sz="3200" spc="-1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both</a:t>
            </a:r>
            <a:r>
              <a:rPr lang="en-US" sz="3200" spc="-2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sender</a:t>
            </a:r>
            <a:r>
              <a:rPr lang="en-US" sz="3200" spc="-2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and</a:t>
            </a:r>
            <a:r>
              <a:rPr lang="en-US" sz="3200" spc="-10" dirty="0">
                <a:latin typeface="Arial MT"/>
                <a:cs typeface="Arial MT"/>
              </a:rPr>
              <a:t> receiver</a:t>
            </a:r>
            <a:endParaRPr lang="en-US" sz="3200" dirty="0">
              <a:latin typeface="Arial MT"/>
              <a:cs typeface="Arial MT"/>
            </a:endParaRPr>
          </a:p>
          <a:p>
            <a:pPr marL="355600" marR="226060" indent="-342900">
              <a:lnSpc>
                <a:spcPts val="3460"/>
              </a:lnSpc>
              <a:spcBef>
                <a:spcPts val="815"/>
              </a:spcBef>
              <a:buChar char="•"/>
              <a:tabLst>
                <a:tab pos="355600" algn="l"/>
              </a:tabLst>
            </a:pPr>
            <a:r>
              <a:rPr lang="en-US" sz="3200" dirty="0">
                <a:latin typeface="Arial MT"/>
                <a:cs typeface="Arial MT"/>
              </a:rPr>
              <a:t>If</a:t>
            </a:r>
            <a:r>
              <a:rPr lang="en-US" sz="3200" spc="-1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this</a:t>
            </a:r>
            <a:r>
              <a:rPr lang="en-US" sz="3200" spc="-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key</a:t>
            </a:r>
            <a:r>
              <a:rPr lang="en-US" sz="3200" spc="-2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is</a:t>
            </a:r>
            <a:r>
              <a:rPr lang="en-US" sz="3200" spc="-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disclosed,</a:t>
            </a:r>
            <a:r>
              <a:rPr lang="en-US" sz="3200" spc="-30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communications </a:t>
            </a:r>
            <a:r>
              <a:rPr lang="en-US" sz="3200" dirty="0">
                <a:latin typeface="Arial MT"/>
                <a:cs typeface="Arial MT"/>
              </a:rPr>
              <a:t>are</a:t>
            </a:r>
            <a:r>
              <a:rPr lang="en-US" sz="3200" spc="-25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compromised</a:t>
            </a:r>
            <a:endParaRPr lang="en-US" sz="3200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30"/>
              </a:spcBef>
              <a:buChar char="•"/>
              <a:tabLst>
                <a:tab pos="354965" algn="l"/>
              </a:tabLst>
            </a:pPr>
            <a:r>
              <a:rPr lang="en-US" sz="3200" dirty="0">
                <a:latin typeface="Arial MT"/>
                <a:cs typeface="Arial MT"/>
              </a:rPr>
              <a:t>Also</a:t>
            </a:r>
            <a:r>
              <a:rPr lang="en-US" sz="3200" spc="-4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is</a:t>
            </a:r>
            <a:r>
              <a:rPr lang="en-US" sz="3200" spc="-30" dirty="0">
                <a:latin typeface="Arial MT"/>
                <a:cs typeface="Arial MT"/>
              </a:rPr>
              <a:t> </a:t>
            </a:r>
            <a:r>
              <a:rPr lang="en-US" sz="3200" b="1" dirty="0">
                <a:latin typeface="Arial"/>
                <a:cs typeface="Arial"/>
              </a:rPr>
              <a:t>symmetric</a:t>
            </a:r>
            <a:r>
              <a:rPr lang="en-US" sz="3200" dirty="0">
                <a:latin typeface="Arial MT"/>
                <a:cs typeface="Arial MT"/>
              </a:rPr>
              <a:t>,</a:t>
            </a:r>
            <a:r>
              <a:rPr lang="en-US" sz="3200" spc="-2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parties</a:t>
            </a:r>
            <a:r>
              <a:rPr lang="en-US" sz="3200" spc="-3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are</a:t>
            </a:r>
            <a:r>
              <a:rPr lang="en-US" sz="3200" spc="-30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equal</a:t>
            </a:r>
            <a:endParaRPr lang="en-US" sz="32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9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lang="en-US" sz="3200" dirty="0">
                <a:latin typeface="Arial MT"/>
                <a:cs typeface="Arial MT"/>
              </a:rPr>
              <a:t>Hence</a:t>
            </a:r>
            <a:r>
              <a:rPr lang="en-US" sz="3200" spc="-3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does</a:t>
            </a:r>
            <a:r>
              <a:rPr lang="en-US" sz="3200" spc="-2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not</a:t>
            </a:r>
            <a:r>
              <a:rPr lang="en-US" sz="3200" spc="-2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protect</a:t>
            </a:r>
            <a:r>
              <a:rPr lang="en-US" sz="3200" spc="-5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sender</a:t>
            </a:r>
            <a:r>
              <a:rPr lang="en-US" sz="3200" spc="-30" dirty="0">
                <a:latin typeface="Arial MT"/>
                <a:cs typeface="Arial MT"/>
              </a:rPr>
              <a:t> </a:t>
            </a:r>
            <a:r>
              <a:rPr lang="en-US" sz="3200" spc="-20" dirty="0">
                <a:latin typeface="Arial MT"/>
                <a:cs typeface="Arial MT"/>
              </a:rPr>
              <a:t>from </a:t>
            </a:r>
            <a:r>
              <a:rPr lang="en-US" sz="3200" dirty="0">
                <a:latin typeface="Arial MT"/>
                <a:cs typeface="Arial MT"/>
              </a:rPr>
              <a:t>receiver</a:t>
            </a:r>
            <a:r>
              <a:rPr lang="en-US" sz="3200" spc="-4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forging</a:t>
            </a:r>
            <a:r>
              <a:rPr lang="en-US" sz="3200" spc="-4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a</a:t>
            </a:r>
            <a:r>
              <a:rPr lang="en-US" sz="3200" spc="-2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message</a:t>
            </a:r>
            <a:r>
              <a:rPr lang="en-US" sz="3200" spc="-4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&amp;</a:t>
            </a:r>
            <a:r>
              <a:rPr lang="en-US" sz="3200" spc="-2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claiming</a:t>
            </a:r>
            <a:r>
              <a:rPr lang="en-US" sz="3200" spc="-20" dirty="0">
                <a:latin typeface="Arial MT"/>
                <a:cs typeface="Arial MT"/>
              </a:rPr>
              <a:t> </a:t>
            </a:r>
            <a:r>
              <a:rPr lang="en-US" sz="3200" spc="-25" dirty="0">
                <a:latin typeface="Arial MT"/>
                <a:cs typeface="Arial MT"/>
              </a:rPr>
              <a:t>is </a:t>
            </a:r>
            <a:r>
              <a:rPr lang="en-US" sz="3200" dirty="0">
                <a:latin typeface="Arial MT"/>
                <a:cs typeface="Arial MT"/>
              </a:rPr>
              <a:t>sent</a:t>
            </a:r>
            <a:r>
              <a:rPr lang="en-US" sz="3200" spc="-1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by </a:t>
            </a:r>
            <a:r>
              <a:rPr lang="en-US" sz="3200" spc="-10" dirty="0">
                <a:latin typeface="Arial MT"/>
                <a:cs typeface="Arial MT"/>
              </a:rPr>
              <a:t>sender</a:t>
            </a:r>
            <a:endParaRPr lang="en-US"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6589199" cy="1280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2661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Exponentiation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3658"/>
            <a:ext cx="8455660" cy="3866442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9"/>
              </a:spcBef>
              <a:buChar char="•"/>
              <a:tabLst>
                <a:tab pos="354965" algn="l"/>
              </a:tabLst>
            </a:pPr>
            <a:r>
              <a:rPr lang="en-US" sz="3200" dirty="0">
                <a:latin typeface="Arial MT"/>
                <a:cs typeface="Arial MT"/>
              </a:rPr>
              <a:t>Can</a:t>
            </a:r>
            <a:r>
              <a:rPr lang="en-US" sz="3200" spc="-4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use</a:t>
            </a:r>
            <a:r>
              <a:rPr lang="en-US" sz="3200" spc="-3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the</a:t>
            </a:r>
            <a:r>
              <a:rPr lang="en-US" sz="3200" spc="-2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square</a:t>
            </a:r>
            <a:r>
              <a:rPr lang="en-US" sz="3200" spc="-4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and</a:t>
            </a:r>
            <a:r>
              <a:rPr lang="en-US" sz="3200" spc="-3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multiply</a:t>
            </a:r>
            <a:r>
              <a:rPr lang="en-US" sz="3200" spc="-195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algorithm</a:t>
            </a:r>
            <a:endParaRPr lang="en-US" sz="3200" dirty="0">
              <a:latin typeface="Arial MT"/>
              <a:cs typeface="Arial MT"/>
            </a:endParaRPr>
          </a:p>
          <a:p>
            <a:pPr marL="355600" marR="263017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lang="en-US" sz="3200" dirty="0">
                <a:latin typeface="Arial MT"/>
                <a:cs typeface="Arial MT"/>
              </a:rPr>
              <a:t>A</a:t>
            </a:r>
            <a:r>
              <a:rPr lang="en-US" sz="3200" spc="-2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fast,</a:t>
            </a:r>
            <a:r>
              <a:rPr lang="en-US" sz="3200" spc="-3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efficient</a:t>
            </a:r>
            <a:r>
              <a:rPr lang="en-US" sz="3200" spc="-2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algorithm</a:t>
            </a:r>
            <a:r>
              <a:rPr lang="en-US" sz="3200" spc="-20" dirty="0">
                <a:latin typeface="Arial MT"/>
                <a:cs typeface="Arial MT"/>
              </a:rPr>
              <a:t> f</a:t>
            </a:r>
            <a:r>
              <a:rPr lang="en-US" sz="3200" spc="-25" dirty="0">
                <a:latin typeface="Arial MT"/>
                <a:cs typeface="Arial MT"/>
              </a:rPr>
              <a:t>or </a:t>
            </a:r>
            <a:r>
              <a:rPr lang="en-US" sz="3200" spc="-10" dirty="0">
                <a:latin typeface="Arial MT"/>
                <a:cs typeface="Arial MT"/>
              </a:rPr>
              <a:t>exponentiation</a:t>
            </a:r>
            <a:endParaRPr lang="en-US" sz="3200" dirty="0">
              <a:latin typeface="Arial MT"/>
              <a:cs typeface="Arial MT"/>
            </a:endParaRPr>
          </a:p>
          <a:p>
            <a:pPr marL="355600" marR="31940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lang="en-US" sz="3200" dirty="0">
                <a:latin typeface="Arial MT"/>
                <a:cs typeface="Arial MT"/>
              </a:rPr>
              <a:t>Concept</a:t>
            </a:r>
            <a:r>
              <a:rPr lang="en-US" sz="3200" spc="-5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is</a:t>
            </a:r>
            <a:r>
              <a:rPr lang="en-US" sz="3200" spc="-1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based</a:t>
            </a:r>
            <a:r>
              <a:rPr lang="en-US" sz="3200" spc="-3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on</a:t>
            </a:r>
            <a:r>
              <a:rPr lang="en-US" sz="3200" spc="-2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repeatedly</a:t>
            </a:r>
            <a:r>
              <a:rPr lang="en-US" sz="3200" spc="-40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squaring </a:t>
            </a:r>
            <a:r>
              <a:rPr lang="en-US" sz="3200" spc="-20" dirty="0">
                <a:latin typeface="Arial MT"/>
                <a:cs typeface="Arial MT"/>
              </a:rPr>
              <a:t>base</a:t>
            </a:r>
            <a:endParaRPr lang="en-US" sz="3200" dirty="0">
              <a:latin typeface="Arial MT"/>
              <a:cs typeface="Arial MT"/>
            </a:endParaRPr>
          </a:p>
          <a:p>
            <a:pPr marL="355600" marR="131445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lang="en-US" sz="3200" dirty="0">
                <a:latin typeface="Arial MT"/>
                <a:cs typeface="Arial MT"/>
              </a:rPr>
              <a:t>And multiplying</a:t>
            </a:r>
            <a:r>
              <a:rPr lang="en-US" sz="3200" spc="-1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in</a:t>
            </a:r>
            <a:r>
              <a:rPr lang="en-US" sz="3200" spc="-3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the</a:t>
            </a:r>
            <a:r>
              <a:rPr lang="en-US" sz="3200" spc="-2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ones</a:t>
            </a:r>
            <a:r>
              <a:rPr lang="en-US" sz="3200" spc="-2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that</a:t>
            </a:r>
            <a:r>
              <a:rPr lang="en-US" sz="3200" spc="-15" dirty="0">
                <a:latin typeface="Arial MT"/>
                <a:cs typeface="Arial MT"/>
              </a:rPr>
              <a:t> </a:t>
            </a:r>
            <a:r>
              <a:rPr lang="en-US" sz="3200" spc="-25" dirty="0">
                <a:latin typeface="Arial MT"/>
                <a:cs typeface="Arial MT"/>
              </a:rPr>
              <a:t>are </a:t>
            </a:r>
            <a:r>
              <a:rPr lang="en-US" sz="3200" dirty="0">
                <a:latin typeface="Arial MT"/>
                <a:cs typeface="Arial MT"/>
              </a:rPr>
              <a:t>needed</a:t>
            </a:r>
            <a:r>
              <a:rPr lang="en-US" sz="3200" spc="-5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to</a:t>
            </a:r>
            <a:r>
              <a:rPr lang="en-US" sz="3200" spc="-2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compute</a:t>
            </a:r>
            <a:r>
              <a:rPr lang="en-US" sz="3200" spc="-4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the</a:t>
            </a:r>
            <a:r>
              <a:rPr lang="en-US" sz="3200" spc="-30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result</a:t>
            </a:r>
            <a:endParaRPr lang="en-US"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6589199" cy="1280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8270">
              <a:lnSpc>
                <a:spcPct val="100000"/>
              </a:lnSpc>
              <a:spcBef>
                <a:spcPts val="105"/>
              </a:spcBef>
            </a:pPr>
            <a:r>
              <a:rPr dirty="0"/>
              <a:t>RSA</a:t>
            </a:r>
            <a:r>
              <a:rPr spc="-235" dirty="0"/>
              <a:t> </a:t>
            </a:r>
            <a:r>
              <a:rPr dirty="0"/>
              <a:t>Key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587"/>
            <a:ext cx="8150860" cy="43783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</a:tabLst>
            </a:pPr>
            <a:r>
              <a:rPr lang="en-US" sz="3200" dirty="0">
                <a:latin typeface="Arial MT"/>
                <a:cs typeface="Arial MT"/>
              </a:rPr>
              <a:t>Users</a:t>
            </a:r>
            <a:r>
              <a:rPr lang="en-US" sz="3200" spc="-1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of RSA</a:t>
            </a:r>
            <a:r>
              <a:rPr lang="en-US" sz="3200" spc="-185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must:</a:t>
            </a:r>
            <a:endParaRPr lang="en-US" sz="3200" dirty="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234"/>
              </a:spcBef>
              <a:buChar char="–"/>
              <a:tabLst>
                <a:tab pos="755650" algn="l"/>
              </a:tabLst>
            </a:pPr>
            <a:r>
              <a:rPr lang="en-US" sz="2800" dirty="0">
                <a:latin typeface="Arial MT"/>
                <a:cs typeface="Arial MT"/>
              </a:rPr>
              <a:t>Determine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two</a:t>
            </a:r>
            <a:r>
              <a:rPr lang="en-US" sz="2800" spc="-5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primes</a:t>
            </a:r>
            <a:r>
              <a:rPr lang="en-US" sz="2800" spc="-1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at</a:t>
            </a:r>
            <a:r>
              <a:rPr lang="en-US" sz="2800" spc="-5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random</a:t>
            </a:r>
            <a:r>
              <a:rPr lang="en-US" sz="2800" spc="-1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-</a:t>
            </a:r>
            <a:r>
              <a:rPr lang="en-US" sz="2800" spc="-5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p,</a:t>
            </a:r>
            <a:r>
              <a:rPr lang="en-US" sz="2800" spc="-110" dirty="0">
                <a:latin typeface="Courier New"/>
                <a:cs typeface="Courier New"/>
              </a:rPr>
              <a:t> </a:t>
            </a:r>
            <a:r>
              <a:rPr lang="en-US" sz="2800" spc="-50" dirty="0">
                <a:latin typeface="Courier New"/>
                <a:cs typeface="Courier New"/>
              </a:rPr>
              <a:t>q</a:t>
            </a:r>
            <a:endParaRPr lang="en-US" sz="2800" dirty="0">
              <a:latin typeface="Courier New"/>
              <a:cs typeface="Courier New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Char char="–"/>
              <a:tabLst>
                <a:tab pos="755650" algn="l"/>
              </a:tabLst>
            </a:pPr>
            <a:r>
              <a:rPr lang="en-US" sz="2800" dirty="0">
                <a:latin typeface="Arial MT"/>
                <a:cs typeface="Arial MT"/>
              </a:rPr>
              <a:t>Select</a:t>
            </a:r>
            <a:r>
              <a:rPr lang="en-US" sz="2800" spc="-15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either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e</a:t>
            </a:r>
            <a:r>
              <a:rPr lang="en-US" sz="2800" spc="-915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Arial MT"/>
                <a:cs typeface="Arial MT"/>
              </a:rPr>
              <a:t>or</a:t>
            </a:r>
            <a:r>
              <a:rPr lang="en-US" sz="2800" spc="-4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d</a:t>
            </a:r>
            <a:r>
              <a:rPr lang="en-US" sz="2800" spc="-915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and</a:t>
            </a:r>
            <a:r>
              <a:rPr lang="en-US" sz="2800" spc="-5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compute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the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other</a:t>
            </a:r>
            <a:endParaRPr lang="en-US" sz="2800" dirty="0">
              <a:latin typeface="Arial MT"/>
              <a:cs typeface="Arial MT"/>
            </a:endParaRPr>
          </a:p>
          <a:p>
            <a:pPr marL="355600" marR="132080" indent="-342900">
              <a:lnSpc>
                <a:spcPts val="3460"/>
              </a:lnSpc>
              <a:spcBef>
                <a:spcPts val="785"/>
              </a:spcBef>
              <a:buChar char="•"/>
              <a:tabLst>
                <a:tab pos="355600" algn="l"/>
              </a:tabLst>
            </a:pPr>
            <a:r>
              <a:rPr lang="en-US" sz="3200" dirty="0">
                <a:latin typeface="Arial MT"/>
                <a:cs typeface="Arial MT"/>
              </a:rPr>
              <a:t>Primes</a:t>
            </a:r>
            <a:r>
              <a:rPr lang="en-US" sz="3200" spc="-45" dirty="0">
                <a:latin typeface="Arial MT"/>
                <a:cs typeface="Arial MT"/>
              </a:rPr>
              <a:t> </a:t>
            </a:r>
            <a:r>
              <a:rPr lang="en-US" sz="3200" spc="-30" dirty="0" err="1">
                <a:latin typeface="Courier New"/>
                <a:cs typeface="Courier New"/>
              </a:rPr>
              <a:t>p,q</a:t>
            </a:r>
            <a:r>
              <a:rPr lang="en-US" sz="3200" spc="-1019" dirty="0">
                <a:latin typeface="Courier New"/>
                <a:cs typeface="Courier New"/>
              </a:rPr>
              <a:t> </a:t>
            </a:r>
            <a:r>
              <a:rPr lang="en-US" sz="3200" dirty="0">
                <a:latin typeface="Arial MT"/>
                <a:cs typeface="Arial MT"/>
              </a:rPr>
              <a:t>must</a:t>
            </a:r>
            <a:r>
              <a:rPr lang="en-US" sz="3200" spc="-2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not</a:t>
            </a:r>
            <a:r>
              <a:rPr lang="en-US" sz="3200" spc="-1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be</a:t>
            </a:r>
            <a:r>
              <a:rPr lang="en-US" sz="3200" spc="-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easily</a:t>
            </a:r>
            <a:r>
              <a:rPr lang="en-US" sz="3200" spc="-25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derived </a:t>
            </a:r>
            <a:r>
              <a:rPr lang="en-US" sz="3200" dirty="0">
                <a:latin typeface="Arial MT"/>
                <a:cs typeface="Arial MT"/>
              </a:rPr>
              <a:t>from</a:t>
            </a:r>
            <a:r>
              <a:rPr lang="en-US" sz="3200" spc="-3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modulus</a:t>
            </a:r>
            <a:r>
              <a:rPr lang="en-US" sz="3200" spc="-45" dirty="0">
                <a:latin typeface="Arial MT"/>
                <a:cs typeface="Arial MT"/>
              </a:rPr>
              <a:t> </a:t>
            </a:r>
            <a:r>
              <a:rPr lang="en-US" sz="3200" spc="-20" dirty="0">
                <a:latin typeface="Courier New"/>
                <a:cs typeface="Courier New"/>
              </a:rPr>
              <a:t>n=</a:t>
            </a:r>
            <a:r>
              <a:rPr lang="en-US" sz="3200" spc="-20" dirty="0" err="1">
                <a:latin typeface="Courier New"/>
                <a:cs typeface="Courier New"/>
              </a:rPr>
              <a:t>p.q</a:t>
            </a:r>
            <a:endParaRPr lang="en-US" sz="3200" dirty="0">
              <a:latin typeface="Courier New"/>
              <a:cs typeface="Courier New"/>
            </a:endParaRPr>
          </a:p>
          <a:p>
            <a:pPr marL="755650" lvl="1" indent="-285750">
              <a:lnSpc>
                <a:spcPct val="100000"/>
              </a:lnSpc>
              <a:spcBef>
                <a:spcPts val="430"/>
              </a:spcBef>
              <a:buChar char="–"/>
              <a:tabLst>
                <a:tab pos="755650" algn="l"/>
              </a:tabLst>
            </a:pPr>
            <a:r>
              <a:rPr lang="en-US" sz="2800" dirty="0">
                <a:latin typeface="Arial MT"/>
                <a:cs typeface="Arial MT"/>
              </a:rPr>
              <a:t>Means</a:t>
            </a:r>
            <a:r>
              <a:rPr lang="en-US" sz="2800" spc="-7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must</a:t>
            </a:r>
            <a:r>
              <a:rPr lang="en-US" sz="2800" spc="-8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be</a:t>
            </a:r>
            <a:r>
              <a:rPr lang="en-US" sz="2800" spc="-8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sufficiently</a:t>
            </a:r>
            <a:r>
              <a:rPr lang="en-US" sz="2800" spc="-9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large</a:t>
            </a:r>
            <a:endParaRPr lang="en-US" sz="2800" dirty="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Char char="–"/>
              <a:tabLst>
                <a:tab pos="755650" algn="l"/>
              </a:tabLst>
            </a:pPr>
            <a:r>
              <a:rPr lang="en-US" sz="2800" dirty="0">
                <a:latin typeface="Arial MT"/>
                <a:cs typeface="Arial MT"/>
              </a:rPr>
              <a:t>Typically</a:t>
            </a:r>
            <a:r>
              <a:rPr lang="en-US" sz="2800" spc="-8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guess</a:t>
            </a:r>
            <a:r>
              <a:rPr lang="en-US" sz="2800" spc="-8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and</a:t>
            </a:r>
            <a:r>
              <a:rPr lang="en-US" sz="2800" spc="-6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use</a:t>
            </a:r>
            <a:r>
              <a:rPr lang="en-US" sz="2800" spc="-8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probabilistic</a:t>
            </a:r>
            <a:r>
              <a:rPr lang="en-US" sz="2800" spc="-70" dirty="0">
                <a:latin typeface="Arial MT"/>
                <a:cs typeface="Arial MT"/>
              </a:rPr>
              <a:t> </a:t>
            </a:r>
            <a:r>
              <a:rPr lang="en-US" sz="2800" spc="-20" dirty="0">
                <a:latin typeface="Arial MT"/>
                <a:cs typeface="Arial MT"/>
              </a:rPr>
              <a:t>test</a:t>
            </a:r>
            <a:endParaRPr lang="en-US" sz="2800" dirty="0">
              <a:latin typeface="Arial MT"/>
              <a:cs typeface="Arial MT"/>
            </a:endParaRPr>
          </a:p>
          <a:p>
            <a:pPr marL="355600" marR="69850" indent="-342900">
              <a:lnSpc>
                <a:spcPts val="3590"/>
              </a:lnSpc>
              <a:spcBef>
                <a:spcPts val="560"/>
              </a:spcBef>
              <a:buChar char="•"/>
              <a:tabLst>
                <a:tab pos="355600" algn="l"/>
              </a:tabLst>
            </a:pPr>
            <a:r>
              <a:rPr lang="en-US" sz="3200" dirty="0">
                <a:latin typeface="Arial MT"/>
                <a:cs typeface="Arial MT"/>
              </a:rPr>
              <a:t>Exponents</a:t>
            </a:r>
            <a:r>
              <a:rPr lang="en-US" sz="3200" spc="-6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e</a:t>
            </a:r>
            <a:r>
              <a:rPr lang="en-US" sz="3200" dirty="0">
                <a:latin typeface="Arial MT"/>
                <a:cs typeface="Arial MT"/>
              </a:rPr>
              <a:t>,</a:t>
            </a:r>
            <a:r>
              <a:rPr lang="en-US" sz="3200" spc="-2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d</a:t>
            </a:r>
            <a:r>
              <a:rPr lang="en-US" sz="3200" spc="-180" dirty="0">
                <a:latin typeface="Courier New"/>
                <a:cs typeface="Courier New"/>
              </a:rPr>
              <a:t> </a:t>
            </a:r>
            <a:r>
              <a:rPr lang="en-US" sz="3200" dirty="0">
                <a:latin typeface="Arial MT"/>
                <a:cs typeface="Arial MT"/>
              </a:rPr>
              <a:t>are</a:t>
            </a:r>
            <a:r>
              <a:rPr lang="en-US" sz="3200" spc="-4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inverses,</a:t>
            </a:r>
            <a:r>
              <a:rPr lang="en-US" sz="3200" spc="-5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so</a:t>
            </a:r>
            <a:r>
              <a:rPr lang="en-US" sz="3200" spc="-30" dirty="0">
                <a:latin typeface="Arial MT"/>
                <a:cs typeface="Arial MT"/>
              </a:rPr>
              <a:t> </a:t>
            </a:r>
            <a:r>
              <a:rPr lang="en-US" sz="3200" spc="-25" dirty="0">
                <a:latin typeface="Arial MT"/>
                <a:cs typeface="Arial MT"/>
              </a:rPr>
              <a:t>use </a:t>
            </a:r>
            <a:r>
              <a:rPr lang="en-US" sz="3200" dirty="0">
                <a:latin typeface="Arial MT"/>
                <a:cs typeface="Arial MT"/>
              </a:rPr>
              <a:t>inverse</a:t>
            </a:r>
            <a:r>
              <a:rPr lang="en-US" sz="3200" spc="-4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algorithm</a:t>
            </a:r>
            <a:r>
              <a:rPr lang="en-US" sz="3200" spc="-1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to</a:t>
            </a:r>
            <a:r>
              <a:rPr lang="en-US" sz="3200" spc="-3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compute</a:t>
            </a:r>
            <a:r>
              <a:rPr lang="en-US" sz="3200" spc="-3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the</a:t>
            </a:r>
            <a:r>
              <a:rPr lang="en-US" sz="3200" spc="-10" dirty="0">
                <a:latin typeface="Arial MT"/>
                <a:cs typeface="Arial MT"/>
              </a:rPr>
              <a:t> other</a:t>
            </a:r>
            <a:endParaRPr lang="en-US"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81000"/>
            <a:ext cx="6589199" cy="1280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29815">
              <a:lnSpc>
                <a:spcPct val="100000"/>
              </a:lnSpc>
              <a:spcBef>
                <a:spcPts val="105"/>
              </a:spcBef>
            </a:pPr>
            <a:r>
              <a:rPr dirty="0"/>
              <a:t>RSA</a:t>
            </a:r>
            <a:r>
              <a:rPr spc="-235" dirty="0"/>
              <a:t> </a:t>
            </a:r>
            <a:r>
              <a:rPr spc="-10" dirty="0"/>
              <a:t>Security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990600" y="1627254"/>
            <a:ext cx="8001000" cy="2970044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5400" indent="0">
              <a:lnSpc>
                <a:spcPct val="100000"/>
              </a:lnSpc>
              <a:spcBef>
                <a:spcPts val="900"/>
              </a:spcBef>
              <a:buNone/>
              <a:tabLst>
                <a:tab pos="367665" algn="l"/>
              </a:tabLst>
            </a:pPr>
            <a:r>
              <a:rPr lang="en-US" sz="2800" dirty="0"/>
              <a:t>Three</a:t>
            </a:r>
            <a:r>
              <a:rPr lang="en-US" sz="2800" spc="-50" dirty="0"/>
              <a:t> </a:t>
            </a:r>
            <a:r>
              <a:rPr lang="en-US" sz="2800" dirty="0"/>
              <a:t>approaches</a:t>
            </a:r>
            <a:r>
              <a:rPr lang="en-US" sz="2800" spc="-50" dirty="0"/>
              <a:t> </a:t>
            </a:r>
            <a:r>
              <a:rPr lang="en-US" sz="2800" dirty="0"/>
              <a:t>to</a:t>
            </a:r>
            <a:r>
              <a:rPr lang="en-US" sz="2800" spc="-30" dirty="0"/>
              <a:t> </a:t>
            </a:r>
            <a:r>
              <a:rPr lang="en-US" sz="2800" dirty="0"/>
              <a:t>attacking</a:t>
            </a:r>
            <a:r>
              <a:rPr lang="en-US" sz="2800" spc="-45" dirty="0"/>
              <a:t> </a:t>
            </a:r>
            <a:r>
              <a:rPr lang="en-US" sz="2800" spc="-20" dirty="0"/>
              <a:t>RSA:</a:t>
            </a:r>
          </a:p>
          <a:p>
            <a:pPr marL="939165" marR="5080" lvl="1" indent="-457200">
              <a:lnSpc>
                <a:spcPct val="100000"/>
              </a:lnSpc>
              <a:spcBef>
                <a:spcPts val="690"/>
              </a:spcBef>
              <a:buFont typeface="Wingdings" panose="05000000000000000000" pitchFamily="2" charset="2"/>
              <a:buChar char="v"/>
              <a:tabLst>
                <a:tab pos="768985" algn="l"/>
              </a:tabLst>
            </a:pPr>
            <a:r>
              <a:rPr lang="en-US" sz="2800" dirty="0">
                <a:latin typeface="Arial MT"/>
                <a:cs typeface="Arial MT"/>
              </a:rPr>
              <a:t>Brute</a:t>
            </a:r>
            <a:r>
              <a:rPr lang="en-US" sz="2800" spc="-7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force</a:t>
            </a:r>
            <a:r>
              <a:rPr lang="en-US" sz="2800" spc="-8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key</a:t>
            </a:r>
            <a:r>
              <a:rPr lang="en-US" sz="2800" spc="-7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search</a:t>
            </a:r>
            <a:r>
              <a:rPr lang="en-US" sz="2800" spc="-7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(infeasible</a:t>
            </a:r>
            <a:r>
              <a:rPr lang="en-US" sz="2800" spc="-7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given</a:t>
            </a:r>
            <a:r>
              <a:rPr lang="en-US" sz="2800" spc="-80" dirty="0">
                <a:latin typeface="Arial MT"/>
                <a:cs typeface="Arial MT"/>
              </a:rPr>
              <a:t> </a:t>
            </a:r>
            <a:r>
              <a:rPr lang="en-US" sz="2800" spc="-20" dirty="0">
                <a:latin typeface="Arial MT"/>
                <a:cs typeface="Arial MT"/>
              </a:rPr>
              <a:t>size 	</a:t>
            </a:r>
            <a:r>
              <a:rPr lang="en-US" sz="2800" dirty="0">
                <a:latin typeface="Arial MT"/>
                <a:cs typeface="Arial MT"/>
              </a:rPr>
              <a:t>of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numbers)</a:t>
            </a:r>
            <a:endParaRPr lang="en-US" sz="2800" dirty="0">
              <a:latin typeface="Arial MT"/>
              <a:cs typeface="Arial MT"/>
            </a:endParaRPr>
          </a:p>
          <a:p>
            <a:pPr marL="939165" marR="131445" lvl="1" indent="-457200">
              <a:lnSpc>
                <a:spcPct val="100000"/>
              </a:lnSpc>
              <a:spcBef>
                <a:spcPts val="675"/>
              </a:spcBef>
              <a:buFont typeface="Wingdings" panose="05000000000000000000" pitchFamily="2" charset="2"/>
              <a:buChar char="v"/>
              <a:tabLst>
                <a:tab pos="768985" algn="l"/>
              </a:tabLst>
            </a:pPr>
            <a:r>
              <a:rPr lang="en-US" sz="2800" dirty="0">
                <a:latin typeface="Arial MT"/>
                <a:cs typeface="Arial MT"/>
              </a:rPr>
              <a:t>Mathematical</a:t>
            </a:r>
            <a:r>
              <a:rPr lang="en-US" sz="2800" spc="-9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attacks</a:t>
            </a:r>
            <a:r>
              <a:rPr lang="en-US" sz="2800" spc="-1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(based</a:t>
            </a:r>
            <a:r>
              <a:rPr lang="en-US" sz="2800" spc="-10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on</a:t>
            </a:r>
            <a:r>
              <a:rPr lang="en-US" sz="2800" spc="-10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difficulty</a:t>
            </a:r>
            <a:r>
              <a:rPr lang="en-US" sz="2800" spc="-125" dirty="0">
                <a:latin typeface="Arial MT"/>
                <a:cs typeface="Arial MT"/>
              </a:rPr>
              <a:t> </a:t>
            </a:r>
            <a:r>
              <a:rPr lang="en-US" sz="2800" spc="-25" dirty="0">
                <a:latin typeface="Arial MT"/>
                <a:cs typeface="Arial MT"/>
              </a:rPr>
              <a:t>of 	</a:t>
            </a:r>
            <a:r>
              <a:rPr lang="en-US" sz="2800" dirty="0">
                <a:latin typeface="Arial MT"/>
                <a:cs typeface="Arial MT"/>
              </a:rPr>
              <a:t>computing</a:t>
            </a:r>
            <a:r>
              <a:rPr lang="en-US" sz="2800" spc="-7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ø(n),</a:t>
            </a:r>
            <a:r>
              <a:rPr lang="en-US" sz="2800" spc="-7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by</a:t>
            </a:r>
            <a:r>
              <a:rPr lang="en-US" sz="2800" spc="-9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factoring</a:t>
            </a:r>
            <a:r>
              <a:rPr lang="en-US" sz="2800" spc="-9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modulus</a:t>
            </a:r>
            <a:r>
              <a:rPr lang="en-US" sz="2800" spc="-70" dirty="0">
                <a:latin typeface="Arial MT"/>
                <a:cs typeface="Arial MT"/>
              </a:rPr>
              <a:t> </a:t>
            </a:r>
            <a:r>
              <a:rPr lang="en-US" sz="2800" spc="-25" dirty="0">
                <a:latin typeface="Arial MT"/>
                <a:cs typeface="Arial MT"/>
              </a:rPr>
              <a:t>N)</a:t>
            </a:r>
            <a:endParaRPr lang="en-US" sz="2800" dirty="0">
              <a:latin typeface="Arial MT"/>
              <a:cs typeface="Arial MT"/>
            </a:endParaRPr>
          </a:p>
          <a:p>
            <a:pPr marL="939800" lvl="1" indent="-457200">
              <a:lnSpc>
                <a:spcPct val="100000"/>
              </a:lnSpc>
              <a:spcBef>
                <a:spcPts val="670"/>
              </a:spcBef>
              <a:buFont typeface="Wingdings" panose="05000000000000000000" pitchFamily="2" charset="2"/>
              <a:buChar char="v"/>
              <a:tabLst>
                <a:tab pos="768350" algn="l"/>
              </a:tabLst>
            </a:pPr>
            <a:r>
              <a:rPr lang="en-US" sz="2800" dirty="0">
                <a:latin typeface="Arial MT"/>
                <a:cs typeface="Arial MT"/>
              </a:rPr>
              <a:t>Timing</a:t>
            </a:r>
            <a:r>
              <a:rPr lang="en-US" sz="2800" spc="-5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attacks</a:t>
            </a:r>
            <a:r>
              <a:rPr lang="en-US" sz="2800" spc="-8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(on</a:t>
            </a:r>
            <a:r>
              <a:rPr lang="en-US" sz="2800" spc="-6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running</a:t>
            </a:r>
            <a:r>
              <a:rPr lang="en-US" sz="2800" spc="-5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of</a:t>
            </a:r>
            <a:r>
              <a:rPr lang="en-US" sz="2800" spc="-70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decryption)</a:t>
            </a:r>
            <a:endParaRPr lang="en-US"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2275">
              <a:lnSpc>
                <a:spcPct val="100000"/>
              </a:lnSpc>
              <a:spcBef>
                <a:spcPts val="105"/>
              </a:spcBef>
            </a:pPr>
            <a:r>
              <a:rPr dirty="0"/>
              <a:t>Factoring</a:t>
            </a:r>
            <a:r>
              <a:rPr spc="-40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1837"/>
            <a:ext cx="7955280" cy="437451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30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Arial MT"/>
                <a:cs typeface="Arial MT"/>
              </a:rPr>
              <a:t>mathematical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approach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takes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3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forms:</a:t>
            </a:r>
            <a:endParaRPr sz="2800">
              <a:latin typeface="Arial MT"/>
              <a:cs typeface="Arial MT"/>
            </a:endParaRPr>
          </a:p>
          <a:p>
            <a:pPr marL="755015" lvl="1" indent="-28511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 MT"/>
                <a:cs typeface="Arial MT"/>
              </a:rPr>
              <a:t>factor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Courier New"/>
                <a:cs typeface="Courier New"/>
              </a:rPr>
              <a:t>N=p.q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hence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find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ø(N)</a:t>
            </a:r>
            <a:r>
              <a:rPr sz="2400" spc="-79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d</a:t>
            </a:r>
            <a:endParaRPr sz="2400">
              <a:latin typeface="Arial MT"/>
              <a:cs typeface="Arial MT"/>
            </a:endParaRPr>
          </a:p>
          <a:p>
            <a:pPr marL="755015" lvl="1" indent="-285115">
              <a:lnSpc>
                <a:spcPct val="100000"/>
              </a:lnSpc>
              <a:spcBef>
                <a:spcPts val="285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 MT"/>
                <a:cs typeface="Arial MT"/>
              </a:rPr>
              <a:t>determine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ø(N)</a:t>
            </a:r>
            <a:r>
              <a:rPr sz="2400" spc="-790" dirty="0">
                <a:latin typeface="Courier New"/>
                <a:cs typeface="Courier New"/>
              </a:rPr>
              <a:t> </a:t>
            </a:r>
            <a:r>
              <a:rPr sz="2400" dirty="0">
                <a:latin typeface="Arial MT"/>
                <a:cs typeface="Arial MT"/>
              </a:rPr>
              <a:t>directly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find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d</a:t>
            </a:r>
            <a:endParaRPr sz="2400">
              <a:latin typeface="Arial MT"/>
              <a:cs typeface="Arial MT"/>
            </a:endParaRPr>
          </a:p>
          <a:p>
            <a:pPr marL="755015" lvl="1" indent="-285115">
              <a:lnSpc>
                <a:spcPct val="100000"/>
              </a:lnSpc>
              <a:spcBef>
                <a:spcPts val="395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 MT"/>
                <a:cs typeface="Arial MT"/>
              </a:rPr>
              <a:t>find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directly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20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Arial MT"/>
                <a:cs typeface="Arial MT"/>
              </a:rPr>
              <a:t>currently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believe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all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equivalent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factoring</a:t>
            </a:r>
            <a:endParaRPr sz="2800">
              <a:latin typeface="Arial MT"/>
              <a:cs typeface="Arial MT"/>
            </a:endParaRPr>
          </a:p>
          <a:p>
            <a:pPr marL="755015" lvl="1" indent="-285115">
              <a:lnSpc>
                <a:spcPct val="100000"/>
              </a:lnSpc>
              <a:spcBef>
                <a:spcPts val="309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 MT"/>
                <a:cs typeface="Arial MT"/>
              </a:rPr>
              <a:t>have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seen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slow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improvements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over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years</a:t>
            </a:r>
            <a:endParaRPr sz="24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</a:tabLst>
            </a:pPr>
            <a:r>
              <a:rPr sz="2000" dirty="0">
                <a:latin typeface="Arial MT"/>
                <a:cs typeface="Arial MT"/>
              </a:rPr>
              <a:t>as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Aug-</a:t>
            </a:r>
            <a:r>
              <a:rPr sz="2000" dirty="0">
                <a:latin typeface="Arial MT"/>
                <a:cs typeface="Arial MT"/>
              </a:rPr>
              <a:t>99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best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130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decimal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digits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(512)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GNFS</a:t>
            </a:r>
            <a:endParaRPr sz="2000">
              <a:latin typeface="Arial MT"/>
              <a:cs typeface="Arial MT"/>
            </a:endParaRPr>
          </a:p>
          <a:p>
            <a:pPr marL="755015" lvl="1" indent="-285115">
              <a:lnSpc>
                <a:spcPct val="100000"/>
              </a:lnSpc>
              <a:spcBef>
                <a:spcPts val="285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 MT"/>
                <a:cs typeface="Arial MT"/>
              </a:rPr>
              <a:t>biggest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improvement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comes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improved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algorithm</a:t>
            </a:r>
            <a:endParaRPr sz="24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1155700" algn="l"/>
              </a:tabLst>
            </a:pPr>
            <a:r>
              <a:rPr sz="2000" dirty="0">
                <a:latin typeface="Arial MT"/>
                <a:cs typeface="Arial MT"/>
              </a:rPr>
              <a:t>cf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“Quadratic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Sieve”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“Generalized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Number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Field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Sieve”</a:t>
            </a:r>
            <a:endParaRPr sz="2000">
              <a:latin typeface="Arial MT"/>
              <a:cs typeface="Arial MT"/>
            </a:endParaRPr>
          </a:p>
          <a:p>
            <a:pPr marL="755015" lvl="1" indent="-285115">
              <a:lnSpc>
                <a:spcPct val="100000"/>
              </a:lnSpc>
              <a:spcBef>
                <a:spcPts val="285"/>
              </a:spcBef>
              <a:buChar char="–"/>
              <a:tabLst>
                <a:tab pos="755015" algn="l"/>
              </a:tabLst>
            </a:pPr>
            <a:r>
              <a:rPr sz="2400" dirty="0">
                <a:latin typeface="Arial MT"/>
                <a:cs typeface="Arial MT"/>
              </a:rPr>
              <a:t>barring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dramatic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breakthrough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1024+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RSA</a:t>
            </a:r>
            <a:r>
              <a:rPr sz="2400" spc="-1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secure</a:t>
            </a:r>
            <a:endParaRPr sz="24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1155700" algn="l"/>
              </a:tabLst>
            </a:pPr>
            <a:r>
              <a:rPr sz="2000" dirty="0">
                <a:latin typeface="Arial MT"/>
                <a:cs typeface="Arial MT"/>
              </a:rPr>
              <a:t>ensure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similar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size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matching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constraints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6916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Timing</a:t>
            </a:r>
            <a:r>
              <a:rPr spc="-275" dirty="0"/>
              <a:t> </a:t>
            </a:r>
            <a:r>
              <a:rPr spc="-10" dirty="0"/>
              <a:t>Attacks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23658"/>
            <a:ext cx="7062470" cy="42741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869"/>
              </a:spcBef>
              <a:buChar char="•"/>
              <a:tabLst>
                <a:tab pos="367665" algn="l"/>
              </a:tabLst>
            </a:pPr>
            <a:r>
              <a:rPr sz="3200" dirty="0">
                <a:latin typeface="Arial MT"/>
                <a:cs typeface="Arial MT"/>
              </a:rPr>
              <a:t>developed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5" dirty="0">
                <a:latin typeface="Arial MT"/>
                <a:cs typeface="Arial MT"/>
              </a:rPr>
              <a:t>mid-</a:t>
            </a:r>
            <a:r>
              <a:rPr sz="3200" spc="-10" dirty="0">
                <a:latin typeface="Arial MT"/>
                <a:cs typeface="Arial MT"/>
              </a:rPr>
              <a:t>1990’s</a:t>
            </a:r>
            <a:endParaRPr sz="3200">
              <a:latin typeface="Arial MT"/>
              <a:cs typeface="Arial MT"/>
            </a:endParaRPr>
          </a:p>
          <a:p>
            <a:pPr marL="367665" indent="-342265">
              <a:lnSpc>
                <a:spcPct val="100000"/>
              </a:lnSpc>
              <a:spcBef>
                <a:spcPts val="770"/>
              </a:spcBef>
              <a:buChar char="•"/>
              <a:tabLst>
                <a:tab pos="367665" algn="l"/>
              </a:tabLst>
            </a:pPr>
            <a:r>
              <a:rPr sz="3200" dirty="0">
                <a:latin typeface="Arial MT"/>
                <a:cs typeface="Arial MT"/>
              </a:rPr>
              <a:t>exploit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timing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variations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operations</a:t>
            </a:r>
            <a:endParaRPr sz="3200">
              <a:latin typeface="Arial MT"/>
              <a:cs typeface="Arial MT"/>
            </a:endParaRPr>
          </a:p>
          <a:p>
            <a:pPr marL="7683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68350" algn="l"/>
              </a:tabLst>
            </a:pPr>
            <a:r>
              <a:rPr sz="2800" dirty="0">
                <a:latin typeface="Arial MT"/>
                <a:cs typeface="Arial MT"/>
              </a:rPr>
              <a:t>infer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bits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based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time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taken</a:t>
            </a:r>
            <a:endParaRPr sz="2800">
              <a:latin typeface="Arial MT"/>
              <a:cs typeface="Arial MT"/>
            </a:endParaRPr>
          </a:p>
          <a:p>
            <a:pPr marL="367665" indent="-342265">
              <a:lnSpc>
                <a:spcPct val="100000"/>
              </a:lnSpc>
              <a:spcBef>
                <a:spcPts val="750"/>
              </a:spcBef>
              <a:buChar char="•"/>
              <a:tabLst>
                <a:tab pos="367665" algn="l"/>
              </a:tabLst>
            </a:pPr>
            <a:r>
              <a:rPr sz="3200" spc="-10" dirty="0">
                <a:latin typeface="Arial MT"/>
                <a:cs typeface="Arial MT"/>
              </a:rPr>
              <a:t>countermeasures</a:t>
            </a:r>
            <a:endParaRPr sz="3200">
              <a:latin typeface="Arial MT"/>
              <a:cs typeface="Arial MT"/>
            </a:endParaRPr>
          </a:p>
          <a:p>
            <a:pPr marL="7683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68350" algn="l"/>
              </a:tabLst>
            </a:pPr>
            <a:r>
              <a:rPr sz="2800" dirty="0">
                <a:latin typeface="Arial MT"/>
                <a:cs typeface="Arial MT"/>
              </a:rPr>
              <a:t>use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constant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exponentiation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time</a:t>
            </a:r>
            <a:endParaRPr sz="2800">
              <a:latin typeface="Arial MT"/>
              <a:cs typeface="Arial MT"/>
            </a:endParaRPr>
          </a:p>
          <a:p>
            <a:pPr marL="768350" lvl="1" indent="-285750">
              <a:lnSpc>
                <a:spcPct val="100000"/>
              </a:lnSpc>
              <a:spcBef>
                <a:spcPts val="675"/>
              </a:spcBef>
              <a:buChar char="–"/>
              <a:tabLst>
                <a:tab pos="768350" algn="l"/>
              </a:tabLst>
            </a:pPr>
            <a:r>
              <a:rPr sz="2800" dirty="0">
                <a:latin typeface="Arial MT"/>
                <a:cs typeface="Arial MT"/>
              </a:rPr>
              <a:t>add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random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delays</a:t>
            </a:r>
            <a:endParaRPr sz="2800">
              <a:latin typeface="Arial MT"/>
              <a:cs typeface="Arial MT"/>
            </a:endParaRPr>
          </a:p>
          <a:p>
            <a:pPr marL="768350" lvl="1" indent="-285750">
              <a:lnSpc>
                <a:spcPct val="100000"/>
              </a:lnSpc>
              <a:spcBef>
                <a:spcPts val="670"/>
              </a:spcBef>
              <a:buChar char="–"/>
              <a:tabLst>
                <a:tab pos="768350" algn="l"/>
              </a:tabLst>
            </a:pPr>
            <a:r>
              <a:rPr sz="2800" dirty="0">
                <a:latin typeface="Arial MT"/>
                <a:cs typeface="Arial MT"/>
              </a:rPr>
              <a:t>blind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values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used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calculations</a:t>
            </a:r>
            <a:endParaRPr sz="2800">
              <a:latin typeface="Arial MT"/>
              <a:cs typeface="Arial MT"/>
            </a:endParaRPr>
          </a:p>
          <a:p>
            <a:pPr marL="1167130" lvl="2" indent="-227329">
              <a:lnSpc>
                <a:spcPct val="100000"/>
              </a:lnSpc>
              <a:spcBef>
                <a:spcPts val="595"/>
              </a:spcBef>
              <a:buChar char="•"/>
              <a:tabLst>
                <a:tab pos="1167130" algn="l"/>
              </a:tabLst>
            </a:pPr>
            <a:r>
              <a:rPr sz="2400" dirty="0">
                <a:latin typeface="Arial MT"/>
                <a:cs typeface="Arial MT"/>
              </a:rPr>
              <a:t>C’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(Mr)</a:t>
            </a:r>
            <a:r>
              <a:rPr sz="2400" baseline="2430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M’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(C’)</a:t>
            </a:r>
            <a:r>
              <a:rPr sz="2400" baseline="24305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M=M’r</a:t>
            </a:r>
            <a:r>
              <a:rPr sz="2400" spc="-15" baseline="24305" dirty="0">
                <a:latin typeface="Arial MT"/>
                <a:cs typeface="Arial MT"/>
              </a:rPr>
              <a:t>-</a:t>
            </a:r>
            <a:r>
              <a:rPr sz="2400" spc="-75" baseline="24305" dirty="0">
                <a:latin typeface="Arial MT"/>
                <a:cs typeface="Arial MT"/>
              </a:rPr>
              <a:t>1</a:t>
            </a:r>
            <a:endParaRPr sz="2400" baseline="24305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ED0E-2792-0472-5F1A-5B111F1E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24110"/>
            <a:ext cx="7162801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Demonstrate the RSA Encryption and Decryption using p=3, q=11&amp; e= 7 of a message M =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041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8066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9943"/>
            <a:ext cx="7079615" cy="16414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Arial MT"/>
                <a:cs typeface="Arial MT"/>
              </a:rPr>
              <a:t>have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considered:</a:t>
            </a:r>
            <a:endParaRPr sz="32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 MT"/>
                <a:cs typeface="Arial MT"/>
              </a:rPr>
              <a:t>principles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public-</a:t>
            </a:r>
            <a:r>
              <a:rPr sz="2800" dirty="0">
                <a:latin typeface="Arial MT"/>
                <a:cs typeface="Arial MT"/>
              </a:rPr>
              <a:t>key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cryptography</a:t>
            </a:r>
            <a:endParaRPr sz="2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Char char="–"/>
              <a:tabLst>
                <a:tab pos="755650" algn="l"/>
              </a:tabLst>
            </a:pPr>
            <a:r>
              <a:rPr sz="2800" spc="-20" dirty="0">
                <a:latin typeface="Arial MT"/>
                <a:cs typeface="Arial MT"/>
              </a:rPr>
              <a:t>RSA</a:t>
            </a:r>
            <a:r>
              <a:rPr sz="2800" spc="-1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algorithm,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implementation,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security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455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Public-</a:t>
            </a:r>
            <a:r>
              <a:rPr dirty="0"/>
              <a:t>Key</a:t>
            </a:r>
            <a:r>
              <a:rPr spc="40" dirty="0"/>
              <a:t> </a:t>
            </a:r>
            <a:r>
              <a:rPr spc="-10" dirty="0"/>
              <a:t>Cryptography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28600" y="1600200"/>
            <a:ext cx="8534400" cy="4215885"/>
          </a:xfrm>
          <a:prstGeom prst="rect">
            <a:avLst/>
          </a:prstGeom>
        </p:spPr>
        <p:txBody>
          <a:bodyPr vert="horz" wrap="square" lIns="0" tIns="98412" rIns="0" bIns="0" rtlCol="0">
            <a:spAutoFit/>
          </a:bodyPr>
          <a:lstStyle/>
          <a:p>
            <a:pPr marL="482600" marR="118745" indent="-457200">
              <a:spcBef>
                <a:spcPts val="95"/>
              </a:spcBef>
              <a:buFont typeface="Wingdings" panose="05000000000000000000" pitchFamily="2" charset="2"/>
              <a:buChar char="v"/>
              <a:tabLst>
                <a:tab pos="368300" algn="l"/>
              </a:tabLst>
            </a:pPr>
            <a:r>
              <a:rPr lang="en-US" sz="2800" dirty="0"/>
              <a:t>Probably</a:t>
            </a:r>
            <a:r>
              <a:rPr lang="en-US" sz="2800" spc="-65" dirty="0"/>
              <a:t> </a:t>
            </a:r>
            <a:r>
              <a:rPr lang="en-US" sz="2800" dirty="0"/>
              <a:t>most</a:t>
            </a:r>
            <a:r>
              <a:rPr lang="en-US" sz="2800" spc="-60" dirty="0"/>
              <a:t> </a:t>
            </a:r>
            <a:r>
              <a:rPr lang="en-US" sz="2800" dirty="0"/>
              <a:t>significant</a:t>
            </a:r>
            <a:r>
              <a:rPr lang="en-US" sz="2800" spc="-60" dirty="0"/>
              <a:t> </a:t>
            </a:r>
            <a:r>
              <a:rPr lang="en-US" sz="2800" dirty="0"/>
              <a:t>advance</a:t>
            </a:r>
            <a:r>
              <a:rPr lang="en-US" sz="2800" spc="-60" dirty="0"/>
              <a:t> </a:t>
            </a:r>
            <a:r>
              <a:rPr lang="en-US" sz="2800" dirty="0"/>
              <a:t>in</a:t>
            </a:r>
            <a:r>
              <a:rPr lang="en-US" sz="2800" spc="-60" dirty="0"/>
              <a:t> </a:t>
            </a:r>
            <a:r>
              <a:rPr lang="en-US" sz="2800" dirty="0"/>
              <a:t>the</a:t>
            </a:r>
            <a:r>
              <a:rPr lang="en-US" sz="2800" spc="-60" dirty="0"/>
              <a:t> </a:t>
            </a:r>
            <a:r>
              <a:rPr lang="en-US" sz="2800" spc="-20" dirty="0"/>
              <a:t>3000 </a:t>
            </a:r>
            <a:r>
              <a:rPr lang="en-US" sz="2800" dirty="0"/>
              <a:t>year</a:t>
            </a:r>
            <a:r>
              <a:rPr lang="en-US" sz="2800" spc="-45" dirty="0"/>
              <a:t> </a:t>
            </a:r>
            <a:r>
              <a:rPr lang="en-US" sz="2800" dirty="0"/>
              <a:t>history</a:t>
            </a:r>
            <a:r>
              <a:rPr lang="en-US" sz="2800" spc="-35" dirty="0"/>
              <a:t> </a:t>
            </a:r>
            <a:r>
              <a:rPr lang="en-US" sz="2800" dirty="0"/>
              <a:t>of</a:t>
            </a:r>
            <a:r>
              <a:rPr lang="en-US" sz="2800" spc="-50" dirty="0"/>
              <a:t> </a:t>
            </a:r>
            <a:r>
              <a:rPr lang="en-US" sz="2800" spc="-10" dirty="0"/>
              <a:t>cryptography</a:t>
            </a:r>
            <a:endParaRPr lang="en-US" sz="2800" dirty="0"/>
          </a:p>
          <a:p>
            <a:pPr marL="482600" indent="-457200">
              <a:spcBef>
                <a:spcPts val="675"/>
              </a:spcBef>
              <a:buFont typeface="Wingdings" panose="05000000000000000000" pitchFamily="2" charset="2"/>
              <a:buChar char="v"/>
              <a:tabLst>
                <a:tab pos="367665" algn="l"/>
              </a:tabLst>
            </a:pPr>
            <a:r>
              <a:rPr lang="en-US" sz="2800" dirty="0"/>
              <a:t>Uses</a:t>
            </a:r>
            <a:r>
              <a:rPr lang="en-US" sz="2800" spc="-50" dirty="0"/>
              <a:t> </a:t>
            </a:r>
            <a:r>
              <a:rPr lang="en-US" sz="2800" b="1" dirty="0">
                <a:latin typeface="Arial"/>
                <a:cs typeface="Arial"/>
              </a:rPr>
              <a:t>two</a:t>
            </a:r>
            <a:r>
              <a:rPr lang="en-US" sz="2800" b="1" spc="-30" dirty="0">
                <a:latin typeface="Arial"/>
                <a:cs typeface="Arial"/>
              </a:rPr>
              <a:t> </a:t>
            </a:r>
            <a:r>
              <a:rPr lang="en-US" sz="2800" dirty="0"/>
              <a:t>keys</a:t>
            </a:r>
            <a:r>
              <a:rPr lang="en-US" sz="2800" spc="-40" dirty="0"/>
              <a:t> </a:t>
            </a:r>
            <a:r>
              <a:rPr lang="en-US" sz="2800" dirty="0"/>
              <a:t>–</a:t>
            </a:r>
            <a:r>
              <a:rPr lang="en-US" sz="2800" spc="-35" dirty="0"/>
              <a:t> </a:t>
            </a:r>
            <a:r>
              <a:rPr lang="en-US" sz="2800" dirty="0"/>
              <a:t>a</a:t>
            </a:r>
            <a:r>
              <a:rPr lang="en-US" sz="2800" spc="-45" dirty="0"/>
              <a:t> </a:t>
            </a:r>
            <a:r>
              <a:rPr lang="en-US" sz="2800" dirty="0"/>
              <a:t>public</a:t>
            </a:r>
            <a:r>
              <a:rPr lang="en-US" sz="2800" spc="-30" dirty="0"/>
              <a:t> </a:t>
            </a:r>
            <a:r>
              <a:rPr lang="en-US" sz="2800" dirty="0"/>
              <a:t>&amp;</a:t>
            </a:r>
            <a:r>
              <a:rPr lang="en-US" sz="2800" spc="-45" dirty="0"/>
              <a:t> </a:t>
            </a:r>
            <a:r>
              <a:rPr lang="en-US" sz="2800" dirty="0"/>
              <a:t>a</a:t>
            </a:r>
            <a:r>
              <a:rPr lang="en-US" sz="2800" spc="-40" dirty="0"/>
              <a:t> </a:t>
            </a:r>
            <a:r>
              <a:rPr lang="en-US" sz="2800" dirty="0"/>
              <a:t>private</a:t>
            </a:r>
            <a:r>
              <a:rPr lang="en-US" sz="2800" spc="-25" dirty="0"/>
              <a:t> key</a:t>
            </a:r>
            <a:endParaRPr lang="en-US" sz="2800" dirty="0">
              <a:latin typeface="Arial"/>
              <a:cs typeface="Arial"/>
            </a:endParaRPr>
          </a:p>
          <a:p>
            <a:pPr marL="824865" marR="1103630" lvl="1" indent="-342900">
              <a:spcBef>
                <a:spcPts val="595"/>
              </a:spcBef>
              <a:buFont typeface="Wingdings" panose="05000000000000000000" pitchFamily="2" charset="2"/>
              <a:buChar char="v"/>
              <a:tabLst>
                <a:tab pos="768985" algn="l"/>
              </a:tabLst>
            </a:pPr>
            <a:r>
              <a:rPr lang="en-US" sz="2400" dirty="0">
                <a:latin typeface="Arial MT"/>
                <a:cs typeface="Arial MT"/>
              </a:rPr>
              <a:t>Anyone</a:t>
            </a:r>
            <a:r>
              <a:rPr lang="en-US" sz="2400" spc="-7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knowing</a:t>
            </a:r>
            <a:r>
              <a:rPr lang="en-US" sz="2400" spc="-4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the</a:t>
            </a:r>
            <a:r>
              <a:rPr lang="en-US" sz="2400" spc="-7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public</a:t>
            </a:r>
            <a:r>
              <a:rPr lang="en-US" sz="2400" spc="-5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key</a:t>
            </a:r>
            <a:r>
              <a:rPr lang="en-US" sz="2400" spc="-8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can</a:t>
            </a:r>
            <a:r>
              <a:rPr lang="en-US" sz="2400" spc="-75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encrypt 	</a:t>
            </a:r>
            <a:r>
              <a:rPr lang="en-US" sz="2400" dirty="0">
                <a:latin typeface="Arial MT"/>
                <a:cs typeface="Arial MT"/>
              </a:rPr>
              <a:t>messages</a:t>
            </a:r>
            <a:r>
              <a:rPr lang="en-US" sz="2400" spc="-5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or</a:t>
            </a:r>
            <a:r>
              <a:rPr lang="en-US" sz="2400" spc="-6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verify</a:t>
            </a:r>
            <a:r>
              <a:rPr lang="en-US" sz="2400" spc="-70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signatures</a:t>
            </a:r>
            <a:endParaRPr lang="en-US" sz="2400" dirty="0">
              <a:latin typeface="Arial MT"/>
              <a:cs typeface="Arial MT"/>
            </a:endParaRPr>
          </a:p>
          <a:p>
            <a:pPr marL="825500" lvl="1" indent="-342900">
              <a:spcBef>
                <a:spcPts val="575"/>
              </a:spcBef>
              <a:buFont typeface="Wingdings" panose="05000000000000000000" pitchFamily="2" charset="2"/>
              <a:buChar char="v"/>
              <a:tabLst>
                <a:tab pos="767715" algn="l"/>
              </a:tabLst>
            </a:pPr>
            <a:r>
              <a:rPr lang="en-US" sz="2400" b="1" dirty="0">
                <a:latin typeface="Arial"/>
                <a:cs typeface="Arial"/>
              </a:rPr>
              <a:t>But</a:t>
            </a:r>
            <a:r>
              <a:rPr lang="en-US" sz="2400" b="1" spc="-55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cannot</a:t>
            </a:r>
            <a:r>
              <a:rPr lang="en-US" sz="2400" b="1" spc="-5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 MT"/>
                <a:cs typeface="Arial MT"/>
              </a:rPr>
              <a:t>decrypt</a:t>
            </a:r>
            <a:r>
              <a:rPr lang="en-US" sz="2400" spc="-5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messages</a:t>
            </a:r>
            <a:r>
              <a:rPr lang="en-US" sz="2400" spc="-4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or</a:t>
            </a:r>
            <a:r>
              <a:rPr lang="en-US" sz="2400" spc="-5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create</a:t>
            </a:r>
            <a:r>
              <a:rPr lang="en-US" sz="2400" spc="-55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signatures</a:t>
            </a:r>
            <a:endParaRPr lang="en-US" sz="2400" dirty="0">
              <a:latin typeface="Arial MT"/>
              <a:cs typeface="Arial MT"/>
            </a:endParaRPr>
          </a:p>
          <a:p>
            <a:pPr marL="482600" indent="-457200">
              <a:spcBef>
                <a:spcPts val="660"/>
              </a:spcBef>
              <a:buFont typeface="Wingdings" panose="05000000000000000000" pitchFamily="2" charset="2"/>
              <a:buChar char="v"/>
              <a:tabLst>
                <a:tab pos="367665" algn="l"/>
              </a:tabLst>
            </a:pPr>
            <a:r>
              <a:rPr lang="en-US" sz="2800" b="1" dirty="0">
                <a:latin typeface="Arial"/>
                <a:cs typeface="Arial"/>
              </a:rPr>
              <a:t>Asymmetric</a:t>
            </a:r>
            <a:r>
              <a:rPr lang="en-US" sz="2800" b="1" spc="-35" dirty="0">
                <a:latin typeface="Arial"/>
                <a:cs typeface="Arial"/>
              </a:rPr>
              <a:t> </a:t>
            </a:r>
            <a:r>
              <a:rPr lang="en-US" sz="2800" dirty="0"/>
              <a:t>since</a:t>
            </a:r>
            <a:r>
              <a:rPr lang="en-US" sz="2800" spc="-75" dirty="0"/>
              <a:t> </a:t>
            </a:r>
            <a:r>
              <a:rPr lang="en-US" sz="2800" dirty="0"/>
              <a:t>parties</a:t>
            </a:r>
            <a:r>
              <a:rPr lang="en-US" sz="2800" spc="-65" dirty="0"/>
              <a:t> </a:t>
            </a:r>
            <a:r>
              <a:rPr lang="en-US" sz="2800" dirty="0"/>
              <a:t>are</a:t>
            </a:r>
            <a:r>
              <a:rPr lang="en-US" sz="2800" spc="-75" dirty="0"/>
              <a:t> </a:t>
            </a:r>
            <a:r>
              <a:rPr lang="en-US" sz="2800" b="1" dirty="0">
                <a:latin typeface="Arial"/>
                <a:cs typeface="Arial"/>
              </a:rPr>
              <a:t>not</a:t>
            </a:r>
            <a:r>
              <a:rPr lang="en-US" sz="2800" b="1" spc="-55" dirty="0">
                <a:latin typeface="Arial"/>
                <a:cs typeface="Arial"/>
              </a:rPr>
              <a:t> </a:t>
            </a:r>
            <a:r>
              <a:rPr lang="en-US" sz="2800" spc="-10" dirty="0"/>
              <a:t>equal</a:t>
            </a:r>
            <a:endParaRPr lang="en-US" sz="2800" dirty="0">
              <a:latin typeface="Arial"/>
              <a:cs typeface="Arial"/>
            </a:endParaRPr>
          </a:p>
          <a:p>
            <a:pPr marL="482600" marR="5080" indent="-457200">
              <a:spcBef>
                <a:spcPts val="670"/>
              </a:spcBef>
              <a:buFont typeface="Wingdings" panose="05000000000000000000" pitchFamily="2" charset="2"/>
              <a:buChar char="v"/>
              <a:tabLst>
                <a:tab pos="368300" algn="l"/>
              </a:tabLst>
            </a:pPr>
            <a:r>
              <a:rPr lang="en-US" sz="2800" dirty="0"/>
              <a:t>Complements</a:t>
            </a:r>
            <a:r>
              <a:rPr lang="en-US" sz="2800" spc="-85" dirty="0"/>
              <a:t> </a:t>
            </a:r>
            <a:r>
              <a:rPr lang="en-US" sz="2800" b="1" dirty="0">
                <a:latin typeface="Arial"/>
                <a:cs typeface="Arial"/>
              </a:rPr>
              <a:t>rather</a:t>
            </a:r>
            <a:r>
              <a:rPr lang="en-US" sz="2800" b="1" spc="-95" dirty="0">
                <a:latin typeface="Arial"/>
                <a:cs typeface="Arial"/>
              </a:rPr>
              <a:t> </a:t>
            </a:r>
            <a:r>
              <a:rPr lang="en-US" sz="2800" b="1" dirty="0">
                <a:latin typeface="Arial"/>
                <a:cs typeface="Arial"/>
              </a:rPr>
              <a:t>than</a:t>
            </a:r>
            <a:r>
              <a:rPr lang="en-US" sz="2800" b="1" spc="-70" dirty="0">
                <a:latin typeface="Arial"/>
                <a:cs typeface="Arial"/>
              </a:rPr>
              <a:t> </a:t>
            </a:r>
            <a:r>
              <a:rPr lang="en-US" sz="2800" dirty="0"/>
              <a:t>replaces</a:t>
            </a:r>
            <a:r>
              <a:rPr lang="en-US" sz="2800" spc="-85" dirty="0"/>
              <a:t> </a:t>
            </a:r>
            <a:r>
              <a:rPr lang="en-US" sz="2800" dirty="0"/>
              <a:t>private</a:t>
            </a:r>
            <a:r>
              <a:rPr lang="en-US" sz="2800" spc="-90" dirty="0"/>
              <a:t> </a:t>
            </a:r>
            <a:r>
              <a:rPr lang="en-US" sz="2800" spc="-25" dirty="0"/>
              <a:t>key </a:t>
            </a:r>
            <a:r>
              <a:rPr lang="en-US" sz="2800" spc="-10" dirty="0"/>
              <a:t>crypto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455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Public-</a:t>
            </a:r>
            <a:r>
              <a:rPr dirty="0"/>
              <a:t>Key</a:t>
            </a:r>
            <a:r>
              <a:rPr spc="40" dirty="0"/>
              <a:t> </a:t>
            </a:r>
            <a:r>
              <a:rPr spc="-10" dirty="0"/>
              <a:t>Cryptography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024"/>
            <a:ext cx="8455660" cy="42107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191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800" b="1" spc="-20" dirty="0">
                <a:latin typeface="Arial"/>
                <a:cs typeface="Arial"/>
              </a:rPr>
              <a:t>Public-</a:t>
            </a:r>
            <a:r>
              <a:rPr lang="en-US" sz="2800" b="1" spc="-25" dirty="0">
                <a:latin typeface="Arial"/>
                <a:cs typeface="Arial"/>
              </a:rPr>
              <a:t>key/two-</a:t>
            </a:r>
            <a:r>
              <a:rPr lang="en-US" sz="2800" b="1" dirty="0">
                <a:latin typeface="Arial"/>
                <a:cs typeface="Arial"/>
              </a:rPr>
              <a:t>key/asymmetric </a:t>
            </a:r>
            <a:r>
              <a:rPr lang="en-US" sz="2800" spc="-10" dirty="0">
                <a:latin typeface="Arial MT"/>
                <a:cs typeface="Arial MT"/>
              </a:rPr>
              <a:t>cryptography </a:t>
            </a:r>
            <a:r>
              <a:rPr lang="en-US" sz="2800" dirty="0">
                <a:latin typeface="Arial MT"/>
                <a:cs typeface="Arial MT"/>
              </a:rPr>
              <a:t>involves</a:t>
            </a:r>
            <a:r>
              <a:rPr lang="en-US" sz="2800" spc="-4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the</a:t>
            </a:r>
            <a:r>
              <a:rPr lang="en-US" sz="2800" spc="-3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use</a:t>
            </a:r>
            <a:r>
              <a:rPr lang="en-US" sz="2800" spc="-4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of</a:t>
            </a:r>
            <a:r>
              <a:rPr lang="en-US" sz="2800" spc="-65" dirty="0">
                <a:latin typeface="Arial MT"/>
                <a:cs typeface="Arial MT"/>
              </a:rPr>
              <a:t> </a:t>
            </a:r>
            <a:r>
              <a:rPr lang="en-US" sz="2800" b="1" dirty="0">
                <a:latin typeface="Arial"/>
                <a:cs typeface="Arial"/>
              </a:rPr>
              <a:t>two</a:t>
            </a:r>
            <a:r>
              <a:rPr lang="en-US" sz="2800" b="1" spc="-3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keys:</a:t>
            </a:r>
            <a:endParaRPr lang="en-US" sz="2800" dirty="0">
              <a:latin typeface="Arial MT"/>
              <a:cs typeface="Arial MT"/>
            </a:endParaRPr>
          </a:p>
          <a:p>
            <a:pPr marL="754380" marR="5080" lvl="1" indent="-285115">
              <a:lnSpc>
                <a:spcPct val="100000"/>
              </a:lnSpc>
              <a:spcBef>
                <a:spcPts val="595"/>
              </a:spcBef>
              <a:buChar char="–"/>
              <a:tabLst>
                <a:tab pos="756285" algn="l"/>
              </a:tabLst>
            </a:pPr>
            <a:r>
              <a:rPr lang="en-US" sz="2400" dirty="0">
                <a:latin typeface="Arial MT"/>
                <a:cs typeface="Arial MT"/>
              </a:rPr>
              <a:t>A</a:t>
            </a:r>
            <a:r>
              <a:rPr lang="en-US" sz="2400" spc="-60" dirty="0">
                <a:latin typeface="Arial MT"/>
                <a:cs typeface="Arial MT"/>
              </a:rPr>
              <a:t> </a:t>
            </a:r>
            <a:r>
              <a:rPr lang="en-US" sz="2400" b="1" spc="-10" dirty="0">
                <a:latin typeface="Arial"/>
                <a:cs typeface="Arial"/>
              </a:rPr>
              <a:t>public-</a:t>
            </a:r>
            <a:r>
              <a:rPr lang="en-US" sz="2400" b="1" dirty="0">
                <a:latin typeface="Arial"/>
                <a:cs typeface="Arial"/>
              </a:rPr>
              <a:t>key</a:t>
            </a:r>
            <a:r>
              <a:rPr lang="en-US" sz="2400" dirty="0">
                <a:latin typeface="Arial MT"/>
                <a:cs typeface="Arial MT"/>
              </a:rPr>
              <a:t>,</a:t>
            </a:r>
            <a:r>
              <a:rPr lang="en-US" sz="2400" spc="-5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which</a:t>
            </a:r>
            <a:r>
              <a:rPr lang="en-US" sz="2400" spc="-5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may</a:t>
            </a:r>
            <a:r>
              <a:rPr lang="en-US" sz="2400" spc="-5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be</a:t>
            </a:r>
            <a:r>
              <a:rPr lang="en-US" sz="2400" spc="-5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known</a:t>
            </a:r>
            <a:r>
              <a:rPr lang="en-US" sz="2400" spc="-4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by</a:t>
            </a:r>
            <a:r>
              <a:rPr lang="en-US" sz="2400" spc="-55" dirty="0">
                <a:latin typeface="Arial MT"/>
                <a:cs typeface="Arial MT"/>
              </a:rPr>
              <a:t> </a:t>
            </a:r>
            <a:r>
              <a:rPr lang="en-US" sz="2400" spc="-20" dirty="0">
                <a:latin typeface="Arial MT"/>
                <a:cs typeface="Arial MT"/>
              </a:rPr>
              <a:t>anybody,</a:t>
            </a:r>
            <a:r>
              <a:rPr lang="en-US" sz="2400" spc="-40" dirty="0">
                <a:latin typeface="Arial MT"/>
                <a:cs typeface="Arial MT"/>
              </a:rPr>
              <a:t> </a:t>
            </a:r>
            <a:r>
              <a:rPr lang="en-US" sz="2400" spc="-25" dirty="0">
                <a:latin typeface="Arial MT"/>
                <a:cs typeface="Arial MT"/>
              </a:rPr>
              <a:t>and 	</a:t>
            </a:r>
            <a:r>
              <a:rPr lang="en-US" sz="2400" dirty="0">
                <a:latin typeface="Arial MT"/>
                <a:cs typeface="Arial MT"/>
              </a:rPr>
              <a:t>can</a:t>
            </a:r>
            <a:r>
              <a:rPr lang="en-US" sz="2400" spc="-6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be</a:t>
            </a:r>
            <a:r>
              <a:rPr lang="en-US" sz="2400" spc="-6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used</a:t>
            </a:r>
            <a:r>
              <a:rPr lang="en-US" sz="2400" spc="-5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to</a:t>
            </a:r>
            <a:r>
              <a:rPr lang="en-US" sz="2400" spc="-65" dirty="0">
                <a:latin typeface="Arial MT"/>
                <a:cs typeface="Arial MT"/>
              </a:rPr>
              <a:t> </a:t>
            </a:r>
            <a:r>
              <a:rPr lang="en-US" sz="2400" b="1" dirty="0">
                <a:latin typeface="Arial"/>
                <a:cs typeface="Arial"/>
              </a:rPr>
              <a:t>encrypt</a:t>
            </a:r>
            <a:r>
              <a:rPr lang="en-US" sz="2400" b="1" spc="-35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messages</a:t>
            </a:r>
            <a:r>
              <a:rPr lang="en-US" sz="2400" dirty="0">
                <a:latin typeface="Arial MT"/>
                <a:cs typeface="Arial MT"/>
              </a:rPr>
              <a:t>,</a:t>
            </a:r>
            <a:r>
              <a:rPr lang="en-US" sz="2400" spc="-5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and</a:t>
            </a:r>
            <a:r>
              <a:rPr lang="en-US" sz="2400" spc="-50" dirty="0">
                <a:latin typeface="Arial MT"/>
                <a:cs typeface="Arial MT"/>
              </a:rPr>
              <a:t> </a:t>
            </a:r>
            <a:r>
              <a:rPr lang="en-US" sz="2400" b="1" spc="-10" dirty="0">
                <a:latin typeface="Arial"/>
                <a:cs typeface="Arial"/>
              </a:rPr>
              <a:t>verify 	signatures</a:t>
            </a:r>
            <a:endParaRPr lang="en-US" sz="24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580"/>
              </a:spcBef>
              <a:buChar char="–"/>
              <a:tabLst>
                <a:tab pos="755015" algn="l"/>
              </a:tabLst>
            </a:pPr>
            <a:r>
              <a:rPr lang="en-US" sz="2400" dirty="0">
                <a:latin typeface="Arial MT"/>
                <a:cs typeface="Arial MT"/>
              </a:rPr>
              <a:t>A</a:t>
            </a:r>
            <a:r>
              <a:rPr lang="en-US" sz="2400" spc="-50" dirty="0">
                <a:latin typeface="Arial MT"/>
                <a:cs typeface="Arial MT"/>
              </a:rPr>
              <a:t> </a:t>
            </a:r>
            <a:r>
              <a:rPr lang="en-US" sz="2400" b="1" spc="-20" dirty="0">
                <a:latin typeface="Arial"/>
                <a:cs typeface="Arial"/>
              </a:rPr>
              <a:t>private-</a:t>
            </a:r>
            <a:r>
              <a:rPr lang="en-US" sz="2400" b="1" dirty="0">
                <a:latin typeface="Arial"/>
                <a:cs typeface="Arial"/>
              </a:rPr>
              <a:t>key</a:t>
            </a:r>
            <a:r>
              <a:rPr lang="en-US" sz="2400" dirty="0">
                <a:latin typeface="Arial MT"/>
                <a:cs typeface="Arial MT"/>
              </a:rPr>
              <a:t>,</a:t>
            </a:r>
            <a:r>
              <a:rPr lang="en-US" sz="2400" spc="-3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known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only</a:t>
            </a:r>
            <a:r>
              <a:rPr lang="en-US" sz="2400" spc="-4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to</a:t>
            </a:r>
            <a:r>
              <a:rPr lang="en-US" sz="2400" spc="-4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the</a:t>
            </a:r>
            <a:r>
              <a:rPr lang="en-US" sz="2400" spc="-6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recipient,</a:t>
            </a:r>
            <a:r>
              <a:rPr lang="en-US" sz="2400" spc="-3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used</a:t>
            </a:r>
            <a:r>
              <a:rPr lang="en-US" sz="2400" spc="-45" dirty="0">
                <a:latin typeface="Arial MT"/>
                <a:cs typeface="Arial MT"/>
              </a:rPr>
              <a:t> </a:t>
            </a:r>
            <a:r>
              <a:rPr lang="en-US" sz="2400" spc="-25" dirty="0">
                <a:latin typeface="Arial MT"/>
                <a:cs typeface="Arial MT"/>
              </a:rPr>
              <a:t>to</a:t>
            </a:r>
            <a:endParaRPr lang="en-US" sz="2400" dirty="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lang="en-US" sz="2400" b="1" dirty="0">
                <a:latin typeface="Arial"/>
                <a:cs typeface="Arial"/>
              </a:rPr>
              <a:t>Decrypt</a:t>
            </a:r>
            <a:r>
              <a:rPr lang="en-US" sz="2400" b="1" spc="-50" dirty="0">
                <a:latin typeface="Arial"/>
                <a:cs typeface="Arial"/>
              </a:rPr>
              <a:t> </a:t>
            </a:r>
            <a:r>
              <a:rPr lang="en-US" sz="2400" b="1" dirty="0">
                <a:latin typeface="Arial"/>
                <a:cs typeface="Arial"/>
              </a:rPr>
              <a:t>messages</a:t>
            </a:r>
            <a:r>
              <a:rPr lang="en-US" sz="2400" dirty="0">
                <a:latin typeface="Arial MT"/>
                <a:cs typeface="Arial MT"/>
              </a:rPr>
              <a:t>,</a:t>
            </a:r>
            <a:r>
              <a:rPr lang="en-US" sz="2400" spc="-6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and</a:t>
            </a:r>
            <a:r>
              <a:rPr lang="en-US" sz="2400" spc="-60" dirty="0">
                <a:latin typeface="Arial MT"/>
                <a:cs typeface="Arial MT"/>
              </a:rPr>
              <a:t> </a:t>
            </a:r>
            <a:r>
              <a:rPr lang="en-US" sz="2400" b="1" dirty="0">
                <a:latin typeface="Arial"/>
                <a:cs typeface="Arial"/>
              </a:rPr>
              <a:t>sign</a:t>
            </a:r>
            <a:r>
              <a:rPr lang="en-US" sz="2400" b="1" spc="-8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 MT"/>
                <a:cs typeface="Arial MT"/>
              </a:rPr>
              <a:t>(create)</a:t>
            </a:r>
            <a:r>
              <a:rPr lang="en-US" sz="2400" spc="-85" dirty="0">
                <a:latin typeface="Arial MT"/>
                <a:cs typeface="Arial MT"/>
              </a:rPr>
              <a:t> </a:t>
            </a:r>
            <a:r>
              <a:rPr lang="en-US" sz="2400" b="1" spc="-10" dirty="0">
                <a:latin typeface="Arial"/>
                <a:cs typeface="Arial"/>
              </a:rPr>
              <a:t>signatures</a:t>
            </a:r>
            <a:endParaRPr lang="en-US"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55"/>
              </a:spcBef>
              <a:buChar char="•"/>
              <a:tabLst>
                <a:tab pos="354965" algn="l"/>
              </a:tabLst>
            </a:pPr>
            <a:r>
              <a:rPr lang="en-US" sz="2800" dirty="0">
                <a:latin typeface="Arial MT"/>
                <a:cs typeface="Arial MT"/>
              </a:rPr>
              <a:t>Is</a:t>
            </a:r>
            <a:r>
              <a:rPr lang="en-US" sz="2800" spc="-100" dirty="0">
                <a:latin typeface="Arial MT"/>
                <a:cs typeface="Arial MT"/>
              </a:rPr>
              <a:t> </a:t>
            </a:r>
            <a:r>
              <a:rPr lang="en-US" sz="2800" b="1" dirty="0">
                <a:latin typeface="Arial"/>
                <a:cs typeface="Arial"/>
              </a:rPr>
              <a:t>asymmetric</a:t>
            </a:r>
            <a:r>
              <a:rPr lang="en-US" sz="2800" b="1" spc="-4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because</a:t>
            </a:r>
            <a:endParaRPr lang="en-US" sz="2800" dirty="0">
              <a:latin typeface="Arial MT"/>
              <a:cs typeface="Arial MT"/>
            </a:endParaRPr>
          </a:p>
          <a:p>
            <a:pPr marL="291465" lvl="1" indent="-285115" algn="ctr">
              <a:lnSpc>
                <a:spcPct val="100000"/>
              </a:lnSpc>
              <a:spcBef>
                <a:spcPts val="595"/>
              </a:spcBef>
              <a:buChar char="–"/>
              <a:tabLst>
                <a:tab pos="291465" algn="l"/>
              </a:tabLst>
            </a:pPr>
            <a:r>
              <a:rPr lang="en-US" sz="2400" dirty="0">
                <a:latin typeface="Arial MT"/>
                <a:cs typeface="Arial MT"/>
              </a:rPr>
              <a:t>Those</a:t>
            </a:r>
            <a:r>
              <a:rPr lang="en-US" sz="2400" spc="-5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who</a:t>
            </a:r>
            <a:r>
              <a:rPr lang="en-US" sz="2400" spc="-3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encrypt</a:t>
            </a:r>
            <a:r>
              <a:rPr lang="en-US" sz="2400" spc="-3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messages</a:t>
            </a:r>
            <a:r>
              <a:rPr lang="en-US" sz="2400" spc="-4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or</a:t>
            </a:r>
            <a:r>
              <a:rPr lang="en-US" sz="2400" spc="-4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verify</a:t>
            </a:r>
            <a:r>
              <a:rPr lang="en-US" sz="2400" spc="-40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signatures</a:t>
            </a:r>
            <a:endParaRPr lang="en-US" sz="2400" dirty="0">
              <a:latin typeface="Arial MT"/>
              <a:cs typeface="Arial MT"/>
            </a:endParaRPr>
          </a:p>
          <a:p>
            <a:pPr marL="18415" algn="ctr">
              <a:lnSpc>
                <a:spcPct val="100000"/>
              </a:lnSpc>
            </a:pPr>
            <a:r>
              <a:rPr lang="en-US" sz="2400" b="1" dirty="0">
                <a:latin typeface="Arial"/>
                <a:cs typeface="Arial"/>
              </a:rPr>
              <a:t>Cannot</a:t>
            </a:r>
            <a:r>
              <a:rPr lang="en-US" sz="2400" b="1" spc="-7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 MT"/>
                <a:cs typeface="Arial MT"/>
              </a:rPr>
              <a:t>decrypt</a:t>
            </a:r>
            <a:r>
              <a:rPr lang="en-US" sz="2400" spc="-6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messages</a:t>
            </a:r>
            <a:r>
              <a:rPr lang="en-US" sz="2400" spc="-5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or</a:t>
            </a:r>
            <a:r>
              <a:rPr lang="en-US" sz="2400" spc="-6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create</a:t>
            </a:r>
            <a:r>
              <a:rPr lang="en-US" sz="2400" spc="-75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signatures</a:t>
            </a:r>
            <a:endParaRPr lang="en-US"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883" y="292676"/>
            <a:ext cx="7825179" cy="59266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987" y="900811"/>
            <a:ext cx="77990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 Public-Key</a:t>
            </a:r>
            <a:r>
              <a:rPr spc="-15" dirty="0"/>
              <a:t> </a:t>
            </a:r>
            <a:r>
              <a:rPr spc="-10" dirty="0"/>
              <a:t>Cryptography?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597406"/>
            <a:ext cx="7948930" cy="379920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</a:tabLst>
            </a:pPr>
            <a:r>
              <a:rPr lang="en-US" sz="3200" dirty="0">
                <a:latin typeface="Arial MT"/>
                <a:cs typeface="Arial MT"/>
              </a:rPr>
              <a:t>Developed</a:t>
            </a:r>
            <a:r>
              <a:rPr lang="en-US" sz="3200" spc="-6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to</a:t>
            </a:r>
            <a:r>
              <a:rPr lang="en-US" sz="3200" spc="-3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address</a:t>
            </a:r>
            <a:r>
              <a:rPr lang="en-US" sz="3200" spc="-4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two</a:t>
            </a:r>
            <a:r>
              <a:rPr lang="en-US" sz="3200" spc="-4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key</a:t>
            </a:r>
            <a:r>
              <a:rPr lang="en-US" sz="3200" spc="-20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issues:</a:t>
            </a:r>
            <a:endParaRPr lang="en-US" sz="3200" dirty="0">
              <a:latin typeface="Arial MT"/>
              <a:cs typeface="Arial MT"/>
            </a:endParaRPr>
          </a:p>
          <a:p>
            <a:pPr marL="756285" marR="17843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</a:tabLst>
            </a:pPr>
            <a:r>
              <a:rPr lang="en-US" sz="2800" b="1" dirty="0">
                <a:latin typeface="Arial"/>
                <a:cs typeface="Arial"/>
              </a:rPr>
              <a:t>Key</a:t>
            </a:r>
            <a:r>
              <a:rPr lang="en-US" sz="2800" b="1" spc="-55" dirty="0">
                <a:latin typeface="Arial"/>
                <a:cs typeface="Arial"/>
              </a:rPr>
              <a:t> </a:t>
            </a:r>
            <a:r>
              <a:rPr lang="en-US" sz="2800" b="1" dirty="0">
                <a:latin typeface="Arial"/>
                <a:cs typeface="Arial"/>
              </a:rPr>
              <a:t>distribution</a:t>
            </a:r>
            <a:r>
              <a:rPr lang="en-US" sz="2800" b="1" spc="-2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 MT"/>
                <a:cs typeface="Arial MT"/>
              </a:rPr>
              <a:t>–</a:t>
            </a:r>
            <a:r>
              <a:rPr lang="en-US" sz="2800" spc="-5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how</a:t>
            </a:r>
            <a:r>
              <a:rPr lang="en-US" sz="2800" spc="-5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to</a:t>
            </a:r>
            <a:r>
              <a:rPr lang="en-US" sz="2800" spc="-6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have</a:t>
            </a:r>
            <a:r>
              <a:rPr lang="en-US" sz="2800" spc="-5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secure </a:t>
            </a:r>
            <a:r>
              <a:rPr lang="en-US" sz="2800" dirty="0">
                <a:latin typeface="Arial MT"/>
                <a:cs typeface="Arial MT"/>
              </a:rPr>
              <a:t>communications</a:t>
            </a:r>
            <a:r>
              <a:rPr lang="en-US" sz="2800" spc="-9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in</a:t>
            </a:r>
            <a:r>
              <a:rPr lang="en-US" sz="2800" spc="-9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general</a:t>
            </a:r>
            <a:r>
              <a:rPr lang="en-US" sz="2800" spc="-9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without</a:t>
            </a:r>
            <a:r>
              <a:rPr lang="en-US" sz="2800" spc="-10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having</a:t>
            </a:r>
            <a:r>
              <a:rPr lang="en-US" sz="2800" spc="-95" dirty="0">
                <a:latin typeface="Arial MT"/>
                <a:cs typeface="Arial MT"/>
              </a:rPr>
              <a:t> </a:t>
            </a:r>
            <a:r>
              <a:rPr lang="en-US" sz="2800" spc="-25" dirty="0">
                <a:latin typeface="Arial MT"/>
                <a:cs typeface="Arial MT"/>
              </a:rPr>
              <a:t>to </a:t>
            </a:r>
            <a:r>
              <a:rPr lang="en-US" sz="2800" dirty="0">
                <a:latin typeface="Arial MT"/>
                <a:cs typeface="Arial MT"/>
              </a:rPr>
              <a:t>trust</a:t>
            </a:r>
            <a:r>
              <a:rPr lang="en-US" sz="2800" spc="-6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</a:t>
            </a:r>
            <a:r>
              <a:rPr lang="en-US" sz="2800" spc="-5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KDC</a:t>
            </a:r>
            <a:r>
              <a:rPr lang="en-US" sz="2800" spc="-4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with</a:t>
            </a:r>
            <a:r>
              <a:rPr lang="en-US" sz="2800" spc="-5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your</a:t>
            </a:r>
            <a:r>
              <a:rPr lang="en-US" sz="2800" spc="-55" dirty="0">
                <a:latin typeface="Arial MT"/>
                <a:cs typeface="Arial MT"/>
              </a:rPr>
              <a:t> </a:t>
            </a:r>
            <a:r>
              <a:rPr lang="en-US" sz="2800" spc="-25" dirty="0">
                <a:latin typeface="Arial MT"/>
                <a:cs typeface="Arial MT"/>
              </a:rPr>
              <a:t>key</a:t>
            </a:r>
            <a:endParaRPr lang="en-US" sz="2800" dirty="0">
              <a:latin typeface="Arial MT"/>
              <a:cs typeface="Arial MT"/>
            </a:endParaRPr>
          </a:p>
          <a:p>
            <a:pPr marL="1154430" lvl="2" indent="-227329">
              <a:lnSpc>
                <a:spcPct val="100000"/>
              </a:lnSpc>
              <a:spcBef>
                <a:spcPts val="590"/>
              </a:spcBef>
              <a:buChar char="•"/>
              <a:tabLst>
                <a:tab pos="1154430" algn="l"/>
              </a:tabLst>
            </a:pPr>
            <a:r>
              <a:rPr lang="en-US" sz="2400" dirty="0">
                <a:latin typeface="Arial MT"/>
                <a:cs typeface="Arial MT"/>
              </a:rPr>
              <a:t>No</a:t>
            </a:r>
            <a:r>
              <a:rPr lang="en-US" sz="2400" spc="-6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need</a:t>
            </a:r>
            <a:r>
              <a:rPr lang="en-US" sz="2400" spc="-4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for</a:t>
            </a:r>
            <a:r>
              <a:rPr lang="en-US" sz="2400" spc="-4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secure</a:t>
            </a:r>
            <a:r>
              <a:rPr lang="en-US" sz="2400" spc="-5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key</a:t>
            </a:r>
            <a:r>
              <a:rPr lang="en-US" sz="2400" spc="-45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delivery</a:t>
            </a:r>
            <a:endParaRPr lang="en-US" sz="2400" dirty="0">
              <a:latin typeface="Arial MT"/>
              <a:cs typeface="Arial MT"/>
            </a:endParaRPr>
          </a:p>
          <a:p>
            <a:pPr marL="1154430" lvl="2" indent="-227329">
              <a:lnSpc>
                <a:spcPct val="100000"/>
              </a:lnSpc>
              <a:spcBef>
                <a:spcPts val="580"/>
              </a:spcBef>
              <a:buChar char="•"/>
              <a:tabLst>
                <a:tab pos="1154430" algn="l"/>
              </a:tabLst>
            </a:pPr>
            <a:r>
              <a:rPr lang="en-US" sz="2400" dirty="0">
                <a:latin typeface="Arial MT"/>
                <a:cs typeface="Arial MT"/>
              </a:rPr>
              <a:t>No</a:t>
            </a:r>
            <a:r>
              <a:rPr lang="en-US" sz="2400" spc="-6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one</a:t>
            </a:r>
            <a:r>
              <a:rPr lang="en-US" sz="2400" spc="-4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else</a:t>
            </a:r>
            <a:r>
              <a:rPr lang="en-US" sz="2400" spc="-5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needs</a:t>
            </a:r>
            <a:r>
              <a:rPr lang="en-US" sz="2400" spc="-4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to</a:t>
            </a:r>
            <a:r>
              <a:rPr lang="en-US" sz="2400" spc="-5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know</a:t>
            </a:r>
            <a:r>
              <a:rPr lang="en-US" sz="2400" spc="-5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your</a:t>
            </a:r>
            <a:r>
              <a:rPr lang="en-US" sz="2400" spc="-5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private</a:t>
            </a:r>
            <a:r>
              <a:rPr lang="en-US" sz="2400" spc="-55" dirty="0">
                <a:latin typeface="Arial MT"/>
                <a:cs typeface="Arial MT"/>
              </a:rPr>
              <a:t> </a:t>
            </a:r>
            <a:r>
              <a:rPr lang="en-US" sz="2400" spc="-25" dirty="0">
                <a:latin typeface="Arial MT"/>
                <a:cs typeface="Arial MT"/>
              </a:rPr>
              <a:t>key</a:t>
            </a:r>
            <a:endParaRPr lang="en-US" sz="2400" dirty="0">
              <a:latin typeface="Arial MT"/>
              <a:cs typeface="Arial MT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55"/>
              </a:spcBef>
              <a:buFont typeface="Arial MT"/>
              <a:buChar char="–"/>
              <a:tabLst>
                <a:tab pos="756285" algn="l"/>
              </a:tabLst>
            </a:pPr>
            <a:r>
              <a:rPr lang="en-US" sz="2800" b="1" dirty="0">
                <a:latin typeface="Arial"/>
                <a:cs typeface="Arial"/>
              </a:rPr>
              <a:t>Digital</a:t>
            </a:r>
            <a:r>
              <a:rPr lang="en-US" sz="2800" b="1" spc="-60" dirty="0">
                <a:latin typeface="Arial"/>
                <a:cs typeface="Arial"/>
              </a:rPr>
              <a:t> </a:t>
            </a:r>
            <a:r>
              <a:rPr lang="en-US" sz="2800" b="1" dirty="0">
                <a:latin typeface="Arial"/>
                <a:cs typeface="Arial"/>
              </a:rPr>
              <a:t>signatures</a:t>
            </a:r>
            <a:r>
              <a:rPr lang="en-US" sz="2800" b="1" spc="-2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 MT"/>
                <a:cs typeface="Arial MT"/>
              </a:rPr>
              <a:t>–</a:t>
            </a:r>
            <a:r>
              <a:rPr lang="en-US" sz="2800" spc="-5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how</a:t>
            </a:r>
            <a:r>
              <a:rPr lang="en-US" sz="2800" spc="-5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to</a:t>
            </a:r>
            <a:r>
              <a:rPr lang="en-US" sz="2800" spc="-6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verify</a:t>
            </a:r>
            <a:r>
              <a:rPr lang="en-US" sz="2800" spc="-7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</a:t>
            </a:r>
            <a:r>
              <a:rPr lang="en-US" sz="2800" spc="-60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message 	</a:t>
            </a:r>
            <a:r>
              <a:rPr lang="en-US" sz="2800" dirty="0">
                <a:latin typeface="Arial MT"/>
                <a:cs typeface="Arial MT"/>
              </a:rPr>
              <a:t>comes</a:t>
            </a:r>
            <a:r>
              <a:rPr lang="en-US" sz="2800" spc="-6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intact</a:t>
            </a:r>
            <a:r>
              <a:rPr lang="en-US" sz="2800" spc="-6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from</a:t>
            </a:r>
            <a:r>
              <a:rPr lang="en-US" sz="2800" spc="-7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the</a:t>
            </a:r>
            <a:r>
              <a:rPr lang="en-US" sz="2800" spc="-6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claimed</a:t>
            </a:r>
            <a:r>
              <a:rPr lang="en-US" sz="2800" spc="-50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sender</a:t>
            </a:r>
            <a:endParaRPr lang="en-US"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374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Public-</a:t>
            </a:r>
            <a:r>
              <a:rPr dirty="0"/>
              <a:t>Key</a:t>
            </a:r>
            <a:r>
              <a:rPr spc="30" dirty="0"/>
              <a:t> </a:t>
            </a:r>
            <a:r>
              <a:rPr spc="-10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2208"/>
            <a:ext cx="7971790" cy="4791953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657225" indent="-342900">
              <a:lnSpc>
                <a:spcPts val="3460"/>
              </a:lnSpc>
              <a:spcBef>
                <a:spcPts val="535"/>
              </a:spcBef>
              <a:buChar char="•"/>
              <a:tabLst>
                <a:tab pos="355600" algn="l"/>
              </a:tabLst>
            </a:pPr>
            <a:r>
              <a:rPr lang="en-US" sz="3200" spc="-10" dirty="0">
                <a:latin typeface="Arial MT"/>
                <a:cs typeface="Arial MT"/>
              </a:rPr>
              <a:t>Public-</a:t>
            </a:r>
            <a:r>
              <a:rPr lang="en-US" sz="3200" dirty="0">
                <a:latin typeface="Arial MT"/>
                <a:cs typeface="Arial MT"/>
              </a:rPr>
              <a:t>key</a:t>
            </a:r>
            <a:r>
              <a:rPr lang="en-US" sz="3200" spc="-4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algorithms</a:t>
            </a:r>
            <a:r>
              <a:rPr lang="en-US" sz="3200" spc="-3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rely</a:t>
            </a:r>
            <a:r>
              <a:rPr lang="en-US" sz="3200" spc="-2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on</a:t>
            </a:r>
            <a:r>
              <a:rPr lang="en-US" sz="3200" spc="-3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two</a:t>
            </a:r>
            <a:r>
              <a:rPr lang="en-US" sz="3200" spc="-45" dirty="0">
                <a:latin typeface="Arial MT"/>
                <a:cs typeface="Arial MT"/>
              </a:rPr>
              <a:t> </a:t>
            </a:r>
            <a:r>
              <a:rPr lang="en-US" sz="3200" spc="-20" dirty="0">
                <a:latin typeface="Arial MT"/>
                <a:cs typeface="Arial MT"/>
              </a:rPr>
              <a:t>keys </a:t>
            </a:r>
            <a:r>
              <a:rPr lang="en-US" sz="3200" dirty="0">
                <a:latin typeface="Arial MT"/>
                <a:cs typeface="Arial MT"/>
              </a:rPr>
              <a:t>with</a:t>
            </a:r>
            <a:r>
              <a:rPr lang="en-US" sz="3200" spc="-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the</a:t>
            </a:r>
            <a:r>
              <a:rPr lang="en-US" sz="3200" spc="-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characteristics</a:t>
            </a:r>
            <a:r>
              <a:rPr lang="en-US" sz="3200" spc="-40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that</a:t>
            </a:r>
            <a:r>
              <a:rPr lang="en-US" sz="3200" spc="-2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it</a:t>
            </a:r>
            <a:r>
              <a:rPr lang="en-US" sz="3200" spc="5" dirty="0">
                <a:latin typeface="Arial MT"/>
                <a:cs typeface="Arial MT"/>
              </a:rPr>
              <a:t> </a:t>
            </a:r>
            <a:r>
              <a:rPr lang="en-US" sz="3200" spc="-25" dirty="0">
                <a:latin typeface="Arial MT"/>
                <a:cs typeface="Arial MT"/>
              </a:rPr>
              <a:t>is:</a:t>
            </a:r>
            <a:endParaRPr lang="en-US" sz="3200" dirty="0">
              <a:latin typeface="Arial MT"/>
              <a:cs typeface="Arial MT"/>
            </a:endParaRPr>
          </a:p>
          <a:p>
            <a:pPr marL="755015" marR="204470" lvl="1" indent="-285750">
              <a:lnSpc>
                <a:spcPts val="3020"/>
              </a:lnSpc>
              <a:spcBef>
                <a:spcPts val="685"/>
              </a:spcBef>
              <a:buChar char="–"/>
              <a:tabLst>
                <a:tab pos="756285" algn="l"/>
              </a:tabLst>
            </a:pPr>
            <a:r>
              <a:rPr lang="en-US" sz="2800" dirty="0">
                <a:latin typeface="Arial MT"/>
                <a:cs typeface="Arial MT"/>
              </a:rPr>
              <a:t>Computationally</a:t>
            </a:r>
            <a:r>
              <a:rPr lang="en-US" sz="2800" spc="-8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infeasible</a:t>
            </a:r>
            <a:r>
              <a:rPr lang="en-US" sz="2800" spc="-10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to</a:t>
            </a:r>
            <a:r>
              <a:rPr lang="en-US" sz="2800" spc="-10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find</a:t>
            </a:r>
            <a:r>
              <a:rPr lang="en-US" sz="2800" spc="-8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decryption 	</a:t>
            </a:r>
            <a:r>
              <a:rPr lang="en-US" sz="2800" dirty="0">
                <a:latin typeface="Arial MT"/>
                <a:cs typeface="Arial MT"/>
              </a:rPr>
              <a:t>key</a:t>
            </a:r>
            <a:r>
              <a:rPr lang="en-US" sz="2800" spc="-8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knowing</a:t>
            </a:r>
            <a:r>
              <a:rPr lang="en-US" sz="2800" spc="-6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only</a:t>
            </a:r>
            <a:r>
              <a:rPr lang="en-US" sz="2800" spc="-7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algorithm</a:t>
            </a:r>
            <a:r>
              <a:rPr lang="en-US" sz="2800" spc="-6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&amp;</a:t>
            </a:r>
            <a:r>
              <a:rPr lang="en-US" sz="2800" spc="-8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encryption</a:t>
            </a:r>
            <a:r>
              <a:rPr lang="en-US" sz="2800" spc="-80" dirty="0">
                <a:latin typeface="Arial MT"/>
                <a:cs typeface="Arial MT"/>
              </a:rPr>
              <a:t> </a:t>
            </a:r>
            <a:r>
              <a:rPr lang="en-US" sz="2800" spc="-25" dirty="0">
                <a:latin typeface="Arial MT"/>
                <a:cs typeface="Arial MT"/>
              </a:rPr>
              <a:t>key</a:t>
            </a:r>
            <a:endParaRPr lang="en-US" sz="2800" dirty="0">
              <a:latin typeface="Arial MT"/>
              <a:cs typeface="Arial MT"/>
            </a:endParaRPr>
          </a:p>
          <a:p>
            <a:pPr marL="755015" marR="5080" lvl="1" indent="-285750">
              <a:lnSpc>
                <a:spcPts val="3030"/>
              </a:lnSpc>
              <a:spcBef>
                <a:spcPts val="670"/>
              </a:spcBef>
              <a:buChar char="–"/>
              <a:tabLst>
                <a:tab pos="756285" algn="l"/>
              </a:tabLst>
            </a:pPr>
            <a:r>
              <a:rPr lang="en-US" sz="2800" spc="-10" dirty="0">
                <a:latin typeface="Arial MT"/>
                <a:cs typeface="Arial MT"/>
              </a:rPr>
              <a:t>Computationally</a:t>
            </a:r>
            <a:r>
              <a:rPr lang="en-US" sz="2800" spc="-5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easy</a:t>
            </a:r>
            <a:r>
              <a:rPr lang="en-US" sz="2800" spc="-6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to</a:t>
            </a:r>
            <a:r>
              <a:rPr lang="en-US" sz="2800" spc="-70" dirty="0">
                <a:latin typeface="Arial MT"/>
                <a:cs typeface="Arial MT"/>
              </a:rPr>
              <a:t> </a:t>
            </a:r>
            <a:r>
              <a:rPr lang="en-US" sz="2800" dirty="0" err="1">
                <a:latin typeface="Arial MT"/>
                <a:cs typeface="Arial MT"/>
              </a:rPr>
              <a:t>en</a:t>
            </a:r>
            <a:r>
              <a:rPr lang="en-US" sz="2800" dirty="0">
                <a:latin typeface="Arial MT"/>
                <a:cs typeface="Arial MT"/>
              </a:rPr>
              <a:t>/decrypt</a:t>
            </a:r>
            <a:r>
              <a:rPr lang="en-US" sz="2800" spc="-6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messages </a:t>
            </a:r>
            <a:r>
              <a:rPr lang="en-US" sz="2800" dirty="0">
                <a:latin typeface="Arial MT"/>
                <a:cs typeface="Arial MT"/>
              </a:rPr>
              <a:t>when</a:t>
            </a:r>
            <a:r>
              <a:rPr lang="en-US" sz="2800" spc="-5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the</a:t>
            </a:r>
            <a:r>
              <a:rPr lang="en-US" sz="2800" spc="-6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relevant</a:t>
            </a:r>
            <a:r>
              <a:rPr lang="en-US" sz="2800" spc="-7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(</a:t>
            </a:r>
            <a:r>
              <a:rPr lang="en-US" sz="2800" dirty="0" err="1">
                <a:latin typeface="Arial MT"/>
                <a:cs typeface="Arial MT"/>
              </a:rPr>
              <a:t>en</a:t>
            </a:r>
            <a:r>
              <a:rPr lang="en-US" sz="2800" dirty="0">
                <a:latin typeface="Arial MT"/>
                <a:cs typeface="Arial MT"/>
              </a:rPr>
              <a:t>/decrypt)</a:t>
            </a:r>
            <a:r>
              <a:rPr lang="en-US" sz="2800" spc="-6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key</a:t>
            </a:r>
            <a:r>
              <a:rPr lang="en-US" sz="2800" spc="-7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is</a:t>
            </a:r>
            <a:r>
              <a:rPr lang="en-US" sz="2800" spc="-7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known</a:t>
            </a:r>
            <a:endParaRPr lang="en-US" sz="2800" dirty="0">
              <a:latin typeface="Arial MT"/>
              <a:cs typeface="Arial MT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290"/>
              </a:spcBef>
              <a:buChar char="–"/>
              <a:tabLst>
                <a:tab pos="755650" algn="l"/>
              </a:tabLst>
            </a:pPr>
            <a:r>
              <a:rPr lang="en-US" sz="2800" spc="-25" dirty="0" err="1">
                <a:latin typeface="Arial MT"/>
                <a:cs typeface="Arial MT"/>
              </a:rPr>
              <a:t>Oneway</a:t>
            </a:r>
            <a:r>
              <a:rPr lang="en-US" sz="2800" spc="-25" dirty="0">
                <a:latin typeface="Arial MT"/>
                <a:cs typeface="Arial MT"/>
              </a:rPr>
              <a:t>-</a:t>
            </a:r>
            <a:r>
              <a:rPr lang="en-US" sz="2800" dirty="0">
                <a:latin typeface="Arial MT"/>
                <a:cs typeface="Arial MT"/>
              </a:rPr>
              <a:t>ness</a:t>
            </a:r>
            <a:r>
              <a:rPr lang="en-US" sz="2800" spc="-4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is</a:t>
            </a:r>
            <a:r>
              <a:rPr lang="en-US" sz="2800" spc="-6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desirable: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 err="1">
                <a:latin typeface="Arial MT"/>
                <a:cs typeface="Arial MT"/>
              </a:rPr>
              <a:t>exp</a:t>
            </a:r>
            <a:r>
              <a:rPr lang="en-US" sz="2800" dirty="0">
                <a:latin typeface="Arial MT"/>
                <a:cs typeface="Arial MT"/>
              </a:rPr>
              <a:t>/log,</a:t>
            </a:r>
            <a:r>
              <a:rPr lang="en-US" sz="2800" spc="-50" dirty="0">
                <a:latin typeface="Arial MT"/>
                <a:cs typeface="Arial MT"/>
              </a:rPr>
              <a:t> </a:t>
            </a:r>
            <a:r>
              <a:rPr lang="en-US" sz="2800" spc="-10" dirty="0" err="1">
                <a:latin typeface="Arial MT"/>
                <a:cs typeface="Arial MT"/>
              </a:rPr>
              <a:t>mul</a:t>
            </a:r>
            <a:r>
              <a:rPr lang="en-US" sz="2800" spc="-10" dirty="0">
                <a:latin typeface="Arial MT"/>
                <a:cs typeface="Arial MT"/>
              </a:rPr>
              <a:t>/</a:t>
            </a:r>
            <a:r>
              <a:rPr lang="en-US" sz="2800" spc="-10" dirty="0" err="1">
                <a:latin typeface="Arial MT"/>
                <a:cs typeface="Arial MT"/>
              </a:rPr>
              <a:t>fac</a:t>
            </a:r>
            <a:endParaRPr lang="en-US" sz="2800" dirty="0">
              <a:latin typeface="Arial MT"/>
              <a:cs typeface="Arial MT"/>
            </a:endParaRPr>
          </a:p>
          <a:p>
            <a:pPr marL="755015" marR="104139" lvl="1" indent="-285750" algn="just">
              <a:lnSpc>
                <a:spcPct val="90000"/>
              </a:lnSpc>
              <a:spcBef>
                <a:spcPts val="670"/>
              </a:spcBef>
              <a:buChar char="–"/>
              <a:tabLst>
                <a:tab pos="756285" algn="l"/>
              </a:tabLst>
            </a:pPr>
            <a:r>
              <a:rPr lang="en-US" sz="2800" dirty="0">
                <a:latin typeface="Arial MT"/>
                <a:cs typeface="Arial MT"/>
              </a:rPr>
              <a:t>Either</a:t>
            </a:r>
            <a:r>
              <a:rPr lang="en-US" sz="2800" spc="-5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of</a:t>
            </a:r>
            <a:r>
              <a:rPr lang="en-US" sz="2800" spc="-5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the</a:t>
            </a:r>
            <a:r>
              <a:rPr lang="en-US" sz="2800" spc="-4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two</a:t>
            </a:r>
            <a:r>
              <a:rPr lang="en-US" sz="2800" spc="-6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related</a:t>
            </a:r>
            <a:r>
              <a:rPr lang="en-US" sz="2800" spc="-4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keys</a:t>
            </a:r>
            <a:r>
              <a:rPr lang="en-US" sz="2800" spc="-6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can</a:t>
            </a:r>
            <a:r>
              <a:rPr lang="en-US" sz="2800" spc="-5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be</a:t>
            </a:r>
            <a:r>
              <a:rPr lang="en-US" sz="2800" spc="-5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used</a:t>
            </a:r>
            <a:r>
              <a:rPr lang="en-US" sz="2800" spc="-60" dirty="0">
                <a:latin typeface="Arial MT"/>
                <a:cs typeface="Arial MT"/>
              </a:rPr>
              <a:t> </a:t>
            </a:r>
            <a:r>
              <a:rPr lang="en-US" sz="2800" spc="-25" dirty="0">
                <a:latin typeface="Arial MT"/>
                <a:cs typeface="Arial MT"/>
              </a:rPr>
              <a:t>for 	</a:t>
            </a:r>
            <a:r>
              <a:rPr lang="en-US" sz="2800" dirty="0">
                <a:latin typeface="Arial MT"/>
                <a:cs typeface="Arial MT"/>
              </a:rPr>
              <a:t>encryption,</a:t>
            </a:r>
            <a:r>
              <a:rPr lang="en-US" sz="2800" spc="-7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with</a:t>
            </a:r>
            <a:r>
              <a:rPr lang="en-US" sz="2800" spc="-5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the</a:t>
            </a:r>
            <a:r>
              <a:rPr lang="en-US" sz="2800" spc="-7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other</a:t>
            </a:r>
            <a:r>
              <a:rPr lang="en-US" sz="2800" spc="-6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used</a:t>
            </a:r>
            <a:r>
              <a:rPr lang="en-US" sz="2800" spc="-6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for</a:t>
            </a:r>
            <a:r>
              <a:rPr lang="en-US" sz="2800" spc="-70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decryption 	</a:t>
            </a:r>
            <a:r>
              <a:rPr lang="en-US" sz="2800" dirty="0">
                <a:latin typeface="Arial MT"/>
                <a:cs typeface="Arial MT"/>
              </a:rPr>
              <a:t>(in</a:t>
            </a:r>
            <a:r>
              <a:rPr lang="en-US" sz="2800" spc="-5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some</a:t>
            </a:r>
            <a:r>
              <a:rPr lang="en-US" sz="2800" spc="-55" dirty="0">
                <a:latin typeface="Arial MT"/>
                <a:cs typeface="Arial MT"/>
              </a:rPr>
              <a:t> </a:t>
            </a:r>
            <a:r>
              <a:rPr lang="en-US" sz="2800" spc="-10" dirty="0">
                <a:latin typeface="Arial MT"/>
                <a:cs typeface="Arial MT"/>
              </a:rPr>
              <a:t>schemes)</a:t>
            </a:r>
            <a:endParaRPr lang="en-US"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28600"/>
            <a:ext cx="7467600" cy="1280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algn="ctr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Public-</a:t>
            </a:r>
            <a:r>
              <a:rPr sz="4000" dirty="0"/>
              <a:t>Key</a:t>
            </a:r>
            <a:r>
              <a:rPr sz="4000" spc="-30" dirty="0"/>
              <a:t> </a:t>
            </a:r>
            <a:r>
              <a:rPr sz="4000" spc="-10" dirty="0"/>
              <a:t>Cryptosystems:</a:t>
            </a:r>
            <a:r>
              <a:rPr lang="en-US" sz="4000" spc="-10" dirty="0"/>
              <a:t> </a:t>
            </a:r>
            <a:r>
              <a:rPr sz="4000" spc="-10" dirty="0"/>
              <a:t>Secrecy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2100" y="1600200"/>
            <a:ext cx="6477000" cy="51199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28600"/>
            <a:ext cx="72362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39545" marR="5080" indent="-1426845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Public-</a:t>
            </a:r>
            <a:r>
              <a:rPr sz="4000" dirty="0"/>
              <a:t>Key</a:t>
            </a:r>
            <a:r>
              <a:rPr sz="4000" spc="-25" dirty="0"/>
              <a:t> </a:t>
            </a:r>
            <a:r>
              <a:rPr sz="4000" spc="-10" dirty="0"/>
              <a:t>Cryptosystems: Authentication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752600"/>
            <a:ext cx="5410200" cy="50109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223</TotalTime>
  <Words>1359</Words>
  <Application>Microsoft Office PowerPoint</Application>
  <PresentationFormat>On-screen Show (4:3)</PresentationFormat>
  <Paragraphs>160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Adobe Devanagari</vt:lpstr>
      <vt:lpstr>Arial</vt:lpstr>
      <vt:lpstr>Arial MT</vt:lpstr>
      <vt:lpstr>Century Gothic</vt:lpstr>
      <vt:lpstr>Courier New</vt:lpstr>
      <vt:lpstr>Wingdings</vt:lpstr>
      <vt:lpstr>Wingdings 3</vt:lpstr>
      <vt:lpstr>Wisp</vt:lpstr>
      <vt:lpstr>Public Key Cryptography  &amp;  RSA</vt:lpstr>
      <vt:lpstr>Private-Key Cryptography</vt:lpstr>
      <vt:lpstr>Public-Key Cryptography</vt:lpstr>
      <vt:lpstr>Public-Key Cryptography</vt:lpstr>
      <vt:lpstr>PowerPoint Presentation</vt:lpstr>
      <vt:lpstr>Why Public-Key Cryptography?</vt:lpstr>
      <vt:lpstr>Public-Key Characteristics</vt:lpstr>
      <vt:lpstr>Public-Key Cryptosystems: Secrecy</vt:lpstr>
      <vt:lpstr>Public-Key Cryptosystems: Authentication</vt:lpstr>
      <vt:lpstr>Public-Key Cryptosystems:  Secrecy and Authentication</vt:lpstr>
      <vt:lpstr>Public-Key Applications</vt:lpstr>
      <vt:lpstr>Security of Public Key Schemes</vt:lpstr>
      <vt:lpstr>PowerPoint Presentation</vt:lpstr>
      <vt:lpstr>RSA Key Setup</vt:lpstr>
      <vt:lpstr>RSA Example</vt:lpstr>
      <vt:lpstr>RSA Example cont</vt:lpstr>
      <vt:lpstr>Use of RSA</vt:lpstr>
      <vt:lpstr>Block size of RSA</vt:lpstr>
      <vt:lpstr>Why RSA Works</vt:lpstr>
      <vt:lpstr>Exponentiation</vt:lpstr>
      <vt:lpstr>RSA Key Generation</vt:lpstr>
      <vt:lpstr>RSA Security</vt:lpstr>
      <vt:lpstr>Factoring Problem</vt:lpstr>
      <vt:lpstr>Timing Attacks</vt:lpstr>
      <vt:lpstr>Demonstrate the RSA Encryption and Decryption using p=3, q=11&amp; e= 7 of a message M = 2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3/e</dc:title>
  <dc:subject>Lecture Overheads - Ch 9</dc:subject>
  <dc:creator>Dr Lawrie Brown</dc:creator>
  <cp:lastModifiedBy>keerthy santhosh</cp:lastModifiedBy>
  <cp:revision>12</cp:revision>
  <dcterms:created xsi:type="dcterms:W3CDTF">2024-08-13T10:46:44Z</dcterms:created>
  <dcterms:modified xsi:type="dcterms:W3CDTF">2024-08-19T02:05:03Z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2024-08-13T00:00:00Z</vt:filetime>
  </property>
  <property fmtid="{D5CDD505-2E9C-101B-9397-08002B2CF9AE}" pid="5" name="Producer">
    <vt:lpwstr>Microsoft® PowerPoint® 2016</vt:lpwstr>
  </property>
</Properties>
</file>