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06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1849874"/>
            <a:ext cx="4919186" cy="452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Chinese Remainder Theorem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700349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Chinese Remainder Theorem (CRT) is a powerful tool in number theory, offering a solution to solving systems of congruences. This theorem has a rich history and has applications in various fields like cryptography and computer science.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0095" y="597218"/>
            <a:ext cx="7623810" cy="1357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42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Statement of the Chinese Remainder Theorem</a:t>
            </a:r>
            <a:endParaRPr lang="en-US" sz="4275" dirty="0"/>
          </a:p>
        </p:txBody>
      </p:sp>
      <p:sp>
        <p:nvSpPr>
          <p:cNvPr id="7" name="Text 3"/>
          <p:cNvSpPr/>
          <p:nvPr/>
        </p:nvSpPr>
        <p:spPr>
          <a:xfrm>
            <a:off x="760095" y="2280285"/>
            <a:ext cx="7623810" cy="1042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CRT states that if you have a system of linear congruences where the moduli are pairwise coprime (no common factors other than 1), then there exists a unique solution modulo the product of the moduli.</a:t>
            </a:r>
            <a:endParaRPr lang="en-US" sz="1710" dirty="0"/>
          </a:p>
        </p:txBody>
      </p:sp>
      <p:sp>
        <p:nvSpPr>
          <p:cNvPr id="8" name="Shape 4"/>
          <p:cNvSpPr/>
          <p:nvPr/>
        </p:nvSpPr>
        <p:spPr>
          <a:xfrm>
            <a:off x="760095" y="3811191"/>
            <a:ext cx="488633" cy="48863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9" name="Text 5"/>
          <p:cNvSpPr/>
          <p:nvPr/>
        </p:nvSpPr>
        <p:spPr>
          <a:xfrm>
            <a:off x="930235" y="3892629"/>
            <a:ext cx="148233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565" dirty="0"/>
          </a:p>
        </p:txBody>
      </p:sp>
      <p:sp>
        <p:nvSpPr>
          <p:cNvPr id="10" name="Text 6"/>
          <p:cNvSpPr/>
          <p:nvPr/>
        </p:nvSpPr>
        <p:spPr>
          <a:xfrm>
            <a:off x="1465898" y="3811191"/>
            <a:ext cx="2997518" cy="678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System of Congruences</a:t>
            </a:r>
            <a:endParaRPr lang="en-US" sz="2138" dirty="0"/>
          </a:p>
        </p:txBody>
      </p:sp>
      <p:sp>
        <p:nvSpPr>
          <p:cNvPr id="11" name="Text 7"/>
          <p:cNvSpPr/>
          <p:nvPr/>
        </p:nvSpPr>
        <p:spPr>
          <a:xfrm>
            <a:off x="1465898" y="4620101"/>
            <a:ext cx="2997518" cy="1389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system of congruences involves multiple equations relating integers to remainders.</a:t>
            </a:r>
            <a:endParaRPr lang="en-US" sz="1710" dirty="0"/>
          </a:p>
        </p:txBody>
      </p:sp>
      <p:sp>
        <p:nvSpPr>
          <p:cNvPr id="12" name="Shape 8"/>
          <p:cNvSpPr/>
          <p:nvPr/>
        </p:nvSpPr>
        <p:spPr>
          <a:xfrm>
            <a:off x="4680585" y="3811191"/>
            <a:ext cx="488633" cy="48863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3" name="Text 9"/>
          <p:cNvSpPr/>
          <p:nvPr/>
        </p:nvSpPr>
        <p:spPr>
          <a:xfrm>
            <a:off x="4815364" y="3892629"/>
            <a:ext cx="218956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565" dirty="0"/>
          </a:p>
        </p:txBody>
      </p:sp>
      <p:sp>
        <p:nvSpPr>
          <p:cNvPr id="14" name="Text 10"/>
          <p:cNvSpPr/>
          <p:nvPr/>
        </p:nvSpPr>
        <p:spPr>
          <a:xfrm>
            <a:off x="5386388" y="3811191"/>
            <a:ext cx="2997518" cy="678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Pairwise Coprime Moduli</a:t>
            </a:r>
            <a:endParaRPr lang="en-US" sz="2138" dirty="0"/>
          </a:p>
        </p:txBody>
      </p:sp>
      <p:sp>
        <p:nvSpPr>
          <p:cNvPr id="15" name="Text 11"/>
          <p:cNvSpPr/>
          <p:nvPr/>
        </p:nvSpPr>
        <p:spPr>
          <a:xfrm>
            <a:off x="5386388" y="4620101"/>
            <a:ext cx="2997518" cy="1389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moduli in the system should not share any common divisors other than 1.</a:t>
            </a:r>
            <a:endParaRPr lang="en-US" sz="1710" dirty="0"/>
          </a:p>
        </p:txBody>
      </p:sp>
      <p:sp>
        <p:nvSpPr>
          <p:cNvPr id="16" name="Shape 12"/>
          <p:cNvSpPr/>
          <p:nvPr/>
        </p:nvSpPr>
        <p:spPr>
          <a:xfrm>
            <a:off x="760095" y="6471285"/>
            <a:ext cx="488633" cy="48863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7" name="Text 13"/>
          <p:cNvSpPr/>
          <p:nvPr/>
        </p:nvSpPr>
        <p:spPr>
          <a:xfrm>
            <a:off x="895588" y="6552724"/>
            <a:ext cx="217646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565" dirty="0"/>
          </a:p>
        </p:txBody>
      </p:sp>
      <p:sp>
        <p:nvSpPr>
          <p:cNvPr id="18" name="Text 14"/>
          <p:cNvSpPr/>
          <p:nvPr/>
        </p:nvSpPr>
        <p:spPr>
          <a:xfrm>
            <a:off x="1465898" y="6471285"/>
            <a:ext cx="2714625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Unique Solution</a:t>
            </a:r>
            <a:endParaRPr lang="en-US" sz="2138" dirty="0"/>
          </a:p>
        </p:txBody>
      </p:sp>
      <p:sp>
        <p:nvSpPr>
          <p:cNvPr id="19" name="Text 15"/>
          <p:cNvSpPr/>
          <p:nvPr/>
        </p:nvSpPr>
        <p:spPr>
          <a:xfrm>
            <a:off x="1465898" y="6940868"/>
            <a:ext cx="6918008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CRT guarantees a unique solution modulo the product of the moduli.</a:t>
            </a:r>
            <a:endParaRPr lang="en-US" sz="171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29D1D8-0642-453F-8BF4-A1B70466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77" y="2083777"/>
            <a:ext cx="6062424" cy="4776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FB8D0-37A0-4EFD-B268-3F55FBEB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36" y="1043983"/>
            <a:ext cx="11804184" cy="1731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A8886-9466-43F8-B857-C25DE7DE1D18}"/>
              </a:ext>
            </a:extLst>
          </p:cNvPr>
          <p:cNvSpPr txBox="1"/>
          <p:nvPr/>
        </p:nvSpPr>
        <p:spPr>
          <a:xfrm>
            <a:off x="1052623" y="229727"/>
            <a:ext cx="332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04F20-315D-4FF9-B44E-0C1DACC4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86" y="2943021"/>
            <a:ext cx="2529565" cy="16729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B30654-264C-4668-BDB7-AAB9960F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84683"/>
              </p:ext>
            </p:extLst>
          </p:nvPr>
        </p:nvGraphicFramePr>
        <p:xfrm>
          <a:off x="2293728" y="5458693"/>
          <a:ext cx="78028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07659953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0799176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0210356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5384685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3449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  <a:r>
                        <a:rPr lang="en-US" baseline="30000" dirty="0"/>
                        <a:t>-1</a:t>
                      </a:r>
                      <a:endParaRPr lang="en-IN" baseline="30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baseline="30000" dirty="0"/>
                    </a:p>
                    <a:p>
                      <a:endParaRPr lang="en-US" baseline="30000" dirty="0"/>
                    </a:p>
                    <a:p>
                      <a:r>
                        <a:rPr lang="en-US" baseline="0" dirty="0"/>
                        <a:t>M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r>
                        <a:rPr lang="en-US" baseline="30000" dirty="0"/>
                        <a:t>-1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8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 </a:t>
                      </a:r>
                      <a:r>
                        <a:rPr lang="en-US" baseline="30000" dirty="0"/>
                        <a:t>-1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3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4661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6" name="Text 2"/>
          <p:cNvSpPr/>
          <p:nvPr/>
        </p:nvSpPr>
        <p:spPr>
          <a:xfrm>
            <a:off x="2306874" y="328953"/>
            <a:ext cx="7941469" cy="1073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27"/>
              </a:lnSpc>
              <a:buNone/>
            </a:pPr>
            <a:r>
              <a:rPr lang="en-US" sz="338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Solving Systems of Linear Congruences</a:t>
            </a:r>
            <a:endParaRPr lang="en-US" sz="3382" dirty="0"/>
          </a:p>
        </p:txBody>
      </p:sp>
      <p:sp>
        <p:nvSpPr>
          <p:cNvPr id="7" name="Text 3"/>
          <p:cNvSpPr/>
          <p:nvPr/>
        </p:nvSpPr>
        <p:spPr>
          <a:xfrm>
            <a:off x="1359399" y="1581270"/>
            <a:ext cx="12519312" cy="824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CRT provides a systematic approach for solving systems of linear congruences where the moduli are pairwise coprime. This allows for finding a unique solution that satisfies all the congruences simultaneously.</a:t>
            </a:r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2070126" y="3398042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1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3801183" y="3403699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Verify that the moduli are pairwise coprime.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091374" y="4052943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2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3801183" y="4012498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Calculate the product of the moduli (M).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2091374" y="4602123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3</a:t>
            </a:r>
            <a:endParaRPr lang="en-US" sz="2000" dirty="0"/>
          </a:p>
        </p:txBody>
      </p:sp>
      <p:sp>
        <p:nvSpPr>
          <p:cNvPr id="15" name="Text 11"/>
          <p:cNvSpPr/>
          <p:nvPr/>
        </p:nvSpPr>
        <p:spPr>
          <a:xfrm>
            <a:off x="3801183" y="4506175"/>
            <a:ext cx="8807566" cy="549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each congruence, find the modular inverse of the modulus with respect to m.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2091374" y="5372933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4</a:t>
            </a:r>
            <a:endParaRPr lang="en-US" sz="2000" dirty="0"/>
          </a:p>
        </p:txBody>
      </p:sp>
      <p:sp>
        <p:nvSpPr>
          <p:cNvPr id="17" name="Text 13"/>
          <p:cNvSpPr/>
          <p:nvPr/>
        </p:nvSpPr>
        <p:spPr>
          <a:xfrm>
            <a:off x="3801182" y="5438495"/>
            <a:ext cx="8909531" cy="824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Multiply each remainder by its corresponding modular inverse and sum the results.</a:t>
            </a:r>
            <a:endParaRPr lang="en-US" sz="2000" dirty="0"/>
          </a:p>
        </p:txBody>
      </p:sp>
      <p:sp>
        <p:nvSpPr>
          <p:cNvPr id="19" name="Text 15"/>
          <p:cNvSpPr/>
          <p:nvPr/>
        </p:nvSpPr>
        <p:spPr>
          <a:xfrm>
            <a:off x="2091374" y="6418540"/>
            <a:ext cx="362354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5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3801182" y="6418539"/>
            <a:ext cx="8737844" cy="549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64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sum obtained in Step 4 represents the solution modulo 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440" y="882868"/>
            <a:ext cx="775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Find X if : </a:t>
            </a:r>
          </a:p>
          <a:p>
            <a:pPr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	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x≡2mod3</a:t>
            </a:r>
          </a:p>
          <a:p>
            <a:pPr lvl="2" algn="ctr"/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</a:t>
            </a:r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≡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2mod4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pPr lvl="2"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x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≡1mod5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 smtClean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440" y="882868"/>
            <a:ext cx="775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Find X if : </a:t>
            </a:r>
          </a:p>
          <a:p>
            <a:pPr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	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x≡2mod5</a:t>
            </a:r>
          </a:p>
          <a:p>
            <a:pPr lvl="2" algn="ctr"/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x≡7mod7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pPr lvl="2"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 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   x≡10mod11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 smtClean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440" y="882868"/>
            <a:ext cx="775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Find X if : </a:t>
            </a:r>
          </a:p>
          <a:p>
            <a:pPr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	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x≡3mod7</a:t>
            </a:r>
          </a:p>
          <a:p>
            <a:pPr lvl="2" algn="ctr"/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x≡3mod5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pPr lvl="2" algn="ctr"/>
            <a:r>
              <a:rPr lang="en-US" sz="2800" dirty="0">
                <a:latin typeface="Tomorrow"/>
                <a:ea typeface="Tomorrow"/>
                <a:cs typeface="Adobe Devanagari" panose="02040503050201020203" pitchFamily="18" charset="0"/>
              </a:rPr>
              <a:t>x</a:t>
            </a:r>
            <a:r>
              <a:rPr lang="en-US" sz="2800" dirty="0" smtClean="0">
                <a:latin typeface="Tomorrow"/>
                <a:ea typeface="Tomorrow"/>
                <a:cs typeface="Adobe Devanagari" panose="02040503050201020203" pitchFamily="18" charset="0"/>
              </a:rPr>
              <a:t>≡4mod12</a:t>
            </a:r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 smtClean="0">
              <a:latin typeface="Tomorrow"/>
              <a:ea typeface="Tomorrow"/>
              <a:cs typeface="Adobe Devanagari" panose="02040503050201020203" pitchFamily="18" charset="0"/>
            </a:endParaRPr>
          </a:p>
          <a:p>
            <a:endParaRPr lang="en-US" sz="2800" dirty="0">
              <a:latin typeface="Tomorrow"/>
              <a:ea typeface="Tomorrow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0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279</Words>
  <Application>Microsoft Office PowerPoint</Application>
  <PresentationFormat>Custom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Devanagari</vt:lpstr>
      <vt:lpstr>Arial</vt:lpstr>
      <vt:lpstr>Calibri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7</cp:revision>
  <dcterms:created xsi:type="dcterms:W3CDTF">2024-07-03T17:14:45Z</dcterms:created>
  <dcterms:modified xsi:type="dcterms:W3CDTF">2024-07-09T05:00:27Z</dcterms:modified>
</cp:coreProperties>
</file>