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9C12-75EC-4755-8CE6-7167E9E62280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3670-D189-4114-BF47-93BF7828C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77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9C12-75EC-4755-8CE6-7167E9E62280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3670-D189-4114-BF47-93BF7828C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63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9C12-75EC-4755-8CE6-7167E9E62280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3670-D189-4114-BF47-93BF7828C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699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9C12-75EC-4755-8CE6-7167E9E62280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3670-D189-4114-BF47-93BF7828C5F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8291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9C12-75EC-4755-8CE6-7167E9E62280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3670-D189-4114-BF47-93BF7828C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104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9C12-75EC-4755-8CE6-7167E9E62280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3670-D189-4114-BF47-93BF7828C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041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9C12-75EC-4755-8CE6-7167E9E62280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3670-D189-4114-BF47-93BF7828C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103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9C12-75EC-4755-8CE6-7167E9E62280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3670-D189-4114-BF47-93BF7828C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147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9C12-75EC-4755-8CE6-7167E9E62280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3670-D189-4114-BF47-93BF7828C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51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9C12-75EC-4755-8CE6-7167E9E62280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3670-D189-4114-BF47-93BF7828C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46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9C12-75EC-4755-8CE6-7167E9E62280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3670-D189-4114-BF47-93BF7828C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55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9C12-75EC-4755-8CE6-7167E9E62280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3670-D189-4114-BF47-93BF7828C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49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9C12-75EC-4755-8CE6-7167E9E62280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3670-D189-4114-BF47-93BF7828C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39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9C12-75EC-4755-8CE6-7167E9E62280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3670-D189-4114-BF47-93BF7828C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4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9C12-75EC-4755-8CE6-7167E9E62280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3670-D189-4114-BF47-93BF7828C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10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9C12-75EC-4755-8CE6-7167E9E62280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3670-D189-4114-BF47-93BF7828C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03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9C12-75EC-4755-8CE6-7167E9E62280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3670-D189-4114-BF47-93BF7828C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69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f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72E9C12-75EC-4755-8CE6-7167E9E62280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E813670-D189-4114-BF47-93BF7828C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865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030B-39BB-4AAD-B18E-D78D6133DD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Primitive Roots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and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 err="1">
                <a:solidFill>
                  <a:srgbClr val="7030A0"/>
                </a:solidFill>
              </a:rPr>
              <a:t>DiscretE</a:t>
            </a:r>
            <a:r>
              <a:rPr lang="en-US" dirty="0">
                <a:solidFill>
                  <a:srgbClr val="7030A0"/>
                </a:solidFill>
              </a:rPr>
              <a:t> Logarithms</a:t>
            </a:r>
            <a:br>
              <a:rPr lang="en-US" dirty="0">
                <a:solidFill>
                  <a:srgbClr val="7030A0"/>
                </a:solidFill>
              </a:rPr>
            </a:b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85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BC7D-DE4A-474F-A4AD-3B0CD981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81" y="160402"/>
            <a:ext cx="10364451" cy="1596177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Primitive roots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B29B-0CB6-4DDE-80A0-8161D56211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26368" y="1200765"/>
            <a:ext cx="10363826" cy="34241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rgbClr val="7030A0"/>
                </a:solidFill>
              </a:rPr>
              <a:t>A primitive root modulo n is an integer </a:t>
            </a:r>
            <a:r>
              <a:rPr lang="en-US" b="1" cap="none" dirty="0">
                <a:solidFill>
                  <a:srgbClr val="7030A0"/>
                </a:solidFill>
              </a:rPr>
              <a:t>g</a:t>
            </a:r>
            <a:r>
              <a:rPr lang="en-US" cap="none" dirty="0">
                <a:solidFill>
                  <a:srgbClr val="7030A0"/>
                </a:solidFill>
              </a:rPr>
              <a:t> such that every number coprime to n is congruent to a power of g modulo 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7030A0"/>
                </a:solidFill>
              </a:rPr>
              <a:t>Example: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rgbClr val="7030A0"/>
                </a:solidFill>
              </a:rPr>
              <a:t>For n=7,  3 is a primitive root because 3</a:t>
            </a:r>
            <a:r>
              <a:rPr lang="en-US" cap="none" baseline="30000" dirty="0">
                <a:solidFill>
                  <a:srgbClr val="7030A0"/>
                </a:solidFill>
              </a:rPr>
              <a:t>1</a:t>
            </a:r>
            <a:r>
              <a:rPr lang="en-US" cap="none" dirty="0">
                <a:solidFill>
                  <a:srgbClr val="7030A0"/>
                </a:solidFill>
              </a:rPr>
              <a:t>,3</a:t>
            </a:r>
            <a:r>
              <a:rPr lang="en-US" cap="none" baseline="30000" dirty="0">
                <a:solidFill>
                  <a:srgbClr val="7030A0"/>
                </a:solidFill>
              </a:rPr>
              <a:t>2</a:t>
            </a:r>
            <a:r>
              <a:rPr lang="en-US" cap="none" dirty="0">
                <a:solidFill>
                  <a:srgbClr val="7030A0"/>
                </a:solidFill>
              </a:rPr>
              <a:t>,...,3</a:t>
            </a:r>
            <a:r>
              <a:rPr lang="en-US" cap="none" baseline="30000" dirty="0">
                <a:solidFill>
                  <a:srgbClr val="7030A0"/>
                </a:solidFill>
              </a:rPr>
              <a:t>6</a:t>
            </a:r>
            <a:r>
              <a:rPr lang="en-US" cap="none" dirty="0">
                <a:solidFill>
                  <a:srgbClr val="7030A0"/>
                </a:solidFill>
              </a:rPr>
              <a:t>mod  7 generate all numbers from 1 to 6.</a:t>
            </a:r>
            <a:endParaRPr lang="en-IN" cap="none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67194-C6CA-40FE-99B5-CD31B3FC1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455" y="3177860"/>
            <a:ext cx="5642023" cy="22543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AA63E6-4D00-4763-82B6-1E700139A340}"/>
              </a:ext>
            </a:extLst>
          </p:cNvPr>
          <p:cNvSpPr/>
          <p:nvPr/>
        </p:nvSpPr>
        <p:spPr>
          <a:xfrm>
            <a:off x="3706085" y="5586340"/>
            <a:ext cx="3462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The period of 3</a:t>
            </a:r>
            <a:r>
              <a:rPr lang="en-US" b="1" i="1" baseline="30000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b="1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 modulo 7 is 6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B9C5B8-2632-4C88-A63C-71F056A79A3E}"/>
              </a:ext>
            </a:extLst>
          </p:cNvPr>
          <p:cNvSpPr/>
          <p:nvPr/>
        </p:nvSpPr>
        <p:spPr>
          <a:xfrm>
            <a:off x="1788368" y="6046153"/>
            <a:ext cx="9081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 </a:t>
            </a:r>
            <a:r>
              <a:rPr lang="en-US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is a primitive root modulo </a:t>
            </a:r>
            <a:r>
              <a:rPr lang="en-US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and </a:t>
            </a:r>
            <a:r>
              <a:rPr lang="en-US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is prime, then the period of repetition is </a:t>
            </a:r>
            <a:r>
              <a:rPr lang="en-US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− 1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5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2FE3-BFA3-4418-9FA5-A71F5455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Primitive roots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AA9E02-3394-430D-A59A-78A4883BDA7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21772" y="2432909"/>
            <a:ext cx="10356454" cy="1271344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54CB174-ED98-461E-978E-05FB1BA6F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517" y="3721723"/>
            <a:ext cx="951583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Use of primitive roots in cryptography: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skerville Old Face" panose="02020602080505020303" pitchFamily="18" charset="0"/>
              </a:rPr>
              <a:t>Diffie-Hellman Key Exchange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Baskerville Old Face" panose="02020602080505020303" pitchFamily="18" charset="0"/>
              </a:rPr>
              <a:t>ElGamal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skerville Old Face" panose="02020602080505020303" pitchFamily="18" charset="0"/>
              </a:rPr>
              <a:t> Encryption</a:t>
            </a:r>
          </a:p>
        </p:txBody>
      </p:sp>
    </p:spTree>
    <p:extLst>
      <p:ext uri="{BB962C8B-B14F-4D97-AF65-F5344CB8AC3E}">
        <p14:creationId xmlns:p14="http://schemas.microsoft.com/office/powerpoint/2010/main" val="390742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19C3-2EED-4ED8-89CC-289DC799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Discrete logarithm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24046-AD6B-4454-A904-6D643F195E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26624"/>
            <a:ext cx="10363826" cy="342410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cap="none" dirty="0">
                <a:solidFill>
                  <a:srgbClr val="7030A0"/>
                </a:solidFill>
              </a:rPr>
              <a:t>A discrete logarithm is the inverse operation to exponentiation in the context of modular arithmetic.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cap="none" dirty="0">
                <a:solidFill>
                  <a:srgbClr val="7030A0"/>
                </a:solidFill>
              </a:rPr>
              <a:t>Given a number a, an exponent x, and a modulus p, the discrete logarithm problem (DLP) involves finding x such that: </a:t>
            </a:r>
          </a:p>
          <a:p>
            <a:pPr algn="ctr"/>
            <a:r>
              <a:rPr lang="en-IN" sz="3200" cap="none" dirty="0" err="1">
                <a:solidFill>
                  <a:srgbClr val="7030A0"/>
                </a:solidFill>
              </a:rPr>
              <a:t>a</a:t>
            </a:r>
            <a:r>
              <a:rPr lang="en-IN" sz="3200" cap="none" baseline="30000" dirty="0" err="1">
                <a:solidFill>
                  <a:srgbClr val="7030A0"/>
                </a:solidFill>
              </a:rPr>
              <a:t>x</a:t>
            </a:r>
            <a:r>
              <a:rPr lang="en-IN" sz="3200" cap="none" dirty="0" err="1">
                <a:solidFill>
                  <a:srgbClr val="7030A0"/>
                </a:solidFill>
              </a:rPr>
              <a:t>≡b</a:t>
            </a:r>
            <a:r>
              <a:rPr lang="en-IN" sz="3200" cap="none" dirty="0">
                <a:solidFill>
                  <a:srgbClr val="7030A0"/>
                </a:solidFill>
              </a:rPr>
              <a:t>(</a:t>
            </a:r>
            <a:r>
              <a:rPr lang="en-IN" sz="3200" cap="none" dirty="0" err="1">
                <a:solidFill>
                  <a:srgbClr val="7030A0"/>
                </a:solidFill>
              </a:rPr>
              <a:t>modp</a:t>
            </a:r>
            <a:r>
              <a:rPr lang="en-IN" sz="3200" cap="none" dirty="0">
                <a:solidFill>
                  <a:srgbClr val="7030A0"/>
                </a:solidFill>
              </a:rPr>
              <a:t>) </a:t>
            </a:r>
          </a:p>
          <a:p>
            <a:pPr marL="0" indent="0">
              <a:buNone/>
            </a:pPr>
            <a:r>
              <a:rPr lang="en-US" cap="none" dirty="0">
                <a:solidFill>
                  <a:srgbClr val="7030A0"/>
                </a:solidFill>
              </a:rPr>
              <a:t>					Where a and b are known, and p is a prime number.</a:t>
            </a:r>
          </a:p>
          <a:p>
            <a:pPr marL="0" indent="0">
              <a:buNone/>
            </a:pPr>
            <a:r>
              <a:rPr lang="en-US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Also written as </a:t>
            </a:r>
            <a:r>
              <a:rPr lang="en-US" sz="2400" b="1" cap="none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x=</a:t>
            </a:r>
            <a:r>
              <a:rPr lang="en-US" sz="2400" b="1" cap="none" dirty="0" err="1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2400" b="1" cap="none" baseline="-25000" dirty="0" err="1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 b="1" cap="none" dirty="0" err="1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400" b="1" cap="none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mod p </a:t>
            </a:r>
            <a:r>
              <a:rPr lang="en-US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cap="none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cap="none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x=</a:t>
            </a:r>
            <a:r>
              <a:rPr lang="en-US" sz="2400" b="1" cap="none" dirty="0" err="1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ind</a:t>
            </a:r>
            <a:r>
              <a:rPr lang="en-US" sz="2400" b="1" cap="none" baseline="-25000" dirty="0" err="1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a,p</a:t>
            </a:r>
            <a:r>
              <a:rPr lang="en-US" sz="2400" b="1" cap="none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(b)</a:t>
            </a:r>
          </a:p>
          <a:p>
            <a:pPr marL="0" indent="0">
              <a:buNone/>
            </a:pPr>
            <a:endParaRPr lang="en-US" sz="2400" b="1" cap="none" dirty="0">
              <a:solidFill>
                <a:srgbClr val="7030A0"/>
              </a:solidFill>
              <a:latin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US" sz="2400" b="1" cap="none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cap="none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13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9951D-A009-4970-BD84-0153AE195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Discrete logarithm OR INDICES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E9EDC-F985-4584-9B49-E2E02CE4484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If a is a primitive root then always exists, otherwise may not</a:t>
            </a:r>
            <a:endParaRPr lang="en-US" cap="none" dirty="0">
              <a:solidFill>
                <a:srgbClr val="7030A0"/>
              </a:solidFill>
            </a:endParaRPr>
          </a:p>
          <a:p>
            <a:pPr marL="742950" lvl="1" indent="-285750">
              <a:lnSpc>
                <a:spcPct val="15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X = log</a:t>
            </a:r>
            <a:r>
              <a:rPr lang="en-US" sz="2400" cap="none" baseline="-25000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4 mod 13 (x </a:t>
            </a:r>
            <a:r>
              <a:rPr lang="en-US" sz="2400" cap="none" dirty="0" err="1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-US" sz="2400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r>
              <a:rPr lang="en-US" sz="2400" cap="none" baseline="30000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= 4 mod 13) has no answer </a:t>
            </a:r>
            <a:endParaRPr lang="en-US" cap="none" dirty="0">
              <a:solidFill>
                <a:srgbClr val="7030A0"/>
              </a:solidFill>
            </a:endParaRPr>
          </a:p>
          <a:p>
            <a:pPr marL="742950" lvl="1" indent="-285750">
              <a:lnSpc>
                <a:spcPct val="15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X = log</a:t>
            </a:r>
            <a:r>
              <a:rPr lang="en-US" sz="2400" cap="none" baseline="-25000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3 mod 13 = 4 by trying successive powers </a:t>
            </a:r>
            <a:endParaRPr lang="en-US" cap="none" dirty="0">
              <a:solidFill>
                <a:srgbClr val="7030A0"/>
              </a:solidFill>
            </a:endParaRPr>
          </a:p>
          <a:p>
            <a:pPr marL="342900" lvl="0" indent="-342900">
              <a:lnSpc>
                <a:spcPct val="15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Whilst exponentiation is relatively easy, finding discrete logarithms is generally a </a:t>
            </a:r>
            <a:r>
              <a:rPr lang="en-US" sz="2800" b="1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hard</a:t>
            </a:r>
            <a:r>
              <a:rPr lang="en-US" sz="2800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problem </a:t>
            </a:r>
            <a:endParaRPr lang="en-US" cap="none" dirty="0">
              <a:solidFill>
                <a:srgbClr val="7030A0"/>
              </a:solidFill>
            </a:endParaRPr>
          </a:p>
          <a:p>
            <a:endParaRPr lang="en-IN" cap="none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3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>
                <a:solidFill>
                  <a:srgbClr val="7030A0"/>
                </a:solidFill>
              </a:rPr>
              <a:t>Solve for x, 3</a:t>
            </a:r>
            <a:r>
              <a:rPr lang="en-IN" cap="none" baseline="30000" dirty="0" smtClean="0">
                <a:solidFill>
                  <a:srgbClr val="7030A0"/>
                </a:solidFill>
              </a:rPr>
              <a:t>x</a:t>
            </a:r>
            <a:r>
              <a:rPr lang="en-IN" cap="none" dirty="0" smtClean="0">
                <a:solidFill>
                  <a:srgbClr val="7030A0"/>
                </a:solidFill>
              </a:rPr>
              <a:t>≡10(mod17) </a:t>
            </a:r>
            <a:r>
              <a:rPr lang="en-IN" cap="none" dirty="0">
                <a:solidFill>
                  <a:srgbClr val="7030A0"/>
                </a:solidFill>
              </a:rPr>
              <a:t/>
            </a:r>
            <a:br>
              <a:rPr lang="en-IN" cap="none" dirty="0">
                <a:solidFill>
                  <a:srgbClr val="7030A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3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>
                <a:solidFill>
                  <a:srgbClr val="7030A0"/>
                </a:solidFill>
              </a:rPr>
              <a:t>Solve for x</a:t>
            </a:r>
            <a:r>
              <a:rPr lang="en-IN" cap="none">
                <a:solidFill>
                  <a:srgbClr val="7030A0"/>
                </a:solidFill>
              </a:rPr>
              <a:t>, </a:t>
            </a:r>
            <a:r>
              <a:rPr lang="en-IN" cap="none" dirty="0">
                <a:solidFill>
                  <a:srgbClr val="7030A0"/>
                </a:solidFill>
              </a:rPr>
              <a:t>5</a:t>
            </a:r>
            <a:r>
              <a:rPr lang="en-IN" cap="none" baseline="30000" smtClean="0">
                <a:solidFill>
                  <a:srgbClr val="7030A0"/>
                </a:solidFill>
              </a:rPr>
              <a:t>x</a:t>
            </a:r>
            <a:r>
              <a:rPr lang="en-IN" cap="none">
                <a:solidFill>
                  <a:srgbClr val="7030A0"/>
                </a:solidFill>
              </a:rPr>
              <a:t>≡</a:t>
            </a:r>
            <a:r>
              <a:rPr lang="en-IN" cap="none" smtClean="0">
                <a:solidFill>
                  <a:srgbClr val="7030A0"/>
                </a:solidFill>
              </a:rPr>
              <a:t>18(mod23</a:t>
            </a:r>
            <a:r>
              <a:rPr lang="en-IN" cap="none" dirty="0" smtClean="0">
                <a:solidFill>
                  <a:srgbClr val="7030A0"/>
                </a:solidFill>
              </a:rPr>
              <a:t>) </a:t>
            </a:r>
            <a:r>
              <a:rPr lang="en-IN" cap="none" dirty="0">
                <a:solidFill>
                  <a:srgbClr val="7030A0"/>
                </a:solidFill>
              </a:rPr>
              <a:t/>
            </a:r>
            <a:br>
              <a:rPr lang="en-IN" cap="none" dirty="0">
                <a:solidFill>
                  <a:srgbClr val="7030A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54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>
                <a:solidFill>
                  <a:srgbClr val="7030A0"/>
                </a:solidFill>
              </a:rPr>
              <a:t>Solve for x, </a:t>
            </a:r>
            <a:r>
              <a:rPr lang="en-IN" cap="none" dirty="0" smtClean="0">
                <a:solidFill>
                  <a:srgbClr val="7030A0"/>
                </a:solidFill>
              </a:rPr>
              <a:t>2</a:t>
            </a:r>
            <a:r>
              <a:rPr lang="en-IN" cap="none" baseline="30000" dirty="0" smtClean="0">
                <a:solidFill>
                  <a:srgbClr val="7030A0"/>
                </a:solidFill>
              </a:rPr>
              <a:t>x</a:t>
            </a:r>
            <a:r>
              <a:rPr lang="en-IN" cap="none" dirty="0">
                <a:solidFill>
                  <a:srgbClr val="7030A0"/>
                </a:solidFill>
              </a:rPr>
              <a:t>≡</a:t>
            </a:r>
            <a:r>
              <a:rPr lang="en-IN" cap="none" dirty="0" smtClean="0">
                <a:solidFill>
                  <a:srgbClr val="7030A0"/>
                </a:solidFill>
              </a:rPr>
              <a:t>11(mod13) </a:t>
            </a:r>
            <a:r>
              <a:rPr lang="en-IN" cap="none" dirty="0">
                <a:solidFill>
                  <a:srgbClr val="7030A0"/>
                </a:solidFill>
              </a:rPr>
              <a:t/>
            </a:r>
            <a:br>
              <a:rPr lang="en-IN" cap="none" dirty="0">
                <a:solidFill>
                  <a:srgbClr val="7030A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42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1F96-B75C-44DD-81CA-0A2330D3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Summary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C683F-1844-4771-839B-F6E125DFA9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 algn="just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v"/>
            </a:pPr>
            <a:r>
              <a:rPr lang="en-US" sz="3200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Prime numbers</a:t>
            </a:r>
            <a:endParaRPr lang="en-US" sz="3200" cap="none" dirty="0">
              <a:solidFill>
                <a:srgbClr val="7030A0"/>
              </a:solidFill>
            </a:endParaRPr>
          </a:p>
          <a:p>
            <a:pPr lvl="1" algn="just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v"/>
            </a:pPr>
            <a:r>
              <a:rPr lang="en-US" sz="3200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Fermat’s and Euler’s theorems</a:t>
            </a:r>
            <a:endParaRPr lang="en-US" sz="3200" cap="none" dirty="0">
              <a:solidFill>
                <a:srgbClr val="7030A0"/>
              </a:solidFill>
            </a:endParaRPr>
          </a:p>
          <a:p>
            <a:pPr lvl="1" algn="just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v"/>
            </a:pPr>
            <a:r>
              <a:rPr lang="en-US" sz="3200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Primality testing</a:t>
            </a:r>
            <a:endParaRPr lang="en-US" sz="3200" cap="none" dirty="0">
              <a:solidFill>
                <a:srgbClr val="7030A0"/>
              </a:solidFill>
            </a:endParaRPr>
          </a:p>
          <a:p>
            <a:pPr lvl="1" algn="just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v"/>
            </a:pPr>
            <a:r>
              <a:rPr lang="en-US" sz="3200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Chinese remainder theorem</a:t>
            </a:r>
            <a:endParaRPr lang="en-US" sz="3200" cap="none" dirty="0">
              <a:solidFill>
                <a:srgbClr val="7030A0"/>
              </a:solidFill>
            </a:endParaRPr>
          </a:p>
          <a:p>
            <a:pPr lvl="1" algn="just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v"/>
            </a:pPr>
            <a:r>
              <a:rPr lang="en-US" sz="3200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Discrete logarithms</a:t>
            </a:r>
            <a:endParaRPr lang="en-US" sz="3200" cap="none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51438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53</TotalTime>
  <Words>208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Baskerville Old Face</vt:lpstr>
      <vt:lpstr>Candara</vt:lpstr>
      <vt:lpstr>Courier New</vt:lpstr>
      <vt:lpstr>Wingdings</vt:lpstr>
      <vt:lpstr>Droplet</vt:lpstr>
      <vt:lpstr>Primitive Roots  and  DiscretE Logarithms </vt:lpstr>
      <vt:lpstr>Primitive roots</vt:lpstr>
      <vt:lpstr>Primitive roots</vt:lpstr>
      <vt:lpstr>Discrete logarithm</vt:lpstr>
      <vt:lpstr>Discrete logarithm OR INDICES</vt:lpstr>
      <vt:lpstr>Solve for x, 3x≡10(mod17)  </vt:lpstr>
      <vt:lpstr>Solve for x, 5x≡18(mod23)  </vt:lpstr>
      <vt:lpstr>Solve for x, 2x≡11(mod13) 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keerthy</dc:creator>
  <cp:lastModifiedBy>admin</cp:lastModifiedBy>
  <cp:revision>7</cp:revision>
  <dcterms:created xsi:type="dcterms:W3CDTF">2024-07-07T17:21:03Z</dcterms:created>
  <dcterms:modified xsi:type="dcterms:W3CDTF">2024-07-08T05:37:27Z</dcterms:modified>
</cp:coreProperties>
</file>