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9" r:id="rId1"/>
  </p:sldMasterIdLst>
  <p:notesMasterIdLst>
    <p:notesMasterId r:id="rId74"/>
  </p:notesMasterIdLst>
  <p:sldIdLst>
    <p:sldId id="382" r:id="rId2"/>
    <p:sldId id="370" r:id="rId3"/>
    <p:sldId id="371" r:id="rId4"/>
    <p:sldId id="372" r:id="rId5"/>
    <p:sldId id="383" r:id="rId6"/>
    <p:sldId id="373" r:id="rId7"/>
    <p:sldId id="289" r:id="rId8"/>
    <p:sldId id="290" r:id="rId9"/>
    <p:sldId id="375" r:id="rId10"/>
    <p:sldId id="291" r:id="rId11"/>
    <p:sldId id="374" r:id="rId12"/>
    <p:sldId id="292" r:id="rId13"/>
    <p:sldId id="377" r:id="rId14"/>
    <p:sldId id="376" r:id="rId15"/>
    <p:sldId id="380" r:id="rId16"/>
    <p:sldId id="379" r:id="rId17"/>
    <p:sldId id="378" r:id="rId18"/>
    <p:sldId id="384" r:id="rId19"/>
    <p:sldId id="295" r:id="rId20"/>
    <p:sldId id="296" r:id="rId21"/>
    <p:sldId id="452" r:id="rId22"/>
    <p:sldId id="385" r:id="rId23"/>
    <p:sldId id="386" r:id="rId24"/>
    <p:sldId id="297" r:id="rId25"/>
    <p:sldId id="387" r:id="rId26"/>
    <p:sldId id="388" r:id="rId27"/>
    <p:sldId id="389" r:id="rId28"/>
    <p:sldId id="390" r:id="rId29"/>
    <p:sldId id="392" r:id="rId30"/>
    <p:sldId id="396" r:id="rId31"/>
    <p:sldId id="393" r:id="rId32"/>
    <p:sldId id="397" r:id="rId33"/>
    <p:sldId id="394" r:id="rId34"/>
    <p:sldId id="398" r:id="rId35"/>
    <p:sldId id="395" r:id="rId36"/>
    <p:sldId id="399" r:id="rId37"/>
    <p:sldId id="402" r:id="rId38"/>
    <p:sldId id="391" r:id="rId39"/>
    <p:sldId id="400" r:id="rId40"/>
    <p:sldId id="401" r:id="rId41"/>
    <p:sldId id="403" r:id="rId42"/>
    <p:sldId id="404" r:id="rId43"/>
    <p:sldId id="410" r:id="rId44"/>
    <p:sldId id="416" r:id="rId45"/>
    <p:sldId id="417" r:id="rId46"/>
    <p:sldId id="418" r:id="rId47"/>
    <p:sldId id="419" r:id="rId48"/>
    <p:sldId id="420" r:id="rId49"/>
    <p:sldId id="430" r:id="rId50"/>
    <p:sldId id="431" r:id="rId51"/>
    <p:sldId id="427" r:id="rId52"/>
    <p:sldId id="432" r:id="rId53"/>
    <p:sldId id="433" r:id="rId54"/>
    <p:sldId id="426" r:id="rId55"/>
    <p:sldId id="434" r:id="rId56"/>
    <p:sldId id="435" r:id="rId57"/>
    <p:sldId id="437" r:id="rId58"/>
    <p:sldId id="439" r:id="rId59"/>
    <p:sldId id="440" r:id="rId60"/>
    <p:sldId id="438" r:id="rId61"/>
    <p:sldId id="441" r:id="rId62"/>
    <p:sldId id="442" r:id="rId63"/>
    <p:sldId id="443" r:id="rId64"/>
    <p:sldId id="444" r:id="rId65"/>
    <p:sldId id="446" r:id="rId66"/>
    <p:sldId id="447" r:id="rId67"/>
    <p:sldId id="445" r:id="rId68"/>
    <p:sldId id="448" r:id="rId69"/>
    <p:sldId id="449" r:id="rId70"/>
    <p:sldId id="450" r:id="rId71"/>
    <p:sldId id="451" r:id="rId72"/>
    <p:sldId id="428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1" roundtripDataSignature="AMtx7miSkCnY3q8mqmv2E5RpmQtC7+KI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7086" autoAdjust="0"/>
  </p:normalViewPr>
  <p:slideViewPr>
    <p:cSldViewPr snapToGrid="0">
      <p:cViewPr varScale="1">
        <p:scale>
          <a:sx n="44" d="100"/>
          <a:sy n="44" d="100"/>
        </p:scale>
        <p:origin x="13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9AB49-7166-4D88-B58D-157FBEC9F4BE}" type="doc">
      <dgm:prSet loTypeId="urn:microsoft.com/office/officeart/2005/8/layout/hierarchy5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4B7EC3B-B5B3-423C-B338-0FB4ABCB8296}">
      <dgm:prSet phldrT="[Text]"/>
      <dgm:spPr/>
      <dgm:t>
        <a:bodyPr/>
        <a:lstStyle/>
        <a:p>
          <a:r>
            <a:rPr lang="en-US" dirty="0"/>
            <a:t>Finite Automata</a:t>
          </a:r>
          <a:endParaRPr lang="en-IN" dirty="0"/>
        </a:p>
      </dgm:t>
    </dgm:pt>
    <dgm:pt modelId="{1C834ACF-72DF-4011-BD8C-C2F3FEB2A20A}" type="parTrans" cxnId="{ADB3B745-0FA0-485C-AB4A-62AD19326964}">
      <dgm:prSet/>
      <dgm:spPr/>
      <dgm:t>
        <a:bodyPr/>
        <a:lstStyle/>
        <a:p>
          <a:endParaRPr lang="en-IN"/>
        </a:p>
      </dgm:t>
    </dgm:pt>
    <dgm:pt modelId="{C2B17FAA-5F83-490A-9D93-91BF2EC52AEA}" type="sibTrans" cxnId="{ADB3B745-0FA0-485C-AB4A-62AD19326964}">
      <dgm:prSet/>
      <dgm:spPr/>
      <dgm:t>
        <a:bodyPr/>
        <a:lstStyle/>
        <a:p>
          <a:endParaRPr lang="en-IN"/>
        </a:p>
      </dgm:t>
    </dgm:pt>
    <dgm:pt modelId="{F674607D-D122-4C34-9182-18D04F235432}">
      <dgm:prSet phldrT="[Text]"/>
      <dgm:spPr/>
      <dgm:t>
        <a:bodyPr/>
        <a:lstStyle/>
        <a:p>
          <a:r>
            <a:rPr lang="en-US" dirty="0"/>
            <a:t>FA with Output	</a:t>
          </a:r>
          <a:endParaRPr lang="en-IN" dirty="0"/>
        </a:p>
      </dgm:t>
    </dgm:pt>
    <dgm:pt modelId="{F1BC552F-4C00-4FEF-A907-98C90E69F6C5}" type="parTrans" cxnId="{3649F87B-8E81-4B66-B120-C5A67662E1CD}">
      <dgm:prSet/>
      <dgm:spPr/>
      <dgm:t>
        <a:bodyPr/>
        <a:lstStyle/>
        <a:p>
          <a:endParaRPr lang="en-IN"/>
        </a:p>
      </dgm:t>
    </dgm:pt>
    <dgm:pt modelId="{46AC5571-9A52-4D0D-8ACD-9A2D2FD973C7}" type="sibTrans" cxnId="{3649F87B-8E81-4B66-B120-C5A67662E1CD}">
      <dgm:prSet/>
      <dgm:spPr/>
      <dgm:t>
        <a:bodyPr/>
        <a:lstStyle/>
        <a:p>
          <a:endParaRPr lang="en-IN"/>
        </a:p>
      </dgm:t>
    </dgm:pt>
    <dgm:pt modelId="{99873BC6-F63C-4CCA-A9E1-A2A14608BB89}">
      <dgm:prSet phldrT="[Text]"/>
      <dgm:spPr/>
      <dgm:t>
        <a:bodyPr/>
        <a:lstStyle/>
        <a:p>
          <a:r>
            <a:rPr lang="en-US" dirty="0"/>
            <a:t>FA without Output</a:t>
          </a:r>
          <a:endParaRPr lang="en-IN" dirty="0"/>
        </a:p>
      </dgm:t>
    </dgm:pt>
    <dgm:pt modelId="{FBFBE801-51DE-4177-AE87-7E5FAB903DF9}" type="parTrans" cxnId="{B2E74056-0D00-467A-8003-F52359294ADB}">
      <dgm:prSet/>
      <dgm:spPr/>
      <dgm:t>
        <a:bodyPr/>
        <a:lstStyle/>
        <a:p>
          <a:endParaRPr lang="en-IN"/>
        </a:p>
      </dgm:t>
    </dgm:pt>
    <dgm:pt modelId="{4718A65E-81A3-4EDF-90A5-D14E1023D2E5}" type="sibTrans" cxnId="{B2E74056-0D00-467A-8003-F52359294ADB}">
      <dgm:prSet/>
      <dgm:spPr/>
      <dgm:t>
        <a:bodyPr/>
        <a:lstStyle/>
        <a:p>
          <a:endParaRPr lang="en-IN"/>
        </a:p>
      </dgm:t>
    </dgm:pt>
    <dgm:pt modelId="{0A40AB46-23D0-45C4-AE31-73A7C937E3E7}">
      <dgm:prSet phldrT="[Text]"/>
      <dgm:spPr/>
      <dgm:t>
        <a:bodyPr/>
        <a:lstStyle/>
        <a:p>
          <a:r>
            <a:rPr lang="en-US" dirty="0"/>
            <a:t>DFA</a:t>
          </a:r>
          <a:endParaRPr lang="en-IN" dirty="0"/>
        </a:p>
      </dgm:t>
    </dgm:pt>
    <dgm:pt modelId="{A91D5EA0-EE47-4943-BE67-D4F533E65AB5}" type="parTrans" cxnId="{5C719A47-6C9C-49B4-B19B-8EBC0686A3C4}">
      <dgm:prSet/>
      <dgm:spPr/>
      <dgm:t>
        <a:bodyPr/>
        <a:lstStyle/>
        <a:p>
          <a:endParaRPr lang="en-IN"/>
        </a:p>
      </dgm:t>
    </dgm:pt>
    <dgm:pt modelId="{1BAE1011-7BFC-4CBF-8124-5E16BD306C78}" type="sibTrans" cxnId="{5C719A47-6C9C-49B4-B19B-8EBC0686A3C4}">
      <dgm:prSet/>
      <dgm:spPr/>
      <dgm:t>
        <a:bodyPr/>
        <a:lstStyle/>
        <a:p>
          <a:endParaRPr lang="en-IN"/>
        </a:p>
      </dgm:t>
    </dgm:pt>
    <dgm:pt modelId="{FEBED642-BC93-49D7-B646-AE39CD546C35}">
      <dgm:prSet phldrT="[Text]"/>
      <dgm:spPr/>
      <dgm:t>
        <a:bodyPr/>
        <a:lstStyle/>
        <a:p>
          <a:r>
            <a:rPr lang="en-US" dirty="0"/>
            <a:t>Moore Machines </a:t>
          </a:r>
          <a:endParaRPr lang="en-IN" dirty="0"/>
        </a:p>
      </dgm:t>
    </dgm:pt>
    <dgm:pt modelId="{73C4FB1A-442C-4E66-AA2C-C1504228D31D}" type="parTrans" cxnId="{57E1241F-DE4E-4D77-9F5F-760F9CAC1EF8}">
      <dgm:prSet/>
      <dgm:spPr/>
      <dgm:t>
        <a:bodyPr/>
        <a:lstStyle/>
        <a:p>
          <a:endParaRPr lang="en-IN"/>
        </a:p>
      </dgm:t>
    </dgm:pt>
    <dgm:pt modelId="{D9B0E719-470C-4A9B-8CBD-CF665CE9D31E}" type="sibTrans" cxnId="{57E1241F-DE4E-4D77-9F5F-760F9CAC1EF8}">
      <dgm:prSet/>
      <dgm:spPr/>
      <dgm:t>
        <a:bodyPr/>
        <a:lstStyle/>
        <a:p>
          <a:endParaRPr lang="en-IN"/>
        </a:p>
      </dgm:t>
    </dgm:pt>
    <dgm:pt modelId="{4E5BD67F-556C-49DE-A390-91EB9FB14EF9}">
      <dgm:prSet phldrT="[Text]"/>
      <dgm:spPr/>
      <dgm:t>
        <a:bodyPr/>
        <a:lstStyle/>
        <a:p>
          <a:r>
            <a:rPr lang="en-US" dirty="0"/>
            <a:t>Mealy Machines</a:t>
          </a:r>
          <a:endParaRPr lang="en-IN" dirty="0"/>
        </a:p>
      </dgm:t>
    </dgm:pt>
    <dgm:pt modelId="{17575421-036D-4A44-8D18-AB9AEA3B7468}" type="parTrans" cxnId="{97DBA9C3-B434-45FF-8C2B-C18E1433BE5D}">
      <dgm:prSet/>
      <dgm:spPr/>
      <dgm:t>
        <a:bodyPr/>
        <a:lstStyle/>
        <a:p>
          <a:endParaRPr lang="en-IN"/>
        </a:p>
      </dgm:t>
    </dgm:pt>
    <dgm:pt modelId="{AD664012-BC36-45A2-8631-DC7EFD72578A}" type="sibTrans" cxnId="{97DBA9C3-B434-45FF-8C2B-C18E1433BE5D}">
      <dgm:prSet/>
      <dgm:spPr/>
      <dgm:t>
        <a:bodyPr/>
        <a:lstStyle/>
        <a:p>
          <a:endParaRPr lang="en-IN"/>
        </a:p>
      </dgm:t>
    </dgm:pt>
    <dgm:pt modelId="{3521BC74-F8A6-4153-88EB-DD2A2CDFBF53}">
      <dgm:prSet phldrT="[Text]"/>
      <dgm:spPr/>
      <dgm:t>
        <a:bodyPr/>
        <a:lstStyle/>
        <a:p>
          <a:r>
            <a:rPr lang="en-US" dirty="0"/>
            <a:t>NFA</a:t>
          </a:r>
          <a:endParaRPr lang="en-IN" dirty="0"/>
        </a:p>
      </dgm:t>
    </dgm:pt>
    <dgm:pt modelId="{E9883D43-0282-447A-8F52-01B002C7B411}" type="parTrans" cxnId="{6808D52E-2FCF-4C1E-94C3-D7B2962CA903}">
      <dgm:prSet/>
      <dgm:spPr/>
      <dgm:t>
        <a:bodyPr/>
        <a:lstStyle/>
        <a:p>
          <a:endParaRPr lang="en-IN"/>
        </a:p>
      </dgm:t>
    </dgm:pt>
    <dgm:pt modelId="{D6420B2F-B172-4959-959D-98E6483BDB03}" type="sibTrans" cxnId="{6808D52E-2FCF-4C1E-94C3-D7B2962CA903}">
      <dgm:prSet/>
      <dgm:spPr/>
      <dgm:t>
        <a:bodyPr/>
        <a:lstStyle/>
        <a:p>
          <a:endParaRPr lang="en-IN"/>
        </a:p>
      </dgm:t>
    </dgm:pt>
    <dgm:pt modelId="{664D348F-06D1-4B82-A7F6-05F556C51277}">
      <dgm:prSet phldrT="[Text]"/>
      <dgm:spPr/>
      <dgm:t>
        <a:bodyPr/>
        <a:lstStyle/>
        <a:p>
          <a:r>
            <a:rPr lang="az-Cyrl-AZ" dirty="0"/>
            <a:t>Є</a:t>
          </a:r>
          <a:r>
            <a:rPr lang="en-US" dirty="0"/>
            <a:t> - NFA</a:t>
          </a:r>
          <a:endParaRPr lang="en-IN" dirty="0"/>
        </a:p>
      </dgm:t>
    </dgm:pt>
    <dgm:pt modelId="{835D4560-9D04-4DFE-B943-A09F5544D2B5}" type="parTrans" cxnId="{451EDC30-DF9E-4054-9A9F-92E204EB5C81}">
      <dgm:prSet/>
      <dgm:spPr/>
      <dgm:t>
        <a:bodyPr/>
        <a:lstStyle/>
        <a:p>
          <a:endParaRPr lang="en-IN"/>
        </a:p>
      </dgm:t>
    </dgm:pt>
    <dgm:pt modelId="{AF793856-83A3-44EF-B3A7-CECE866C4A35}" type="sibTrans" cxnId="{451EDC30-DF9E-4054-9A9F-92E204EB5C81}">
      <dgm:prSet/>
      <dgm:spPr/>
      <dgm:t>
        <a:bodyPr/>
        <a:lstStyle/>
        <a:p>
          <a:endParaRPr lang="en-IN"/>
        </a:p>
      </dgm:t>
    </dgm:pt>
    <dgm:pt modelId="{2C911B28-0FA5-4E02-A6A6-3D4CE544599C}" type="pres">
      <dgm:prSet presAssocID="{1E79AB49-7166-4D88-B58D-157FBEC9F4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7A1343-4ABD-489C-B98A-A54478891BEB}" type="pres">
      <dgm:prSet presAssocID="{1E79AB49-7166-4D88-B58D-157FBEC9F4BE}" presName="hierFlow" presStyleCnt="0"/>
      <dgm:spPr/>
    </dgm:pt>
    <dgm:pt modelId="{C2C9D056-497F-432A-A184-C9B60FDC7CC3}" type="pres">
      <dgm:prSet presAssocID="{1E79AB49-7166-4D88-B58D-157FBEC9F4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D652338-16BB-4C8D-A907-FED08446F25D}" type="pres">
      <dgm:prSet presAssocID="{44B7EC3B-B5B3-423C-B338-0FB4ABCB8296}" presName="Name17" presStyleCnt="0"/>
      <dgm:spPr/>
    </dgm:pt>
    <dgm:pt modelId="{52DFC322-0DCF-47AF-B801-805EB696E172}" type="pres">
      <dgm:prSet presAssocID="{44B7EC3B-B5B3-423C-B338-0FB4ABCB8296}" presName="level1Shape" presStyleLbl="node0" presStyleIdx="0" presStyleCnt="1">
        <dgm:presLayoutVars>
          <dgm:chPref val="3"/>
        </dgm:presLayoutVars>
      </dgm:prSet>
      <dgm:spPr/>
    </dgm:pt>
    <dgm:pt modelId="{830E6476-B26B-47CB-8E9A-019052B2005F}" type="pres">
      <dgm:prSet presAssocID="{44B7EC3B-B5B3-423C-B338-0FB4ABCB8296}" presName="hierChild2" presStyleCnt="0"/>
      <dgm:spPr/>
    </dgm:pt>
    <dgm:pt modelId="{718CDC70-F959-46CA-B216-0F20D58C1AE0}" type="pres">
      <dgm:prSet presAssocID="{F1BC552F-4C00-4FEF-A907-98C90E69F6C5}" presName="Name25" presStyleLbl="parChTrans1D2" presStyleIdx="0" presStyleCnt="2"/>
      <dgm:spPr/>
    </dgm:pt>
    <dgm:pt modelId="{B3EAF722-1B26-4AB9-9896-EF6998DE1D72}" type="pres">
      <dgm:prSet presAssocID="{F1BC552F-4C00-4FEF-A907-98C90E69F6C5}" presName="connTx" presStyleLbl="parChTrans1D2" presStyleIdx="0" presStyleCnt="2"/>
      <dgm:spPr/>
    </dgm:pt>
    <dgm:pt modelId="{4A4FA2DC-E882-4F83-946D-A41CA61DC739}" type="pres">
      <dgm:prSet presAssocID="{F674607D-D122-4C34-9182-18D04F235432}" presName="Name30" presStyleCnt="0"/>
      <dgm:spPr/>
    </dgm:pt>
    <dgm:pt modelId="{99BCC9B5-3CF4-4296-8D07-653D876909B0}" type="pres">
      <dgm:prSet presAssocID="{F674607D-D122-4C34-9182-18D04F235432}" presName="level2Shape" presStyleLbl="node2" presStyleIdx="0" presStyleCnt="2"/>
      <dgm:spPr/>
    </dgm:pt>
    <dgm:pt modelId="{99631DB5-04B9-441B-80FE-3A4C1DB6EAAF}" type="pres">
      <dgm:prSet presAssocID="{F674607D-D122-4C34-9182-18D04F235432}" presName="hierChild3" presStyleCnt="0"/>
      <dgm:spPr/>
    </dgm:pt>
    <dgm:pt modelId="{44C47753-DAD8-420A-8371-D272AD3F4A81}" type="pres">
      <dgm:prSet presAssocID="{73C4FB1A-442C-4E66-AA2C-C1504228D31D}" presName="Name25" presStyleLbl="parChTrans1D3" presStyleIdx="0" presStyleCnt="5"/>
      <dgm:spPr/>
    </dgm:pt>
    <dgm:pt modelId="{8C2DA8B4-670B-423D-AD8F-745D6DF58E44}" type="pres">
      <dgm:prSet presAssocID="{73C4FB1A-442C-4E66-AA2C-C1504228D31D}" presName="connTx" presStyleLbl="parChTrans1D3" presStyleIdx="0" presStyleCnt="5"/>
      <dgm:spPr/>
    </dgm:pt>
    <dgm:pt modelId="{5EC75BF3-CB2E-4534-8F17-ACE9D962F5FC}" type="pres">
      <dgm:prSet presAssocID="{FEBED642-BC93-49D7-B646-AE39CD546C35}" presName="Name30" presStyleCnt="0"/>
      <dgm:spPr/>
    </dgm:pt>
    <dgm:pt modelId="{45FB47C1-92E4-458C-B0C3-1BF95FB91934}" type="pres">
      <dgm:prSet presAssocID="{FEBED642-BC93-49D7-B646-AE39CD546C35}" presName="level2Shape" presStyleLbl="node3" presStyleIdx="0" presStyleCnt="5" custScaleX="183793"/>
      <dgm:spPr/>
    </dgm:pt>
    <dgm:pt modelId="{1914F51E-CF9B-4ECD-BC2A-FE6DDD5FCD3F}" type="pres">
      <dgm:prSet presAssocID="{FEBED642-BC93-49D7-B646-AE39CD546C35}" presName="hierChild3" presStyleCnt="0"/>
      <dgm:spPr/>
    </dgm:pt>
    <dgm:pt modelId="{D9430E40-1617-4694-A8AE-1EEBD3A8D6EB}" type="pres">
      <dgm:prSet presAssocID="{17575421-036D-4A44-8D18-AB9AEA3B7468}" presName="Name25" presStyleLbl="parChTrans1D3" presStyleIdx="1" presStyleCnt="5"/>
      <dgm:spPr/>
    </dgm:pt>
    <dgm:pt modelId="{6470BBBF-C62D-4A77-A865-1B4F32E83A7D}" type="pres">
      <dgm:prSet presAssocID="{17575421-036D-4A44-8D18-AB9AEA3B7468}" presName="connTx" presStyleLbl="parChTrans1D3" presStyleIdx="1" presStyleCnt="5"/>
      <dgm:spPr/>
    </dgm:pt>
    <dgm:pt modelId="{E4E86207-E042-4617-89F3-B8779C75118B}" type="pres">
      <dgm:prSet presAssocID="{4E5BD67F-556C-49DE-A390-91EB9FB14EF9}" presName="Name30" presStyleCnt="0"/>
      <dgm:spPr/>
    </dgm:pt>
    <dgm:pt modelId="{FEE0C082-9CD1-42C5-840D-6A6D5A2C0224}" type="pres">
      <dgm:prSet presAssocID="{4E5BD67F-556C-49DE-A390-91EB9FB14EF9}" presName="level2Shape" presStyleLbl="node3" presStyleIdx="1" presStyleCnt="5" custScaleX="181913"/>
      <dgm:spPr/>
    </dgm:pt>
    <dgm:pt modelId="{C9802311-4E0F-446A-9D5E-3EE5C3511DD7}" type="pres">
      <dgm:prSet presAssocID="{4E5BD67F-556C-49DE-A390-91EB9FB14EF9}" presName="hierChild3" presStyleCnt="0"/>
      <dgm:spPr/>
    </dgm:pt>
    <dgm:pt modelId="{447E8BB5-321F-4B7B-BCB3-E63BCC4B6DB6}" type="pres">
      <dgm:prSet presAssocID="{FBFBE801-51DE-4177-AE87-7E5FAB903DF9}" presName="Name25" presStyleLbl="parChTrans1D2" presStyleIdx="1" presStyleCnt="2"/>
      <dgm:spPr/>
    </dgm:pt>
    <dgm:pt modelId="{25AD04C0-4056-4F5E-96B3-7F5BA62135E3}" type="pres">
      <dgm:prSet presAssocID="{FBFBE801-51DE-4177-AE87-7E5FAB903DF9}" presName="connTx" presStyleLbl="parChTrans1D2" presStyleIdx="1" presStyleCnt="2"/>
      <dgm:spPr/>
    </dgm:pt>
    <dgm:pt modelId="{E529A77F-DA5A-4D72-9F5B-F2DACD62A774}" type="pres">
      <dgm:prSet presAssocID="{99873BC6-F63C-4CCA-A9E1-A2A14608BB89}" presName="Name30" presStyleCnt="0"/>
      <dgm:spPr/>
    </dgm:pt>
    <dgm:pt modelId="{1D71F33B-EC94-41F4-9A0C-F20B0E301626}" type="pres">
      <dgm:prSet presAssocID="{99873BC6-F63C-4CCA-A9E1-A2A14608BB89}" presName="level2Shape" presStyleLbl="node2" presStyleIdx="1" presStyleCnt="2"/>
      <dgm:spPr/>
    </dgm:pt>
    <dgm:pt modelId="{9B62D352-F748-44AC-85C3-45F2773B46F1}" type="pres">
      <dgm:prSet presAssocID="{99873BC6-F63C-4CCA-A9E1-A2A14608BB89}" presName="hierChild3" presStyleCnt="0"/>
      <dgm:spPr/>
    </dgm:pt>
    <dgm:pt modelId="{78F61098-059B-4563-84C5-8B3DF00181EC}" type="pres">
      <dgm:prSet presAssocID="{A91D5EA0-EE47-4943-BE67-D4F533E65AB5}" presName="Name25" presStyleLbl="parChTrans1D3" presStyleIdx="2" presStyleCnt="5"/>
      <dgm:spPr/>
    </dgm:pt>
    <dgm:pt modelId="{ED1250B5-69B2-46BF-AB6D-AA79C1D94383}" type="pres">
      <dgm:prSet presAssocID="{A91D5EA0-EE47-4943-BE67-D4F533E65AB5}" presName="connTx" presStyleLbl="parChTrans1D3" presStyleIdx="2" presStyleCnt="5"/>
      <dgm:spPr/>
    </dgm:pt>
    <dgm:pt modelId="{BEB7625F-648C-4499-AC31-1DED22680AD5}" type="pres">
      <dgm:prSet presAssocID="{0A40AB46-23D0-45C4-AE31-73A7C937E3E7}" presName="Name30" presStyleCnt="0"/>
      <dgm:spPr/>
    </dgm:pt>
    <dgm:pt modelId="{07276582-2486-4297-922B-69CFB96B98FE}" type="pres">
      <dgm:prSet presAssocID="{0A40AB46-23D0-45C4-AE31-73A7C937E3E7}" presName="level2Shape" presStyleLbl="node3" presStyleIdx="2" presStyleCnt="5"/>
      <dgm:spPr/>
    </dgm:pt>
    <dgm:pt modelId="{B83F6B64-63D9-4946-B29C-596C77DD4749}" type="pres">
      <dgm:prSet presAssocID="{0A40AB46-23D0-45C4-AE31-73A7C937E3E7}" presName="hierChild3" presStyleCnt="0"/>
      <dgm:spPr/>
    </dgm:pt>
    <dgm:pt modelId="{32465C8B-41EA-4A2D-A52C-E61DA34558D9}" type="pres">
      <dgm:prSet presAssocID="{E9883D43-0282-447A-8F52-01B002C7B411}" presName="Name25" presStyleLbl="parChTrans1D3" presStyleIdx="3" presStyleCnt="5"/>
      <dgm:spPr/>
    </dgm:pt>
    <dgm:pt modelId="{F0D4E6BF-7735-49F0-9019-6A8ABDCCCD10}" type="pres">
      <dgm:prSet presAssocID="{E9883D43-0282-447A-8F52-01B002C7B411}" presName="connTx" presStyleLbl="parChTrans1D3" presStyleIdx="3" presStyleCnt="5"/>
      <dgm:spPr/>
    </dgm:pt>
    <dgm:pt modelId="{AD13A9F8-E242-4BFA-BAFC-D46DB5637FF2}" type="pres">
      <dgm:prSet presAssocID="{3521BC74-F8A6-4153-88EB-DD2A2CDFBF53}" presName="Name30" presStyleCnt="0"/>
      <dgm:spPr/>
    </dgm:pt>
    <dgm:pt modelId="{82F56222-BC9D-4701-9306-3CEA206CAF86}" type="pres">
      <dgm:prSet presAssocID="{3521BC74-F8A6-4153-88EB-DD2A2CDFBF53}" presName="level2Shape" presStyleLbl="node3" presStyleIdx="3" presStyleCnt="5"/>
      <dgm:spPr/>
    </dgm:pt>
    <dgm:pt modelId="{5BCF41D5-AAEA-49CC-960A-15529AEE61AE}" type="pres">
      <dgm:prSet presAssocID="{3521BC74-F8A6-4153-88EB-DD2A2CDFBF53}" presName="hierChild3" presStyleCnt="0"/>
      <dgm:spPr/>
    </dgm:pt>
    <dgm:pt modelId="{B748CCA1-53A2-4595-9B1C-D063AA612822}" type="pres">
      <dgm:prSet presAssocID="{835D4560-9D04-4DFE-B943-A09F5544D2B5}" presName="Name25" presStyleLbl="parChTrans1D3" presStyleIdx="4" presStyleCnt="5"/>
      <dgm:spPr/>
    </dgm:pt>
    <dgm:pt modelId="{E1DA8794-9379-4AB1-9AF0-C36FC56A9282}" type="pres">
      <dgm:prSet presAssocID="{835D4560-9D04-4DFE-B943-A09F5544D2B5}" presName="connTx" presStyleLbl="parChTrans1D3" presStyleIdx="4" presStyleCnt="5"/>
      <dgm:spPr/>
    </dgm:pt>
    <dgm:pt modelId="{CFC0CB99-B9F1-4872-BDA6-CC2577EF795C}" type="pres">
      <dgm:prSet presAssocID="{664D348F-06D1-4B82-A7F6-05F556C51277}" presName="Name30" presStyleCnt="0"/>
      <dgm:spPr/>
    </dgm:pt>
    <dgm:pt modelId="{7963EBCA-0247-4655-93DF-B9365919BD65}" type="pres">
      <dgm:prSet presAssocID="{664D348F-06D1-4B82-A7F6-05F556C51277}" presName="level2Shape" presStyleLbl="node3" presStyleIdx="4" presStyleCnt="5"/>
      <dgm:spPr/>
    </dgm:pt>
    <dgm:pt modelId="{1EBAD452-0B96-4493-B496-9620DA30A378}" type="pres">
      <dgm:prSet presAssocID="{664D348F-06D1-4B82-A7F6-05F556C51277}" presName="hierChild3" presStyleCnt="0"/>
      <dgm:spPr/>
    </dgm:pt>
    <dgm:pt modelId="{104BFBBC-384A-4990-9907-853D423B98B4}" type="pres">
      <dgm:prSet presAssocID="{1E79AB49-7166-4D88-B58D-157FBEC9F4BE}" presName="bgShapesFlow" presStyleCnt="0"/>
      <dgm:spPr/>
    </dgm:pt>
  </dgm:ptLst>
  <dgm:cxnLst>
    <dgm:cxn modelId="{BA4C0602-130E-44AC-85E6-88CD9B1E7E66}" type="presOf" srcId="{73C4FB1A-442C-4E66-AA2C-C1504228D31D}" destId="{44C47753-DAD8-420A-8371-D272AD3F4A81}" srcOrd="0" destOrd="0" presId="urn:microsoft.com/office/officeart/2005/8/layout/hierarchy5"/>
    <dgm:cxn modelId="{6C6D150C-30BC-4628-8FFC-CE173C00019F}" type="presOf" srcId="{FBFBE801-51DE-4177-AE87-7E5FAB903DF9}" destId="{447E8BB5-321F-4B7B-BCB3-E63BCC4B6DB6}" srcOrd="0" destOrd="0" presId="urn:microsoft.com/office/officeart/2005/8/layout/hierarchy5"/>
    <dgm:cxn modelId="{6EBBAB16-57B8-4E77-AD9A-34DE05EDC212}" type="presOf" srcId="{73C4FB1A-442C-4E66-AA2C-C1504228D31D}" destId="{8C2DA8B4-670B-423D-AD8F-745D6DF58E44}" srcOrd="1" destOrd="0" presId="urn:microsoft.com/office/officeart/2005/8/layout/hierarchy5"/>
    <dgm:cxn modelId="{B0A01E17-0C82-46DC-96C0-D354208B71BD}" type="presOf" srcId="{17575421-036D-4A44-8D18-AB9AEA3B7468}" destId="{D9430E40-1617-4694-A8AE-1EEBD3A8D6EB}" srcOrd="0" destOrd="0" presId="urn:microsoft.com/office/officeart/2005/8/layout/hierarchy5"/>
    <dgm:cxn modelId="{57E1241F-DE4E-4D77-9F5F-760F9CAC1EF8}" srcId="{F674607D-D122-4C34-9182-18D04F235432}" destId="{FEBED642-BC93-49D7-B646-AE39CD546C35}" srcOrd="0" destOrd="0" parTransId="{73C4FB1A-442C-4E66-AA2C-C1504228D31D}" sibTransId="{D9B0E719-470C-4A9B-8CBD-CF665CE9D31E}"/>
    <dgm:cxn modelId="{1AF9B423-B962-427C-B1FA-D275FBB4F4C2}" type="presOf" srcId="{664D348F-06D1-4B82-A7F6-05F556C51277}" destId="{7963EBCA-0247-4655-93DF-B9365919BD65}" srcOrd="0" destOrd="0" presId="urn:microsoft.com/office/officeart/2005/8/layout/hierarchy5"/>
    <dgm:cxn modelId="{6808D52E-2FCF-4C1E-94C3-D7B2962CA903}" srcId="{99873BC6-F63C-4CCA-A9E1-A2A14608BB89}" destId="{3521BC74-F8A6-4153-88EB-DD2A2CDFBF53}" srcOrd="1" destOrd="0" parTransId="{E9883D43-0282-447A-8F52-01B002C7B411}" sibTransId="{D6420B2F-B172-4959-959D-98E6483BDB03}"/>
    <dgm:cxn modelId="{C3A5912F-01E4-485C-8D88-E5E46BC1BC5C}" type="presOf" srcId="{835D4560-9D04-4DFE-B943-A09F5544D2B5}" destId="{E1DA8794-9379-4AB1-9AF0-C36FC56A9282}" srcOrd="1" destOrd="0" presId="urn:microsoft.com/office/officeart/2005/8/layout/hierarchy5"/>
    <dgm:cxn modelId="{451EDC30-DF9E-4054-9A9F-92E204EB5C81}" srcId="{99873BC6-F63C-4CCA-A9E1-A2A14608BB89}" destId="{664D348F-06D1-4B82-A7F6-05F556C51277}" srcOrd="2" destOrd="0" parTransId="{835D4560-9D04-4DFE-B943-A09F5544D2B5}" sibTransId="{AF793856-83A3-44EF-B3A7-CECE866C4A35}"/>
    <dgm:cxn modelId="{44F89634-82E8-43C1-8D92-BEFE1A81B7CC}" type="presOf" srcId="{FEBED642-BC93-49D7-B646-AE39CD546C35}" destId="{45FB47C1-92E4-458C-B0C3-1BF95FB91934}" srcOrd="0" destOrd="0" presId="urn:microsoft.com/office/officeart/2005/8/layout/hierarchy5"/>
    <dgm:cxn modelId="{892DC244-CF82-40F1-AB8A-37814689ECAC}" type="presOf" srcId="{E9883D43-0282-447A-8F52-01B002C7B411}" destId="{F0D4E6BF-7735-49F0-9019-6A8ABDCCCD10}" srcOrd="1" destOrd="0" presId="urn:microsoft.com/office/officeart/2005/8/layout/hierarchy5"/>
    <dgm:cxn modelId="{45DA6145-C80D-474C-BD2A-F087CA0E8941}" type="presOf" srcId="{3521BC74-F8A6-4153-88EB-DD2A2CDFBF53}" destId="{82F56222-BC9D-4701-9306-3CEA206CAF86}" srcOrd="0" destOrd="0" presId="urn:microsoft.com/office/officeart/2005/8/layout/hierarchy5"/>
    <dgm:cxn modelId="{ADB3B745-0FA0-485C-AB4A-62AD19326964}" srcId="{1E79AB49-7166-4D88-B58D-157FBEC9F4BE}" destId="{44B7EC3B-B5B3-423C-B338-0FB4ABCB8296}" srcOrd="0" destOrd="0" parTransId="{1C834ACF-72DF-4011-BD8C-C2F3FEB2A20A}" sibTransId="{C2B17FAA-5F83-490A-9D93-91BF2EC52AEA}"/>
    <dgm:cxn modelId="{BCCE8647-C093-4B63-9314-BB6E04B43A60}" type="presOf" srcId="{F1BC552F-4C00-4FEF-A907-98C90E69F6C5}" destId="{B3EAF722-1B26-4AB9-9896-EF6998DE1D72}" srcOrd="1" destOrd="0" presId="urn:microsoft.com/office/officeart/2005/8/layout/hierarchy5"/>
    <dgm:cxn modelId="{5C719A47-6C9C-49B4-B19B-8EBC0686A3C4}" srcId="{99873BC6-F63C-4CCA-A9E1-A2A14608BB89}" destId="{0A40AB46-23D0-45C4-AE31-73A7C937E3E7}" srcOrd="0" destOrd="0" parTransId="{A91D5EA0-EE47-4943-BE67-D4F533E65AB5}" sibTransId="{1BAE1011-7BFC-4CBF-8124-5E16BD306C78}"/>
    <dgm:cxn modelId="{5DC1AB67-4FA3-474D-BA74-7F4C2783E018}" type="presOf" srcId="{A91D5EA0-EE47-4943-BE67-D4F533E65AB5}" destId="{78F61098-059B-4563-84C5-8B3DF00181EC}" srcOrd="0" destOrd="0" presId="urn:microsoft.com/office/officeart/2005/8/layout/hierarchy5"/>
    <dgm:cxn modelId="{978F3D55-FD7B-4A85-AE51-31A96E590402}" type="presOf" srcId="{4E5BD67F-556C-49DE-A390-91EB9FB14EF9}" destId="{FEE0C082-9CD1-42C5-840D-6A6D5A2C0224}" srcOrd="0" destOrd="0" presId="urn:microsoft.com/office/officeart/2005/8/layout/hierarchy5"/>
    <dgm:cxn modelId="{B2E74056-0D00-467A-8003-F52359294ADB}" srcId="{44B7EC3B-B5B3-423C-B338-0FB4ABCB8296}" destId="{99873BC6-F63C-4CCA-A9E1-A2A14608BB89}" srcOrd="1" destOrd="0" parTransId="{FBFBE801-51DE-4177-AE87-7E5FAB903DF9}" sibTransId="{4718A65E-81A3-4EDF-90A5-D14E1023D2E5}"/>
    <dgm:cxn modelId="{342DF178-D0DA-46E5-9635-1148067B5D39}" type="presOf" srcId="{0A40AB46-23D0-45C4-AE31-73A7C937E3E7}" destId="{07276582-2486-4297-922B-69CFB96B98FE}" srcOrd="0" destOrd="0" presId="urn:microsoft.com/office/officeart/2005/8/layout/hierarchy5"/>
    <dgm:cxn modelId="{3649F87B-8E81-4B66-B120-C5A67662E1CD}" srcId="{44B7EC3B-B5B3-423C-B338-0FB4ABCB8296}" destId="{F674607D-D122-4C34-9182-18D04F235432}" srcOrd="0" destOrd="0" parTransId="{F1BC552F-4C00-4FEF-A907-98C90E69F6C5}" sibTransId="{46AC5571-9A52-4D0D-8ACD-9A2D2FD973C7}"/>
    <dgm:cxn modelId="{27814C8D-5ED5-4BCB-AA57-BED50BA7EF7D}" type="presOf" srcId="{44B7EC3B-B5B3-423C-B338-0FB4ABCB8296}" destId="{52DFC322-0DCF-47AF-B801-805EB696E172}" srcOrd="0" destOrd="0" presId="urn:microsoft.com/office/officeart/2005/8/layout/hierarchy5"/>
    <dgm:cxn modelId="{615611A8-1011-4AB9-AC53-4DD775EB564B}" type="presOf" srcId="{99873BC6-F63C-4CCA-A9E1-A2A14608BB89}" destId="{1D71F33B-EC94-41F4-9A0C-F20B0E301626}" srcOrd="0" destOrd="0" presId="urn:microsoft.com/office/officeart/2005/8/layout/hierarchy5"/>
    <dgm:cxn modelId="{A845D7AB-AC43-4133-8388-D5FBBBB6D2F4}" type="presOf" srcId="{E9883D43-0282-447A-8F52-01B002C7B411}" destId="{32465C8B-41EA-4A2D-A52C-E61DA34558D9}" srcOrd="0" destOrd="0" presId="urn:microsoft.com/office/officeart/2005/8/layout/hierarchy5"/>
    <dgm:cxn modelId="{5210D7AE-215A-4575-B2C8-59007643E4DB}" type="presOf" srcId="{FBFBE801-51DE-4177-AE87-7E5FAB903DF9}" destId="{25AD04C0-4056-4F5E-96B3-7F5BA62135E3}" srcOrd="1" destOrd="0" presId="urn:microsoft.com/office/officeart/2005/8/layout/hierarchy5"/>
    <dgm:cxn modelId="{AEEBB0AF-F887-4D7A-870A-174CBDD22356}" type="presOf" srcId="{A91D5EA0-EE47-4943-BE67-D4F533E65AB5}" destId="{ED1250B5-69B2-46BF-AB6D-AA79C1D94383}" srcOrd="1" destOrd="0" presId="urn:microsoft.com/office/officeart/2005/8/layout/hierarchy5"/>
    <dgm:cxn modelId="{C872DCC2-6819-4E69-8640-26D789750DCC}" type="presOf" srcId="{835D4560-9D04-4DFE-B943-A09F5544D2B5}" destId="{B748CCA1-53A2-4595-9B1C-D063AA612822}" srcOrd="0" destOrd="0" presId="urn:microsoft.com/office/officeart/2005/8/layout/hierarchy5"/>
    <dgm:cxn modelId="{97DBA9C3-B434-45FF-8C2B-C18E1433BE5D}" srcId="{F674607D-D122-4C34-9182-18D04F235432}" destId="{4E5BD67F-556C-49DE-A390-91EB9FB14EF9}" srcOrd="1" destOrd="0" parTransId="{17575421-036D-4A44-8D18-AB9AEA3B7468}" sibTransId="{AD664012-BC36-45A2-8631-DC7EFD72578A}"/>
    <dgm:cxn modelId="{F1883FCF-1BF5-4C34-8F5E-038B40C10EF5}" type="presOf" srcId="{17575421-036D-4A44-8D18-AB9AEA3B7468}" destId="{6470BBBF-C62D-4A77-A865-1B4F32E83A7D}" srcOrd="1" destOrd="0" presId="urn:microsoft.com/office/officeart/2005/8/layout/hierarchy5"/>
    <dgm:cxn modelId="{FB698BD3-43AB-40A6-8FC0-211F4B87A666}" type="presOf" srcId="{1E79AB49-7166-4D88-B58D-157FBEC9F4BE}" destId="{2C911B28-0FA5-4E02-A6A6-3D4CE544599C}" srcOrd="0" destOrd="0" presId="urn:microsoft.com/office/officeart/2005/8/layout/hierarchy5"/>
    <dgm:cxn modelId="{DB56D5F3-DCE7-4129-B4A6-A83849E7F728}" type="presOf" srcId="{F1BC552F-4C00-4FEF-A907-98C90E69F6C5}" destId="{718CDC70-F959-46CA-B216-0F20D58C1AE0}" srcOrd="0" destOrd="0" presId="urn:microsoft.com/office/officeart/2005/8/layout/hierarchy5"/>
    <dgm:cxn modelId="{D22661FF-EF9E-4DB5-8228-85788E32CB95}" type="presOf" srcId="{F674607D-D122-4C34-9182-18D04F235432}" destId="{99BCC9B5-3CF4-4296-8D07-653D876909B0}" srcOrd="0" destOrd="0" presId="urn:microsoft.com/office/officeart/2005/8/layout/hierarchy5"/>
    <dgm:cxn modelId="{FCDB4642-5984-433F-A520-0E63ED0A2E54}" type="presParOf" srcId="{2C911B28-0FA5-4E02-A6A6-3D4CE544599C}" destId="{C37A1343-4ABD-489C-B98A-A54478891BEB}" srcOrd="0" destOrd="0" presId="urn:microsoft.com/office/officeart/2005/8/layout/hierarchy5"/>
    <dgm:cxn modelId="{EE07943F-C753-40DF-A4EB-6DFF60CFACE0}" type="presParOf" srcId="{C37A1343-4ABD-489C-B98A-A54478891BEB}" destId="{C2C9D056-497F-432A-A184-C9B60FDC7CC3}" srcOrd="0" destOrd="0" presId="urn:microsoft.com/office/officeart/2005/8/layout/hierarchy5"/>
    <dgm:cxn modelId="{FF2317A3-26BE-474F-B2CF-D97A4E87CF6A}" type="presParOf" srcId="{C2C9D056-497F-432A-A184-C9B60FDC7CC3}" destId="{7D652338-16BB-4C8D-A907-FED08446F25D}" srcOrd="0" destOrd="0" presId="urn:microsoft.com/office/officeart/2005/8/layout/hierarchy5"/>
    <dgm:cxn modelId="{E650B831-5713-425B-930E-E8DD173A89E2}" type="presParOf" srcId="{7D652338-16BB-4C8D-A907-FED08446F25D}" destId="{52DFC322-0DCF-47AF-B801-805EB696E172}" srcOrd="0" destOrd="0" presId="urn:microsoft.com/office/officeart/2005/8/layout/hierarchy5"/>
    <dgm:cxn modelId="{FA8362EE-1041-484A-8D5E-31DA6DB58B73}" type="presParOf" srcId="{7D652338-16BB-4C8D-A907-FED08446F25D}" destId="{830E6476-B26B-47CB-8E9A-019052B2005F}" srcOrd="1" destOrd="0" presId="urn:microsoft.com/office/officeart/2005/8/layout/hierarchy5"/>
    <dgm:cxn modelId="{1735175F-B15F-436C-9B29-5A5DBC932AAB}" type="presParOf" srcId="{830E6476-B26B-47CB-8E9A-019052B2005F}" destId="{718CDC70-F959-46CA-B216-0F20D58C1AE0}" srcOrd="0" destOrd="0" presId="urn:microsoft.com/office/officeart/2005/8/layout/hierarchy5"/>
    <dgm:cxn modelId="{9603AFF3-2DB8-42C5-82FB-520CEDD8A090}" type="presParOf" srcId="{718CDC70-F959-46CA-B216-0F20D58C1AE0}" destId="{B3EAF722-1B26-4AB9-9896-EF6998DE1D72}" srcOrd="0" destOrd="0" presId="urn:microsoft.com/office/officeart/2005/8/layout/hierarchy5"/>
    <dgm:cxn modelId="{ABDA28E6-5D97-485F-A197-511A387138E1}" type="presParOf" srcId="{830E6476-B26B-47CB-8E9A-019052B2005F}" destId="{4A4FA2DC-E882-4F83-946D-A41CA61DC739}" srcOrd="1" destOrd="0" presId="urn:microsoft.com/office/officeart/2005/8/layout/hierarchy5"/>
    <dgm:cxn modelId="{578A679C-0315-4356-8921-43199BF82849}" type="presParOf" srcId="{4A4FA2DC-E882-4F83-946D-A41CA61DC739}" destId="{99BCC9B5-3CF4-4296-8D07-653D876909B0}" srcOrd="0" destOrd="0" presId="urn:microsoft.com/office/officeart/2005/8/layout/hierarchy5"/>
    <dgm:cxn modelId="{7E9B0799-4895-48E2-B81B-F3FD2A384097}" type="presParOf" srcId="{4A4FA2DC-E882-4F83-946D-A41CA61DC739}" destId="{99631DB5-04B9-441B-80FE-3A4C1DB6EAAF}" srcOrd="1" destOrd="0" presId="urn:microsoft.com/office/officeart/2005/8/layout/hierarchy5"/>
    <dgm:cxn modelId="{A93B6A33-C3AA-4041-BCAA-CF0A5196775D}" type="presParOf" srcId="{99631DB5-04B9-441B-80FE-3A4C1DB6EAAF}" destId="{44C47753-DAD8-420A-8371-D272AD3F4A81}" srcOrd="0" destOrd="0" presId="urn:microsoft.com/office/officeart/2005/8/layout/hierarchy5"/>
    <dgm:cxn modelId="{BF36A707-35FA-490B-AF68-CC69B9716BD8}" type="presParOf" srcId="{44C47753-DAD8-420A-8371-D272AD3F4A81}" destId="{8C2DA8B4-670B-423D-AD8F-745D6DF58E44}" srcOrd="0" destOrd="0" presId="urn:microsoft.com/office/officeart/2005/8/layout/hierarchy5"/>
    <dgm:cxn modelId="{8963038F-D394-4138-9E81-713EC2B16680}" type="presParOf" srcId="{99631DB5-04B9-441B-80FE-3A4C1DB6EAAF}" destId="{5EC75BF3-CB2E-4534-8F17-ACE9D962F5FC}" srcOrd="1" destOrd="0" presId="urn:microsoft.com/office/officeart/2005/8/layout/hierarchy5"/>
    <dgm:cxn modelId="{86420B3F-5A78-47A1-9D07-D89A2FF20498}" type="presParOf" srcId="{5EC75BF3-CB2E-4534-8F17-ACE9D962F5FC}" destId="{45FB47C1-92E4-458C-B0C3-1BF95FB91934}" srcOrd="0" destOrd="0" presId="urn:microsoft.com/office/officeart/2005/8/layout/hierarchy5"/>
    <dgm:cxn modelId="{C97FF50B-522F-4446-94CA-172FD6C14CA8}" type="presParOf" srcId="{5EC75BF3-CB2E-4534-8F17-ACE9D962F5FC}" destId="{1914F51E-CF9B-4ECD-BC2A-FE6DDD5FCD3F}" srcOrd="1" destOrd="0" presId="urn:microsoft.com/office/officeart/2005/8/layout/hierarchy5"/>
    <dgm:cxn modelId="{5C8BD2C0-317F-4E17-9A96-938C10317DE5}" type="presParOf" srcId="{99631DB5-04B9-441B-80FE-3A4C1DB6EAAF}" destId="{D9430E40-1617-4694-A8AE-1EEBD3A8D6EB}" srcOrd="2" destOrd="0" presId="urn:microsoft.com/office/officeart/2005/8/layout/hierarchy5"/>
    <dgm:cxn modelId="{0059E0F2-1FAD-41FD-9563-F052B26FA4A6}" type="presParOf" srcId="{D9430E40-1617-4694-A8AE-1EEBD3A8D6EB}" destId="{6470BBBF-C62D-4A77-A865-1B4F32E83A7D}" srcOrd="0" destOrd="0" presId="urn:microsoft.com/office/officeart/2005/8/layout/hierarchy5"/>
    <dgm:cxn modelId="{C4D047CA-7F18-44A4-840A-5A60A5C57896}" type="presParOf" srcId="{99631DB5-04B9-441B-80FE-3A4C1DB6EAAF}" destId="{E4E86207-E042-4617-89F3-B8779C75118B}" srcOrd="3" destOrd="0" presId="urn:microsoft.com/office/officeart/2005/8/layout/hierarchy5"/>
    <dgm:cxn modelId="{1ED7FFF9-307F-4802-A4A3-4FD9EF18323E}" type="presParOf" srcId="{E4E86207-E042-4617-89F3-B8779C75118B}" destId="{FEE0C082-9CD1-42C5-840D-6A6D5A2C0224}" srcOrd="0" destOrd="0" presId="urn:microsoft.com/office/officeart/2005/8/layout/hierarchy5"/>
    <dgm:cxn modelId="{B072D25A-19F1-4D27-BC90-D231CD9BB14A}" type="presParOf" srcId="{E4E86207-E042-4617-89F3-B8779C75118B}" destId="{C9802311-4E0F-446A-9D5E-3EE5C3511DD7}" srcOrd="1" destOrd="0" presId="urn:microsoft.com/office/officeart/2005/8/layout/hierarchy5"/>
    <dgm:cxn modelId="{06811D0C-165A-49B9-B3E9-3A5917949293}" type="presParOf" srcId="{830E6476-B26B-47CB-8E9A-019052B2005F}" destId="{447E8BB5-321F-4B7B-BCB3-E63BCC4B6DB6}" srcOrd="2" destOrd="0" presId="urn:microsoft.com/office/officeart/2005/8/layout/hierarchy5"/>
    <dgm:cxn modelId="{B2B78932-4690-45FE-ACF0-B141A0E7DCE1}" type="presParOf" srcId="{447E8BB5-321F-4B7B-BCB3-E63BCC4B6DB6}" destId="{25AD04C0-4056-4F5E-96B3-7F5BA62135E3}" srcOrd="0" destOrd="0" presId="urn:microsoft.com/office/officeart/2005/8/layout/hierarchy5"/>
    <dgm:cxn modelId="{B3FCF000-79E9-4AF3-AA5B-F31AFB0F8E4B}" type="presParOf" srcId="{830E6476-B26B-47CB-8E9A-019052B2005F}" destId="{E529A77F-DA5A-4D72-9F5B-F2DACD62A774}" srcOrd="3" destOrd="0" presId="urn:microsoft.com/office/officeart/2005/8/layout/hierarchy5"/>
    <dgm:cxn modelId="{6284D994-44EC-40BB-A206-0B35A608FCD1}" type="presParOf" srcId="{E529A77F-DA5A-4D72-9F5B-F2DACD62A774}" destId="{1D71F33B-EC94-41F4-9A0C-F20B0E301626}" srcOrd="0" destOrd="0" presId="urn:microsoft.com/office/officeart/2005/8/layout/hierarchy5"/>
    <dgm:cxn modelId="{C95BD795-A838-4161-9513-7A86C5E8FA41}" type="presParOf" srcId="{E529A77F-DA5A-4D72-9F5B-F2DACD62A774}" destId="{9B62D352-F748-44AC-85C3-45F2773B46F1}" srcOrd="1" destOrd="0" presId="urn:microsoft.com/office/officeart/2005/8/layout/hierarchy5"/>
    <dgm:cxn modelId="{9AD1F903-79C0-4A6F-903E-90404153C04F}" type="presParOf" srcId="{9B62D352-F748-44AC-85C3-45F2773B46F1}" destId="{78F61098-059B-4563-84C5-8B3DF00181EC}" srcOrd="0" destOrd="0" presId="urn:microsoft.com/office/officeart/2005/8/layout/hierarchy5"/>
    <dgm:cxn modelId="{89C11341-61CB-44FE-A96C-399F4CCDD655}" type="presParOf" srcId="{78F61098-059B-4563-84C5-8B3DF00181EC}" destId="{ED1250B5-69B2-46BF-AB6D-AA79C1D94383}" srcOrd="0" destOrd="0" presId="urn:microsoft.com/office/officeart/2005/8/layout/hierarchy5"/>
    <dgm:cxn modelId="{85A2EF8E-9449-4D16-9F81-032BA21F6858}" type="presParOf" srcId="{9B62D352-F748-44AC-85C3-45F2773B46F1}" destId="{BEB7625F-648C-4499-AC31-1DED22680AD5}" srcOrd="1" destOrd="0" presId="urn:microsoft.com/office/officeart/2005/8/layout/hierarchy5"/>
    <dgm:cxn modelId="{76EC6CE8-4460-427C-A3AD-B594FDA3DCBF}" type="presParOf" srcId="{BEB7625F-648C-4499-AC31-1DED22680AD5}" destId="{07276582-2486-4297-922B-69CFB96B98FE}" srcOrd="0" destOrd="0" presId="urn:microsoft.com/office/officeart/2005/8/layout/hierarchy5"/>
    <dgm:cxn modelId="{2C1632F5-8BE6-4D07-B27A-1919A1D66E6D}" type="presParOf" srcId="{BEB7625F-648C-4499-AC31-1DED22680AD5}" destId="{B83F6B64-63D9-4946-B29C-596C77DD4749}" srcOrd="1" destOrd="0" presId="urn:microsoft.com/office/officeart/2005/8/layout/hierarchy5"/>
    <dgm:cxn modelId="{784C6B0A-DF36-42A6-A60E-DB8161A972B0}" type="presParOf" srcId="{9B62D352-F748-44AC-85C3-45F2773B46F1}" destId="{32465C8B-41EA-4A2D-A52C-E61DA34558D9}" srcOrd="2" destOrd="0" presId="urn:microsoft.com/office/officeart/2005/8/layout/hierarchy5"/>
    <dgm:cxn modelId="{65494F8E-1789-4184-B2A9-782D90076685}" type="presParOf" srcId="{32465C8B-41EA-4A2D-A52C-E61DA34558D9}" destId="{F0D4E6BF-7735-49F0-9019-6A8ABDCCCD10}" srcOrd="0" destOrd="0" presId="urn:microsoft.com/office/officeart/2005/8/layout/hierarchy5"/>
    <dgm:cxn modelId="{828F2736-C6B2-49CB-AC87-12013CB4AE86}" type="presParOf" srcId="{9B62D352-F748-44AC-85C3-45F2773B46F1}" destId="{AD13A9F8-E242-4BFA-BAFC-D46DB5637FF2}" srcOrd="3" destOrd="0" presId="urn:microsoft.com/office/officeart/2005/8/layout/hierarchy5"/>
    <dgm:cxn modelId="{4A7DCAA5-71A6-44E9-A58A-0F69C1B54C2B}" type="presParOf" srcId="{AD13A9F8-E242-4BFA-BAFC-D46DB5637FF2}" destId="{82F56222-BC9D-4701-9306-3CEA206CAF86}" srcOrd="0" destOrd="0" presId="urn:microsoft.com/office/officeart/2005/8/layout/hierarchy5"/>
    <dgm:cxn modelId="{72D7C1FA-41B8-43AA-89D5-8365E6D4288F}" type="presParOf" srcId="{AD13A9F8-E242-4BFA-BAFC-D46DB5637FF2}" destId="{5BCF41D5-AAEA-49CC-960A-15529AEE61AE}" srcOrd="1" destOrd="0" presId="urn:microsoft.com/office/officeart/2005/8/layout/hierarchy5"/>
    <dgm:cxn modelId="{74030196-1368-4710-B191-AAAC9C0008E3}" type="presParOf" srcId="{9B62D352-F748-44AC-85C3-45F2773B46F1}" destId="{B748CCA1-53A2-4595-9B1C-D063AA612822}" srcOrd="4" destOrd="0" presId="urn:microsoft.com/office/officeart/2005/8/layout/hierarchy5"/>
    <dgm:cxn modelId="{632AC787-F9F9-4D6B-9E49-79B99D296263}" type="presParOf" srcId="{B748CCA1-53A2-4595-9B1C-D063AA612822}" destId="{E1DA8794-9379-4AB1-9AF0-C36FC56A9282}" srcOrd="0" destOrd="0" presId="urn:microsoft.com/office/officeart/2005/8/layout/hierarchy5"/>
    <dgm:cxn modelId="{7588C2E7-956E-4A33-9ACC-4C21615F5F91}" type="presParOf" srcId="{9B62D352-F748-44AC-85C3-45F2773B46F1}" destId="{CFC0CB99-B9F1-4872-BDA6-CC2577EF795C}" srcOrd="5" destOrd="0" presId="urn:microsoft.com/office/officeart/2005/8/layout/hierarchy5"/>
    <dgm:cxn modelId="{9D213229-7A3C-4726-B184-51A106D130D5}" type="presParOf" srcId="{CFC0CB99-B9F1-4872-BDA6-CC2577EF795C}" destId="{7963EBCA-0247-4655-93DF-B9365919BD65}" srcOrd="0" destOrd="0" presId="urn:microsoft.com/office/officeart/2005/8/layout/hierarchy5"/>
    <dgm:cxn modelId="{6F9FF895-5BAC-40EC-A62D-DF6348166C74}" type="presParOf" srcId="{CFC0CB99-B9F1-4872-BDA6-CC2577EF795C}" destId="{1EBAD452-0B96-4493-B496-9620DA30A378}" srcOrd="1" destOrd="0" presId="urn:microsoft.com/office/officeart/2005/8/layout/hierarchy5"/>
    <dgm:cxn modelId="{41D821E2-2492-42CF-B86B-F7718AD30D5E}" type="presParOf" srcId="{2C911B28-0FA5-4E02-A6A6-3D4CE544599C}" destId="{104BFBBC-384A-4990-9907-853D423B98B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FC322-0DCF-47AF-B801-805EB696E172}">
      <dsp:nvSpPr>
        <dsp:cNvPr id="0" name=""/>
        <dsp:cNvSpPr/>
      </dsp:nvSpPr>
      <dsp:spPr>
        <a:xfrm>
          <a:off x="2372807" y="1239997"/>
          <a:ext cx="1231291" cy="615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Finite Automata</a:t>
          </a:r>
          <a:endParaRPr lang="en-IN" sz="1900" kern="1200" dirty="0"/>
        </a:p>
      </dsp:txBody>
      <dsp:txXfrm>
        <a:off x="2390839" y="1258029"/>
        <a:ext cx="1195227" cy="579581"/>
      </dsp:txXfrm>
    </dsp:sp>
    <dsp:sp modelId="{718CDC70-F959-46CA-B216-0F20D58C1AE0}">
      <dsp:nvSpPr>
        <dsp:cNvPr id="0" name=""/>
        <dsp:cNvSpPr/>
      </dsp:nvSpPr>
      <dsp:spPr>
        <a:xfrm rot="17945813">
          <a:off x="3343952" y="1089263"/>
          <a:ext cx="10128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2808" y="1606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25036" y="1080005"/>
        <a:ext cx="50640" cy="50640"/>
      </dsp:txXfrm>
    </dsp:sp>
    <dsp:sp modelId="{99BCC9B5-3CF4-4296-8D07-653D876909B0}">
      <dsp:nvSpPr>
        <dsp:cNvPr id="0" name=""/>
        <dsp:cNvSpPr/>
      </dsp:nvSpPr>
      <dsp:spPr>
        <a:xfrm>
          <a:off x="4096615" y="355006"/>
          <a:ext cx="1231291" cy="615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 with Output	</a:t>
          </a:r>
          <a:endParaRPr lang="en-IN" sz="1900" kern="1200" dirty="0"/>
        </a:p>
      </dsp:txBody>
      <dsp:txXfrm>
        <a:off x="4114647" y="373038"/>
        <a:ext cx="1195227" cy="579581"/>
      </dsp:txXfrm>
    </dsp:sp>
    <dsp:sp modelId="{44C47753-DAD8-420A-8371-D272AD3F4A81}">
      <dsp:nvSpPr>
        <dsp:cNvPr id="0" name=""/>
        <dsp:cNvSpPr/>
      </dsp:nvSpPr>
      <dsp:spPr>
        <a:xfrm rot="19457599">
          <a:off x="5270897" y="469769"/>
          <a:ext cx="6065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06536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59002" y="470668"/>
        <a:ext cx="30326" cy="30326"/>
      </dsp:txXfrm>
    </dsp:sp>
    <dsp:sp modelId="{45FB47C1-92E4-458C-B0C3-1BF95FB91934}">
      <dsp:nvSpPr>
        <dsp:cNvPr id="0" name=""/>
        <dsp:cNvSpPr/>
      </dsp:nvSpPr>
      <dsp:spPr>
        <a:xfrm>
          <a:off x="5820423" y="1010"/>
          <a:ext cx="2263027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Moore Machines </a:t>
          </a:r>
          <a:endParaRPr lang="en-IN" sz="1900" kern="1200" dirty="0"/>
        </a:p>
      </dsp:txBody>
      <dsp:txXfrm>
        <a:off x="5838455" y="19042"/>
        <a:ext cx="2226963" cy="579581"/>
      </dsp:txXfrm>
    </dsp:sp>
    <dsp:sp modelId="{D9430E40-1617-4694-A8AE-1EEBD3A8D6EB}">
      <dsp:nvSpPr>
        <dsp:cNvPr id="0" name=""/>
        <dsp:cNvSpPr/>
      </dsp:nvSpPr>
      <dsp:spPr>
        <a:xfrm rot="2142401">
          <a:off x="5270897" y="823766"/>
          <a:ext cx="6065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06536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59002" y="824664"/>
        <a:ext cx="30326" cy="30326"/>
      </dsp:txXfrm>
    </dsp:sp>
    <dsp:sp modelId="{FEE0C082-9CD1-42C5-840D-6A6D5A2C0224}">
      <dsp:nvSpPr>
        <dsp:cNvPr id="0" name=""/>
        <dsp:cNvSpPr/>
      </dsp:nvSpPr>
      <dsp:spPr>
        <a:xfrm>
          <a:off x="5820423" y="709003"/>
          <a:ext cx="2239879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Mealy Machines</a:t>
          </a:r>
          <a:endParaRPr lang="en-IN" sz="1900" kern="1200" dirty="0"/>
        </a:p>
      </dsp:txBody>
      <dsp:txXfrm>
        <a:off x="5838455" y="727035"/>
        <a:ext cx="2203815" cy="579581"/>
      </dsp:txXfrm>
    </dsp:sp>
    <dsp:sp modelId="{447E8BB5-321F-4B7B-BCB3-E63BCC4B6DB6}">
      <dsp:nvSpPr>
        <dsp:cNvPr id="0" name=""/>
        <dsp:cNvSpPr/>
      </dsp:nvSpPr>
      <dsp:spPr>
        <a:xfrm rot="3654187">
          <a:off x="3343952" y="1974254"/>
          <a:ext cx="10128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2808" y="1606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25036" y="1964996"/>
        <a:ext cx="50640" cy="50640"/>
      </dsp:txXfrm>
    </dsp:sp>
    <dsp:sp modelId="{1D71F33B-EC94-41F4-9A0C-F20B0E301626}">
      <dsp:nvSpPr>
        <dsp:cNvPr id="0" name=""/>
        <dsp:cNvSpPr/>
      </dsp:nvSpPr>
      <dsp:spPr>
        <a:xfrm>
          <a:off x="4096615" y="2124988"/>
          <a:ext cx="1231291" cy="615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 without Output</a:t>
          </a:r>
          <a:endParaRPr lang="en-IN" sz="1900" kern="1200" dirty="0"/>
        </a:p>
      </dsp:txBody>
      <dsp:txXfrm>
        <a:off x="4114647" y="2143020"/>
        <a:ext cx="1195227" cy="579581"/>
      </dsp:txXfrm>
    </dsp:sp>
    <dsp:sp modelId="{78F61098-059B-4563-84C5-8B3DF00181EC}">
      <dsp:nvSpPr>
        <dsp:cNvPr id="0" name=""/>
        <dsp:cNvSpPr/>
      </dsp:nvSpPr>
      <dsp:spPr>
        <a:xfrm rot="18289469">
          <a:off x="5142938" y="2062753"/>
          <a:ext cx="8624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62453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52604" y="2057254"/>
        <a:ext cx="43122" cy="43122"/>
      </dsp:txXfrm>
    </dsp:sp>
    <dsp:sp modelId="{07276582-2486-4297-922B-69CFB96B98FE}">
      <dsp:nvSpPr>
        <dsp:cNvPr id="0" name=""/>
        <dsp:cNvSpPr/>
      </dsp:nvSpPr>
      <dsp:spPr>
        <a:xfrm>
          <a:off x="5820423" y="1416996"/>
          <a:ext cx="1231291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DFA</a:t>
          </a:r>
          <a:endParaRPr lang="en-IN" sz="1900" kern="1200" dirty="0"/>
        </a:p>
      </dsp:txBody>
      <dsp:txXfrm>
        <a:off x="5838455" y="1435028"/>
        <a:ext cx="1195227" cy="579581"/>
      </dsp:txXfrm>
    </dsp:sp>
    <dsp:sp modelId="{32465C8B-41EA-4A2D-A52C-E61DA34558D9}">
      <dsp:nvSpPr>
        <dsp:cNvPr id="0" name=""/>
        <dsp:cNvSpPr/>
      </dsp:nvSpPr>
      <dsp:spPr>
        <a:xfrm>
          <a:off x="5327907" y="2416749"/>
          <a:ext cx="4925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92516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61852" y="2420498"/>
        <a:ext cx="24625" cy="24625"/>
      </dsp:txXfrm>
    </dsp:sp>
    <dsp:sp modelId="{82F56222-BC9D-4701-9306-3CEA206CAF86}">
      <dsp:nvSpPr>
        <dsp:cNvPr id="0" name=""/>
        <dsp:cNvSpPr/>
      </dsp:nvSpPr>
      <dsp:spPr>
        <a:xfrm>
          <a:off x="5820423" y="2124988"/>
          <a:ext cx="1231291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NFA</a:t>
          </a:r>
          <a:endParaRPr lang="en-IN" sz="1900" kern="1200" dirty="0"/>
        </a:p>
      </dsp:txBody>
      <dsp:txXfrm>
        <a:off x="5838455" y="2143020"/>
        <a:ext cx="1195227" cy="579581"/>
      </dsp:txXfrm>
    </dsp:sp>
    <dsp:sp modelId="{B748CCA1-53A2-4595-9B1C-D063AA612822}">
      <dsp:nvSpPr>
        <dsp:cNvPr id="0" name=""/>
        <dsp:cNvSpPr/>
      </dsp:nvSpPr>
      <dsp:spPr>
        <a:xfrm rot="3310531">
          <a:off x="5142938" y="2770746"/>
          <a:ext cx="8624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62453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52604" y="2765246"/>
        <a:ext cx="43122" cy="43122"/>
      </dsp:txXfrm>
    </dsp:sp>
    <dsp:sp modelId="{7963EBCA-0247-4655-93DF-B9365919BD65}">
      <dsp:nvSpPr>
        <dsp:cNvPr id="0" name=""/>
        <dsp:cNvSpPr/>
      </dsp:nvSpPr>
      <dsp:spPr>
        <a:xfrm>
          <a:off x="5820423" y="2832981"/>
          <a:ext cx="1231291" cy="6156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1900" kern="1200" dirty="0"/>
            <a:t>Є</a:t>
          </a:r>
          <a:r>
            <a:rPr lang="en-US" sz="1900" kern="1200" dirty="0"/>
            <a:t> - NFA</a:t>
          </a:r>
          <a:endParaRPr lang="en-IN" sz="1900" kern="1200" dirty="0"/>
        </a:p>
      </dsp:txBody>
      <dsp:txXfrm>
        <a:off x="5838455" y="2851013"/>
        <a:ext cx="1195227" cy="57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52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401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85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9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88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– null string – epsilon</a:t>
            </a:r>
          </a:p>
          <a:p>
            <a:endParaRPr lang="en-US" dirty="0"/>
          </a:p>
          <a:p>
            <a:r>
              <a:rPr lang="en-US" dirty="0"/>
              <a:t>Length of epsilon =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051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– null string – epsilon</a:t>
            </a:r>
          </a:p>
          <a:p>
            <a:endParaRPr lang="en-US" dirty="0"/>
          </a:p>
          <a:p>
            <a:r>
              <a:rPr lang="en-US" dirty="0"/>
              <a:t>Length of epsilon =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27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power n</a:t>
            </a:r>
            <a:endParaRPr dirty="0"/>
          </a:p>
        </p:txBody>
      </p:sp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25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L1 l2 l3 are subsets of sigma star</a:t>
            </a:r>
            <a:endParaRPr dirty="0"/>
          </a:p>
        </p:txBody>
      </p:sp>
      <p:sp>
        <p:nvSpPr>
          <p:cNvPr id="335" name="Google Shape;3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5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57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27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95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02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97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98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77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8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EBC8-0D63-4999-8201-15988D96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2755542"/>
            <a:ext cx="9520158" cy="1049235"/>
          </a:xfrm>
        </p:spPr>
        <p:txBody>
          <a:bodyPr/>
          <a:lstStyle/>
          <a:p>
            <a:r>
              <a:rPr lang="en-US" dirty="0"/>
              <a:t>FORMAL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0CB9-E08E-4497-BA54-267E7040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Language Processing Disorder: A Support Guide for Parents">
            <a:extLst>
              <a:ext uri="{FF2B5EF4-FFF2-40B4-BE49-F238E27FC236}">
                <a16:creationId xmlns:a16="http://schemas.microsoft.com/office/drawing/2014/main" id="{2492E094-37E5-4BB9-A2F8-FB4C1AFD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7820"/>
            <a:ext cx="5108292" cy="28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97280" y="63165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rgbClr val="FF0000"/>
                </a:solidFill>
              </a:rPr>
              <a:t>Kleene Closure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dirty="0">
                <a:solidFill>
                  <a:srgbClr val="FF0000"/>
                </a:solidFill>
              </a:rPr>
              <a:t>* =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0    </a:t>
            </a:r>
            <a:r>
              <a:rPr lang="en-US" sz="3200" dirty="0">
                <a:solidFill>
                  <a:srgbClr val="FF0000"/>
                </a:solidFill>
              </a:rPr>
              <a:t>U 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1   </a:t>
            </a:r>
            <a:r>
              <a:rPr lang="en-US" sz="3200" dirty="0">
                <a:solidFill>
                  <a:srgbClr val="FF0000"/>
                </a:solidFill>
              </a:rPr>
              <a:t>U  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2    </a:t>
            </a:r>
            <a:r>
              <a:rPr lang="en-US" sz="3200" dirty="0">
                <a:solidFill>
                  <a:srgbClr val="FF0000"/>
                </a:solidFill>
              </a:rPr>
              <a:t>U   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 3 </a:t>
            </a:r>
            <a:r>
              <a:rPr lang="en-US" sz="3200" dirty="0">
                <a:solidFill>
                  <a:srgbClr val="FF0000"/>
                </a:solidFill>
              </a:rPr>
              <a:t>… U   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n</a:t>
            </a:r>
          </a:p>
          <a:p>
            <a:pPr marL="977900" lvl="1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3000" dirty="0"/>
              <a:t>Null allowed</a:t>
            </a:r>
          </a:p>
          <a:p>
            <a:pPr marL="977900" lvl="1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3000" dirty="0"/>
              <a:t>Universal Set</a:t>
            </a:r>
          </a:p>
          <a:p>
            <a:pPr marL="977900" lvl="1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3000" dirty="0"/>
              <a:t>Infinite too !!!</a:t>
            </a:r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l-GR" sz="3200" dirty="0"/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  </a:t>
            </a:r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3200" dirty="0">
                <a:solidFill>
                  <a:srgbClr val="FF0000"/>
                </a:solidFill>
              </a:rPr>
              <a:t>Positive Closure </a:t>
            </a:r>
          </a:p>
          <a:p>
            <a:pPr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+    </a:t>
            </a:r>
            <a:r>
              <a:rPr lang="en-US" sz="3200" dirty="0">
                <a:solidFill>
                  <a:srgbClr val="FF0000"/>
                </a:solidFill>
              </a:rPr>
              <a:t>= 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1   </a:t>
            </a:r>
            <a:r>
              <a:rPr lang="en-US" sz="3200" dirty="0">
                <a:solidFill>
                  <a:srgbClr val="FF0000"/>
                </a:solidFill>
              </a:rPr>
              <a:t>U  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2    </a:t>
            </a:r>
            <a:r>
              <a:rPr lang="en-US" sz="3200" dirty="0">
                <a:solidFill>
                  <a:srgbClr val="FF0000"/>
                </a:solidFill>
              </a:rPr>
              <a:t>U   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 3 </a:t>
            </a:r>
            <a:r>
              <a:rPr lang="en-US" sz="3200" dirty="0">
                <a:solidFill>
                  <a:srgbClr val="FF0000"/>
                </a:solidFill>
              </a:rPr>
              <a:t>… U    </a:t>
            </a:r>
            <a:r>
              <a:rPr lang="el-GR" sz="3200" dirty="0">
                <a:solidFill>
                  <a:srgbClr val="FF0000"/>
                </a:solidFill>
              </a:rPr>
              <a:t>Σ</a:t>
            </a:r>
            <a:r>
              <a:rPr lang="en-US" sz="3200" baseline="30000" dirty="0">
                <a:solidFill>
                  <a:srgbClr val="FF0000"/>
                </a:solidFill>
              </a:rPr>
              <a:t>n</a:t>
            </a:r>
          </a:p>
          <a:p>
            <a:pPr marL="1092200" lvl="1" indent="-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3000" dirty="0"/>
              <a:t>Null not allowed</a:t>
            </a:r>
          </a:p>
          <a:p>
            <a:pPr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l-GR" sz="3200" dirty="0"/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071C-5640-4849-BCC4-0A808F21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Formal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33BB-FC7C-449B-9B17-76B7D0D0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Programming </a:t>
            </a:r>
          </a:p>
          <a:p>
            <a:r>
              <a:rPr lang="el-GR" dirty="0">
                <a:solidFill>
                  <a:srgbClr val="FF0000"/>
                </a:solidFill>
              </a:rPr>
              <a:t>Σ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String –&gt; Program </a:t>
            </a:r>
            <a:endParaRPr lang="en-US" dirty="0"/>
          </a:p>
          <a:p>
            <a:r>
              <a:rPr lang="en-US" dirty="0"/>
              <a:t>Language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 programs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Infinite</a:t>
            </a:r>
          </a:p>
          <a:p>
            <a:r>
              <a:rPr lang="en-US" dirty="0">
                <a:sym typeface="Wingdings" panose="05000000000000000000" pitchFamily="2" charset="2"/>
              </a:rPr>
              <a:t>Is a given Program, P,  present in the Language, L  ????</a:t>
            </a:r>
          </a:p>
          <a:p>
            <a:endParaRPr lang="en-US" dirty="0"/>
          </a:p>
        </p:txBody>
      </p:sp>
      <p:pic>
        <p:nvPicPr>
          <p:cNvPr id="3075" name="Picture 3" descr="Java - Hello World program in Java (Your first java program) - QA With  Experts">
            <a:extLst>
              <a:ext uri="{FF2B5EF4-FFF2-40B4-BE49-F238E27FC236}">
                <a16:creationId xmlns:a16="http://schemas.microsoft.com/office/drawing/2014/main" id="{C77BB9B6-1923-4D0E-9E9D-199D76E07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t="21705" r="7420" b="3761"/>
          <a:stretch/>
        </p:blipFill>
        <p:spPr bwMode="auto">
          <a:xfrm>
            <a:off x="7326775" y="1853754"/>
            <a:ext cx="5154592" cy="19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6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F55AF5-5589-48C0-8C76-1FE36748F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332983"/>
              </p:ext>
            </p:extLst>
          </p:nvPr>
        </p:nvGraphicFramePr>
        <p:xfrm>
          <a:off x="1335881" y="957106"/>
          <a:ext cx="9520238" cy="25060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1277306277"/>
                    </a:ext>
                  </a:extLst>
                </a:gridCol>
                <a:gridCol w="4760119">
                  <a:extLst>
                    <a:ext uri="{9D8B030D-6E8A-4147-A177-3AD203B41FA5}">
                      <a16:colId xmlns:a16="http://schemas.microsoft.com/office/drawing/2014/main" val="3368515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 is finite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 is infinite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7388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r>
                        <a:rPr lang="el-GR" sz="1800" b="1" dirty="0"/>
                        <a:t>Σ</a:t>
                      </a:r>
                      <a:r>
                        <a:rPr lang="en-US" sz="1800" b="1" dirty="0"/>
                        <a:t>  = {</a:t>
                      </a:r>
                      <a:r>
                        <a:rPr lang="en-US" sz="1800" b="1" dirty="0" err="1"/>
                        <a:t>a,b</a:t>
                      </a:r>
                      <a:r>
                        <a:rPr lang="en-US" sz="1800" b="1" dirty="0"/>
                        <a:t>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Σ</a:t>
                      </a:r>
                      <a:r>
                        <a:rPr lang="en-US" sz="1800" b="1" dirty="0"/>
                        <a:t>  = {</a:t>
                      </a:r>
                      <a:r>
                        <a:rPr lang="en-US" sz="1800" b="1" dirty="0" err="1"/>
                        <a:t>a,b</a:t>
                      </a:r>
                      <a:r>
                        <a:rPr lang="en-US" sz="1800" b="1" dirty="0"/>
                        <a:t>}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4844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L1 = Set of all strings with length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L1 = Set of all strings starting with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00240"/>
                  </a:ext>
                </a:extLst>
              </a:tr>
              <a:tr h="402946">
                <a:tc>
                  <a:txBody>
                    <a:bodyPr/>
                    <a:lstStyle/>
                    <a:p>
                      <a:r>
                        <a:rPr lang="en-US" b="1" dirty="0"/>
                        <a:t>{aa , ab , </a:t>
                      </a:r>
                      <a:r>
                        <a:rPr lang="en-US" b="1" dirty="0" err="1"/>
                        <a:t>ba</a:t>
                      </a:r>
                      <a:r>
                        <a:rPr lang="en-US" b="1" dirty="0"/>
                        <a:t> , bb}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{a, aa , ab, aba, </a:t>
                      </a:r>
                      <a:r>
                        <a:rPr lang="en-US" b="1" dirty="0" err="1"/>
                        <a:t>abb</a:t>
                      </a:r>
                      <a:r>
                        <a:rPr lang="en-US" b="1" dirty="0"/>
                        <a:t> , </a:t>
                      </a:r>
                      <a:r>
                        <a:rPr lang="en-US" b="1" dirty="0" err="1"/>
                        <a:t>abba</a:t>
                      </a:r>
                      <a:r>
                        <a:rPr lang="en-US" b="1" dirty="0"/>
                        <a:t> , </a:t>
                      </a:r>
                      <a:r>
                        <a:rPr lang="en-US" b="1" dirty="0" err="1"/>
                        <a:t>abadb</a:t>
                      </a:r>
                      <a:r>
                        <a:rPr lang="en-US" b="1" dirty="0"/>
                        <a:t> , …}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867460"/>
                  </a:ext>
                </a:extLst>
              </a:tr>
              <a:tr h="3377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“ab”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“ab”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25417"/>
                  </a:ext>
                </a:extLst>
              </a:tr>
              <a:tr h="591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</a:t>
                      </a:r>
                      <a:r>
                        <a:rPr lang="en-US" b="1" dirty="0" err="1">
                          <a:solidFill>
                            <a:schemeClr val="tx2"/>
                          </a:solidFill>
                        </a:rPr>
                        <a:t>bbab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  <a:p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</a:t>
                      </a:r>
                      <a:r>
                        <a:rPr lang="en-US" b="1" dirty="0" err="1">
                          <a:solidFill>
                            <a:schemeClr val="tx2"/>
                          </a:solidFill>
                        </a:rPr>
                        <a:t>bbab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  <a:p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821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F9EE-16E7-4E4F-8CAF-0A7B8D99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807" y="2904382"/>
            <a:ext cx="9520158" cy="1049235"/>
          </a:xfrm>
        </p:spPr>
        <p:txBody>
          <a:bodyPr/>
          <a:lstStyle/>
          <a:p>
            <a:r>
              <a:rPr lang="en-US" dirty="0"/>
              <a:t>Theory of Automata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58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1BF3-3735-41E3-AE5C-4DA926F7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D113-9962-4B3C-ACCF-3122A775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Finite Automata(FA) is the simplest machine to recognize patterns</a:t>
            </a:r>
          </a:p>
          <a:p>
            <a:r>
              <a:rPr lang="en-US" dirty="0"/>
              <a:t>Basically it is an abstract model of a digital computer. </a:t>
            </a:r>
          </a:p>
          <a:p>
            <a:r>
              <a:rPr lang="en-US" dirty="0"/>
              <a:t>Used to recognize patterns.</a:t>
            </a:r>
          </a:p>
        </p:txBody>
      </p:sp>
    </p:spTree>
    <p:extLst>
      <p:ext uri="{BB962C8B-B14F-4D97-AF65-F5344CB8AC3E}">
        <p14:creationId xmlns:p14="http://schemas.microsoft.com/office/powerpoint/2010/main" val="333751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1BE-3B57-4201-978A-5C65778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FA work ?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8578D2-C82F-4B24-BAF3-7D8F05FDF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800797"/>
              </p:ext>
            </p:extLst>
          </p:nvPr>
        </p:nvGraphicFramePr>
        <p:xfrm>
          <a:off x="7276156" y="248920"/>
          <a:ext cx="4760119" cy="25060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2700701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 is infinite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21970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r>
                        <a:rPr lang="el-GR" sz="1800" b="1" dirty="0"/>
                        <a:t>Σ</a:t>
                      </a:r>
                      <a:r>
                        <a:rPr lang="en-US" sz="1800" b="1" dirty="0"/>
                        <a:t>  = {</a:t>
                      </a:r>
                      <a:r>
                        <a:rPr lang="en-US" sz="1800" b="1" dirty="0" err="1"/>
                        <a:t>a,b</a:t>
                      </a:r>
                      <a:r>
                        <a:rPr lang="en-US" sz="1800" b="1" dirty="0"/>
                        <a:t>}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49110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L1 = Set of all strings starting with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8203"/>
                  </a:ext>
                </a:extLst>
              </a:tr>
              <a:tr h="402946">
                <a:tc>
                  <a:txBody>
                    <a:bodyPr/>
                    <a:lstStyle/>
                    <a:p>
                      <a:r>
                        <a:rPr lang="en-US" b="1" dirty="0"/>
                        <a:t>{a, aa , ab, aba, </a:t>
                      </a:r>
                      <a:r>
                        <a:rPr lang="en-US" b="1" dirty="0" err="1"/>
                        <a:t>abb</a:t>
                      </a:r>
                      <a:r>
                        <a:rPr lang="en-US" b="1" dirty="0"/>
                        <a:t> , </a:t>
                      </a:r>
                      <a:r>
                        <a:rPr lang="en-US" b="1" dirty="0" err="1"/>
                        <a:t>abba</a:t>
                      </a:r>
                      <a:r>
                        <a:rPr lang="en-US" b="1" dirty="0"/>
                        <a:t> , </a:t>
                      </a:r>
                      <a:r>
                        <a:rPr lang="en-US" b="1" dirty="0" err="1"/>
                        <a:t>abadb</a:t>
                      </a:r>
                      <a:r>
                        <a:rPr lang="en-US" b="1" dirty="0"/>
                        <a:t> , …}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92555"/>
                  </a:ext>
                </a:extLst>
              </a:tr>
              <a:tr h="3377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</a:t>
                      </a:r>
                      <a:r>
                        <a:rPr lang="en-US" b="1" dirty="0" err="1">
                          <a:solidFill>
                            <a:schemeClr val="tx2"/>
                          </a:solidFill>
                        </a:rPr>
                        <a:t>abba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05906"/>
                  </a:ext>
                </a:extLst>
              </a:tr>
              <a:tr h="591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</a:t>
                      </a:r>
                      <a:r>
                        <a:rPr lang="en-US" b="1" dirty="0" err="1">
                          <a:solidFill>
                            <a:schemeClr val="tx2"/>
                          </a:solidFill>
                        </a:rPr>
                        <a:t>bbab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  <a:p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169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746D73-037F-4FD3-8A1A-4FCBCD422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3755" r="36108" b="37891"/>
          <a:stretch/>
        </p:blipFill>
        <p:spPr>
          <a:xfrm>
            <a:off x="1097280" y="2981571"/>
            <a:ext cx="8237411" cy="38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3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EFD6-D0A4-4483-8F48-53903A2E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FA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B56F-4098-4769-A441-BDFDB2ED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the string of symbol as input and changes its state accordingly. </a:t>
            </a:r>
          </a:p>
          <a:p>
            <a:r>
              <a:rPr lang="en-US" dirty="0"/>
              <a:t>When the desired symbol is found, then the transition occurs.</a:t>
            </a:r>
          </a:p>
          <a:p>
            <a:r>
              <a:rPr lang="en-US" dirty="0"/>
              <a:t>At the time of transition, the automata can either move to the next state or stay in the same state.</a:t>
            </a:r>
          </a:p>
          <a:p>
            <a:r>
              <a:rPr lang="en-US" dirty="0"/>
              <a:t>Finite automata have two states, </a:t>
            </a:r>
            <a:r>
              <a:rPr lang="en-US" b="1" dirty="0"/>
              <a:t>Accept state</a:t>
            </a:r>
            <a:r>
              <a:rPr lang="en-US" dirty="0"/>
              <a:t> or </a:t>
            </a:r>
            <a:r>
              <a:rPr lang="en-US" b="1" dirty="0"/>
              <a:t>Reject state</a:t>
            </a:r>
            <a:r>
              <a:rPr lang="en-US" dirty="0"/>
              <a:t>. </a:t>
            </a:r>
          </a:p>
          <a:p>
            <a:r>
              <a:rPr lang="en-US" dirty="0"/>
              <a:t>When the input string is processed successfully, and the automata reached its final state, then it will accept.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32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F96E-82ED-4CDD-9FCC-0AA7D290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Families of Automata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98E3CA-ED31-4113-BF39-C4D38D073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28778"/>
              </p:ext>
            </p:extLst>
          </p:nvPr>
        </p:nvGraphicFramePr>
        <p:xfrm>
          <a:off x="1535113" y="2016125"/>
          <a:ext cx="1045625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49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DEF2-F6EA-4E42-BBFF-91579DA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529" y="3216420"/>
            <a:ext cx="9520158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DFA</a:t>
            </a:r>
            <a:br>
              <a:rPr lang="en-US" dirty="0"/>
            </a:br>
            <a:r>
              <a:rPr lang="en-US" dirty="0"/>
              <a:t>Deterministic Finite Automata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2352-F607-46EF-B1EE-D7861381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Deterministic Finite Automaton - Tutorialspoint">
            <a:extLst>
              <a:ext uri="{FF2B5EF4-FFF2-40B4-BE49-F238E27FC236}">
                <a16:creationId xmlns:a16="http://schemas.microsoft.com/office/drawing/2014/main" id="{A7B40E8F-4256-48A8-81C1-E68C89C4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91" y="4265655"/>
            <a:ext cx="55435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26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Structure of DFA  - Quintuple </a:t>
            </a:r>
            <a:endParaRPr dirty="0"/>
          </a:p>
        </p:txBody>
      </p:sp>
      <p:sp>
        <p:nvSpPr>
          <p:cNvPr id="362" name="Google Shape;362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26" name="Picture 2" descr="https://media.geeksforgeeks.org/wp-content/uploads/20200902201005/automata-300x240.png">
            <a:extLst>
              <a:ext uri="{FF2B5EF4-FFF2-40B4-BE49-F238E27FC236}">
                <a16:creationId xmlns:a16="http://schemas.microsoft.com/office/drawing/2014/main" id="{8A569CBB-D8C8-412D-9E08-9EFCD2C4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05" y="2218296"/>
            <a:ext cx="4060061" cy="324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81F33F-63E4-4A8B-9B20-F65C59B7BE7A}"/>
              </a:ext>
            </a:extLst>
          </p:cNvPr>
          <p:cNvSpPr/>
          <p:nvPr/>
        </p:nvSpPr>
        <p:spPr>
          <a:xfrm>
            <a:off x="7598398" y="22182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Input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Output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States of automata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State relation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Output relation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8682-926D-4120-BB8B-38635719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E756-A350-4B53-B2B7-BDC653F0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en-US" dirty="0"/>
              <a:t>Definition – A formal language consists of words whose letters are taken from an alphabet and are well-formed according to a specific set of rules.</a:t>
            </a:r>
          </a:p>
          <a:p>
            <a:endParaRPr lang="en-US" dirty="0"/>
          </a:p>
          <a:p>
            <a:r>
              <a:rPr lang="en-US" dirty="0"/>
              <a:t>This is a car</a:t>
            </a:r>
          </a:p>
          <a:p>
            <a:endParaRPr lang="en-US" dirty="0"/>
          </a:p>
          <a:p>
            <a:pPr lvl="1"/>
            <a:r>
              <a:rPr lang="en-US" dirty="0"/>
              <a:t>Sentences</a:t>
            </a:r>
          </a:p>
          <a:p>
            <a:pPr lvl="1"/>
            <a:r>
              <a:rPr lang="en-US" dirty="0"/>
              <a:t>Words / Strings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Alphabets</a:t>
            </a:r>
          </a:p>
          <a:p>
            <a:pPr lvl="1"/>
            <a:r>
              <a:rPr lang="en-US" dirty="0"/>
              <a:t>Grammar</a:t>
            </a:r>
          </a:p>
        </p:txBody>
      </p:sp>
      <p:pic>
        <p:nvPicPr>
          <p:cNvPr id="2050" name="Picture 2" descr="Toy Car Clipart High Res Stock Images | Shutterstock">
            <a:extLst>
              <a:ext uri="{FF2B5EF4-FFF2-40B4-BE49-F238E27FC236}">
                <a16:creationId xmlns:a16="http://schemas.microsoft.com/office/drawing/2014/main" id="{7EA9EE65-5A61-45C4-A467-3BE23C22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86" y="3236544"/>
            <a:ext cx="3628863" cy="40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54" y="3449218"/>
            <a:ext cx="4080714" cy="30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2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603849" y="804519"/>
            <a:ext cx="11121306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Formal specification of machine is   { Q, Σ, δ ,q</a:t>
            </a:r>
            <a:r>
              <a:rPr lang="en-US" baseline="-25000" dirty="0"/>
              <a:t>0</a:t>
            </a:r>
            <a:r>
              <a:rPr lang="en-US" dirty="0"/>
              <a:t>, F}.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idx="1"/>
          </p:nvPr>
        </p:nvSpPr>
        <p:spPr>
          <a:xfrm>
            <a:off x="1499971" y="2108329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Q : Finite set of states.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Σ : set of Input Symbols.</a:t>
            </a:r>
          </a:p>
          <a:p>
            <a:pPr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l-GR" dirty="0"/>
              <a:t>δ : </a:t>
            </a:r>
            <a:r>
              <a:rPr lang="en-US" dirty="0"/>
              <a:t>Transition Function.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: Initial state.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F : set of Final States.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121306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Formal specification of machine is   { Q, Σ, δ ,q</a:t>
            </a:r>
            <a:r>
              <a:rPr lang="en-US" baseline="-25000" dirty="0"/>
              <a:t>0</a:t>
            </a:r>
            <a:r>
              <a:rPr lang="en-US" dirty="0"/>
              <a:t>, F}.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idx="1"/>
          </p:nvPr>
        </p:nvSpPr>
        <p:spPr>
          <a:xfrm>
            <a:off x="0" y="1703693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Q : Finite set of states.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Σ : set of Input Symbols.</a:t>
            </a:r>
          </a:p>
          <a:p>
            <a:pPr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l-GR" dirty="0"/>
              <a:t>δ : </a:t>
            </a:r>
            <a:r>
              <a:rPr lang="en-US" dirty="0"/>
              <a:t>Transition Function.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: Initial state.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F : set of Final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5B5B8-12AD-4CB5-A44F-BC6B1D8F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33755" r="36108" b="37891"/>
          <a:stretch/>
        </p:blipFill>
        <p:spPr>
          <a:xfrm>
            <a:off x="0" y="4156333"/>
            <a:ext cx="5741042" cy="27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3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1BE-3B57-4201-978A-5C65778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the DFA </a:t>
            </a:r>
            <a:br>
              <a:rPr lang="en-US" dirty="0"/>
            </a:br>
            <a:r>
              <a:rPr lang="en-US" dirty="0"/>
              <a:t>2. Check Validity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8578D2-C82F-4B24-BAF3-7D8F05FDF28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276156" y="248920"/>
          <a:ext cx="4760119" cy="25060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2700701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 is infinite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21970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r>
                        <a:rPr lang="el-GR" sz="1800" b="1" dirty="0"/>
                        <a:t>Σ</a:t>
                      </a:r>
                      <a:r>
                        <a:rPr lang="en-US" sz="1800" b="1" dirty="0"/>
                        <a:t>  = {</a:t>
                      </a:r>
                      <a:r>
                        <a:rPr lang="en-US" sz="1800" b="1" dirty="0" err="1"/>
                        <a:t>a,b</a:t>
                      </a:r>
                      <a:r>
                        <a:rPr lang="en-US" sz="1800" b="1" dirty="0"/>
                        <a:t>}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49110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L1 = Set of all strings starting with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8203"/>
                  </a:ext>
                </a:extLst>
              </a:tr>
              <a:tr h="402946">
                <a:tc>
                  <a:txBody>
                    <a:bodyPr/>
                    <a:lstStyle/>
                    <a:p>
                      <a:r>
                        <a:rPr lang="en-US" b="1" dirty="0"/>
                        <a:t>{a, aa , ab, aba, </a:t>
                      </a:r>
                      <a:r>
                        <a:rPr lang="en-US" b="1" dirty="0" err="1"/>
                        <a:t>abb</a:t>
                      </a:r>
                      <a:r>
                        <a:rPr lang="en-US" b="1" dirty="0"/>
                        <a:t> , </a:t>
                      </a:r>
                      <a:r>
                        <a:rPr lang="en-US" b="1" dirty="0" err="1"/>
                        <a:t>abba</a:t>
                      </a:r>
                      <a:r>
                        <a:rPr lang="en-US" b="1" dirty="0"/>
                        <a:t> , </a:t>
                      </a:r>
                      <a:r>
                        <a:rPr lang="en-US" b="1" dirty="0" err="1"/>
                        <a:t>abadb</a:t>
                      </a:r>
                      <a:r>
                        <a:rPr lang="en-US" b="1" dirty="0"/>
                        <a:t> , …}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92555"/>
                  </a:ext>
                </a:extLst>
              </a:tr>
              <a:tr h="3377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</a:t>
                      </a:r>
                      <a:r>
                        <a:rPr lang="en-US" b="1" dirty="0" err="1">
                          <a:solidFill>
                            <a:schemeClr val="tx2"/>
                          </a:solidFill>
                        </a:rPr>
                        <a:t>abba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05906"/>
                  </a:ext>
                </a:extLst>
              </a:tr>
              <a:tr h="591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</a:t>
                      </a:r>
                      <a:r>
                        <a:rPr lang="en-US" b="1" dirty="0" err="1">
                          <a:solidFill>
                            <a:schemeClr val="tx2"/>
                          </a:solidFill>
                        </a:rPr>
                        <a:t>bbab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  <a:p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169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746D73-037F-4FD3-8A1A-4FCBCD422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3755" r="36108" b="37891"/>
          <a:stretch/>
        </p:blipFill>
        <p:spPr>
          <a:xfrm>
            <a:off x="1759353" y="2981571"/>
            <a:ext cx="5741042" cy="27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1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335921" y="690509"/>
            <a:ext cx="9520158" cy="177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1. Construct  a DFA that accepts set of all strings  over </a:t>
            </a:r>
            <a:br>
              <a:rPr lang="en-US" dirty="0"/>
            </a:b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 of length 2.</a:t>
            </a:r>
            <a:br>
              <a:rPr lang="en-US" b="1" dirty="0"/>
            </a:b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0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335921" y="690509"/>
            <a:ext cx="9520158" cy="177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1. Construct  a DFA that accepts set of all strings  over </a:t>
            </a:r>
            <a:br>
              <a:rPr lang="en-US" dirty="0"/>
            </a:b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 of length 2.</a:t>
            </a:r>
            <a:br>
              <a:rPr lang="en-US" b="1" dirty="0"/>
            </a:b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</a:t>
            </a:r>
            <a:r>
              <a:rPr lang="en-IN" dirty="0"/>
              <a:t>={w| w is a string |w|=2}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</a:t>
            </a:r>
            <a:r>
              <a:rPr lang="en-IN" dirty="0"/>
              <a:t>={aa, ab , </a:t>
            </a:r>
            <a:r>
              <a:rPr lang="en-IN" dirty="0" err="1"/>
              <a:t>ba</a:t>
            </a:r>
            <a:r>
              <a:rPr lang="en-IN" dirty="0"/>
              <a:t> , bb}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335921" y="690509"/>
            <a:ext cx="9520158" cy="177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1. Construct  a DFA that accepts set of all strings  over </a:t>
            </a:r>
            <a:br>
              <a:rPr lang="en-US" dirty="0"/>
            </a:b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 of length 2.</a:t>
            </a:r>
            <a:br>
              <a:rPr lang="en-US" b="1" dirty="0"/>
            </a:b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idx="1"/>
          </p:nvPr>
        </p:nvSpPr>
        <p:spPr>
          <a:xfrm>
            <a:off x="1534696" y="1865261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</a:t>
            </a:r>
            <a:r>
              <a:rPr lang="en-IN" dirty="0"/>
              <a:t>={w| w is a string |w|=2}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</a:t>
            </a:r>
            <a:r>
              <a:rPr lang="en-IN" dirty="0"/>
              <a:t>={aa, ab , </a:t>
            </a:r>
            <a:r>
              <a:rPr lang="en-IN" dirty="0" err="1"/>
              <a:t>ba</a:t>
            </a:r>
            <a:r>
              <a:rPr lang="en-IN" dirty="0"/>
              <a:t> , bb}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T</a:t>
            </a:r>
            <a:r>
              <a:rPr lang="en-IN" dirty="0" err="1"/>
              <a:t>ake</a:t>
            </a:r>
            <a:r>
              <a:rPr lang="en-IN" dirty="0"/>
              <a:t> the smallest string, and construct a skeleton automata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</a:t>
            </a:r>
            <a:r>
              <a:rPr lang="en-IN" dirty="0"/>
              <a:t>heck all possibilities by scanning the strings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R</a:t>
            </a:r>
            <a:r>
              <a:rPr lang="en-IN" dirty="0"/>
              <a:t>each a final state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</a:t>
            </a:r>
            <a:r>
              <a:rPr lang="en-IN" dirty="0"/>
              <a:t>heck for a trap state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IN" dirty="0"/>
              <a:t>Construct a State Transition Table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0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5A50-F1AC-478B-80F7-D77C7DDD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acceptance by a DFA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82D0-0864-490C-A7D3-7234C5EB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Initial state</a:t>
            </a:r>
          </a:p>
          <a:p>
            <a:r>
              <a:rPr lang="en-US" dirty="0"/>
              <a:t>Scan the entire string</a:t>
            </a:r>
          </a:p>
          <a:p>
            <a:r>
              <a:rPr lang="en-US" dirty="0"/>
              <a:t>Reach the final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3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5A50-F1AC-478B-80F7-D77C7DDD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acceptance by a DFA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82D0-0864-490C-A7D3-7234C5EB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all strings in the language</a:t>
            </a:r>
          </a:p>
          <a:p>
            <a:r>
              <a:rPr lang="en-US" dirty="0"/>
              <a:t>Reject all strings not in the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5A50-F1AC-478B-80F7-D77C7DDD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acceptance by a DFA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82D0-0864-490C-A7D3-7234C5EB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Initial state</a:t>
            </a:r>
          </a:p>
          <a:p>
            <a:r>
              <a:rPr lang="en-US" dirty="0"/>
              <a:t>Scan the entire string</a:t>
            </a:r>
          </a:p>
          <a:p>
            <a:r>
              <a:rPr lang="en-US" dirty="0"/>
              <a:t>Reach the final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59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Construct  a DFA that accepts set of all strings  over </a:t>
            </a:r>
            <a:br>
              <a:rPr lang="en-US" dirty="0"/>
            </a:b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 of length &gt;=2.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9F93-5982-4304-A826-CB2E5D5F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L= {aa, ab, </a:t>
            </a:r>
            <a:r>
              <a:rPr lang="en-US" dirty="0" err="1"/>
              <a:t>ba</a:t>
            </a:r>
            <a:r>
              <a:rPr lang="en-US" dirty="0"/>
              <a:t>, bb, </a:t>
            </a:r>
            <a:r>
              <a:rPr lang="en-US" dirty="0" err="1"/>
              <a:t>aaa</a:t>
            </a:r>
            <a:r>
              <a:rPr lang="en-US" dirty="0"/>
              <a:t>, aba , …}</a:t>
            </a:r>
          </a:p>
          <a:p>
            <a:r>
              <a:rPr lang="en-US" dirty="0"/>
              <a:t>Infinite </a:t>
            </a:r>
            <a:r>
              <a:rPr lang="en-US" dirty="0">
                <a:sym typeface="Wingdings" panose="05000000000000000000" pitchFamily="2" charset="2"/>
              </a:rPr>
              <a:t> DFA can be 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24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EBFB-0B19-45B5-95E9-4CEF50B7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 Defined Formal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9451-5FD1-49C3-8964-B99975BD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en-US" dirty="0"/>
              <a:t>Languages , 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Symbols   	</a:t>
            </a:r>
            <a:r>
              <a:rPr lang="en-US" dirty="0"/>
              <a:t>	a, b, 1, 2 , Z,0,c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Alphabet  (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dirty="0"/>
              <a:t>Finite and nonempty set of symbols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sz="1800" dirty="0"/>
              <a:t>{</a:t>
            </a:r>
            <a:r>
              <a:rPr lang="en-US" sz="1800" dirty="0" err="1"/>
              <a:t>a,b,c</a:t>
            </a:r>
            <a:r>
              <a:rPr lang="en-US" sz="1800" dirty="0"/>
              <a:t>}    				{0,1}</a:t>
            </a:r>
          </a:p>
          <a:p>
            <a:pPr marL="1828800" lvl="4" indent="0">
              <a:buNone/>
            </a:pPr>
            <a:endParaRPr lang="en-US" sz="18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Strings  </a:t>
            </a:r>
          </a:p>
          <a:p>
            <a:pPr lvl="2"/>
            <a:r>
              <a:rPr lang="en-US" dirty="0"/>
              <a:t>Finite set of sequence from </a:t>
            </a:r>
            <a:r>
              <a:rPr lang="el-GR" dirty="0">
                <a:solidFill>
                  <a:srgbClr val="FF0000"/>
                </a:solidFill>
              </a:rPr>
              <a:t>Σ </a:t>
            </a:r>
            <a:r>
              <a:rPr lang="en-US" dirty="0"/>
              <a:t>		</a:t>
            </a:r>
          </a:p>
          <a:p>
            <a:pPr marL="914400" lvl="2" indent="0">
              <a:buNone/>
            </a:pPr>
            <a:r>
              <a:rPr lang="en-US" dirty="0"/>
              <a:t>		</a:t>
            </a:r>
            <a:r>
              <a:rPr lang="en-US" dirty="0" err="1"/>
              <a:t>aabbc</a:t>
            </a:r>
            <a:r>
              <a:rPr lang="en-US" dirty="0"/>
              <a:t> </a:t>
            </a:r>
            <a:r>
              <a:rPr lang="en-US" dirty="0" err="1"/>
              <a:t>abcccaaabb</a:t>
            </a:r>
            <a:r>
              <a:rPr lang="en-US" dirty="0"/>
              <a:t>    		0110110  01000000001     	  </a:t>
            </a:r>
            <a:r>
              <a:rPr lang="az-Cyrl-AZ" dirty="0"/>
              <a:t>Є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63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Construct  a DFA that accepts set of all strings  over </a:t>
            </a:r>
            <a:br>
              <a:rPr lang="en-US" dirty="0"/>
            </a:b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 of length &lt;=2.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9F93-5982-4304-A826-CB2E5D5F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= {</a:t>
            </a:r>
            <a:r>
              <a:rPr lang="az-Cyrl-AZ" dirty="0"/>
              <a:t>Є</a:t>
            </a:r>
            <a:r>
              <a:rPr lang="en-US" dirty="0"/>
              <a:t>, a, b, </a:t>
            </a:r>
            <a:r>
              <a:rPr lang="en-US" dirty="0" err="1"/>
              <a:t>aa,ab,ba</a:t>
            </a:r>
            <a:r>
              <a:rPr lang="en-US" dirty="0"/>
              <a:t>, bb}</a:t>
            </a:r>
          </a:p>
        </p:txBody>
      </p:sp>
    </p:spTree>
    <p:extLst>
      <p:ext uri="{BB962C8B-B14F-4D97-AF65-F5344CB8AC3E}">
        <p14:creationId xmlns:p14="http://schemas.microsoft.com/office/powerpoint/2010/main" val="356395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string length &amp; no: of states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FAF042-7505-435E-B3B4-3CC85D11B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81840"/>
              </p:ext>
            </p:extLst>
          </p:nvPr>
        </p:nvGraphicFramePr>
        <p:xfrm>
          <a:off x="763928" y="2861077"/>
          <a:ext cx="10961224" cy="1689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0306">
                  <a:extLst>
                    <a:ext uri="{9D8B030D-6E8A-4147-A177-3AD203B41FA5}">
                      <a16:colId xmlns:a16="http://schemas.microsoft.com/office/drawing/2014/main" val="1554644242"/>
                    </a:ext>
                  </a:extLst>
                </a:gridCol>
                <a:gridCol w="2740306">
                  <a:extLst>
                    <a:ext uri="{9D8B030D-6E8A-4147-A177-3AD203B41FA5}">
                      <a16:colId xmlns:a16="http://schemas.microsoft.com/office/drawing/2014/main" val="267967923"/>
                    </a:ext>
                  </a:extLst>
                </a:gridCol>
                <a:gridCol w="2740306">
                  <a:extLst>
                    <a:ext uri="{9D8B030D-6E8A-4147-A177-3AD203B41FA5}">
                      <a16:colId xmlns:a16="http://schemas.microsoft.com/office/drawing/2014/main" val="3243212319"/>
                    </a:ext>
                  </a:extLst>
                </a:gridCol>
                <a:gridCol w="2740306">
                  <a:extLst>
                    <a:ext uri="{9D8B030D-6E8A-4147-A177-3AD203B41FA5}">
                      <a16:colId xmlns:a16="http://schemas.microsoft.com/office/drawing/2014/main" val="2908478520"/>
                    </a:ext>
                  </a:extLst>
                </a:gridCol>
              </a:tblGrid>
              <a:tr h="318694">
                <a:tc>
                  <a:txBody>
                    <a:bodyPr/>
                    <a:lstStyle/>
                    <a:p>
                      <a:r>
                        <a:rPr lang="en-US" sz="2400" dirty="0"/>
                        <a:t>Length of string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|w|=2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|w|&gt;=2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|w|&lt;=2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77330"/>
                  </a:ext>
                </a:extLst>
              </a:tr>
              <a:tr h="318694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states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5006"/>
                  </a:ext>
                </a:extLst>
              </a:tr>
              <a:tr h="775488">
                <a:tc gridSpan="4">
                  <a:txBody>
                    <a:bodyPr/>
                    <a:lstStyle/>
                    <a:p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6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9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string length &amp; no: of states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FAF042-7505-435E-B3B4-3CC85D11BC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5032" y="2016125"/>
          <a:ext cx="10961224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0306">
                  <a:extLst>
                    <a:ext uri="{9D8B030D-6E8A-4147-A177-3AD203B41FA5}">
                      <a16:colId xmlns:a16="http://schemas.microsoft.com/office/drawing/2014/main" val="1554644242"/>
                    </a:ext>
                  </a:extLst>
                </a:gridCol>
                <a:gridCol w="2740306">
                  <a:extLst>
                    <a:ext uri="{9D8B030D-6E8A-4147-A177-3AD203B41FA5}">
                      <a16:colId xmlns:a16="http://schemas.microsoft.com/office/drawing/2014/main" val="267967923"/>
                    </a:ext>
                  </a:extLst>
                </a:gridCol>
                <a:gridCol w="2740306">
                  <a:extLst>
                    <a:ext uri="{9D8B030D-6E8A-4147-A177-3AD203B41FA5}">
                      <a16:colId xmlns:a16="http://schemas.microsoft.com/office/drawing/2014/main" val="3243212319"/>
                    </a:ext>
                  </a:extLst>
                </a:gridCol>
                <a:gridCol w="2740306">
                  <a:extLst>
                    <a:ext uri="{9D8B030D-6E8A-4147-A177-3AD203B41FA5}">
                      <a16:colId xmlns:a16="http://schemas.microsoft.com/office/drawing/2014/main" val="2908478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Length of string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|w|=2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|w|&gt;=2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|w|&lt;=2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7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states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Length of string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|w|=n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|w|&gt;=n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|w|&lt;=n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6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states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n+2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n+1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n+2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85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Construct  a DFA that accepts set of all strings  over </a:t>
            </a:r>
            <a:br>
              <a:rPr lang="en-US" dirty="0"/>
            </a:br>
            <a:r>
              <a:rPr lang="el-GR" b="1" dirty="0"/>
              <a:t>Σ</a:t>
            </a:r>
            <a:r>
              <a:rPr lang="en-US" b="1" dirty="0"/>
              <a:t>  = {0,1} which ends with 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9F93-5982-4304-A826-CB2E5D5F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L= {0 , 00, 10 , 000, 1010, 110 ,…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103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0" y="362309"/>
            <a:ext cx="10533993" cy="4606506"/>
          </a:xfrm>
        </p:spPr>
        <p:txBody>
          <a:bodyPr>
            <a:normAutofit/>
          </a:bodyPr>
          <a:lstStyle/>
          <a:p>
            <a:r>
              <a:rPr lang="en-US" sz="2400" dirty="0"/>
              <a:t>5. Construct  a DFA  over </a:t>
            </a:r>
            <a:r>
              <a:rPr lang="el-GR" sz="2400" dirty="0"/>
              <a:t>Σ</a:t>
            </a:r>
            <a:r>
              <a:rPr lang="en-US" sz="2400" dirty="0"/>
              <a:t>  = {0,1} which accepts 101</a:t>
            </a:r>
            <a:br>
              <a:rPr lang="en-US" sz="2400" dirty="0"/>
            </a:br>
            <a:r>
              <a:rPr lang="en-US" sz="2400" dirty="0"/>
              <a:t>L ={ 101}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6. Construct  a DFA  over </a:t>
            </a:r>
            <a:r>
              <a:rPr lang="el-GR" sz="2400" dirty="0"/>
              <a:t>Σ</a:t>
            </a:r>
            <a:r>
              <a:rPr lang="en-US" sz="2400" dirty="0"/>
              <a:t>  = {0,1} which accepts strings with three consecutive 1’s</a:t>
            </a:r>
            <a:br>
              <a:rPr lang="en-US" sz="2400" dirty="0"/>
            </a:br>
            <a:r>
              <a:rPr lang="en-US" sz="2400" dirty="0"/>
              <a:t>L ={ 111, 00111,1110, 1110111,  ….}</a:t>
            </a:r>
            <a:br>
              <a:rPr lang="en-US" sz="2400" b="1" dirty="0"/>
            </a:br>
            <a:br>
              <a:rPr lang="en-US" sz="2400" b="1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8683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– Non Deterministic Finite Automata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9F93-5982-4304-A826-CB2E5D5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074712" cy="3450613"/>
          </a:xfrm>
        </p:spPr>
        <p:txBody>
          <a:bodyPr>
            <a:normAutofit/>
          </a:bodyPr>
          <a:lstStyle/>
          <a:p>
            <a:r>
              <a:rPr lang="en-US" dirty="0"/>
              <a:t>DFA 				Vs 			NFA</a:t>
            </a:r>
          </a:p>
          <a:p>
            <a:pPr marL="0" indent="0">
              <a:buNone/>
            </a:pPr>
            <a:r>
              <a:rPr lang="en-US" dirty="0"/>
              <a:t>On an input w,</a:t>
            </a:r>
          </a:p>
          <a:p>
            <a:r>
              <a:rPr lang="en-US" dirty="0"/>
              <a:t>q1 </a:t>
            </a:r>
            <a:r>
              <a:rPr lang="en-US" dirty="0">
                <a:sym typeface="Wingdings" panose="05000000000000000000" pitchFamily="2" charset="2"/>
              </a:rPr>
              <a:t> q2						q1q2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		q1q3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		…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		q1qn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Ends in a single state					Can end in more than one state</a:t>
            </a:r>
          </a:p>
        </p:txBody>
      </p:sp>
    </p:spTree>
    <p:extLst>
      <p:ext uri="{BB962C8B-B14F-4D97-AF65-F5344CB8AC3E}">
        <p14:creationId xmlns:p14="http://schemas.microsoft.com/office/powerpoint/2010/main" val="3737093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NFA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9F93-5982-4304-A826-CB2E5D5F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 searching</a:t>
            </a:r>
          </a:p>
          <a:p>
            <a:r>
              <a:rPr lang="en-US" dirty="0"/>
              <a:t>Backtracking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33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327804" y="804519"/>
            <a:ext cx="11397351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Formal specification of machine is   { Q, Σ, δ ,q</a:t>
            </a:r>
            <a:r>
              <a:rPr lang="en-US" baseline="-25000" dirty="0"/>
              <a:t>0</a:t>
            </a:r>
            <a:r>
              <a:rPr lang="en-US" dirty="0"/>
              <a:t>, F}.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idx="1"/>
          </p:nvPr>
        </p:nvSpPr>
        <p:spPr>
          <a:xfrm>
            <a:off x="1499971" y="2108329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Q : Finite set of states.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Σ : set of Input Symbols.</a:t>
            </a:r>
          </a:p>
          <a:p>
            <a:pPr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l-GR" b="1" i="1" dirty="0">
                <a:solidFill>
                  <a:srgbClr val="FF0000"/>
                </a:solidFill>
              </a:rPr>
              <a:t>δ : </a:t>
            </a:r>
            <a:r>
              <a:rPr lang="en-US" b="1" i="1" dirty="0">
                <a:solidFill>
                  <a:srgbClr val="FF0000"/>
                </a:solidFill>
              </a:rPr>
              <a:t>Transition Function.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: Initial state.</a:t>
            </a:r>
          </a:p>
          <a:p>
            <a:pPr lvl="0" indent="-508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F : set of Final States.</a:t>
            </a:r>
          </a:p>
        </p:txBody>
      </p:sp>
    </p:spTree>
    <p:extLst>
      <p:ext uri="{BB962C8B-B14F-4D97-AF65-F5344CB8AC3E}">
        <p14:creationId xmlns:p14="http://schemas.microsoft.com/office/powerpoint/2010/main" val="590764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Construct  an NFA that accepts set of all very string ending with ‘a’  over </a:t>
            </a: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9F93-5982-4304-A826-CB2E5D5F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 ={ </a:t>
            </a:r>
            <a:r>
              <a:rPr lang="en-US" dirty="0" err="1"/>
              <a:t>a,aa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bba</a:t>
            </a:r>
            <a:r>
              <a:rPr lang="en-US" dirty="0"/>
              <a:t>,  </a:t>
            </a:r>
            <a:r>
              <a:rPr lang="en-US" dirty="0" err="1"/>
              <a:t>ababbaaa</a:t>
            </a:r>
            <a:r>
              <a:rPr lang="en-US" dirty="0"/>
              <a:t>, …}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47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9F93-5982-4304-A826-CB2E5D5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414068"/>
            <a:ext cx="9520158" cy="5052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2. L= {All string starting with ‘a’}</a:t>
            </a:r>
            <a:endParaRPr lang="en-IN" dirty="0"/>
          </a:p>
          <a:p>
            <a:pPr marL="0" indent="0">
              <a:buNone/>
            </a:pP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3. L= {All  strings contain  ‘a’}</a:t>
            </a:r>
            <a:endParaRPr lang="en-IN" dirty="0"/>
          </a:p>
          <a:p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25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EBFB-0B19-45B5-95E9-4CEF50B7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alphabets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9451-5FD1-49C3-8964-B99975BD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{ 1,2,d,v}</a:t>
            </a:r>
          </a:p>
          <a:p>
            <a:r>
              <a:rPr lang="en-US" dirty="0"/>
              <a:t>X={ a, b, …}</a:t>
            </a:r>
          </a:p>
          <a:p>
            <a:r>
              <a:rPr lang="en-US" dirty="0"/>
              <a:t>Y={}</a:t>
            </a:r>
          </a:p>
          <a:p>
            <a:r>
              <a:rPr lang="en-US" dirty="0"/>
              <a:t>Σ = { </a:t>
            </a:r>
            <a:r>
              <a:rPr lang="en-US" dirty="0" err="1"/>
              <a:t>x,y,z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Identify the symbols in the above alphabets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016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A8B-C83E-4230-A80B-083EFFE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9F93-5982-4304-A826-CB2E5D5F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4. L= {Every string starts with ‘ab’}</a:t>
            </a:r>
            <a:endParaRPr lang="en-IN" dirty="0"/>
          </a:p>
          <a:p>
            <a:pPr marL="0" indent="0">
              <a:buNone/>
            </a:pP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862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C901-63E2-4598-B273-78E79FBC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DFA and NFA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BEEC-1500-4527-BF5D-E9A68C36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DFA is already NFA</a:t>
            </a:r>
          </a:p>
          <a:p>
            <a:endParaRPr lang="en-US" dirty="0"/>
          </a:p>
          <a:p>
            <a:r>
              <a:rPr lang="en-US" dirty="0"/>
              <a:t>NFA</a:t>
            </a:r>
            <a:r>
              <a:rPr lang="en-US" dirty="0">
                <a:sym typeface="Wingdings" panose="05000000000000000000" pitchFamily="2" charset="2"/>
              </a:rPr>
              <a:t>DFA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Principle of Subset Extraction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009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CBC1-D11B-4864-B2AF-1F47092C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30EF-621E-4072-80BD-0402608F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1. L= {Every string starts with ‘a’}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   L= {Every string ends with ‘a’}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  = {</a:t>
            </a:r>
            <a:r>
              <a:rPr lang="en-US" b="1" dirty="0" err="1">
                <a:solidFill>
                  <a:srgbClr val="FF0000"/>
                </a:solidFill>
              </a:rPr>
              <a:t>a,b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  <a:endParaRPr lang="en-IN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b="1" dirty="0"/>
              <a:t>3.  L= {Every string’s second symbol is ‘a’}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l-GR" b="1" dirty="0"/>
              <a:t>Σ</a:t>
            </a:r>
            <a:r>
              <a:rPr lang="en-US" b="1" dirty="0"/>
              <a:t>  =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70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D0EE-6952-4B95-8F43-CA7BF4FB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A156-E928-4945-A178-61493AED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characters that define a search pattern</a:t>
            </a:r>
          </a:p>
          <a:p>
            <a:r>
              <a:rPr lang="en-US" dirty="0"/>
              <a:t>Most effective way to represent any language.</a:t>
            </a:r>
          </a:p>
          <a:p>
            <a:r>
              <a:rPr lang="en-US" dirty="0"/>
              <a:t>Language accepted by finite automata can be easily described by simple expressions called Regular Expressions.</a:t>
            </a:r>
          </a:p>
          <a:p>
            <a:r>
              <a:rPr lang="en-US" dirty="0"/>
              <a:t>Regular Expressions are used to denote regular languages.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IN" dirty="0"/>
              <a:t>E are mathematical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548462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1292-81B7-47E9-A55B-8BC1828E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Regular 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326-0581-4E92-8359-A53943B3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(+)</a:t>
            </a:r>
          </a:p>
          <a:p>
            <a:r>
              <a:rPr lang="en-US" dirty="0"/>
              <a:t>Concatenate ( . )</a:t>
            </a:r>
          </a:p>
          <a:p>
            <a:r>
              <a:rPr lang="en-US" dirty="0"/>
              <a:t>Kleene Closure (*)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944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1292-81B7-47E9-A55B-8BC1828E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326-0581-4E92-8359-A53943B3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99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Primitive RE</a:t>
            </a:r>
          </a:p>
          <a:p>
            <a:pPr lvl="1"/>
            <a:r>
              <a:rPr lang="en-US" dirty="0"/>
              <a:t>If </a:t>
            </a:r>
            <a:r>
              <a:rPr lang="el-GR" dirty="0"/>
              <a:t>Φ</a:t>
            </a:r>
            <a:r>
              <a:rPr lang="en-US" dirty="0"/>
              <a:t> is the empty set, it is represented as 	{}</a:t>
            </a:r>
          </a:p>
          <a:p>
            <a:pPr lvl="1"/>
            <a:r>
              <a:rPr lang="en-US" dirty="0"/>
              <a:t>If </a:t>
            </a:r>
            <a:r>
              <a:rPr lang="az-Cyrl-AZ" dirty="0"/>
              <a:t>Є</a:t>
            </a:r>
            <a:r>
              <a:rPr lang="en-US" dirty="0"/>
              <a:t> is the empty string, it is represented as 	{</a:t>
            </a:r>
            <a:r>
              <a:rPr lang="az-Cyrl-AZ" dirty="0"/>
              <a:t>Є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If a</a:t>
            </a:r>
            <a:r>
              <a:rPr lang="az-Cyrl-AZ" dirty="0"/>
              <a:t> Є</a:t>
            </a:r>
            <a:r>
              <a:rPr lang="en-US" dirty="0"/>
              <a:t> </a:t>
            </a:r>
            <a:r>
              <a:rPr lang="el-GR" dirty="0"/>
              <a:t>Σ</a:t>
            </a:r>
            <a:r>
              <a:rPr lang="en-US" dirty="0"/>
              <a:t> , it is represented as 			{a}</a:t>
            </a:r>
          </a:p>
          <a:p>
            <a:pPr marL="0" indent="0">
              <a:buNone/>
            </a:pPr>
            <a:r>
              <a:rPr lang="en-US" dirty="0"/>
              <a:t>2. If r1 and r2 are primitive RE</a:t>
            </a:r>
          </a:p>
          <a:p>
            <a:pPr lvl="1"/>
            <a:r>
              <a:rPr lang="en-US" dirty="0"/>
              <a:t>r1+r2 is an RE</a:t>
            </a:r>
          </a:p>
          <a:p>
            <a:pPr lvl="1"/>
            <a:r>
              <a:rPr lang="en-US" dirty="0"/>
              <a:t>r1. r2 is an RE</a:t>
            </a:r>
          </a:p>
          <a:p>
            <a:pPr lvl="1"/>
            <a:r>
              <a:rPr lang="en-US" dirty="0"/>
              <a:t>r1*is an RE</a:t>
            </a:r>
          </a:p>
          <a:p>
            <a:pPr marL="0" indent="0">
              <a:buNone/>
            </a:pPr>
            <a:r>
              <a:rPr lang="en-US" dirty="0"/>
              <a:t>3. If a and b are used several times, the result is also an RE</a:t>
            </a:r>
          </a:p>
        </p:txBody>
      </p:sp>
    </p:spTree>
    <p:extLst>
      <p:ext uri="{BB962C8B-B14F-4D97-AF65-F5344CB8AC3E}">
        <p14:creationId xmlns:p14="http://schemas.microsoft.com/office/powerpoint/2010/main" val="2635140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1292-81B7-47E9-A55B-8BC1828E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D1399A-2499-4D5C-A67B-D256C64E2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363766"/>
              </p:ext>
            </p:extLst>
          </p:nvPr>
        </p:nvGraphicFramePr>
        <p:xfrm>
          <a:off x="3183037" y="2016125"/>
          <a:ext cx="59030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45">
                  <a:extLst>
                    <a:ext uri="{9D8B030D-6E8A-4147-A177-3AD203B41FA5}">
                      <a16:colId xmlns:a16="http://schemas.microsoft.com/office/drawing/2014/main" val="3675666646"/>
                    </a:ext>
                  </a:extLst>
                </a:gridCol>
                <a:gridCol w="2951545">
                  <a:extLst>
                    <a:ext uri="{9D8B030D-6E8A-4147-A177-3AD203B41FA5}">
                      <a16:colId xmlns:a16="http://schemas.microsoft.com/office/drawing/2014/main" val="189016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Φ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Cyrl-AZ" dirty="0"/>
                        <a:t>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az-Cyrl-AZ" dirty="0"/>
                        <a:t>Є</a:t>
                      </a:r>
                      <a:r>
                        <a:rPr lang="en-US" dirty="0"/>
                        <a:t>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1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8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az-Cyrl-AZ" dirty="0"/>
                        <a:t>Є</a:t>
                      </a:r>
                      <a:r>
                        <a:rPr lang="en-US" dirty="0"/>
                        <a:t>,a ,aa, </a:t>
                      </a:r>
                      <a:r>
                        <a:rPr lang="en-US" dirty="0" err="1"/>
                        <a:t>aaa</a:t>
                      </a:r>
                      <a:r>
                        <a:rPr lang="en-US" dirty="0"/>
                        <a:t> , …}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2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 ,aa, </a:t>
                      </a:r>
                      <a:r>
                        <a:rPr lang="en-US" dirty="0" err="1"/>
                        <a:t>aaa</a:t>
                      </a:r>
                      <a:r>
                        <a:rPr lang="en-US" dirty="0"/>
                        <a:t> , …}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5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az-Cyrl-AZ" dirty="0"/>
                        <a:t>Є</a:t>
                      </a:r>
                      <a:r>
                        <a:rPr lang="en-US" dirty="0"/>
                        <a:t>,a, b, aa, ab, </a:t>
                      </a:r>
                      <a:r>
                        <a:rPr lang="en-US" dirty="0" err="1"/>
                        <a:t>ba</a:t>
                      </a:r>
                      <a:r>
                        <a:rPr lang="en-US" dirty="0"/>
                        <a:t>, bb, …)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1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507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1292-81B7-47E9-A55B-8BC1828E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   				</a:t>
            </a:r>
            <a:r>
              <a:rPr lang="el-GR" dirty="0"/>
              <a:t>Σ</a:t>
            </a:r>
            <a:r>
              <a:rPr lang="en-US" dirty="0"/>
              <a:t> ={</a:t>
            </a:r>
            <a:r>
              <a:rPr lang="en-US" dirty="0" err="1"/>
              <a:t>a,b</a:t>
            </a:r>
            <a:r>
              <a:rPr lang="en-US" dirty="0"/>
              <a:t>}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556BD3-FA81-4618-9777-A1DA0F5C2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89619"/>
              </p:ext>
            </p:extLst>
          </p:nvPr>
        </p:nvGraphicFramePr>
        <p:xfrm>
          <a:off x="2009674" y="2166271"/>
          <a:ext cx="952023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412">
                  <a:extLst>
                    <a:ext uri="{9D8B030D-6E8A-4147-A177-3AD203B41FA5}">
                      <a16:colId xmlns:a16="http://schemas.microsoft.com/office/drawing/2014/main" val="3866542113"/>
                    </a:ext>
                  </a:extLst>
                </a:gridCol>
                <a:gridCol w="3173412">
                  <a:extLst>
                    <a:ext uri="{9D8B030D-6E8A-4147-A177-3AD203B41FA5}">
                      <a16:colId xmlns:a16="http://schemas.microsoft.com/office/drawing/2014/main" val="4013793209"/>
                    </a:ext>
                  </a:extLst>
                </a:gridCol>
                <a:gridCol w="3173412">
                  <a:extLst>
                    <a:ext uri="{9D8B030D-6E8A-4147-A177-3AD203B41FA5}">
                      <a16:colId xmlns:a16="http://schemas.microsoft.com/office/drawing/2014/main" val="69436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 in the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3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{length of 2}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3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{length </a:t>
                      </a:r>
                      <a:r>
                        <a:rPr lang="en-US" dirty="0" err="1"/>
                        <a:t>atleast</a:t>
                      </a:r>
                      <a:r>
                        <a:rPr lang="en-US" dirty="0"/>
                        <a:t> 2}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{length </a:t>
                      </a:r>
                      <a:r>
                        <a:rPr lang="en-US" dirty="0" err="1"/>
                        <a:t>atmost</a:t>
                      </a:r>
                      <a:r>
                        <a:rPr lang="en-US" dirty="0"/>
                        <a:t> 2}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4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{Even length string}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2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{odd Length string}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 of string should be divisible by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6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 of string should be 2 mod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2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111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1292-81B7-47E9-A55B-8BC1828E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326-0581-4E92-8359-A53943B3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89C5F40-3D07-41D2-B335-49DF1A792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653908"/>
              </p:ext>
            </p:extLst>
          </p:nvPr>
        </p:nvGraphicFramePr>
        <p:xfrm>
          <a:off x="428263" y="1676400"/>
          <a:ext cx="1042785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565">
                  <a:extLst>
                    <a:ext uri="{9D8B030D-6E8A-4147-A177-3AD203B41FA5}">
                      <a16:colId xmlns:a16="http://schemas.microsoft.com/office/drawing/2014/main" val="3866542113"/>
                    </a:ext>
                  </a:extLst>
                </a:gridCol>
                <a:gridCol w="2912339">
                  <a:extLst>
                    <a:ext uri="{9D8B030D-6E8A-4147-A177-3AD203B41FA5}">
                      <a16:colId xmlns:a16="http://schemas.microsoft.com/office/drawing/2014/main" val="4013793209"/>
                    </a:ext>
                  </a:extLst>
                </a:gridCol>
                <a:gridCol w="3475952">
                  <a:extLst>
                    <a:ext uri="{9D8B030D-6E8A-4147-A177-3AD203B41FA5}">
                      <a16:colId xmlns:a16="http://schemas.microsoft.com/office/drawing/2014/main" val="69436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 in the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3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Exactly 2 a’s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3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Atleast</a:t>
                      </a:r>
                      <a:r>
                        <a:rPr lang="en-US" dirty="0"/>
                        <a:t> 2 a’s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Atmost</a:t>
                      </a:r>
                      <a:r>
                        <a:rPr lang="en-US" dirty="0"/>
                        <a:t> 2 a’s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4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 number of a’s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2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Odd number of a’s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Starts with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6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Ends with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2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Containing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and end with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6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and end with different symbols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7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 and end with same symbols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4486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CB79C64-7ACB-4729-9803-4C547F670CBE}"/>
              </a:ext>
            </a:extLst>
          </p:cNvPr>
          <p:cNvSpPr txBox="1">
            <a:spLocks/>
          </p:cNvSpPr>
          <p:nvPr/>
        </p:nvSpPr>
        <p:spPr>
          <a:xfrm>
            <a:off x="1137146" y="206902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Examples of RE   					</a:t>
            </a:r>
            <a:r>
              <a:rPr lang="el-GR"/>
              <a:t>Σ</a:t>
            </a:r>
            <a:r>
              <a:rPr lang="en-US"/>
              <a:t> ={a,b}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245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 – Description of a language by rules.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6272" y="3215833"/>
            <a:ext cx="9645013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grammar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be formally written as a 4-tuple (V, T, S, P) where −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set of variables or non-terminal symbols / vertices.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is a set of Terminal symbols.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Production rules for Terminals and Non-terminals.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special variable called the Start symbol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9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EBFB-0B19-45B5-95E9-4CEF50B7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9451-5FD1-49C3-8964-B99975BD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en-US" dirty="0"/>
              <a:t>Length of a string, n </a:t>
            </a:r>
            <a:r>
              <a:rPr lang="en-US" dirty="0">
                <a:sym typeface="Wingdings" panose="05000000000000000000" pitchFamily="2" charset="2"/>
              </a:rPr>
              <a:t> |n|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aaabbaa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abb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66B04-506F-42FD-BB3F-F58F43940892}"/>
              </a:ext>
            </a:extLst>
          </p:cNvPr>
          <p:cNvSpPr/>
          <p:nvPr/>
        </p:nvSpPr>
        <p:spPr>
          <a:xfrm>
            <a:off x="9811739" y="1831066"/>
            <a:ext cx="1473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Σ </a:t>
            </a:r>
            <a:r>
              <a:rPr lang="en-US" sz="2800" dirty="0"/>
              <a:t>={</a:t>
            </a:r>
            <a:r>
              <a:rPr lang="en-US" sz="2800" dirty="0" err="1"/>
              <a:t>a,b</a:t>
            </a:r>
            <a:r>
              <a:rPr lang="en-US" sz="28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6717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r>
              <a:rPr lang="en-US" dirty="0">
                <a:sym typeface="Wingdings" panose="05000000000000000000" pitchFamily="2" charset="2"/>
              </a:rPr>
              <a:t> Getting a string from grammar, starting from 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aB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  b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Derivation of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aabb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01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7662" y="183417"/>
            <a:ext cx="9520158" cy="1049235"/>
          </a:xfrm>
        </p:spPr>
        <p:txBody>
          <a:bodyPr/>
          <a:lstStyle/>
          <a:p>
            <a:r>
              <a:rPr lang="en-US" dirty="0"/>
              <a:t>2. Set of all strings of length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ABF-1474-4248-AA28-F71358C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327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7662" y="183417"/>
            <a:ext cx="9520158" cy="1049235"/>
          </a:xfrm>
        </p:spPr>
        <p:txBody>
          <a:bodyPr/>
          <a:lstStyle/>
          <a:p>
            <a:r>
              <a:rPr lang="en-US" dirty="0"/>
              <a:t>3.  a</a:t>
            </a:r>
            <a:r>
              <a:rPr lang="en-US" baseline="30000" dirty="0"/>
              <a:t>n</a:t>
            </a:r>
            <a:r>
              <a:rPr lang="en-US" dirty="0"/>
              <a:t>/n&gt;=0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ABF-1474-4248-AA28-F71358C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375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7662" y="183417"/>
            <a:ext cx="9520158" cy="1049235"/>
          </a:xfrm>
        </p:spPr>
        <p:txBody>
          <a:bodyPr/>
          <a:lstStyle/>
          <a:p>
            <a:r>
              <a:rPr lang="en-US" dirty="0"/>
              <a:t>4. Set of all strings over a , 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ABF-1474-4248-AA28-F71358C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277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Set of all strings of at least length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ABF-1474-4248-AA28-F71358C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333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Set of all strings of </a:t>
            </a:r>
            <a:r>
              <a:rPr lang="en-US" dirty="0" err="1"/>
              <a:t>atmost</a:t>
            </a:r>
            <a:r>
              <a:rPr lang="en-US" dirty="0"/>
              <a:t> length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22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Set of all strings start with ‘a’ and end with ‘b’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646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804519"/>
            <a:ext cx="11869946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8. Set of all strings starting and ending with a different character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99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804519"/>
            <a:ext cx="11869946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9. Set of all strings starting and ending with same character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11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7662" y="183417"/>
            <a:ext cx="9520158" cy="1049235"/>
          </a:xfrm>
        </p:spPr>
        <p:txBody>
          <a:bodyPr/>
          <a:lstStyle/>
          <a:p>
            <a:r>
              <a:rPr lang="en-US" dirty="0"/>
              <a:t>10. 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="1" dirty="0"/>
              <a:t>/n</a:t>
            </a:r>
            <a:r>
              <a:rPr lang="en-US" dirty="0"/>
              <a:t>&gt;=1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ABF-1474-4248-AA28-F71358C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75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EBFB-0B19-45B5-95E9-4CEF50B7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9451-5FD1-49C3-8964-B99975BD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baseline="30000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= {w| w is a string of length k , k&gt;=1}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baseline="30000" dirty="0">
                <a:solidFill>
                  <a:srgbClr val="FF0000"/>
                </a:solidFill>
              </a:rPr>
              <a:t>1      </a:t>
            </a:r>
            <a:r>
              <a:rPr lang="en-US" dirty="0">
                <a:solidFill>
                  <a:srgbClr val="FF0000"/>
                </a:solidFill>
              </a:rPr>
              <a:t>Set of all strings over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baseline="30000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with a length of 1 </a:t>
            </a:r>
          </a:p>
          <a:p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baseline="30000" dirty="0">
                <a:solidFill>
                  <a:srgbClr val="FF0000"/>
                </a:solidFill>
              </a:rPr>
              <a:t>2   =  </a:t>
            </a:r>
            <a:r>
              <a:rPr lang="el-GR" dirty="0">
                <a:solidFill>
                  <a:srgbClr val="FF0000"/>
                </a:solidFill>
              </a:rPr>
              <a:t>Σ Σ </a:t>
            </a:r>
            <a:r>
              <a:rPr lang="en-US" dirty="0">
                <a:solidFill>
                  <a:srgbClr val="FF0000"/>
                </a:solidFill>
              </a:rPr>
              <a:t>   Set of all strings over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baseline="30000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with a length of 2 </a:t>
            </a:r>
          </a:p>
          <a:p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</a:p>
          <a:p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66B04-506F-42FD-BB3F-F58F43940892}"/>
              </a:ext>
            </a:extLst>
          </p:cNvPr>
          <p:cNvSpPr/>
          <p:nvPr/>
        </p:nvSpPr>
        <p:spPr>
          <a:xfrm>
            <a:off x="9811739" y="1831066"/>
            <a:ext cx="1473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Σ </a:t>
            </a:r>
            <a:r>
              <a:rPr lang="en-US" sz="2800" dirty="0"/>
              <a:t>={</a:t>
            </a:r>
            <a:r>
              <a:rPr lang="en-US" sz="2800" dirty="0" err="1"/>
              <a:t>a,b</a:t>
            </a:r>
            <a:r>
              <a:rPr lang="en-US" sz="28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659476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Even length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36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7662" y="183417"/>
            <a:ext cx="9520158" cy="1049235"/>
          </a:xfrm>
        </p:spPr>
        <p:txBody>
          <a:bodyPr/>
          <a:lstStyle/>
          <a:p>
            <a:r>
              <a:rPr lang="en-US" dirty="0"/>
              <a:t>12. 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="1" dirty="0"/>
              <a:t>/n</a:t>
            </a:r>
            <a:r>
              <a:rPr lang="en-US" dirty="0"/>
              <a:t>&gt;=1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ABF-1474-4248-AA28-F71358C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947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7662" y="183417"/>
            <a:ext cx="9520158" cy="1049235"/>
          </a:xfrm>
        </p:spPr>
        <p:txBody>
          <a:bodyPr/>
          <a:lstStyle/>
          <a:p>
            <a:r>
              <a:rPr lang="en-US" dirty="0"/>
              <a:t>13. 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b="1" dirty="0"/>
              <a:t>/n</a:t>
            </a:r>
            <a:r>
              <a:rPr lang="en-US" dirty="0"/>
              <a:t>&gt;=1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ABF-1474-4248-AA28-F71358C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58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7662" y="183417"/>
            <a:ext cx="9520158" cy="1049235"/>
          </a:xfrm>
        </p:spPr>
        <p:txBody>
          <a:bodyPr/>
          <a:lstStyle/>
          <a:p>
            <a:r>
              <a:rPr lang="en-US" dirty="0"/>
              <a:t>14. 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="1" dirty="0"/>
              <a:t>/n</a:t>
            </a:r>
            <a:r>
              <a:rPr lang="en-US" dirty="0"/>
              <a:t>&gt;=1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BABF-1474-4248-AA28-F71358C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2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19" y="1845734"/>
            <a:ext cx="11467381" cy="6176832"/>
          </a:xfrm>
        </p:spPr>
        <p:txBody>
          <a:bodyPr>
            <a:normAutofit/>
          </a:bodyPr>
          <a:lstStyle/>
          <a:p>
            <a:r>
              <a:rPr lang="en-US" sz="2800" b="1" dirty="0"/>
              <a:t>Regular Languages</a:t>
            </a:r>
          </a:p>
          <a:p>
            <a:pPr lvl="1"/>
            <a:r>
              <a:rPr lang="en-US" sz="2800" dirty="0"/>
              <a:t>A language is regular if it </a:t>
            </a:r>
            <a:r>
              <a:rPr lang="en-US" sz="2800" b="1" dirty="0">
                <a:solidFill>
                  <a:srgbClr val="FF0000"/>
                </a:solidFill>
              </a:rPr>
              <a:t>can be expressed </a:t>
            </a:r>
            <a:r>
              <a:rPr lang="en-US" sz="2800" dirty="0"/>
              <a:t>in terms of </a:t>
            </a:r>
            <a:r>
              <a:rPr lang="en-US" sz="2800" b="1" dirty="0">
                <a:solidFill>
                  <a:srgbClr val="FF0000"/>
                </a:solidFill>
              </a:rPr>
              <a:t>regular expression</a:t>
            </a:r>
          </a:p>
          <a:p>
            <a:pPr lvl="1"/>
            <a:r>
              <a:rPr lang="en-US" sz="2800" dirty="0"/>
              <a:t>Finite State machines will recognize Regular Languages.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Non - Regular Languages </a:t>
            </a:r>
          </a:p>
          <a:p>
            <a:pPr lvl="1"/>
            <a:r>
              <a:rPr lang="en-US" sz="2800" dirty="0"/>
              <a:t>A language is non regular if it </a:t>
            </a:r>
            <a:r>
              <a:rPr lang="en-US" sz="2800" b="1" dirty="0">
                <a:solidFill>
                  <a:srgbClr val="FF0000"/>
                </a:solidFill>
              </a:rPr>
              <a:t>cannot be expressed </a:t>
            </a:r>
            <a:r>
              <a:rPr lang="en-US" sz="2800" dirty="0"/>
              <a:t>in terms of </a:t>
            </a:r>
            <a:r>
              <a:rPr lang="en-US" sz="2800" b="1" dirty="0">
                <a:solidFill>
                  <a:srgbClr val="FF0000"/>
                </a:solidFill>
              </a:rPr>
              <a:t>regular expression</a:t>
            </a:r>
          </a:p>
          <a:p>
            <a:pPr lvl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3633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4587-5106-492A-859F-A4BB3446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4BE1-1C1C-4867-88C8-B6785399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385068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b="1" dirty="0"/>
              <a:t>Union :</a:t>
            </a:r>
            <a:r>
              <a:rPr lang="en-US" dirty="0"/>
              <a:t> If L1 and If L2 are two regular languages, their union L1 ∪ L2 will also be regular.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 	L1 = {a</a:t>
            </a:r>
            <a:r>
              <a:rPr lang="en-US" baseline="30000" dirty="0"/>
              <a:t>n</a:t>
            </a:r>
            <a:r>
              <a:rPr lang="en-US" dirty="0"/>
              <a:t> | n ≥ 0} and L2 = {b</a:t>
            </a:r>
            <a:r>
              <a:rPr lang="en-US" baseline="30000" dirty="0"/>
              <a:t>n</a:t>
            </a:r>
            <a:r>
              <a:rPr lang="en-US" dirty="0"/>
              <a:t> | n ≥ 0}</a:t>
            </a:r>
            <a:br>
              <a:rPr lang="en-US" dirty="0"/>
            </a:br>
            <a:r>
              <a:rPr lang="en-US" dirty="0"/>
              <a:t>		L3 = L1 ∪ L2 = {a</a:t>
            </a:r>
            <a:r>
              <a:rPr lang="en-US" baseline="30000" dirty="0"/>
              <a:t>n</a:t>
            </a:r>
            <a:r>
              <a:rPr lang="en-US" dirty="0"/>
              <a:t> ∪ b</a:t>
            </a:r>
            <a:r>
              <a:rPr lang="en-US" baseline="30000" dirty="0"/>
              <a:t>n</a:t>
            </a:r>
            <a:r>
              <a:rPr lang="en-US" dirty="0"/>
              <a:t> | n ≥ 0} is also regular.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2.  </a:t>
            </a:r>
            <a:r>
              <a:rPr lang="en-US" b="1" dirty="0"/>
              <a:t>Intersection :</a:t>
            </a:r>
            <a:r>
              <a:rPr lang="en-US" dirty="0"/>
              <a:t> If L1 and If L2 are two regular languages, their intersection L1 ∩ L2 will also be regular.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 	L1= {a</a:t>
            </a:r>
            <a:r>
              <a:rPr lang="en-US" baseline="30000" dirty="0"/>
              <a:t>m</a:t>
            </a:r>
            <a:r>
              <a:rPr lang="en-US" dirty="0"/>
              <a:t> b</a:t>
            </a:r>
            <a:r>
              <a:rPr lang="en-US" baseline="30000" dirty="0"/>
              <a:t>n</a:t>
            </a:r>
            <a:r>
              <a:rPr lang="en-US" dirty="0"/>
              <a:t> | n ≥ 0 and m ≥ 0} and L2= {a</a:t>
            </a:r>
            <a:r>
              <a:rPr lang="en-US" baseline="30000" dirty="0"/>
              <a:t>m</a:t>
            </a:r>
            <a:r>
              <a:rPr lang="en-US" dirty="0"/>
              <a:t> b</a:t>
            </a:r>
            <a:r>
              <a:rPr lang="en-US" baseline="30000" dirty="0"/>
              <a:t>n</a:t>
            </a:r>
            <a:r>
              <a:rPr lang="en-US" dirty="0"/>
              <a:t> ∪ b</a:t>
            </a:r>
            <a:r>
              <a:rPr lang="en-US" baseline="30000" dirty="0"/>
              <a:t>n</a:t>
            </a:r>
            <a:r>
              <a:rPr lang="en-US" dirty="0"/>
              <a:t> a</a:t>
            </a:r>
            <a:r>
              <a:rPr lang="en-US" baseline="30000" dirty="0"/>
              <a:t>m</a:t>
            </a:r>
            <a:r>
              <a:rPr lang="en-US" dirty="0"/>
              <a:t> | n ≥ 0 and m ≥ 0}</a:t>
            </a:r>
            <a:br>
              <a:rPr lang="en-US" dirty="0"/>
            </a:br>
            <a:r>
              <a:rPr lang="en-US" dirty="0"/>
              <a:t>		L3 = L1 ∩ L2 = {a</a:t>
            </a:r>
            <a:r>
              <a:rPr lang="en-US" baseline="30000" dirty="0"/>
              <a:t>m</a:t>
            </a:r>
            <a:r>
              <a:rPr lang="en-US" dirty="0"/>
              <a:t> b</a:t>
            </a:r>
            <a:r>
              <a:rPr lang="en-US" baseline="30000" dirty="0"/>
              <a:t>n</a:t>
            </a:r>
            <a:r>
              <a:rPr lang="en-US" dirty="0"/>
              <a:t> | n ≥ 0 and m ≥ 0} is also regular.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3. </a:t>
            </a:r>
            <a:r>
              <a:rPr lang="en-US" b="1" dirty="0"/>
              <a:t>Concatenation :</a:t>
            </a:r>
            <a:r>
              <a:rPr lang="en-US" dirty="0"/>
              <a:t> If L1 and If L2 are two regular languages, their concatenation L1.L2 will also be regular.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	L1 = {a</a:t>
            </a:r>
            <a:r>
              <a:rPr lang="en-US" baseline="30000" dirty="0"/>
              <a:t>n</a:t>
            </a:r>
            <a:r>
              <a:rPr lang="en-US" dirty="0"/>
              <a:t> | n ≥ 0} and L2 = {b</a:t>
            </a:r>
            <a:r>
              <a:rPr lang="en-US" baseline="30000" dirty="0"/>
              <a:t>n</a:t>
            </a:r>
            <a:r>
              <a:rPr lang="en-US" dirty="0"/>
              <a:t> | n ≥ 0}</a:t>
            </a:r>
            <a:br>
              <a:rPr lang="en-US" dirty="0"/>
            </a:br>
            <a:r>
              <a:rPr lang="en-US" dirty="0"/>
              <a:t>		L3 = L1.L2 = {a</a:t>
            </a:r>
            <a:r>
              <a:rPr lang="en-US" baseline="30000" dirty="0"/>
              <a:t>m</a:t>
            </a:r>
            <a:r>
              <a:rPr lang="en-US" dirty="0"/>
              <a:t> . b</a:t>
            </a:r>
            <a:r>
              <a:rPr lang="en-US" baseline="30000" dirty="0"/>
              <a:t>n</a:t>
            </a:r>
            <a:r>
              <a:rPr lang="en-US" dirty="0"/>
              <a:t> | m ≥ 0 and n ≥ 0} is also regular.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021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B36F-4CCF-4DEB-9167-187AD7AE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5B34-79AD-4E8F-B68F-A0A7A786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b="1" dirty="0"/>
              <a:t>Kleene Closure :</a:t>
            </a:r>
            <a:r>
              <a:rPr lang="en-US" dirty="0"/>
              <a:t> If L1 is a regular language, its Kleene closure L1* will also be regular.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  	L1 = (a ∪ b)</a:t>
            </a:r>
            <a:br>
              <a:rPr lang="en-US" dirty="0"/>
            </a:br>
            <a:r>
              <a:rPr lang="en-US" dirty="0"/>
              <a:t>		L1* = (a ∪ b)*</a:t>
            </a:r>
            <a:br>
              <a:rPr lang="en-US" dirty="0"/>
            </a:br>
            <a:r>
              <a:rPr lang="en-US" dirty="0"/>
              <a:t>5. </a:t>
            </a:r>
            <a:r>
              <a:rPr lang="en-US" b="1" dirty="0"/>
              <a:t>Complement :</a:t>
            </a:r>
            <a:r>
              <a:rPr lang="en-US" dirty="0"/>
              <a:t> If L(G) is regular language, its complement L’(G) will also be regular. Complement of a language can be found by subtracting strings which are in L(G) from all possible strings.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	L(G) = {a</a:t>
            </a:r>
            <a:r>
              <a:rPr lang="en-US" baseline="30000" dirty="0"/>
              <a:t>n</a:t>
            </a:r>
            <a:r>
              <a:rPr lang="en-US" dirty="0"/>
              <a:t> | n &gt; 3}</a:t>
            </a:r>
            <a:br>
              <a:rPr lang="en-US" dirty="0"/>
            </a:br>
            <a:r>
              <a:rPr lang="en-US" dirty="0"/>
              <a:t>		L’(G) = {a</a:t>
            </a:r>
            <a:r>
              <a:rPr lang="en-US" baseline="30000" dirty="0"/>
              <a:t>n</a:t>
            </a:r>
            <a:r>
              <a:rPr lang="en-US" dirty="0"/>
              <a:t> | n &lt;= 3}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721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4587-5106-492A-859F-A4BB3446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Regular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4BE1-1C1C-4867-88C8-B6785399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Languages which are not regular</a:t>
            </a:r>
          </a:p>
          <a:p>
            <a:r>
              <a:rPr lang="en-US" sz="2800" dirty="0"/>
              <a:t>Cannot be represented and identified by a FSM</a:t>
            </a:r>
          </a:p>
          <a:p>
            <a:endParaRPr lang="en-US" sz="2800" dirty="0"/>
          </a:p>
          <a:p>
            <a:r>
              <a:rPr lang="en-US" sz="2800" dirty="0"/>
              <a:t>Languages which require memory</a:t>
            </a:r>
          </a:p>
          <a:p>
            <a:pPr lvl="1"/>
            <a:r>
              <a:rPr lang="en-US" sz="2800" dirty="0"/>
              <a:t>Memory of FSM is very limited</a:t>
            </a:r>
          </a:p>
          <a:p>
            <a:pPr lvl="1"/>
            <a:r>
              <a:rPr lang="en-US" sz="2800" dirty="0"/>
              <a:t>It cannot </a:t>
            </a:r>
            <a:r>
              <a:rPr lang="en-US" sz="2800" b="1" dirty="0">
                <a:solidFill>
                  <a:srgbClr val="FF0000"/>
                </a:solidFill>
              </a:rPr>
              <a:t>store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FF0000"/>
                </a:solidFill>
              </a:rPr>
              <a:t>count</a:t>
            </a:r>
            <a:r>
              <a:rPr lang="en-US" sz="2800" dirty="0"/>
              <a:t> strings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0660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4587-5106-492A-859F-A4BB3446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Regular Languages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4BE1-1C1C-4867-88C8-B6785399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Used to prove that a language is not regular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 prove that a language is regular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645" t="26946" r="9734" b="21168"/>
          <a:stretch/>
        </p:blipFill>
        <p:spPr>
          <a:xfrm>
            <a:off x="1534696" y="2984741"/>
            <a:ext cx="10489720" cy="37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7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409" y="512315"/>
            <a:ext cx="11353168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Perform Pumping Lemma (Proof by Contradiction)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4" t="33785" r="4032" b="6073"/>
          <a:stretch/>
        </p:blipFill>
        <p:spPr>
          <a:xfrm>
            <a:off x="28754" y="2156603"/>
            <a:ext cx="12163246" cy="43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3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Σ 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  <a:endParaRPr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How many strings are possible with 2 symbols, of length 2 ?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How many strings are possible with 2 symbols, of length n ?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indent="-50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How many strings are possible with |</a:t>
            </a:r>
            <a:r>
              <a:rPr lang="el-GR" dirty="0">
                <a:solidFill>
                  <a:srgbClr val="FF0000"/>
                </a:solidFill>
              </a:rPr>
              <a:t> Σ </a:t>
            </a:r>
            <a:r>
              <a:rPr lang="en-US" dirty="0"/>
              <a:t>| symbols, of length n ?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72" y="224287"/>
            <a:ext cx="9520158" cy="638355"/>
          </a:xfrm>
        </p:spPr>
        <p:txBody>
          <a:bodyPr>
            <a:normAutofit fontScale="90000"/>
          </a:bodyPr>
          <a:lstStyle/>
          <a:p>
            <a:r>
              <a:rPr lang="en-US" dirty="0"/>
              <a:t>1. P. T 		A={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| n&gt;=0} is not regular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8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16" y="534838"/>
            <a:ext cx="10490527" cy="621102"/>
          </a:xfrm>
        </p:spPr>
        <p:txBody>
          <a:bodyPr>
            <a:normAutofit fontScale="90000"/>
          </a:bodyPr>
          <a:lstStyle/>
          <a:p>
            <a:r>
              <a:rPr lang="en-US" dirty="0"/>
              <a:t>2. P. T 		A={</a:t>
            </a:r>
            <a:r>
              <a:rPr lang="en-US" b="1" dirty="0" err="1"/>
              <a:t>yy</a:t>
            </a:r>
            <a:r>
              <a:rPr lang="en-US" baseline="30000" dirty="0"/>
              <a:t> </a:t>
            </a:r>
            <a:r>
              <a:rPr lang="en-US" dirty="0"/>
              <a:t>| y </a:t>
            </a:r>
            <a:r>
              <a:rPr lang="az-Cyrl-AZ" dirty="0"/>
              <a:t>Є</a:t>
            </a:r>
            <a:r>
              <a:rPr lang="en-US" dirty="0"/>
              <a:t> (0,1)*} is not regular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97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31" t="34257" r="9071" b="20224"/>
          <a:stretch/>
        </p:blipFill>
        <p:spPr>
          <a:xfrm>
            <a:off x="2035833" y="2076140"/>
            <a:ext cx="7884545" cy="3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Language (L)</a:t>
            </a:r>
            <a:endParaRPr dirty="0"/>
          </a:p>
        </p:txBody>
      </p:sp>
      <p:sp>
        <p:nvSpPr>
          <p:cNvPr id="332" name="Google Shape;332;p27"/>
          <p:cNvSpPr txBox="1"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Collection of strings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Set of all strings with length 2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= Set of all strings with length 3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L</a:t>
            </a:r>
            <a:r>
              <a:rPr lang="en-US" baseline="-25000" dirty="0"/>
              <a:t>3</a:t>
            </a:r>
            <a:r>
              <a:rPr lang="en-US" dirty="0"/>
              <a:t>= Set of all strings starting with a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Finite languages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Infinite Languages</a:t>
            </a:r>
          </a:p>
          <a:p>
            <a:pPr marL="5207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E540AC-23F9-4480-8A89-3F2B0964C6EB}"/>
              </a:ext>
            </a:extLst>
          </p:cNvPr>
          <p:cNvSpPr/>
          <p:nvPr/>
        </p:nvSpPr>
        <p:spPr>
          <a:xfrm>
            <a:off x="9009591" y="2409571"/>
            <a:ext cx="1843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600" dirty="0">
                <a:solidFill>
                  <a:srgbClr val="FF0000"/>
                </a:solidFill>
              </a:rPr>
              <a:t>Σ </a:t>
            </a:r>
            <a:r>
              <a:rPr lang="en-US" sz="3600" dirty="0"/>
              <a:t>={</a:t>
            </a:r>
            <a:r>
              <a:rPr lang="en-US" sz="3600" dirty="0" err="1"/>
              <a:t>a,b</a:t>
            </a:r>
            <a:r>
              <a:rPr lang="en-US" sz="3600" dirty="0"/>
              <a:t>}</a:t>
            </a:r>
            <a:endParaRPr lang="en-IN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F55AF5-5589-48C0-8C76-1FE36748F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36447"/>
              </p:ext>
            </p:extLst>
          </p:nvPr>
        </p:nvGraphicFramePr>
        <p:xfrm>
          <a:off x="1096963" y="1846263"/>
          <a:ext cx="10058400" cy="25060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7730627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68515393"/>
                    </a:ext>
                  </a:extLst>
                </a:gridCol>
              </a:tblGrid>
              <a:tr h="342445">
                <a:tc>
                  <a:txBody>
                    <a:bodyPr/>
                    <a:lstStyle/>
                    <a:p>
                      <a:r>
                        <a:rPr lang="en-US" b="1" dirty="0"/>
                        <a:t>L is finite</a:t>
                      </a:r>
                      <a:endParaRPr lang="en-IN" b="1" dirty="0"/>
                    </a:p>
                  </a:txBody>
                  <a:tcPr marL="96609" marR="96609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 is infinite</a:t>
                      </a:r>
                      <a:endParaRPr lang="en-IN" b="1" dirty="0"/>
                    </a:p>
                  </a:txBody>
                  <a:tcPr marL="96609" marR="96609"/>
                </a:tc>
                <a:extLst>
                  <a:ext uri="{0D108BD9-81ED-4DB2-BD59-A6C34878D82A}">
                    <a16:rowId xmlns:a16="http://schemas.microsoft.com/office/drawing/2014/main" val="457627388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r>
                        <a:rPr lang="el-GR" sz="1800" b="1" dirty="0"/>
                        <a:t>Σ</a:t>
                      </a:r>
                      <a:r>
                        <a:rPr lang="en-US" sz="1800" b="1" dirty="0"/>
                        <a:t>  = {</a:t>
                      </a:r>
                      <a:r>
                        <a:rPr lang="en-US" sz="1800" b="1" dirty="0" err="1"/>
                        <a:t>a,b</a:t>
                      </a:r>
                      <a:r>
                        <a:rPr lang="en-US" sz="1800" b="1" dirty="0"/>
                        <a:t>}</a:t>
                      </a:r>
                      <a:endParaRPr lang="en-US" b="1" dirty="0"/>
                    </a:p>
                  </a:txBody>
                  <a:tcPr marL="96609" marR="96609"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Σ</a:t>
                      </a:r>
                      <a:r>
                        <a:rPr lang="en-US" sz="1800" b="1" dirty="0"/>
                        <a:t>  = {</a:t>
                      </a:r>
                      <a:r>
                        <a:rPr lang="en-US" sz="1800" b="1" dirty="0" err="1"/>
                        <a:t>a,b</a:t>
                      </a:r>
                      <a:r>
                        <a:rPr lang="en-US" sz="1800" b="1" dirty="0"/>
                        <a:t>}</a:t>
                      </a:r>
                      <a:endParaRPr lang="en-US" b="1" dirty="0"/>
                    </a:p>
                  </a:txBody>
                  <a:tcPr marL="96609" marR="96609"/>
                </a:tc>
                <a:extLst>
                  <a:ext uri="{0D108BD9-81ED-4DB2-BD59-A6C34878D82A}">
                    <a16:rowId xmlns:a16="http://schemas.microsoft.com/office/drawing/2014/main" val="2761534844"/>
                  </a:ext>
                </a:extLst>
              </a:tr>
              <a:tr h="34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L1 = Set of all strings with length 2</a:t>
                      </a:r>
                    </a:p>
                  </a:txBody>
                  <a:tcPr marL="96609" marR="966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L2 = Set of all strings starting with a</a:t>
                      </a:r>
                    </a:p>
                  </a:txBody>
                  <a:tcPr marL="96609" marR="96609"/>
                </a:tc>
                <a:extLst>
                  <a:ext uri="{0D108BD9-81ED-4DB2-BD59-A6C34878D82A}">
                    <a16:rowId xmlns:a16="http://schemas.microsoft.com/office/drawing/2014/main" val="3367600240"/>
                  </a:ext>
                </a:extLst>
              </a:tr>
              <a:tr h="402946">
                <a:tc>
                  <a:txBody>
                    <a:bodyPr/>
                    <a:lstStyle/>
                    <a:p>
                      <a:r>
                        <a:rPr lang="en-US" b="1" dirty="0"/>
                        <a:t>{aa , ab , </a:t>
                      </a:r>
                      <a:r>
                        <a:rPr lang="en-US" b="1" dirty="0" err="1"/>
                        <a:t>ba</a:t>
                      </a:r>
                      <a:r>
                        <a:rPr lang="en-US" b="1" dirty="0"/>
                        <a:t> , bb}</a:t>
                      </a:r>
                      <a:endParaRPr lang="en-IN" b="1" dirty="0"/>
                    </a:p>
                  </a:txBody>
                  <a:tcPr marL="96609" marR="96609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{a, aa , ab, aba, </a:t>
                      </a:r>
                      <a:r>
                        <a:rPr lang="en-US" b="1" dirty="0" err="1"/>
                        <a:t>abb</a:t>
                      </a:r>
                      <a:r>
                        <a:rPr lang="en-US" b="1" dirty="0"/>
                        <a:t> , </a:t>
                      </a:r>
                      <a:r>
                        <a:rPr lang="en-US" b="1" dirty="0" err="1"/>
                        <a:t>abba</a:t>
                      </a:r>
                      <a:r>
                        <a:rPr lang="en-US" b="1" dirty="0"/>
                        <a:t> , </a:t>
                      </a:r>
                      <a:r>
                        <a:rPr lang="en-US" b="1" dirty="0" err="1"/>
                        <a:t>abadb</a:t>
                      </a:r>
                      <a:r>
                        <a:rPr lang="en-US" b="1" dirty="0"/>
                        <a:t> , …}</a:t>
                      </a:r>
                      <a:endParaRPr lang="en-IN" b="1" dirty="0"/>
                    </a:p>
                  </a:txBody>
                  <a:tcPr marL="96609" marR="96609"/>
                </a:tc>
                <a:extLst>
                  <a:ext uri="{0D108BD9-81ED-4DB2-BD59-A6C34878D82A}">
                    <a16:rowId xmlns:a16="http://schemas.microsoft.com/office/drawing/2014/main" val="3101867460"/>
                  </a:ext>
                </a:extLst>
              </a:tr>
              <a:tr h="3377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“ab”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 marL="96609" marR="96609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“ab”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 marL="96609" marR="96609"/>
                </a:tc>
                <a:extLst>
                  <a:ext uri="{0D108BD9-81ED-4DB2-BD59-A6C34878D82A}">
                    <a16:rowId xmlns:a16="http://schemas.microsoft.com/office/drawing/2014/main" val="3067325417"/>
                  </a:ext>
                </a:extLst>
              </a:tr>
              <a:tr h="591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</a:t>
                      </a:r>
                      <a:r>
                        <a:rPr lang="en-US" b="1" dirty="0" err="1">
                          <a:solidFill>
                            <a:schemeClr val="tx2"/>
                          </a:solidFill>
                        </a:rPr>
                        <a:t>bbab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  <a:p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 marL="96609" marR="966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Check whether “</a:t>
                      </a:r>
                      <a:r>
                        <a:rPr lang="en-US" b="1" dirty="0" err="1">
                          <a:solidFill>
                            <a:schemeClr val="tx2"/>
                          </a:solidFill>
                        </a:rPr>
                        <a:t>bbab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” is valid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  <a:p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 marL="96609" marR="96609"/>
                </a:tc>
                <a:extLst>
                  <a:ext uri="{0D108BD9-81ED-4DB2-BD59-A6C34878D82A}">
                    <a16:rowId xmlns:a16="http://schemas.microsoft.com/office/drawing/2014/main" val="120948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966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10018</TotalTime>
  <Words>2879</Words>
  <Application>Microsoft Office PowerPoint</Application>
  <PresentationFormat>Widescreen</PresentationFormat>
  <Paragraphs>420</Paragraphs>
  <Slides>72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urw-din</vt:lpstr>
      <vt:lpstr>Wingdings</vt:lpstr>
      <vt:lpstr>Retrospect</vt:lpstr>
      <vt:lpstr>FORMAL LANGUAGES</vt:lpstr>
      <vt:lpstr>Formal Languages</vt:lpstr>
      <vt:lpstr>Mathematically Defined Formal Languages</vt:lpstr>
      <vt:lpstr>Are these alphabets ?</vt:lpstr>
      <vt:lpstr>Length of a string</vt:lpstr>
      <vt:lpstr>Powers of Σ</vt:lpstr>
      <vt:lpstr> Σ ={a,b}</vt:lpstr>
      <vt:lpstr>Language (L)</vt:lpstr>
      <vt:lpstr>PowerPoint Presentation</vt:lpstr>
      <vt:lpstr>Kleene Closure</vt:lpstr>
      <vt:lpstr>Application of Formal Languages</vt:lpstr>
      <vt:lpstr>PowerPoint Presentation</vt:lpstr>
      <vt:lpstr>Theory of Automata</vt:lpstr>
      <vt:lpstr>Finite Automaton</vt:lpstr>
      <vt:lpstr>How does a FA work ?</vt:lpstr>
      <vt:lpstr>How does a FA work</vt:lpstr>
      <vt:lpstr>Families of Automata</vt:lpstr>
      <vt:lpstr>DFA Deterministic Finite Automata</vt:lpstr>
      <vt:lpstr>Structure of DFA  - Quintuple </vt:lpstr>
      <vt:lpstr>Formal specification of machine is   { Q, Σ, δ ,q0, F}.</vt:lpstr>
      <vt:lpstr>Formal specification of machine is   { Q, Σ, δ ,q0, F}.</vt:lpstr>
      <vt:lpstr>1. Define the DFA  2. Check Validity</vt:lpstr>
      <vt:lpstr>1. Construct  a DFA that accepts set of all strings  over  Σ  = {a,b} of length 2. </vt:lpstr>
      <vt:lpstr>1. Construct  a DFA that accepts set of all strings  over  Σ  = {a,b} of length 2. </vt:lpstr>
      <vt:lpstr>1. Construct  a DFA that accepts set of all strings  over  Σ  = {a,b} of length 2. </vt:lpstr>
      <vt:lpstr>String acceptance by a DFA</vt:lpstr>
      <vt:lpstr>Language acceptance by a DFA</vt:lpstr>
      <vt:lpstr>String acceptance by a DFA</vt:lpstr>
      <vt:lpstr>2. Construct  a DFA that accepts set of all strings  over  Σ  = {a,b} of length &gt;=2.</vt:lpstr>
      <vt:lpstr>3. Construct  a DFA that accepts set of all strings  over  Σ  = {a,b} of length &lt;=2.</vt:lpstr>
      <vt:lpstr>Relationship between string length &amp; no: of states</vt:lpstr>
      <vt:lpstr>Relationship between string length &amp; no: of states</vt:lpstr>
      <vt:lpstr>4. Construct  a DFA that accepts set of all strings  over  Σ  = {0,1} which ends with 0</vt:lpstr>
      <vt:lpstr>5. Construct  a DFA  over Σ  = {0,1} which accepts 101 L ={ 101}    6. Construct  a DFA  over Σ  = {0,1} which accepts strings with three consecutive 1’s L ={ 111, 00111,1110, 1110111,  ….}  </vt:lpstr>
      <vt:lpstr>NFA – Non Deterministic Finite Automata</vt:lpstr>
      <vt:lpstr>Need for NFA</vt:lpstr>
      <vt:lpstr>Formal specification of machine is   { Q, Σ, δ ,q0, F}.</vt:lpstr>
      <vt:lpstr>1. Construct  an NFA that accepts set of all very string ending with ‘a’  over Σ  = {a,b}</vt:lpstr>
      <vt:lpstr>PowerPoint Presentation</vt:lpstr>
      <vt:lpstr>PowerPoint Presentation</vt:lpstr>
      <vt:lpstr>Equivalence of DFA and NFA</vt:lpstr>
      <vt:lpstr>PowerPoint Presentation</vt:lpstr>
      <vt:lpstr>Regular Expressions</vt:lpstr>
      <vt:lpstr>Operations of Regular Expressions</vt:lpstr>
      <vt:lpstr>Properties of Regular Expressions</vt:lpstr>
      <vt:lpstr>PowerPoint Presentation</vt:lpstr>
      <vt:lpstr>Examples of RE       Σ ={a,b}</vt:lpstr>
      <vt:lpstr>PowerPoint Presentation</vt:lpstr>
      <vt:lpstr>Regular Grammar</vt:lpstr>
      <vt:lpstr>Derivation</vt:lpstr>
      <vt:lpstr>2. Set of all strings of length 2</vt:lpstr>
      <vt:lpstr>3.  an/n&gt;=0</vt:lpstr>
      <vt:lpstr>4. Set of all strings over a , b</vt:lpstr>
      <vt:lpstr>5. Set of all strings of at least length 2</vt:lpstr>
      <vt:lpstr>6. Set of all strings of atmost length 2</vt:lpstr>
      <vt:lpstr>7. Set of all strings start with ‘a’ and end with ‘b’</vt:lpstr>
      <vt:lpstr>8. Set of all strings starting and ending with a different character</vt:lpstr>
      <vt:lpstr>9. Set of all strings starting and ending with same character</vt:lpstr>
      <vt:lpstr>10.  anbn/n&gt;=1</vt:lpstr>
      <vt:lpstr>11. Even length strings</vt:lpstr>
      <vt:lpstr>12.  anbm/n&gt;=1</vt:lpstr>
      <vt:lpstr>13.  anbncm/n&gt;=1</vt:lpstr>
      <vt:lpstr>14.  ancmbn/n&gt;=1</vt:lpstr>
      <vt:lpstr>Types of Languages</vt:lpstr>
      <vt:lpstr>Properties of Regular Languages</vt:lpstr>
      <vt:lpstr>PowerPoint Presentation</vt:lpstr>
      <vt:lpstr>Non Regular Languages</vt:lpstr>
      <vt:lpstr>Pumping Lemma for Regular Languages </vt:lpstr>
      <vt:lpstr>Steps to Perform Pumping Lemma (Proof by Contradiction)</vt:lpstr>
      <vt:lpstr>1. P. T   A={anbn | n&gt;=0} is not regular</vt:lpstr>
      <vt:lpstr>2. P. T   A={yy | y Є (0,1)*} is not regular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 and Compilers</dc:title>
  <dc:creator>admin</dc:creator>
  <cp:lastModifiedBy>Administrator</cp:lastModifiedBy>
  <cp:revision>255</cp:revision>
  <dcterms:created xsi:type="dcterms:W3CDTF">2021-05-12T05:28:26Z</dcterms:created>
  <dcterms:modified xsi:type="dcterms:W3CDTF">2024-06-14T03:23:48Z</dcterms:modified>
</cp:coreProperties>
</file>