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9" r:id="rId3"/>
    <p:sldId id="259" r:id="rId4"/>
    <p:sldId id="290" r:id="rId5"/>
    <p:sldId id="291" r:id="rId6"/>
    <p:sldId id="292" r:id="rId7"/>
    <p:sldId id="293" r:id="rId8"/>
    <p:sldId id="294" r:id="rId9"/>
    <p:sldId id="262" r:id="rId10"/>
    <p:sldId id="263" r:id="rId11"/>
    <p:sldId id="295" r:id="rId12"/>
    <p:sldId id="296" r:id="rId13"/>
    <p:sldId id="297" r:id="rId14"/>
    <p:sldId id="298" r:id="rId15"/>
    <p:sldId id="299" r:id="rId16"/>
    <p:sldId id="302" r:id="rId17"/>
    <p:sldId id="301" r:id="rId18"/>
    <p:sldId id="300" r:id="rId19"/>
    <p:sldId id="303" r:id="rId20"/>
    <p:sldId id="304" r:id="rId21"/>
    <p:sldId id="264" r:id="rId22"/>
    <p:sldId id="265" r:id="rId23"/>
    <p:sldId id="305" r:id="rId24"/>
    <p:sldId id="306" r:id="rId25"/>
    <p:sldId id="287" r:id="rId26"/>
    <p:sldId id="269" r:id="rId27"/>
    <p:sldId id="270" r:id="rId28"/>
    <p:sldId id="271" r:id="rId29"/>
    <p:sldId id="317" r:id="rId30"/>
    <p:sldId id="318" r:id="rId31"/>
    <p:sldId id="307" r:id="rId32"/>
    <p:sldId id="308" r:id="rId33"/>
    <p:sldId id="309" r:id="rId34"/>
    <p:sldId id="310" r:id="rId35"/>
    <p:sldId id="312" r:id="rId36"/>
    <p:sldId id="314" r:id="rId37"/>
    <p:sldId id="313" r:id="rId38"/>
    <p:sldId id="311" r:id="rId39"/>
    <p:sldId id="315" r:id="rId40"/>
    <p:sldId id="31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B8F7B-8A90-49B6-88F2-5DE7CE371B9E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3950A-1971-46DD-874A-0FDB14CB47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32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4070F1-82C0-4978-B638-CDF3955009D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950A-1971-46DD-874A-0FDB14CB47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33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950A-1971-46DD-874A-0FDB14CB47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4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3D04E-459B-40B0-AEFD-CE0498CF86B4}" type="datetime4">
              <a:rPr lang="en-US"/>
              <a:pPr>
                <a:defRPr/>
              </a:pPr>
              <a:t>August 10, 2024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0961F-E992-417B-AD24-1D22D8BD5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Partitioning Methods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956E513-46DD-47CB-A3AE-B37131A39E4C}" type="datetime4">
              <a:rPr lang="en-US" smtClean="0"/>
              <a:pPr/>
              <a:t>August 10, 2024</a:t>
            </a:fld>
            <a:endParaRPr lang="en-US"/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750027-6E6B-4E15-A73A-86B4D314092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436563"/>
            <a:ext cx="7510462" cy="498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/>
              <a:t>Variations of the </a:t>
            </a:r>
            <a:r>
              <a:rPr lang="en-US" sz="3200" i="1"/>
              <a:t>K-Means</a:t>
            </a:r>
            <a:r>
              <a:rPr lang="en-US" sz="3200"/>
              <a:t> Method</a:t>
            </a:r>
            <a:endParaRPr lang="en-US" sz="2400" b="1"/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534400" cy="464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variants of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differ in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the initial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Dissimilarity calculations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to calculate cluster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interesting strategy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 first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a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agglomeration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algorithm, which determines the number of clusters and finds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initial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clustering, and then use iterative relocation to improve the clustering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956E513-46DD-47CB-A3AE-B37131A39E4C}" type="datetime4">
              <a:rPr lang="en-US" smtClean="0"/>
              <a:pPr/>
              <a:t>August 10, 2024</a:t>
            </a:fld>
            <a:endParaRPr lang="en-US"/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750027-6E6B-4E15-A73A-86B4D314092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436563"/>
            <a:ext cx="7510462" cy="498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/>
              <a:t>Variations of the </a:t>
            </a:r>
            <a:r>
              <a:rPr lang="en-US" sz="3200" i="1"/>
              <a:t>K-Means</a:t>
            </a:r>
            <a:r>
              <a:rPr lang="en-US" sz="3200"/>
              <a:t> Method</a:t>
            </a:r>
            <a:endParaRPr lang="en-US" sz="2400" b="1"/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35038"/>
            <a:ext cx="8534400" cy="55419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categorical data: </a:t>
            </a:r>
            <a:r>
              <a:rPr lang="en-US" sz="2200" i="1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k-modes</a:t>
            </a:r>
            <a:endParaRPr lang="en-US" sz="2200" dirty="0" smtClean="0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of clusters with </a:t>
            </a:r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dissimilarity measures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deal with categorical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</a:t>
            </a:r>
            <a:r>
              <a:rPr lang="en-US" sz="22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-based method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update modes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-means and the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-modes methods can be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to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data with mixed numeric and categorical values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(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Expectation-Maximization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each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is assigned to 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according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 weight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its probability of membership.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strict boundaries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clusters.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new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 are computed based 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 </a:t>
            </a:r>
            <a:r>
              <a:rPr lang="en-I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345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534400" cy="639762"/>
          </a:xfrm>
        </p:spPr>
        <p:txBody>
          <a:bodyPr>
            <a:normAutofit/>
          </a:bodyPr>
          <a:lstStyle/>
          <a:p>
            <a:r>
              <a:rPr lang="en-US" sz="2800" i="1" dirty="0"/>
              <a:t>How can we make the k-means algorithm more scalable?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68362"/>
            <a:ext cx="8229600" cy="4525963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ecent approach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idea of identifying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kinds of regions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regions that are 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compressible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regions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must be maintained in main 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regions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are </a:t>
            </a:r>
            <a:r>
              <a:rPr lang="en-US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discardable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is </a:t>
            </a:r>
            <a:r>
              <a:rPr lang="en-US" sz="20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discardable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its membership in a cluster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ascertained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is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compressible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is not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discardable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belongs to a tight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subcluster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structure known as 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feature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summarize objects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have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 discarded or compressed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object is neither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discardable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compressible, then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retained in main memory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scalability, the iterative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algorithm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includes the clustering features of the compressible objects and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objects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must be retained in main memory,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thereby turning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secondary-memory based algorithm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main-memory-based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lternative approach – Micro Clustering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9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87" y="685800"/>
            <a:ext cx="8744425" cy="492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1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457200"/>
            <a:ext cx="1959319" cy="15333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90580"/>
            <a:ext cx="8762137" cy="38768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5973618"/>
            <a:ext cx="4095750" cy="542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66850" y="608705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Euclidean Distance =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576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857722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8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4" y="0"/>
            <a:ext cx="9028126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24400"/>
            <a:ext cx="2259671" cy="18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8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028125"/>
            <a:ext cx="2057400" cy="18090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5" y="90382"/>
            <a:ext cx="9153659" cy="478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9" y="1752600"/>
            <a:ext cx="8758982" cy="487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08" y="92076"/>
            <a:ext cx="2430035" cy="166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0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8" y="92076"/>
            <a:ext cx="2430035" cy="1660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20982"/>
            <a:ext cx="8375643" cy="45765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08" y="5334000"/>
            <a:ext cx="1733826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8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Partitioning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data set of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cts, and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number of clusters to 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algorithm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organizes the objects into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where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partition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 are formed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optimize an objective partitioning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such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dissimilarity function based on distance, so that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objects within a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are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“similar,” whereas the objects of different clusters are “dissimilar” in terms of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attributes.</a:t>
            </a:r>
          </a:p>
        </p:txBody>
      </p:sp>
    </p:spTree>
    <p:extLst>
      <p:ext uri="{BB962C8B-B14F-4D97-AF65-F5344CB8AC3E}">
        <p14:creationId xmlns:p14="http://schemas.microsoft.com/office/powerpoint/2010/main" val="290269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201"/>
          <a:stretch/>
        </p:blipFill>
        <p:spPr>
          <a:xfrm>
            <a:off x="228600" y="1417638"/>
            <a:ext cx="8736484" cy="4830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8438"/>
            <a:ext cx="17335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7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F89F3ED-D022-468F-B623-B68FE2003F5A}" type="datetime4">
              <a:rPr lang="en-US" smtClean="0"/>
              <a:pPr/>
              <a:t>August 10, 2024</a:t>
            </a:fld>
            <a:endParaRPr lang="en-US"/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4F6847-1CEA-4149-8E4E-B2D728873ED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915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566150" cy="609600"/>
          </a:xfrm>
        </p:spPr>
        <p:txBody>
          <a:bodyPr/>
          <a:lstStyle/>
          <a:p>
            <a:pPr eaLnBrk="1" hangingPunct="1"/>
            <a:r>
              <a:rPr lang="en-US" altLang="ko-KR" sz="3200">
                <a:ea typeface="굴림" pitchFamily="34" charset="-127"/>
              </a:rPr>
              <a:t>What Is the Problem of the K-Means Method?</a:t>
            </a:r>
            <a:endParaRPr lang="en-US" sz="3200">
              <a:ea typeface="굴림" pitchFamily="34" charset="-127"/>
            </a:endParaRPr>
          </a:p>
        </p:txBody>
      </p:sp>
      <p:sp>
        <p:nvSpPr>
          <p:cNvPr id="4915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60350" y="1417921"/>
            <a:ext cx="85344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The k-means algorithm is sensitive to outliers !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Since an object with an extremely large value may substantially distort the distribution of the data.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K-</a:t>
            </a:r>
            <a:r>
              <a:rPr lang="en-US" altLang="ko-KR" sz="2000" dirty="0" err="1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Medoids</a:t>
            </a:r>
            <a:r>
              <a:rPr lang="en-US" altLang="ko-KR" sz="2000" dirty="0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:  Instead of taking the </a:t>
            </a:r>
            <a:r>
              <a:rPr lang="en-US" altLang="ko-KR" sz="2000" b="1" dirty="0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mean</a:t>
            </a:r>
            <a:r>
              <a:rPr lang="en-US" altLang="ko-KR" sz="2000" dirty="0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 value of the object in a cluster as a reference point, </a:t>
            </a:r>
            <a:r>
              <a:rPr lang="en-US" altLang="ko-KR" sz="2000" b="1" dirty="0" err="1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medoids</a:t>
            </a:r>
            <a:r>
              <a:rPr lang="en-US" altLang="ko-KR" sz="2000" dirty="0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 can be used, which is the </a:t>
            </a:r>
            <a:r>
              <a:rPr lang="en-US" altLang="ko-KR" sz="2000" b="1" dirty="0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most centrally located</a:t>
            </a:r>
            <a:r>
              <a:rPr lang="en-US" altLang="ko-KR" sz="2000" dirty="0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 object in a cluster. 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2057400" y="4724400"/>
            <a:ext cx="5257800" cy="1765300"/>
            <a:chOff x="1344" y="3072"/>
            <a:chExt cx="3312" cy="1112"/>
          </a:xfrm>
        </p:grpSpPr>
        <p:grpSp>
          <p:nvGrpSpPr>
            <p:cNvPr id="3" name="Group 1029"/>
            <p:cNvGrpSpPr>
              <a:grpSpLocks/>
            </p:cNvGrpSpPr>
            <p:nvPr/>
          </p:nvGrpSpPr>
          <p:grpSpPr bwMode="auto">
            <a:xfrm>
              <a:off x="1344" y="3072"/>
              <a:ext cx="1248" cy="1112"/>
              <a:chOff x="1728" y="864"/>
              <a:chExt cx="1396" cy="1208"/>
            </a:xfrm>
          </p:grpSpPr>
          <p:sp>
            <p:nvSpPr>
              <p:cNvPr id="49247" name="Rectangle 1030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8" name="Rectangle 1031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9" name="Line 1032"/>
              <p:cNvSpPr>
                <a:spLocks noChangeShapeType="1"/>
              </p:cNvSpPr>
              <p:nvPr/>
            </p:nvSpPr>
            <p:spPr bwMode="auto">
              <a:xfrm>
                <a:off x="1861" y="18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0" name="Line 1033"/>
              <p:cNvSpPr>
                <a:spLocks noChangeShapeType="1"/>
              </p:cNvSpPr>
              <p:nvPr/>
            </p:nvSpPr>
            <p:spPr bwMode="auto">
              <a:xfrm>
                <a:off x="1861" y="17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1" name="Line 1034"/>
              <p:cNvSpPr>
                <a:spLocks noChangeShapeType="1"/>
              </p:cNvSpPr>
              <p:nvPr/>
            </p:nvSpPr>
            <p:spPr bwMode="auto">
              <a:xfrm>
                <a:off x="1861" y="16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2" name="Line 1035"/>
              <p:cNvSpPr>
                <a:spLocks noChangeShapeType="1"/>
              </p:cNvSpPr>
              <p:nvPr/>
            </p:nvSpPr>
            <p:spPr bwMode="auto">
              <a:xfrm>
                <a:off x="1861" y="15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3" name="Line 1036"/>
              <p:cNvSpPr>
                <a:spLocks noChangeShapeType="1"/>
              </p:cNvSpPr>
              <p:nvPr/>
            </p:nvSpPr>
            <p:spPr bwMode="auto">
              <a:xfrm>
                <a:off x="1861" y="14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4" name="Line 1037"/>
              <p:cNvSpPr>
                <a:spLocks noChangeShapeType="1"/>
              </p:cNvSpPr>
              <p:nvPr/>
            </p:nvSpPr>
            <p:spPr bwMode="auto">
              <a:xfrm>
                <a:off x="1861" y="13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5" name="Line 1038"/>
              <p:cNvSpPr>
                <a:spLocks noChangeShapeType="1"/>
              </p:cNvSpPr>
              <p:nvPr/>
            </p:nvSpPr>
            <p:spPr bwMode="auto">
              <a:xfrm>
                <a:off x="1861" y="12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6" name="Line 1039"/>
              <p:cNvSpPr>
                <a:spLocks noChangeShapeType="1"/>
              </p:cNvSpPr>
              <p:nvPr/>
            </p:nvSpPr>
            <p:spPr bwMode="auto">
              <a:xfrm>
                <a:off x="1861" y="11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7" name="Line 1040"/>
              <p:cNvSpPr>
                <a:spLocks noChangeShapeType="1"/>
              </p:cNvSpPr>
              <p:nvPr/>
            </p:nvSpPr>
            <p:spPr bwMode="auto">
              <a:xfrm>
                <a:off x="1861" y="10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8" name="Line 1041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9" name="Line 1042"/>
              <p:cNvSpPr>
                <a:spLocks noChangeShapeType="1"/>
              </p:cNvSpPr>
              <p:nvPr/>
            </p:nvSpPr>
            <p:spPr bwMode="auto">
              <a:xfrm>
                <a:off x="19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0" name="Line 1043"/>
              <p:cNvSpPr>
                <a:spLocks noChangeShapeType="1"/>
              </p:cNvSpPr>
              <p:nvPr/>
            </p:nvSpPr>
            <p:spPr bwMode="auto">
              <a:xfrm>
                <a:off x="2102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1" name="Line 1044"/>
              <p:cNvSpPr>
                <a:spLocks noChangeShapeType="1"/>
              </p:cNvSpPr>
              <p:nvPr/>
            </p:nvSpPr>
            <p:spPr bwMode="auto">
              <a:xfrm>
                <a:off x="221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2" name="Line 1045"/>
              <p:cNvSpPr>
                <a:spLocks noChangeShapeType="1"/>
              </p:cNvSpPr>
              <p:nvPr/>
            </p:nvSpPr>
            <p:spPr bwMode="auto">
              <a:xfrm>
                <a:off x="23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3" name="Line 1046"/>
              <p:cNvSpPr>
                <a:spLocks noChangeShapeType="1"/>
              </p:cNvSpPr>
              <p:nvPr/>
            </p:nvSpPr>
            <p:spPr bwMode="auto">
              <a:xfrm>
                <a:off x="2460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4" name="Line 1047"/>
              <p:cNvSpPr>
                <a:spLocks noChangeShapeType="1"/>
              </p:cNvSpPr>
              <p:nvPr/>
            </p:nvSpPr>
            <p:spPr bwMode="auto">
              <a:xfrm>
                <a:off x="25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5" name="Line 1048"/>
              <p:cNvSpPr>
                <a:spLocks noChangeShapeType="1"/>
              </p:cNvSpPr>
              <p:nvPr/>
            </p:nvSpPr>
            <p:spPr bwMode="auto">
              <a:xfrm>
                <a:off x="270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6" name="Line 1049"/>
              <p:cNvSpPr>
                <a:spLocks noChangeShapeType="1"/>
              </p:cNvSpPr>
              <p:nvPr/>
            </p:nvSpPr>
            <p:spPr bwMode="auto">
              <a:xfrm>
                <a:off x="2818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7" name="Line 1050"/>
              <p:cNvSpPr>
                <a:spLocks noChangeShapeType="1"/>
              </p:cNvSpPr>
              <p:nvPr/>
            </p:nvSpPr>
            <p:spPr bwMode="auto">
              <a:xfrm>
                <a:off x="29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8" name="Line 1051"/>
              <p:cNvSpPr>
                <a:spLocks noChangeShapeType="1"/>
              </p:cNvSpPr>
              <p:nvPr/>
            </p:nvSpPr>
            <p:spPr bwMode="auto">
              <a:xfrm>
                <a:off x="305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9" name="Rectangle 1052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70" name="Line 1053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71" name="Line 1054"/>
              <p:cNvSpPr>
                <a:spLocks noChangeShapeType="1"/>
              </p:cNvSpPr>
              <p:nvPr/>
            </p:nvSpPr>
            <p:spPr bwMode="auto">
              <a:xfrm>
                <a:off x="1849" y="1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72" name="Line 1055"/>
              <p:cNvSpPr>
                <a:spLocks noChangeShapeType="1"/>
              </p:cNvSpPr>
              <p:nvPr/>
            </p:nvSpPr>
            <p:spPr bwMode="auto">
              <a:xfrm>
                <a:off x="1849" y="18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73" name="Line 1056"/>
              <p:cNvSpPr>
                <a:spLocks noChangeShapeType="1"/>
              </p:cNvSpPr>
              <p:nvPr/>
            </p:nvSpPr>
            <p:spPr bwMode="auto">
              <a:xfrm>
                <a:off x="1849" y="17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74" name="Line 1057"/>
              <p:cNvSpPr>
                <a:spLocks noChangeShapeType="1"/>
              </p:cNvSpPr>
              <p:nvPr/>
            </p:nvSpPr>
            <p:spPr bwMode="auto">
              <a:xfrm>
                <a:off x="1849" y="16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75" name="Line 1058"/>
              <p:cNvSpPr>
                <a:spLocks noChangeShapeType="1"/>
              </p:cNvSpPr>
              <p:nvPr/>
            </p:nvSpPr>
            <p:spPr bwMode="auto">
              <a:xfrm>
                <a:off x="1849" y="15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76" name="Line 1059"/>
              <p:cNvSpPr>
                <a:spLocks noChangeShapeType="1"/>
              </p:cNvSpPr>
              <p:nvPr/>
            </p:nvSpPr>
            <p:spPr bwMode="auto">
              <a:xfrm>
                <a:off x="1849" y="14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77" name="Line 1060"/>
              <p:cNvSpPr>
                <a:spLocks noChangeShapeType="1"/>
              </p:cNvSpPr>
              <p:nvPr/>
            </p:nvSpPr>
            <p:spPr bwMode="auto">
              <a:xfrm>
                <a:off x="1849" y="13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78" name="Line 1061"/>
              <p:cNvSpPr>
                <a:spLocks noChangeShapeType="1"/>
              </p:cNvSpPr>
              <p:nvPr/>
            </p:nvSpPr>
            <p:spPr bwMode="auto">
              <a:xfrm>
                <a:off x="1849" y="12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79" name="Line 1062"/>
              <p:cNvSpPr>
                <a:spLocks noChangeShapeType="1"/>
              </p:cNvSpPr>
              <p:nvPr/>
            </p:nvSpPr>
            <p:spPr bwMode="auto">
              <a:xfrm>
                <a:off x="1849" y="11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0" name="Line 1063"/>
              <p:cNvSpPr>
                <a:spLocks noChangeShapeType="1"/>
              </p:cNvSpPr>
              <p:nvPr/>
            </p:nvSpPr>
            <p:spPr bwMode="auto">
              <a:xfrm>
                <a:off x="1849" y="10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1" name="Line 1064"/>
              <p:cNvSpPr>
                <a:spLocks noChangeShapeType="1"/>
              </p:cNvSpPr>
              <p:nvPr/>
            </p:nvSpPr>
            <p:spPr bwMode="auto">
              <a:xfrm>
                <a:off x="1849" y="9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2" name="Line 1065"/>
              <p:cNvSpPr>
                <a:spLocks noChangeShapeType="1"/>
              </p:cNvSpPr>
              <p:nvPr/>
            </p:nvSpPr>
            <p:spPr bwMode="auto">
              <a:xfrm>
                <a:off x="1861" y="19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3" name="Line 1066"/>
              <p:cNvSpPr>
                <a:spLocks noChangeShapeType="1"/>
              </p:cNvSpPr>
              <p:nvPr/>
            </p:nvSpPr>
            <p:spPr bwMode="auto">
              <a:xfrm flipV="1">
                <a:off x="186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4" name="Line 1067"/>
              <p:cNvSpPr>
                <a:spLocks noChangeShapeType="1"/>
              </p:cNvSpPr>
              <p:nvPr/>
            </p:nvSpPr>
            <p:spPr bwMode="auto">
              <a:xfrm flipV="1">
                <a:off x="19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5" name="Line 1068"/>
              <p:cNvSpPr>
                <a:spLocks noChangeShapeType="1"/>
              </p:cNvSpPr>
              <p:nvPr/>
            </p:nvSpPr>
            <p:spPr bwMode="auto">
              <a:xfrm flipV="1">
                <a:off x="2102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6" name="Line 1069"/>
              <p:cNvSpPr>
                <a:spLocks noChangeShapeType="1"/>
              </p:cNvSpPr>
              <p:nvPr/>
            </p:nvSpPr>
            <p:spPr bwMode="auto">
              <a:xfrm flipV="1">
                <a:off x="221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7" name="Line 1070"/>
              <p:cNvSpPr>
                <a:spLocks noChangeShapeType="1"/>
              </p:cNvSpPr>
              <p:nvPr/>
            </p:nvSpPr>
            <p:spPr bwMode="auto">
              <a:xfrm flipV="1">
                <a:off x="23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8" name="Line 1071"/>
              <p:cNvSpPr>
                <a:spLocks noChangeShapeType="1"/>
              </p:cNvSpPr>
              <p:nvPr/>
            </p:nvSpPr>
            <p:spPr bwMode="auto">
              <a:xfrm flipV="1">
                <a:off x="2460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9" name="Line 1072"/>
              <p:cNvSpPr>
                <a:spLocks noChangeShapeType="1"/>
              </p:cNvSpPr>
              <p:nvPr/>
            </p:nvSpPr>
            <p:spPr bwMode="auto">
              <a:xfrm flipV="1">
                <a:off x="25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0" name="Line 1073"/>
              <p:cNvSpPr>
                <a:spLocks noChangeShapeType="1"/>
              </p:cNvSpPr>
              <p:nvPr/>
            </p:nvSpPr>
            <p:spPr bwMode="auto">
              <a:xfrm flipV="1">
                <a:off x="270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1" name="Line 1074"/>
              <p:cNvSpPr>
                <a:spLocks noChangeShapeType="1"/>
              </p:cNvSpPr>
              <p:nvPr/>
            </p:nvSpPr>
            <p:spPr bwMode="auto">
              <a:xfrm flipV="1">
                <a:off x="2818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2" name="Line 1075"/>
              <p:cNvSpPr>
                <a:spLocks noChangeShapeType="1"/>
              </p:cNvSpPr>
              <p:nvPr/>
            </p:nvSpPr>
            <p:spPr bwMode="auto">
              <a:xfrm flipV="1">
                <a:off x="29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3" name="Line 1076"/>
              <p:cNvSpPr>
                <a:spLocks noChangeShapeType="1"/>
              </p:cNvSpPr>
              <p:nvPr/>
            </p:nvSpPr>
            <p:spPr bwMode="auto">
              <a:xfrm flipV="1">
                <a:off x="305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4" name="Freeform 1077"/>
              <p:cNvSpPr>
                <a:spLocks/>
              </p:cNvSpPr>
              <p:nvPr/>
            </p:nvSpPr>
            <p:spPr bwMode="auto">
              <a:xfrm>
                <a:off x="2191" y="15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6"/>
                  <a:gd name="T17" fmla="*/ 56 w 5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5" name="Freeform 1078"/>
              <p:cNvSpPr>
                <a:spLocks/>
              </p:cNvSpPr>
              <p:nvPr/>
            </p:nvSpPr>
            <p:spPr bwMode="auto">
              <a:xfrm>
                <a:off x="2191" y="13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6" name="Freeform 1079"/>
              <p:cNvSpPr>
                <a:spLocks/>
              </p:cNvSpPr>
              <p:nvPr/>
            </p:nvSpPr>
            <p:spPr bwMode="auto">
              <a:xfrm>
                <a:off x="2673" y="16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7" name="Freeform 1080"/>
              <p:cNvSpPr>
                <a:spLocks/>
              </p:cNvSpPr>
              <p:nvPr/>
            </p:nvSpPr>
            <p:spPr bwMode="auto">
              <a:xfrm>
                <a:off x="2311" y="12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8" name="Freeform 1081"/>
              <p:cNvSpPr>
                <a:spLocks/>
              </p:cNvSpPr>
              <p:nvPr/>
            </p:nvSpPr>
            <p:spPr bwMode="auto">
              <a:xfrm>
                <a:off x="2191" y="11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9" name="Freeform 1082"/>
              <p:cNvSpPr>
                <a:spLocks/>
              </p:cNvSpPr>
              <p:nvPr/>
            </p:nvSpPr>
            <p:spPr bwMode="auto">
              <a:xfrm>
                <a:off x="2790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0" name="Freeform 1083"/>
              <p:cNvSpPr>
                <a:spLocks/>
              </p:cNvSpPr>
              <p:nvPr/>
            </p:nvSpPr>
            <p:spPr bwMode="auto">
              <a:xfrm>
                <a:off x="2311" y="14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1" name="Freeform 1084"/>
              <p:cNvSpPr>
                <a:spLocks/>
              </p:cNvSpPr>
              <p:nvPr/>
            </p:nvSpPr>
            <p:spPr bwMode="auto">
              <a:xfrm>
                <a:off x="2432" y="17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2" name="Freeform 1085"/>
              <p:cNvSpPr>
                <a:spLocks/>
              </p:cNvSpPr>
              <p:nvPr/>
            </p:nvSpPr>
            <p:spPr bwMode="auto">
              <a:xfrm>
                <a:off x="2673" y="15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6"/>
                  <a:gd name="T17" fmla="*/ 57 w 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3" name="Freeform 1086"/>
              <p:cNvSpPr>
                <a:spLocks/>
              </p:cNvSpPr>
              <p:nvPr/>
            </p:nvSpPr>
            <p:spPr bwMode="auto">
              <a:xfrm>
                <a:off x="2432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4" name="Rectangle 1087"/>
              <p:cNvSpPr>
                <a:spLocks noChangeArrowheads="1"/>
              </p:cNvSpPr>
              <p:nvPr/>
            </p:nvSpPr>
            <p:spPr bwMode="auto">
              <a:xfrm>
                <a:off x="1805" y="189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0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305" name="Rectangle 1088"/>
              <p:cNvSpPr>
                <a:spLocks noChangeArrowheads="1"/>
              </p:cNvSpPr>
              <p:nvPr/>
            </p:nvSpPr>
            <p:spPr bwMode="auto">
              <a:xfrm>
                <a:off x="1805" y="179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1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306" name="Rectangle 1089"/>
              <p:cNvSpPr>
                <a:spLocks noChangeArrowheads="1"/>
              </p:cNvSpPr>
              <p:nvPr/>
            </p:nvSpPr>
            <p:spPr bwMode="auto">
              <a:xfrm>
                <a:off x="1805" y="170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2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307" name="Rectangle 1090"/>
              <p:cNvSpPr>
                <a:spLocks noChangeArrowheads="1"/>
              </p:cNvSpPr>
              <p:nvPr/>
            </p:nvSpPr>
            <p:spPr bwMode="auto">
              <a:xfrm>
                <a:off x="1805" y="160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3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308" name="Rectangle 1091"/>
              <p:cNvSpPr>
                <a:spLocks noChangeArrowheads="1"/>
              </p:cNvSpPr>
              <p:nvPr/>
            </p:nvSpPr>
            <p:spPr bwMode="auto">
              <a:xfrm>
                <a:off x="1805" y="150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4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309" name="Rectangle 1092"/>
              <p:cNvSpPr>
                <a:spLocks noChangeArrowheads="1"/>
              </p:cNvSpPr>
              <p:nvPr/>
            </p:nvSpPr>
            <p:spPr bwMode="auto">
              <a:xfrm>
                <a:off x="1805" y="140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5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310" name="Rectangle 1093"/>
              <p:cNvSpPr>
                <a:spLocks noChangeArrowheads="1"/>
              </p:cNvSpPr>
              <p:nvPr/>
            </p:nvSpPr>
            <p:spPr bwMode="auto">
              <a:xfrm>
                <a:off x="1805" y="1310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6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311" name="Rectangle 1094"/>
              <p:cNvSpPr>
                <a:spLocks noChangeArrowheads="1"/>
              </p:cNvSpPr>
              <p:nvPr/>
            </p:nvSpPr>
            <p:spPr bwMode="auto">
              <a:xfrm>
                <a:off x="1805" y="121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7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312" name="Rectangle 1095"/>
              <p:cNvSpPr>
                <a:spLocks noChangeArrowheads="1"/>
              </p:cNvSpPr>
              <p:nvPr/>
            </p:nvSpPr>
            <p:spPr bwMode="auto">
              <a:xfrm>
                <a:off x="1805" y="1116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8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313" name="Rectangle 1096"/>
              <p:cNvSpPr>
                <a:spLocks noChangeArrowheads="1"/>
              </p:cNvSpPr>
              <p:nvPr/>
            </p:nvSpPr>
            <p:spPr bwMode="auto">
              <a:xfrm>
                <a:off x="1805" y="101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9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314" name="Rectangle 1097"/>
              <p:cNvSpPr>
                <a:spLocks noChangeArrowheads="1"/>
              </p:cNvSpPr>
              <p:nvPr/>
            </p:nvSpPr>
            <p:spPr bwMode="auto">
              <a:xfrm>
                <a:off x="1779" y="920"/>
                <a:ext cx="6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10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315" name="Rectangle 1098"/>
              <p:cNvSpPr>
                <a:spLocks noChangeArrowheads="1"/>
              </p:cNvSpPr>
              <p:nvPr/>
            </p:nvSpPr>
            <p:spPr bwMode="auto">
              <a:xfrm>
                <a:off x="1849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0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316" name="Rectangle 1099"/>
              <p:cNvSpPr>
                <a:spLocks noChangeArrowheads="1"/>
              </p:cNvSpPr>
              <p:nvPr/>
            </p:nvSpPr>
            <p:spPr bwMode="auto">
              <a:xfrm>
                <a:off x="1968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1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317" name="Rectangle 1100"/>
              <p:cNvSpPr>
                <a:spLocks noChangeArrowheads="1"/>
              </p:cNvSpPr>
              <p:nvPr/>
            </p:nvSpPr>
            <p:spPr bwMode="auto">
              <a:xfrm>
                <a:off x="2090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2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318" name="Rectangle 1101"/>
              <p:cNvSpPr>
                <a:spLocks noChangeArrowheads="1"/>
              </p:cNvSpPr>
              <p:nvPr/>
            </p:nvSpPr>
            <p:spPr bwMode="auto">
              <a:xfrm>
                <a:off x="2207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3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319" name="Rectangle 1102"/>
              <p:cNvSpPr>
                <a:spLocks noChangeArrowheads="1"/>
              </p:cNvSpPr>
              <p:nvPr/>
            </p:nvSpPr>
            <p:spPr bwMode="auto">
              <a:xfrm>
                <a:off x="2326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4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320" name="Rectangle 1103"/>
              <p:cNvSpPr>
                <a:spLocks noChangeArrowheads="1"/>
              </p:cNvSpPr>
              <p:nvPr/>
            </p:nvSpPr>
            <p:spPr bwMode="auto">
              <a:xfrm>
                <a:off x="2448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5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321" name="Rectangle 1104"/>
              <p:cNvSpPr>
                <a:spLocks noChangeArrowheads="1"/>
              </p:cNvSpPr>
              <p:nvPr/>
            </p:nvSpPr>
            <p:spPr bwMode="auto">
              <a:xfrm>
                <a:off x="2569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6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322" name="Rectangle 1105"/>
              <p:cNvSpPr>
                <a:spLocks noChangeArrowheads="1"/>
              </p:cNvSpPr>
              <p:nvPr/>
            </p:nvSpPr>
            <p:spPr bwMode="auto">
              <a:xfrm>
                <a:off x="2689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7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323" name="Rectangle 1106"/>
              <p:cNvSpPr>
                <a:spLocks noChangeArrowheads="1"/>
              </p:cNvSpPr>
              <p:nvPr/>
            </p:nvSpPr>
            <p:spPr bwMode="auto">
              <a:xfrm>
                <a:off x="2806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8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324" name="Rectangle 1107"/>
              <p:cNvSpPr>
                <a:spLocks noChangeArrowheads="1"/>
              </p:cNvSpPr>
              <p:nvPr/>
            </p:nvSpPr>
            <p:spPr bwMode="auto">
              <a:xfrm>
                <a:off x="2927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9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325" name="Rectangle 1108"/>
              <p:cNvSpPr>
                <a:spLocks noChangeArrowheads="1"/>
              </p:cNvSpPr>
              <p:nvPr/>
            </p:nvSpPr>
            <p:spPr bwMode="auto">
              <a:xfrm>
                <a:off x="3035" y="1962"/>
                <a:ext cx="6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10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326" name="Rectangle 1109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110"/>
            <p:cNvGrpSpPr>
              <a:grpSpLocks/>
            </p:cNvGrpSpPr>
            <p:nvPr/>
          </p:nvGrpSpPr>
          <p:grpSpPr bwMode="auto">
            <a:xfrm>
              <a:off x="3408" y="3072"/>
              <a:ext cx="1248" cy="1112"/>
              <a:chOff x="3616" y="2464"/>
              <a:chExt cx="1396" cy="1208"/>
            </a:xfrm>
          </p:grpSpPr>
          <p:sp>
            <p:nvSpPr>
              <p:cNvPr id="49163" name="Rectangle 1111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64" name="Rectangle 1112"/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65" name="Line 1113"/>
              <p:cNvSpPr>
                <a:spLocks noChangeShapeType="1"/>
              </p:cNvSpPr>
              <p:nvPr/>
            </p:nvSpPr>
            <p:spPr bwMode="auto">
              <a:xfrm>
                <a:off x="3749" y="34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66" name="Line 1114"/>
              <p:cNvSpPr>
                <a:spLocks noChangeShapeType="1"/>
              </p:cNvSpPr>
              <p:nvPr/>
            </p:nvSpPr>
            <p:spPr bwMode="auto">
              <a:xfrm>
                <a:off x="3749" y="33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67" name="Line 1115"/>
              <p:cNvSpPr>
                <a:spLocks noChangeShapeType="1"/>
              </p:cNvSpPr>
              <p:nvPr/>
            </p:nvSpPr>
            <p:spPr bwMode="auto">
              <a:xfrm>
                <a:off x="3749" y="32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68" name="Line 1116"/>
              <p:cNvSpPr>
                <a:spLocks noChangeShapeType="1"/>
              </p:cNvSpPr>
              <p:nvPr/>
            </p:nvSpPr>
            <p:spPr bwMode="auto">
              <a:xfrm>
                <a:off x="3749" y="31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69" name="Line 1117"/>
              <p:cNvSpPr>
                <a:spLocks noChangeShapeType="1"/>
              </p:cNvSpPr>
              <p:nvPr/>
            </p:nvSpPr>
            <p:spPr bwMode="auto">
              <a:xfrm>
                <a:off x="3749" y="30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0" name="Line 1118"/>
              <p:cNvSpPr>
                <a:spLocks noChangeShapeType="1"/>
              </p:cNvSpPr>
              <p:nvPr/>
            </p:nvSpPr>
            <p:spPr bwMode="auto">
              <a:xfrm>
                <a:off x="3749" y="29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1" name="Line 1119"/>
              <p:cNvSpPr>
                <a:spLocks noChangeShapeType="1"/>
              </p:cNvSpPr>
              <p:nvPr/>
            </p:nvSpPr>
            <p:spPr bwMode="auto">
              <a:xfrm>
                <a:off x="3749" y="28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2" name="Line 1120"/>
              <p:cNvSpPr>
                <a:spLocks noChangeShapeType="1"/>
              </p:cNvSpPr>
              <p:nvPr/>
            </p:nvSpPr>
            <p:spPr bwMode="auto">
              <a:xfrm>
                <a:off x="3749" y="27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3" name="Line 1121"/>
              <p:cNvSpPr>
                <a:spLocks noChangeShapeType="1"/>
              </p:cNvSpPr>
              <p:nvPr/>
            </p:nvSpPr>
            <p:spPr bwMode="auto">
              <a:xfrm>
                <a:off x="3749" y="26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4" name="Line 1122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5" name="Line 1123"/>
              <p:cNvSpPr>
                <a:spLocks noChangeShapeType="1"/>
              </p:cNvSpPr>
              <p:nvPr/>
            </p:nvSpPr>
            <p:spPr bwMode="auto">
              <a:xfrm>
                <a:off x="38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6" name="Line 1124"/>
              <p:cNvSpPr>
                <a:spLocks noChangeShapeType="1"/>
              </p:cNvSpPr>
              <p:nvPr/>
            </p:nvSpPr>
            <p:spPr bwMode="auto">
              <a:xfrm>
                <a:off x="3990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7" name="Line 1125"/>
              <p:cNvSpPr>
                <a:spLocks noChangeShapeType="1"/>
              </p:cNvSpPr>
              <p:nvPr/>
            </p:nvSpPr>
            <p:spPr bwMode="auto">
              <a:xfrm>
                <a:off x="410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8" name="Line 1126"/>
              <p:cNvSpPr>
                <a:spLocks noChangeShapeType="1"/>
              </p:cNvSpPr>
              <p:nvPr/>
            </p:nvSpPr>
            <p:spPr bwMode="auto">
              <a:xfrm>
                <a:off x="42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9" name="Line 1127"/>
              <p:cNvSpPr>
                <a:spLocks noChangeShapeType="1"/>
              </p:cNvSpPr>
              <p:nvPr/>
            </p:nvSpPr>
            <p:spPr bwMode="auto">
              <a:xfrm>
                <a:off x="4348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0" name="Line 1128"/>
              <p:cNvSpPr>
                <a:spLocks noChangeShapeType="1"/>
              </p:cNvSpPr>
              <p:nvPr/>
            </p:nvSpPr>
            <p:spPr bwMode="auto">
              <a:xfrm>
                <a:off x="44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1" name="Line 1129"/>
              <p:cNvSpPr>
                <a:spLocks noChangeShapeType="1"/>
              </p:cNvSpPr>
              <p:nvPr/>
            </p:nvSpPr>
            <p:spPr bwMode="auto">
              <a:xfrm>
                <a:off x="458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2" name="Line 1130"/>
              <p:cNvSpPr>
                <a:spLocks noChangeShapeType="1"/>
              </p:cNvSpPr>
              <p:nvPr/>
            </p:nvSpPr>
            <p:spPr bwMode="auto">
              <a:xfrm>
                <a:off x="4706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3" name="Line 1131"/>
              <p:cNvSpPr>
                <a:spLocks noChangeShapeType="1"/>
              </p:cNvSpPr>
              <p:nvPr/>
            </p:nvSpPr>
            <p:spPr bwMode="auto">
              <a:xfrm>
                <a:off x="48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4" name="Line 1132"/>
              <p:cNvSpPr>
                <a:spLocks noChangeShapeType="1"/>
              </p:cNvSpPr>
              <p:nvPr/>
            </p:nvSpPr>
            <p:spPr bwMode="auto">
              <a:xfrm>
                <a:off x="494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5" name="Rectangle 1133"/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6" name="Line 1134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7" name="Line 1135"/>
              <p:cNvSpPr>
                <a:spLocks noChangeShapeType="1"/>
              </p:cNvSpPr>
              <p:nvPr/>
            </p:nvSpPr>
            <p:spPr bwMode="auto">
              <a:xfrm>
                <a:off x="3737" y="35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8" name="Line 1136"/>
              <p:cNvSpPr>
                <a:spLocks noChangeShapeType="1"/>
              </p:cNvSpPr>
              <p:nvPr/>
            </p:nvSpPr>
            <p:spPr bwMode="auto">
              <a:xfrm>
                <a:off x="3737" y="34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9" name="Line 1137"/>
              <p:cNvSpPr>
                <a:spLocks noChangeShapeType="1"/>
              </p:cNvSpPr>
              <p:nvPr/>
            </p:nvSpPr>
            <p:spPr bwMode="auto">
              <a:xfrm>
                <a:off x="3737" y="33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0" name="Line 1138"/>
              <p:cNvSpPr>
                <a:spLocks noChangeShapeType="1"/>
              </p:cNvSpPr>
              <p:nvPr/>
            </p:nvSpPr>
            <p:spPr bwMode="auto">
              <a:xfrm>
                <a:off x="3737" y="32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1" name="Line 1139"/>
              <p:cNvSpPr>
                <a:spLocks noChangeShapeType="1"/>
              </p:cNvSpPr>
              <p:nvPr/>
            </p:nvSpPr>
            <p:spPr bwMode="auto">
              <a:xfrm>
                <a:off x="3737" y="31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2" name="Line 1140"/>
              <p:cNvSpPr>
                <a:spLocks noChangeShapeType="1"/>
              </p:cNvSpPr>
              <p:nvPr/>
            </p:nvSpPr>
            <p:spPr bwMode="auto">
              <a:xfrm>
                <a:off x="3737" y="30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3" name="Line 1141"/>
              <p:cNvSpPr>
                <a:spLocks noChangeShapeType="1"/>
              </p:cNvSpPr>
              <p:nvPr/>
            </p:nvSpPr>
            <p:spPr bwMode="auto">
              <a:xfrm>
                <a:off x="3737" y="29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4" name="Line 1142"/>
              <p:cNvSpPr>
                <a:spLocks noChangeShapeType="1"/>
              </p:cNvSpPr>
              <p:nvPr/>
            </p:nvSpPr>
            <p:spPr bwMode="auto">
              <a:xfrm>
                <a:off x="3737" y="28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5" name="Line 1143"/>
              <p:cNvSpPr>
                <a:spLocks noChangeShapeType="1"/>
              </p:cNvSpPr>
              <p:nvPr/>
            </p:nvSpPr>
            <p:spPr bwMode="auto">
              <a:xfrm>
                <a:off x="3737" y="27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6" name="Line 1144"/>
              <p:cNvSpPr>
                <a:spLocks noChangeShapeType="1"/>
              </p:cNvSpPr>
              <p:nvPr/>
            </p:nvSpPr>
            <p:spPr bwMode="auto">
              <a:xfrm>
                <a:off x="3737" y="26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7" name="Line 1145"/>
              <p:cNvSpPr>
                <a:spLocks noChangeShapeType="1"/>
              </p:cNvSpPr>
              <p:nvPr/>
            </p:nvSpPr>
            <p:spPr bwMode="auto">
              <a:xfrm>
                <a:off x="3737" y="25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8" name="Line 1146"/>
              <p:cNvSpPr>
                <a:spLocks noChangeShapeType="1"/>
              </p:cNvSpPr>
              <p:nvPr/>
            </p:nvSpPr>
            <p:spPr bwMode="auto">
              <a:xfrm>
                <a:off x="3749" y="35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9" name="Line 1147"/>
              <p:cNvSpPr>
                <a:spLocks noChangeShapeType="1"/>
              </p:cNvSpPr>
              <p:nvPr/>
            </p:nvSpPr>
            <p:spPr bwMode="auto">
              <a:xfrm flipV="1">
                <a:off x="374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0" name="Line 1148"/>
              <p:cNvSpPr>
                <a:spLocks noChangeShapeType="1"/>
              </p:cNvSpPr>
              <p:nvPr/>
            </p:nvSpPr>
            <p:spPr bwMode="auto">
              <a:xfrm flipV="1">
                <a:off x="38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1" name="Line 1149"/>
              <p:cNvSpPr>
                <a:spLocks noChangeShapeType="1"/>
              </p:cNvSpPr>
              <p:nvPr/>
            </p:nvSpPr>
            <p:spPr bwMode="auto">
              <a:xfrm flipV="1">
                <a:off x="3990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2" name="Line 1150"/>
              <p:cNvSpPr>
                <a:spLocks noChangeShapeType="1"/>
              </p:cNvSpPr>
              <p:nvPr/>
            </p:nvSpPr>
            <p:spPr bwMode="auto">
              <a:xfrm flipV="1">
                <a:off x="410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3" name="Line 1151"/>
              <p:cNvSpPr>
                <a:spLocks noChangeShapeType="1"/>
              </p:cNvSpPr>
              <p:nvPr/>
            </p:nvSpPr>
            <p:spPr bwMode="auto">
              <a:xfrm flipV="1">
                <a:off x="42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4" name="Line 1152"/>
              <p:cNvSpPr>
                <a:spLocks noChangeShapeType="1"/>
              </p:cNvSpPr>
              <p:nvPr/>
            </p:nvSpPr>
            <p:spPr bwMode="auto">
              <a:xfrm flipV="1">
                <a:off x="4348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5" name="Line 1153"/>
              <p:cNvSpPr>
                <a:spLocks noChangeShapeType="1"/>
              </p:cNvSpPr>
              <p:nvPr/>
            </p:nvSpPr>
            <p:spPr bwMode="auto">
              <a:xfrm flipV="1">
                <a:off x="44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6" name="Line 1154"/>
              <p:cNvSpPr>
                <a:spLocks noChangeShapeType="1"/>
              </p:cNvSpPr>
              <p:nvPr/>
            </p:nvSpPr>
            <p:spPr bwMode="auto">
              <a:xfrm flipV="1">
                <a:off x="458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7" name="Line 1155"/>
              <p:cNvSpPr>
                <a:spLocks noChangeShapeType="1"/>
              </p:cNvSpPr>
              <p:nvPr/>
            </p:nvSpPr>
            <p:spPr bwMode="auto">
              <a:xfrm flipV="1">
                <a:off x="4706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8" name="Line 1156"/>
              <p:cNvSpPr>
                <a:spLocks noChangeShapeType="1"/>
              </p:cNvSpPr>
              <p:nvPr/>
            </p:nvSpPr>
            <p:spPr bwMode="auto">
              <a:xfrm flipV="1">
                <a:off x="48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9" name="Line 1157"/>
              <p:cNvSpPr>
                <a:spLocks noChangeShapeType="1"/>
              </p:cNvSpPr>
              <p:nvPr/>
            </p:nvSpPr>
            <p:spPr bwMode="auto">
              <a:xfrm flipV="1">
                <a:off x="494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0" name="Freeform 1158"/>
              <p:cNvSpPr>
                <a:spLocks/>
              </p:cNvSpPr>
              <p:nvPr/>
            </p:nvSpPr>
            <p:spPr bwMode="auto">
              <a:xfrm>
                <a:off x="4079" y="31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6"/>
                  <a:gd name="T17" fmla="*/ 56 w 5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1" name="Freeform 1159"/>
              <p:cNvSpPr>
                <a:spLocks/>
              </p:cNvSpPr>
              <p:nvPr/>
            </p:nvSpPr>
            <p:spPr bwMode="auto">
              <a:xfrm>
                <a:off x="4079" y="29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2" name="Freeform 1160"/>
              <p:cNvSpPr>
                <a:spLocks/>
              </p:cNvSpPr>
              <p:nvPr/>
            </p:nvSpPr>
            <p:spPr bwMode="auto">
              <a:xfrm>
                <a:off x="4561" y="32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3" name="Freeform 1161"/>
              <p:cNvSpPr>
                <a:spLocks/>
              </p:cNvSpPr>
              <p:nvPr/>
            </p:nvSpPr>
            <p:spPr bwMode="auto">
              <a:xfrm>
                <a:off x="4199" y="28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4" name="Freeform 1162"/>
              <p:cNvSpPr>
                <a:spLocks/>
              </p:cNvSpPr>
              <p:nvPr/>
            </p:nvSpPr>
            <p:spPr bwMode="auto">
              <a:xfrm>
                <a:off x="4079" y="27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5" name="Freeform 1163"/>
              <p:cNvSpPr>
                <a:spLocks/>
              </p:cNvSpPr>
              <p:nvPr/>
            </p:nvSpPr>
            <p:spPr bwMode="auto">
              <a:xfrm>
                <a:off x="4678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6" name="Freeform 1164"/>
              <p:cNvSpPr>
                <a:spLocks/>
              </p:cNvSpPr>
              <p:nvPr/>
            </p:nvSpPr>
            <p:spPr bwMode="auto">
              <a:xfrm>
                <a:off x="4199" y="30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7" name="Freeform 1165"/>
              <p:cNvSpPr>
                <a:spLocks/>
              </p:cNvSpPr>
              <p:nvPr/>
            </p:nvSpPr>
            <p:spPr bwMode="auto">
              <a:xfrm>
                <a:off x="4320" y="33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8" name="Freeform 1166"/>
              <p:cNvSpPr>
                <a:spLocks/>
              </p:cNvSpPr>
              <p:nvPr/>
            </p:nvSpPr>
            <p:spPr bwMode="auto">
              <a:xfrm>
                <a:off x="4561" y="31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6"/>
                  <a:gd name="T17" fmla="*/ 57 w 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9" name="Freeform 1167"/>
              <p:cNvSpPr>
                <a:spLocks/>
              </p:cNvSpPr>
              <p:nvPr/>
            </p:nvSpPr>
            <p:spPr bwMode="auto">
              <a:xfrm>
                <a:off x="4320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0" name="Rectangle 1168"/>
              <p:cNvSpPr>
                <a:spLocks noChangeArrowheads="1"/>
              </p:cNvSpPr>
              <p:nvPr/>
            </p:nvSpPr>
            <p:spPr bwMode="auto">
              <a:xfrm>
                <a:off x="3693" y="349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0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221" name="Rectangle 1169"/>
              <p:cNvSpPr>
                <a:spLocks noChangeArrowheads="1"/>
              </p:cNvSpPr>
              <p:nvPr/>
            </p:nvSpPr>
            <p:spPr bwMode="auto">
              <a:xfrm>
                <a:off x="3693" y="339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1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222" name="Rectangle 1170"/>
              <p:cNvSpPr>
                <a:spLocks noChangeArrowheads="1"/>
              </p:cNvSpPr>
              <p:nvPr/>
            </p:nvSpPr>
            <p:spPr bwMode="auto">
              <a:xfrm>
                <a:off x="3693" y="330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2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223" name="Rectangle 1171"/>
              <p:cNvSpPr>
                <a:spLocks noChangeArrowheads="1"/>
              </p:cNvSpPr>
              <p:nvPr/>
            </p:nvSpPr>
            <p:spPr bwMode="auto">
              <a:xfrm>
                <a:off x="3693" y="320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3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224" name="Rectangle 1172"/>
              <p:cNvSpPr>
                <a:spLocks noChangeArrowheads="1"/>
              </p:cNvSpPr>
              <p:nvPr/>
            </p:nvSpPr>
            <p:spPr bwMode="auto">
              <a:xfrm>
                <a:off x="3693" y="310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4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225" name="Rectangle 1173"/>
              <p:cNvSpPr>
                <a:spLocks noChangeArrowheads="1"/>
              </p:cNvSpPr>
              <p:nvPr/>
            </p:nvSpPr>
            <p:spPr bwMode="auto">
              <a:xfrm>
                <a:off x="3693" y="300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5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226" name="Rectangle 1174"/>
              <p:cNvSpPr>
                <a:spLocks noChangeArrowheads="1"/>
              </p:cNvSpPr>
              <p:nvPr/>
            </p:nvSpPr>
            <p:spPr bwMode="auto">
              <a:xfrm>
                <a:off x="3693" y="2910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6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227" name="Rectangle 1175"/>
              <p:cNvSpPr>
                <a:spLocks noChangeArrowheads="1"/>
              </p:cNvSpPr>
              <p:nvPr/>
            </p:nvSpPr>
            <p:spPr bwMode="auto">
              <a:xfrm>
                <a:off x="3693" y="281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7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228" name="Rectangle 1176"/>
              <p:cNvSpPr>
                <a:spLocks noChangeArrowheads="1"/>
              </p:cNvSpPr>
              <p:nvPr/>
            </p:nvSpPr>
            <p:spPr bwMode="auto">
              <a:xfrm>
                <a:off x="3693" y="2716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8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229" name="Rectangle 1177"/>
              <p:cNvSpPr>
                <a:spLocks noChangeArrowheads="1"/>
              </p:cNvSpPr>
              <p:nvPr/>
            </p:nvSpPr>
            <p:spPr bwMode="auto">
              <a:xfrm>
                <a:off x="3693" y="261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9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230" name="Rectangle 1178"/>
              <p:cNvSpPr>
                <a:spLocks noChangeArrowheads="1"/>
              </p:cNvSpPr>
              <p:nvPr/>
            </p:nvSpPr>
            <p:spPr bwMode="auto">
              <a:xfrm>
                <a:off x="3667" y="2520"/>
                <a:ext cx="6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10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231" name="Rectangle 1179"/>
              <p:cNvSpPr>
                <a:spLocks noChangeArrowheads="1"/>
              </p:cNvSpPr>
              <p:nvPr/>
            </p:nvSpPr>
            <p:spPr bwMode="auto">
              <a:xfrm>
                <a:off x="3737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0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232" name="Rectangle 1180"/>
              <p:cNvSpPr>
                <a:spLocks noChangeArrowheads="1"/>
              </p:cNvSpPr>
              <p:nvPr/>
            </p:nvSpPr>
            <p:spPr bwMode="auto">
              <a:xfrm>
                <a:off x="3856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1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233" name="Rectangle 1181"/>
              <p:cNvSpPr>
                <a:spLocks noChangeArrowheads="1"/>
              </p:cNvSpPr>
              <p:nvPr/>
            </p:nvSpPr>
            <p:spPr bwMode="auto">
              <a:xfrm>
                <a:off x="3978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2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234" name="Rectangle 1182"/>
              <p:cNvSpPr>
                <a:spLocks noChangeArrowheads="1"/>
              </p:cNvSpPr>
              <p:nvPr/>
            </p:nvSpPr>
            <p:spPr bwMode="auto">
              <a:xfrm>
                <a:off x="4095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3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235" name="Rectangle 1183"/>
              <p:cNvSpPr>
                <a:spLocks noChangeArrowheads="1"/>
              </p:cNvSpPr>
              <p:nvPr/>
            </p:nvSpPr>
            <p:spPr bwMode="auto">
              <a:xfrm>
                <a:off x="4214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4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236" name="Rectangle 1184"/>
              <p:cNvSpPr>
                <a:spLocks noChangeArrowheads="1"/>
              </p:cNvSpPr>
              <p:nvPr/>
            </p:nvSpPr>
            <p:spPr bwMode="auto">
              <a:xfrm>
                <a:off x="4336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5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237" name="Rectangle 1185"/>
              <p:cNvSpPr>
                <a:spLocks noChangeArrowheads="1"/>
              </p:cNvSpPr>
              <p:nvPr/>
            </p:nvSpPr>
            <p:spPr bwMode="auto">
              <a:xfrm>
                <a:off x="4457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6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238" name="Rectangle 1186"/>
              <p:cNvSpPr>
                <a:spLocks noChangeArrowheads="1"/>
              </p:cNvSpPr>
              <p:nvPr/>
            </p:nvSpPr>
            <p:spPr bwMode="auto">
              <a:xfrm>
                <a:off x="4577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7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239" name="Rectangle 1187"/>
              <p:cNvSpPr>
                <a:spLocks noChangeArrowheads="1"/>
              </p:cNvSpPr>
              <p:nvPr/>
            </p:nvSpPr>
            <p:spPr bwMode="auto">
              <a:xfrm>
                <a:off x="4694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8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240" name="Rectangle 1188"/>
              <p:cNvSpPr>
                <a:spLocks noChangeArrowheads="1"/>
              </p:cNvSpPr>
              <p:nvPr/>
            </p:nvSpPr>
            <p:spPr bwMode="auto">
              <a:xfrm>
                <a:off x="4815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9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241" name="Rectangle 1189"/>
              <p:cNvSpPr>
                <a:spLocks noChangeArrowheads="1"/>
              </p:cNvSpPr>
              <p:nvPr/>
            </p:nvSpPr>
            <p:spPr bwMode="auto">
              <a:xfrm>
                <a:off x="4923" y="3562"/>
                <a:ext cx="6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굴림" pitchFamily="34" charset="-127"/>
                  </a:rPr>
                  <a:t>10</a:t>
                </a:r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9242" name="Rectangle 1190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3" name="Freeform 1191"/>
              <p:cNvSpPr>
                <a:spLocks/>
              </p:cNvSpPr>
              <p:nvPr/>
            </p:nvSpPr>
            <p:spPr bwMode="auto">
              <a:xfrm>
                <a:off x="3955" y="2658"/>
                <a:ext cx="488" cy="597"/>
              </a:xfrm>
              <a:custGeom>
                <a:avLst/>
                <a:gdLst>
                  <a:gd name="T0" fmla="*/ 133 w 728"/>
                  <a:gd name="T1" fmla="*/ 5 h 896"/>
                  <a:gd name="T2" fmla="*/ 74 w 728"/>
                  <a:gd name="T3" fmla="*/ 64 h 896"/>
                  <a:gd name="T4" fmla="*/ 54 w 728"/>
                  <a:gd name="T5" fmla="*/ 93 h 896"/>
                  <a:gd name="T6" fmla="*/ 44 w 728"/>
                  <a:gd name="T7" fmla="*/ 108 h 896"/>
                  <a:gd name="T8" fmla="*/ 14 w 728"/>
                  <a:gd name="T9" fmla="*/ 202 h 896"/>
                  <a:gd name="T10" fmla="*/ 44 w 728"/>
                  <a:gd name="T11" fmla="*/ 468 h 896"/>
                  <a:gd name="T12" fmla="*/ 74 w 728"/>
                  <a:gd name="T13" fmla="*/ 508 h 896"/>
                  <a:gd name="T14" fmla="*/ 223 w 728"/>
                  <a:gd name="T15" fmla="*/ 597 h 896"/>
                  <a:gd name="T16" fmla="*/ 332 w 728"/>
                  <a:gd name="T17" fmla="*/ 567 h 896"/>
                  <a:gd name="T18" fmla="*/ 426 w 728"/>
                  <a:gd name="T19" fmla="*/ 474 h 896"/>
                  <a:gd name="T20" fmla="*/ 461 w 728"/>
                  <a:gd name="T21" fmla="*/ 404 h 896"/>
                  <a:gd name="T22" fmla="*/ 471 w 728"/>
                  <a:gd name="T23" fmla="*/ 375 h 896"/>
                  <a:gd name="T24" fmla="*/ 476 w 728"/>
                  <a:gd name="T25" fmla="*/ 360 h 896"/>
                  <a:gd name="T26" fmla="*/ 456 w 728"/>
                  <a:gd name="T27" fmla="*/ 197 h 896"/>
                  <a:gd name="T28" fmla="*/ 381 w 728"/>
                  <a:gd name="T29" fmla="*/ 89 h 896"/>
                  <a:gd name="T30" fmla="*/ 342 w 728"/>
                  <a:gd name="T31" fmla="*/ 59 h 896"/>
                  <a:gd name="T32" fmla="*/ 312 w 728"/>
                  <a:gd name="T33" fmla="*/ 39 h 896"/>
                  <a:gd name="T34" fmla="*/ 198 w 728"/>
                  <a:gd name="T35" fmla="*/ 0 h 896"/>
                  <a:gd name="T36" fmla="*/ 138 w 728"/>
                  <a:gd name="T37" fmla="*/ 5 h 896"/>
                  <a:gd name="T38" fmla="*/ 123 w 728"/>
                  <a:gd name="T39" fmla="*/ 9 h 896"/>
                  <a:gd name="T40" fmla="*/ 133 w 728"/>
                  <a:gd name="T41" fmla="*/ 5 h 8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8"/>
                  <a:gd name="T64" fmla="*/ 0 h 896"/>
                  <a:gd name="T65" fmla="*/ 728 w 728"/>
                  <a:gd name="T66" fmla="*/ 896 h 89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244" name="Freeform 1192"/>
              <p:cNvSpPr>
                <a:spLocks/>
              </p:cNvSpPr>
              <p:nvPr/>
            </p:nvSpPr>
            <p:spPr bwMode="auto">
              <a:xfrm>
                <a:off x="4258" y="2900"/>
                <a:ext cx="538" cy="593"/>
              </a:xfrm>
              <a:custGeom>
                <a:avLst/>
                <a:gdLst>
                  <a:gd name="T0" fmla="*/ 342 w 802"/>
                  <a:gd name="T1" fmla="*/ 29 h 889"/>
                  <a:gd name="T2" fmla="*/ 252 w 802"/>
                  <a:gd name="T3" fmla="*/ 118 h 889"/>
                  <a:gd name="T4" fmla="*/ 158 w 802"/>
                  <a:gd name="T5" fmla="*/ 197 h 889"/>
                  <a:gd name="T6" fmla="*/ 148 w 802"/>
                  <a:gd name="T7" fmla="*/ 212 h 889"/>
                  <a:gd name="T8" fmla="*/ 133 w 802"/>
                  <a:gd name="T9" fmla="*/ 222 h 889"/>
                  <a:gd name="T10" fmla="*/ 128 w 802"/>
                  <a:gd name="T11" fmla="*/ 237 h 889"/>
                  <a:gd name="T12" fmla="*/ 113 w 802"/>
                  <a:gd name="T13" fmla="*/ 257 h 889"/>
                  <a:gd name="T14" fmla="*/ 89 w 802"/>
                  <a:gd name="T15" fmla="*/ 331 h 889"/>
                  <a:gd name="T16" fmla="*/ 74 w 802"/>
                  <a:gd name="T17" fmla="*/ 346 h 889"/>
                  <a:gd name="T18" fmla="*/ 54 w 802"/>
                  <a:gd name="T19" fmla="*/ 375 h 889"/>
                  <a:gd name="T20" fmla="*/ 29 w 802"/>
                  <a:gd name="T21" fmla="*/ 420 h 889"/>
                  <a:gd name="T22" fmla="*/ 9 w 802"/>
                  <a:gd name="T23" fmla="*/ 469 h 889"/>
                  <a:gd name="T24" fmla="*/ 24 w 802"/>
                  <a:gd name="T25" fmla="*/ 563 h 889"/>
                  <a:gd name="T26" fmla="*/ 54 w 802"/>
                  <a:gd name="T27" fmla="*/ 583 h 889"/>
                  <a:gd name="T28" fmla="*/ 83 w 802"/>
                  <a:gd name="T29" fmla="*/ 592 h 889"/>
                  <a:gd name="T30" fmla="*/ 237 w 802"/>
                  <a:gd name="T31" fmla="*/ 583 h 889"/>
                  <a:gd name="T32" fmla="*/ 347 w 802"/>
                  <a:gd name="T33" fmla="*/ 548 h 889"/>
                  <a:gd name="T34" fmla="*/ 382 w 802"/>
                  <a:gd name="T35" fmla="*/ 528 h 889"/>
                  <a:gd name="T36" fmla="*/ 451 w 802"/>
                  <a:gd name="T37" fmla="*/ 434 h 889"/>
                  <a:gd name="T38" fmla="*/ 466 w 802"/>
                  <a:gd name="T39" fmla="*/ 400 h 889"/>
                  <a:gd name="T40" fmla="*/ 501 w 802"/>
                  <a:gd name="T41" fmla="*/ 356 h 889"/>
                  <a:gd name="T42" fmla="*/ 526 w 802"/>
                  <a:gd name="T43" fmla="*/ 301 h 889"/>
                  <a:gd name="T44" fmla="*/ 535 w 802"/>
                  <a:gd name="T45" fmla="*/ 257 h 889"/>
                  <a:gd name="T46" fmla="*/ 436 w 802"/>
                  <a:gd name="T47" fmla="*/ 0 h 889"/>
                  <a:gd name="T48" fmla="*/ 357 w 802"/>
                  <a:gd name="T49" fmla="*/ 15 h 889"/>
                  <a:gd name="T50" fmla="*/ 342 w 802"/>
                  <a:gd name="T51" fmla="*/ 29 h 88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02"/>
                  <a:gd name="T79" fmla="*/ 0 h 889"/>
                  <a:gd name="T80" fmla="*/ 802 w 802"/>
                  <a:gd name="T81" fmla="*/ 889 h 88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245" name="AutoShape 1193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6" name="AutoShape 1194"/>
              <p:cNvSpPr>
                <a:spLocks noChangeArrowheads="1"/>
              </p:cNvSpPr>
              <p:nvPr/>
            </p:nvSpPr>
            <p:spPr bwMode="auto">
              <a:xfrm>
                <a:off x="4560" y="3168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162" name="Line 1195"/>
            <p:cNvSpPr>
              <a:spLocks noChangeShapeType="1"/>
            </p:cNvSpPr>
            <p:nvPr/>
          </p:nvSpPr>
          <p:spPr bwMode="auto">
            <a:xfrm>
              <a:off x="2784" y="36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8CDC88A-EBF4-4552-B593-14978CC1B61C}" type="datetime4">
              <a:rPr lang="en-US" smtClean="0"/>
              <a:pPr/>
              <a:t>August 10, 2024</a:t>
            </a:fld>
            <a:endParaRPr lang="en-US"/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3C3BAE-1D3C-4FCE-ACAB-1B50479C3C8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Representative Object-Based Technique:</a:t>
            </a:r>
            <a:br>
              <a:rPr lang="en-US" sz="2800" b="1" dirty="0"/>
            </a:br>
            <a:r>
              <a:rPr lang="en-US" sz="2800" b="1" dirty="0"/>
              <a:t>The </a:t>
            </a:r>
            <a:r>
              <a:rPr lang="en-US" sz="2800" b="1" i="1" dirty="0"/>
              <a:t>k-</a:t>
            </a:r>
            <a:r>
              <a:rPr lang="en-US" sz="2800" b="1" i="1" dirty="0" err="1"/>
              <a:t>Medoids</a:t>
            </a:r>
            <a:r>
              <a:rPr lang="en-US" sz="2800" b="1" i="1" dirty="0"/>
              <a:t> Method</a:t>
            </a:r>
            <a:endParaRPr lang="en-US" sz="3200" dirty="0"/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229600" cy="5029200"/>
          </a:xfrm>
        </p:spPr>
        <p:txBody>
          <a:bodyPr>
            <a:noAutofit/>
          </a:bodyPr>
          <a:lstStyle/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taking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value of the objects in a cluster as a reference point, we can pick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 objects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represent the clusters, using one representative object per cluster.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epresentative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objects, called </a:t>
            </a:r>
            <a:r>
              <a:rPr lang="en-US" sz="1800" u="sng" dirty="0" err="1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medoids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clusters</a:t>
            </a:r>
          </a:p>
          <a:p>
            <a:pPr>
              <a:lnSpc>
                <a:spcPct val="140000"/>
              </a:lnSpc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Absolute-error criterion</a:t>
            </a:r>
          </a:p>
          <a:p>
            <a:pPr eaLnBrk="1" hangingPunct="1">
              <a:lnSpc>
                <a:spcPct val="140000"/>
              </a:lnSpc>
            </a:pPr>
            <a:endParaRPr lang="en-US" sz="1800" i="1" dirty="0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</a:pPr>
            <a:endParaRPr lang="en-US" sz="1800" i="1" dirty="0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PAM (Partitioning Around </a:t>
            </a:r>
            <a:r>
              <a:rPr lang="en-US" sz="1800" dirty="0" err="1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Medoids</a:t>
            </a:r>
            <a:r>
              <a:rPr lang="en-US" sz="1800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one of the first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medoids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introduced.</a:t>
            </a:r>
            <a:endParaRPr lang="en-US" sz="1800" dirty="0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4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 from an initial set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medoids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iteratively replaces one of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medoids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one of the non-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medoids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it improves the total distance of the resulting clustering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 effectively for small data sets, but does not scale well for large data sets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9564" y="2971800"/>
            <a:ext cx="2438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 – k-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medoids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1" y="1417638"/>
            <a:ext cx="8987737" cy="518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52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 – k-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medoids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73" y="1219200"/>
            <a:ext cx="8229600" cy="47244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whether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non-representative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object,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a good replacement for a current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representative object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following four cases are examined for each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non-representative objects, </a:t>
            </a: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43346" y="2895600"/>
            <a:ext cx="8177212" cy="3805526"/>
            <a:chOff x="757237" y="2595274"/>
            <a:chExt cx="7724775" cy="31051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237" y="2595274"/>
              <a:ext cx="7629525" cy="23241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7237" y="4919374"/>
              <a:ext cx="7724775" cy="781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744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14400"/>
            <a:ext cx="8705144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0854FCC-372D-4EC0-ADF9-6590F58A1C0B}" type="datetime4">
              <a:rPr lang="en-US" smtClean="0"/>
              <a:pPr/>
              <a:t>August 10, 2024</a:t>
            </a:fld>
            <a:endParaRPr lang="en-US"/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E8CB81-86DD-49D3-ACFD-73B4B175481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222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What Is the Problem with PAM?</a:t>
            </a:r>
            <a:endParaRPr lang="en-US">
              <a:latin typeface="Times New Roman" panose="02020603050405020304" pitchFamily="18" charset="0"/>
              <a:ea typeface="굴림" pitchFamily="34" charset="-127"/>
              <a:cs typeface="Times New Roman" panose="02020603050405020304" pitchFamily="18" charset="0"/>
            </a:endParaRPr>
          </a:p>
        </p:txBody>
      </p:sp>
      <p:sp>
        <p:nvSpPr>
          <p:cNvPr id="5223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724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PAM </a:t>
            </a:r>
            <a:r>
              <a:rPr lang="en-US" altLang="ko-KR" sz="2400" dirty="0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is </a:t>
            </a:r>
            <a:r>
              <a:rPr lang="en-US" altLang="ko-KR" sz="2400" dirty="0">
                <a:solidFill>
                  <a:srgbClr val="C00000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more robust than k-means in the presence of noise and outliers</a:t>
            </a:r>
            <a:r>
              <a:rPr lang="en-US" altLang="ko-KR" sz="2400" dirty="0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 because a </a:t>
            </a:r>
            <a:r>
              <a:rPr lang="en-US" altLang="ko-KR" sz="2400" dirty="0" err="1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medoid</a:t>
            </a:r>
            <a:r>
              <a:rPr lang="en-US" altLang="ko-KR" sz="2400" dirty="0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 is less influenced by outliers or other extreme values than a </a:t>
            </a:r>
            <a:r>
              <a:rPr lang="en-US" altLang="ko-KR" sz="2400" dirty="0" smtClean="0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mean.</a:t>
            </a:r>
            <a:endParaRPr lang="en-US" altLang="ko-KR" sz="2400" dirty="0">
              <a:latin typeface="Times New Roman" panose="02020603050405020304" pitchFamily="18" charset="0"/>
              <a:ea typeface="굴림" pitchFamily="34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PAM </a:t>
            </a:r>
            <a:r>
              <a:rPr lang="en-US" altLang="ko-KR" sz="2400" dirty="0">
                <a:solidFill>
                  <a:srgbClr val="C00000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works efficiently for small data sets </a:t>
            </a:r>
            <a:r>
              <a:rPr lang="en-US" altLang="ko-KR" sz="2400" dirty="0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but does not </a:t>
            </a:r>
            <a:r>
              <a:rPr lang="en-US" altLang="ko-KR" sz="2400" b="1" dirty="0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scale well</a:t>
            </a:r>
            <a:r>
              <a:rPr lang="en-US" altLang="ko-KR" sz="2400" dirty="0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 for large data sets.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400" dirty="0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O(k(n-k)</a:t>
            </a:r>
            <a:r>
              <a:rPr lang="en-US" altLang="ko-KR" sz="2400" baseline="30000" dirty="0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2</a:t>
            </a:r>
            <a:r>
              <a:rPr lang="en-US" altLang="ko-KR" sz="2400" dirty="0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 ) for each iteration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			where n is # of </a:t>
            </a:r>
            <a:r>
              <a:rPr lang="en-US" altLang="ko-KR" sz="2400" dirty="0" err="1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data,k</a:t>
            </a:r>
            <a:r>
              <a:rPr lang="en-US" altLang="ko-KR" sz="2400" dirty="0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 is # of clusters</a:t>
            </a:r>
          </a:p>
          <a:p>
            <a:pPr>
              <a:spcBef>
                <a:spcPct val="50000"/>
              </a:spcBef>
              <a:buFont typeface="Wingdings" pitchFamily="2" charset="2"/>
              <a:buChar char="è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deal with larger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 smtClean="0"/>
              <a:t>- </a:t>
            </a:r>
            <a:r>
              <a:rPr lang="en-US" altLang="ko-KR" sz="2400" dirty="0" smtClean="0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  <a:sym typeface="Wingdings" pitchFamily="2" charset="2"/>
              </a:rPr>
              <a:t>Sampling </a:t>
            </a:r>
            <a:r>
              <a:rPr lang="en-US" altLang="ko-KR" sz="2400" dirty="0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  <a:sym typeface="Wingdings" pitchFamily="2" charset="2"/>
              </a:rPr>
              <a:t>based method, 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  <a:sym typeface="Wingdings" pitchFamily="2" charset="2"/>
              </a:rPr>
              <a:t>	CLARA(Clustering </a:t>
            </a:r>
            <a:r>
              <a:rPr lang="en-US" altLang="ko-KR" sz="2400" dirty="0" err="1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  <a:sym typeface="Wingdings" pitchFamily="2" charset="2"/>
              </a:rPr>
              <a:t>LARge</a:t>
            </a:r>
            <a:r>
              <a:rPr lang="en-US" altLang="ko-KR" sz="2400" dirty="0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  <a:sym typeface="Wingdings" pitchFamily="2" charset="2"/>
              </a:rPr>
              <a:t> Applications)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DBD2A78-A062-4741-9700-F6871FE46E9A}" type="datetime4">
              <a:rPr lang="en-US" smtClean="0"/>
              <a:pPr/>
              <a:t>August 10, 2024</a:t>
            </a:fld>
            <a:endParaRPr lang="en-US"/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C64380-B3C3-4A7D-AFDF-8A6CF34E74E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458200" cy="609600"/>
          </a:xfrm>
        </p:spPr>
        <p:txBody>
          <a:bodyPr/>
          <a:lstStyle/>
          <a:p>
            <a:pPr eaLnBrk="1" hangingPunct="1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(Clustering Large Applications)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portion of the actual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chosen as a representative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Medoids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then chosen from this sample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PAM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draws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samples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data 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applies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each sample, and gives the best clustering as the output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deals with larger data sets than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depends on the sample size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based on samples will not necessarily represent a good clustering of the whole data set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sample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is O(ks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+k(n-k)) where s is the size of the sample, k is the number of clusters, and n is the total number of objects. 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8A2B77D-0305-4A7D-81B0-9B9F69469AD3}" type="datetime4">
              <a:rPr lang="en-US" smtClean="0"/>
              <a:pPr/>
              <a:t>August 10, 2024</a:t>
            </a:fld>
            <a:endParaRPr lang="en-US"/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BAA8C2-193D-481B-9837-1A970B1961D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762000"/>
          </a:xfrm>
        </p:spPr>
        <p:txBody>
          <a:bodyPr/>
          <a:lstStyle/>
          <a:p>
            <a:pPr eaLnBrk="1" hangingPunct="1"/>
            <a:r>
              <a:rPr lang="en-US" sz="3200" i="1" dirty="0"/>
              <a:t>CLARANS </a:t>
            </a:r>
            <a:r>
              <a:rPr lang="en-US" sz="3200" dirty="0"/>
              <a:t>(“Randomized” CLARA)</a:t>
            </a:r>
            <a:endParaRPr lang="en-US" dirty="0"/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CLARANS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ustering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lgorithm based on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domized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earch)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CLARANS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draws sample of neighbors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clustering process can be presented as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 a graph where every node is a potential solution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is,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set of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medoids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optimum is found,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CLARANS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starts with new randomly selected 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search for a new local optimum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 and scalable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both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CLARANS </a:t>
            </a:r>
            <a:r>
              <a:rPr lang="en-US" dirty="0"/>
              <a:t>(“Randomized” CLARA)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96" y="1789689"/>
            <a:ext cx="864800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1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2E03969-A0AA-4E21-9D03-AEE6EAAA89AC}" type="datetime4">
              <a:rPr lang="en-US" smtClean="0"/>
              <a:pPr/>
              <a:t>August 10, 2024</a:t>
            </a:fld>
            <a:endParaRPr lang="en-US"/>
          </a:p>
        </p:txBody>
      </p:sp>
      <p:sp>
        <p:nvSpPr>
          <p:cNvPr id="1126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112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7B521F-EBC1-46DC-BF4E-996A8DB1EC1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/>
              <a:t>Partitioning Algorithms: Basic Concept</a:t>
            </a:r>
            <a:endParaRPr lang="en-US" sz="2800" b="1"/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8534400" cy="5105400"/>
          </a:xfrm>
          <a:noFill/>
        </p:spPr>
        <p:txBody>
          <a:bodyPr lIns="92075" tIns="46038" rIns="92075" bIns="46038"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method: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 a partition of a database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 into a set of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clusters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Partitioning Methods: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Each cluster is represented by the center of the cluster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en-US" sz="24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medoids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PAM (Partition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Around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edoids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Each cluster is represented by one of the objects in the cluster 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Methods in Large Databases: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CLARA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CLARANS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CLARANS has been experimentally shown to be more effective than both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PAM and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CLARA. </a:t>
            </a:r>
            <a:endParaRPr 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find the most “natural” number of clusters using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silhouette </a:t>
            </a:r>
            <a:r>
              <a:rPr lang="en-US" sz="2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—a property of an object that specifies how much the object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truly belongs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cluster. </a:t>
            </a:r>
            <a:endParaRPr 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CLARANS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enables the detection of outliers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computational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CLARANS is about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2), where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number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objects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quality is dependent on the sampling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used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of CLARANS to deal with data objects that reside on disk can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further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by focusing techniques that explore spatial data structures, such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*-trees.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126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066800"/>
            <a:ext cx="79629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05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medoids</a:t>
            </a:r>
            <a:r>
              <a:rPr lang="en-US" dirty="0" smtClean="0"/>
              <a:t>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09800"/>
            <a:ext cx="8077200" cy="3686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0800" y="2667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(Random selection)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165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medoids</a:t>
            </a:r>
            <a:r>
              <a:rPr lang="en-US" dirty="0"/>
              <a:t>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229600" cy="4525963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2" y="2057400"/>
            <a:ext cx="9070992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8400" y="2590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(Random selection)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3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medoids</a:t>
            </a:r>
            <a:r>
              <a:rPr lang="en-US" dirty="0"/>
              <a:t>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229600" cy="4525963"/>
          </a:xfrm>
        </p:spPr>
        <p:txBody>
          <a:bodyPr/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438400" y="2590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(Random selection)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12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4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medoids</a:t>
            </a:r>
            <a:r>
              <a:rPr lang="en-US" dirty="0"/>
              <a:t>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229600" cy="4525963"/>
          </a:xfrm>
        </p:spPr>
        <p:txBody>
          <a:bodyPr/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438400" y="2590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(Random selection)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42" y="1752600"/>
            <a:ext cx="890805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5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medoids</a:t>
            </a:r>
            <a:r>
              <a:rPr lang="en-US" dirty="0"/>
              <a:t>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229600" cy="4525963"/>
          </a:xfrm>
        </p:spPr>
        <p:txBody>
          <a:bodyPr/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438400" y="2590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(Random selection)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81" y="1905000"/>
            <a:ext cx="8872838" cy="3581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00" y="5868050"/>
            <a:ext cx="8029400" cy="54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6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medoids</a:t>
            </a:r>
            <a:r>
              <a:rPr lang="en-US" dirty="0"/>
              <a:t>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03" y="1866900"/>
            <a:ext cx="8740194" cy="3992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03" y="3276600"/>
            <a:ext cx="2705100" cy="876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03" y="4468381"/>
            <a:ext cx="24574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9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medoids</a:t>
            </a:r>
            <a:r>
              <a:rPr lang="en-US" dirty="0"/>
              <a:t> clustering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1218" y="1752600"/>
            <a:ext cx="4502888" cy="4800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1614055"/>
            <a:ext cx="4543425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2" y="3461040"/>
            <a:ext cx="4410075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31" y="4724400"/>
            <a:ext cx="42957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94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medoids</a:t>
            </a:r>
            <a:r>
              <a:rPr lang="en-US" dirty="0"/>
              <a:t>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8" y="1790700"/>
            <a:ext cx="9015567" cy="41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Centroid-Based Technique: The </a:t>
            </a:r>
            <a:r>
              <a:rPr lang="en-US" i="1" dirty="0"/>
              <a:t>k</a:t>
            </a:r>
            <a:r>
              <a:rPr lang="en-US" b="1" dirty="0"/>
              <a:t>-Means Method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k-means algorithm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 the input parameter, k,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partitions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set of n objects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k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that the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resulting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intracluster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similarity is high but the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intercluster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is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measured in regard to the mean value of the objects in a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viewed as the cluster’s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 of gravity.</a:t>
            </a:r>
            <a:endParaRPr lang="en-IN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43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medoids</a:t>
            </a:r>
            <a:r>
              <a:rPr lang="en-US" dirty="0"/>
              <a:t>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593273"/>
            <a:ext cx="8425005" cy="453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8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i="1" dirty="0"/>
              <a:t>How does the k-means algorithm work?”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selects k of the objects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which initially represents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cluster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or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of the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remaining objects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object is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assigned to the cluster to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it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most similar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based on the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between the object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cluster mean.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then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computes the new mean for each cluster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iterates until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criterion function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square-error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criterion is used, defined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i="1" dirty="0"/>
              <a:t>E is the sum of the square error for all objects in the data set</a:t>
            </a:r>
          </a:p>
          <a:p>
            <a:pPr lvl="2"/>
            <a:r>
              <a:rPr lang="en-US" i="1" dirty="0"/>
              <a:t> p is the point in </a:t>
            </a:r>
            <a:r>
              <a:rPr lang="en-US" dirty="0"/>
              <a:t>space representing a given object</a:t>
            </a:r>
          </a:p>
          <a:p>
            <a:pPr lvl="2"/>
            <a:r>
              <a:rPr lang="en-US" i="1" dirty="0"/>
              <a:t>m</a:t>
            </a:r>
            <a:r>
              <a:rPr lang="en-US" sz="800" i="1" dirty="0"/>
              <a:t>i </a:t>
            </a:r>
            <a:r>
              <a:rPr lang="en-US" i="1" dirty="0"/>
              <a:t>is the mean of cluster C</a:t>
            </a:r>
            <a:r>
              <a:rPr lang="en-US" sz="800" i="1" dirty="0"/>
              <a:t>i</a:t>
            </a:r>
            <a:endParaRPr lang="en-US" dirty="0"/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4114800"/>
            <a:ext cx="25241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9390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24" y="609600"/>
            <a:ext cx="8782151" cy="530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by </a:t>
            </a:r>
            <a:r>
              <a:rPr lang="en-IN" b="1" i="1" dirty="0"/>
              <a:t>k</a:t>
            </a:r>
            <a:r>
              <a:rPr lang="en-IN" dirty="0"/>
              <a:t>-means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79418"/>
            <a:ext cx="8737518" cy="44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3" y="1066800"/>
            <a:ext cx="8861374" cy="460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5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031EE74-A880-44B9-A18C-3D37BCAFF51C}" type="datetime4">
              <a:rPr lang="en-US" smtClean="0"/>
              <a:pPr/>
              <a:t>August 10, 2024</a:t>
            </a:fld>
            <a:endParaRPr lang="en-US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3D48D2-9C3D-4436-8814-9344E204B4F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436563"/>
            <a:ext cx="7439025" cy="4429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on the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efficient in processing large data sets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Complexity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nkt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# objects,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# clusters,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# iterations. Normally,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applied only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defined.-&gt;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what about categorical data?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specify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clusters, in advance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Unable to handle noisy data and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outliers-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noise and outlier data points because a small number of such 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substantially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the mean value.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suitable to discover clusters with non-convex shapes or clusters of very different size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</TotalTime>
  <Words>1556</Words>
  <Application>Microsoft Office PowerPoint</Application>
  <PresentationFormat>On-screen Show (4:3)</PresentationFormat>
  <Paragraphs>197</Paragraphs>
  <Slides>40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굴림</vt:lpstr>
      <vt:lpstr>Times New Roman</vt:lpstr>
      <vt:lpstr>Wingdings</vt:lpstr>
      <vt:lpstr>Office Theme</vt:lpstr>
      <vt:lpstr>Partitioning Methods</vt:lpstr>
      <vt:lpstr>Partitioning Methods</vt:lpstr>
      <vt:lpstr>Partitioning Algorithms: Basic Concept</vt:lpstr>
      <vt:lpstr>Centroid-Based Technique: The k-Means Method</vt:lpstr>
      <vt:lpstr>How does the k-means algorithm work?”</vt:lpstr>
      <vt:lpstr>PowerPoint Presentation</vt:lpstr>
      <vt:lpstr>Clustering by k-means partitioning</vt:lpstr>
      <vt:lpstr>PowerPoint Presentation</vt:lpstr>
      <vt:lpstr>Comments on the K-Means Method</vt:lpstr>
      <vt:lpstr>Variations of the K-Means Method</vt:lpstr>
      <vt:lpstr>Variations of the K-Means Method</vt:lpstr>
      <vt:lpstr>How can we make the k-means algorithm more scalable?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the Problem of the K-Means Method?</vt:lpstr>
      <vt:lpstr>Representative Object-Based Technique: The k-Medoids Method</vt:lpstr>
      <vt:lpstr>PAM – k-medoids Algorithm</vt:lpstr>
      <vt:lpstr>PAM – k-medoids Algorithm</vt:lpstr>
      <vt:lpstr>PowerPoint Presentation</vt:lpstr>
      <vt:lpstr>What Is the Problem with PAM?</vt:lpstr>
      <vt:lpstr>CLARA (Clustering Large Applications)</vt:lpstr>
      <vt:lpstr>CLARANS (“Randomized” CLARA)</vt:lpstr>
      <vt:lpstr>CLARANS (“Randomized” CLARA)</vt:lpstr>
      <vt:lpstr>CLARANS</vt:lpstr>
      <vt:lpstr>PowerPoint Presentation</vt:lpstr>
      <vt:lpstr>K-medoids clustering</vt:lpstr>
      <vt:lpstr>K-medoids clustering</vt:lpstr>
      <vt:lpstr>K-medoids clustering</vt:lpstr>
      <vt:lpstr>K-medoids clustering</vt:lpstr>
      <vt:lpstr>K-medoids clustering</vt:lpstr>
      <vt:lpstr>K-medoids clustering</vt:lpstr>
      <vt:lpstr>K-medoids clustering</vt:lpstr>
      <vt:lpstr>K-medoids clustering</vt:lpstr>
      <vt:lpstr>K-medoids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Partitioning Methods</dc:title>
  <dc:creator>Administrator</dc:creator>
  <cp:lastModifiedBy>Shoby</cp:lastModifiedBy>
  <cp:revision>47</cp:revision>
  <dcterms:created xsi:type="dcterms:W3CDTF">2006-08-16T00:00:00Z</dcterms:created>
  <dcterms:modified xsi:type="dcterms:W3CDTF">2024-08-12T02:46:35Z</dcterms:modified>
</cp:coreProperties>
</file>