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0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473D-59BC-41F5-A48C-5C72F1DDA68A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82EB-D14E-4FF2-9485-3E4B8B319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72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473D-59BC-41F5-A48C-5C72F1DDA68A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82EB-D14E-4FF2-9485-3E4B8B319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5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473D-59BC-41F5-A48C-5C72F1DDA68A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82EB-D14E-4FF2-9485-3E4B8B319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7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473D-59BC-41F5-A48C-5C72F1DDA68A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82EB-D14E-4FF2-9485-3E4B8B319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80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473D-59BC-41F5-A48C-5C72F1DDA68A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82EB-D14E-4FF2-9485-3E4B8B319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0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473D-59BC-41F5-A48C-5C72F1DDA68A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82EB-D14E-4FF2-9485-3E4B8B319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18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473D-59BC-41F5-A48C-5C72F1DDA68A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82EB-D14E-4FF2-9485-3E4B8B319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12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473D-59BC-41F5-A48C-5C72F1DDA68A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82EB-D14E-4FF2-9485-3E4B8B319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33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473D-59BC-41F5-A48C-5C72F1DDA68A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82EB-D14E-4FF2-9485-3E4B8B319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17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473D-59BC-41F5-A48C-5C72F1DDA68A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82EB-D14E-4FF2-9485-3E4B8B319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90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473D-59BC-41F5-A48C-5C72F1DDA68A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82EB-D14E-4FF2-9485-3E4B8B319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73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473D-59BC-41F5-A48C-5C72F1DDA68A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A82EB-D14E-4FF2-9485-3E4B8B319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92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Support Vector Machines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407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7309"/>
            <a:ext cx="10515600" cy="562278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formulae for the size of the maximal margin. </a:t>
            </a:r>
            <a:endParaRPr lang="en-US" dirty="0" smtClean="0">
              <a:solidFill>
                <a:srgbClr val="2504E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separating hyperplane to any point on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where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Euclidean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 of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is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definition, this is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 to the distance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any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on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separating hyperplane.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maximal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optimization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for solving constrained convex quadratic problems can then be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support vectors and MMH.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 data, special and more efficient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SVMs can be used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451" y="1104901"/>
            <a:ext cx="720349" cy="613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437" y="1572058"/>
            <a:ext cx="1220784" cy="5477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71126"/>
            <a:ext cx="781816" cy="67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40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T</a:t>
            </a:r>
            <a:r>
              <a:rPr lang="en-US" i="1" dirty="0" smtClean="0"/>
              <a:t>rained </a:t>
            </a:r>
            <a:r>
              <a:rPr lang="en-US" i="1" dirty="0"/>
              <a:t>support vector </a:t>
            </a:r>
            <a:r>
              <a:rPr lang="en-US" i="1" dirty="0" smtClean="0"/>
              <a:t>machine-&gt; </a:t>
            </a:r>
            <a:r>
              <a:rPr lang="en-US" i="1" dirty="0"/>
              <a:t>how do I use it to classify test (i.e</a:t>
            </a:r>
            <a:r>
              <a:rPr lang="en-US" i="1" dirty="0" smtClean="0"/>
              <a:t>., </a:t>
            </a:r>
            <a:r>
              <a:rPr lang="en-IN" i="1" dirty="0" smtClean="0"/>
              <a:t>new</a:t>
            </a:r>
            <a:r>
              <a:rPr lang="en-IN" i="1" dirty="0"/>
              <a:t>) tuples?”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Lagrangian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MMH can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rewritten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decision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boundary.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label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support vector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 parameters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were determined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automatically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optimization or SVM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and 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number of support vectors.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366" y="2576945"/>
            <a:ext cx="3881175" cy="101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50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8873"/>
            <a:ext cx="10515600" cy="549809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test tuple,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check to see the sign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tells us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which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of the hyperplane the test tuple falls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sign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positive, then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falls on or above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MMH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SVM predicts that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belongs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+1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(representing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buys computer =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 is negative,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MMH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prediction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-1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(representing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buys computer = 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5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The Case When the Data Are Linearly Inseparable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073"/>
            <a:ext cx="10515600" cy="3962400"/>
          </a:xfrm>
        </p:spPr>
        <p:txBody>
          <a:bodyPr>
            <a:noAutofit/>
          </a:bodyPr>
          <a:lstStyle/>
          <a:p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no straight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found that would separate the classes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SVMs can be extended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nonlinear SVMs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classification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linearly inseparable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apable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nonlinear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boundaries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 nonlinear hypersurfaces) in input space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681" y="2849707"/>
            <a:ext cx="6060064" cy="35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38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The Case When the Data Are Linearly Inseparable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1719"/>
            <a:ext cx="10515600" cy="436418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two main steps.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input 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into a higher dimensional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using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nonlinear mapping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linear separating hyperplane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space.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Leads to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quadratic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problem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be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solved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SVM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formulation.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maximal marginal hyperplane found in the new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corresponds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 nonlinear separating hypersurface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space.</a:t>
            </a: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Non-linear Support Vector Machines Explained | by Mazen Ahmed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375" y="4294041"/>
            <a:ext cx="3298733" cy="260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04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/>
              <a:t>Nonlinear transformation of original input data into a higher dimensional space.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3D </a:t>
            </a:r>
            <a:r>
              <a:rPr lang="en-US" dirty="0">
                <a:solidFill>
                  <a:srgbClr val="C00000"/>
                </a:solidFill>
              </a:rPr>
              <a:t>input </a:t>
            </a:r>
            <a:r>
              <a:rPr lang="en-US" dirty="0" smtClean="0">
                <a:solidFill>
                  <a:srgbClr val="C00000"/>
                </a:solidFill>
              </a:rPr>
              <a:t>vector </a:t>
            </a:r>
            <a:r>
              <a:rPr lang="en-US" b="1" i="1" dirty="0" smtClean="0">
                <a:solidFill>
                  <a:srgbClr val="C00000"/>
                </a:solidFill>
              </a:rPr>
              <a:t>X </a:t>
            </a:r>
            <a:r>
              <a:rPr lang="en-US" dirty="0">
                <a:solidFill>
                  <a:srgbClr val="C00000"/>
                </a:solidFill>
              </a:rPr>
              <a:t>= (</a:t>
            </a:r>
            <a:r>
              <a:rPr lang="en-US" i="1" dirty="0">
                <a:solidFill>
                  <a:srgbClr val="C00000"/>
                </a:solidFill>
              </a:rPr>
              <a:t>x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i="1" dirty="0">
                <a:solidFill>
                  <a:srgbClr val="C00000"/>
                </a:solidFill>
              </a:rPr>
              <a:t>x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i="1" dirty="0">
                <a:solidFill>
                  <a:srgbClr val="C00000"/>
                </a:solidFill>
              </a:rPr>
              <a:t>x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is mapped into a </a:t>
            </a:r>
            <a:r>
              <a:rPr lang="en-US" dirty="0">
                <a:solidFill>
                  <a:srgbClr val="C00000"/>
                </a:solidFill>
              </a:rPr>
              <a:t>6D </a:t>
            </a:r>
            <a:r>
              <a:rPr lang="en-US" dirty="0" smtClean="0">
                <a:solidFill>
                  <a:srgbClr val="C00000"/>
                </a:solidFill>
              </a:rPr>
              <a:t>space</a:t>
            </a:r>
            <a:r>
              <a:rPr lang="en-US" dirty="0" smtClean="0"/>
              <a:t>, </a:t>
            </a:r>
            <a:r>
              <a:rPr lang="en-US" b="1" i="1" dirty="0" smtClean="0"/>
              <a:t>Z</a:t>
            </a:r>
            <a:r>
              <a:rPr lang="en-US" dirty="0"/>
              <a:t>, using the mappings </a:t>
            </a:r>
            <a:r>
              <a:rPr lang="el-GR" dirty="0" smtClean="0"/>
              <a:t>Φ </a:t>
            </a:r>
            <a:r>
              <a:rPr lang="en-US" dirty="0" smtClean="0"/>
              <a:t>(</a:t>
            </a:r>
            <a:r>
              <a:rPr lang="en-US" b="1" i="1" dirty="0" smtClean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l-GR" dirty="0" smtClean="0"/>
              <a:t>Φ</a:t>
            </a:r>
            <a:r>
              <a:rPr lang="en-US" dirty="0" smtClean="0"/>
              <a:t>(</a:t>
            </a:r>
            <a:r>
              <a:rPr lang="en-US" b="1" i="1" dirty="0" smtClean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l-GR" dirty="0" smtClean="0"/>
              <a:t>Φ</a:t>
            </a:r>
            <a:r>
              <a:rPr lang="en-US" dirty="0" smtClean="0"/>
              <a:t>(</a:t>
            </a:r>
            <a:r>
              <a:rPr lang="en-US" b="1" i="1" dirty="0" smtClean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, </a:t>
            </a:r>
            <a:r>
              <a:rPr lang="el-GR" dirty="0" smtClean="0"/>
              <a:t>Φ</a:t>
            </a:r>
            <a:r>
              <a:rPr lang="en-US" dirty="0" smtClean="0"/>
              <a:t>(</a:t>
            </a:r>
            <a:r>
              <a:rPr lang="en-US" b="1" i="1" dirty="0" smtClean="0"/>
              <a:t>X</a:t>
            </a:r>
            <a:r>
              <a:rPr lang="en-US" dirty="0"/>
              <a:t>) = 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, </a:t>
            </a:r>
            <a:r>
              <a:rPr lang="el-GR" dirty="0" smtClean="0"/>
              <a:t>Φ</a:t>
            </a:r>
            <a:r>
              <a:rPr lang="en-US" dirty="0" smtClean="0"/>
              <a:t>(</a:t>
            </a:r>
            <a:r>
              <a:rPr lang="en-US" b="1" i="1" dirty="0" smtClean="0"/>
              <a:t>X</a:t>
            </a:r>
            <a:r>
              <a:rPr lang="en-US" dirty="0"/>
              <a:t>) </a:t>
            </a:r>
            <a:r>
              <a:rPr lang="en-US" dirty="0" smtClean="0"/>
              <a:t>=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l-GR" dirty="0" smtClean="0"/>
              <a:t>Φ</a:t>
            </a:r>
            <a:r>
              <a:rPr lang="en-US" dirty="0" smtClean="0"/>
              <a:t>(</a:t>
            </a:r>
            <a:r>
              <a:rPr lang="en-US" b="1" i="1" dirty="0" smtClean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>
                <a:solidFill>
                  <a:srgbClr val="C00000"/>
                </a:solidFill>
              </a:rPr>
              <a:t>decision hyperplane </a:t>
            </a:r>
            <a:r>
              <a:rPr lang="en-US" dirty="0"/>
              <a:t>in the new space is </a:t>
            </a:r>
            <a:r>
              <a:rPr lang="en-US" i="1" dirty="0">
                <a:solidFill>
                  <a:srgbClr val="C00000"/>
                </a:solidFill>
              </a:rPr>
              <a:t>d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b="1" i="1" dirty="0">
                <a:solidFill>
                  <a:srgbClr val="C00000"/>
                </a:solidFill>
              </a:rPr>
              <a:t>Z</a:t>
            </a:r>
            <a:r>
              <a:rPr lang="en-US" dirty="0">
                <a:solidFill>
                  <a:srgbClr val="C00000"/>
                </a:solidFill>
              </a:rPr>
              <a:t>) = </a:t>
            </a:r>
            <a:r>
              <a:rPr lang="en-US" b="1" i="1" dirty="0">
                <a:solidFill>
                  <a:srgbClr val="C00000"/>
                </a:solidFill>
              </a:rPr>
              <a:t>WZ </a:t>
            </a:r>
            <a:r>
              <a:rPr lang="en-US" dirty="0">
                <a:solidFill>
                  <a:srgbClr val="C00000"/>
                </a:solidFill>
              </a:rPr>
              <a:t>+ </a:t>
            </a:r>
            <a:r>
              <a:rPr lang="en-US" i="1" dirty="0" smtClean="0">
                <a:solidFill>
                  <a:srgbClr val="C00000"/>
                </a:solidFill>
              </a:rPr>
              <a:t>b</a:t>
            </a:r>
            <a:r>
              <a:rPr lang="en-US" dirty="0" smtClean="0"/>
              <a:t>, where </a:t>
            </a:r>
            <a:r>
              <a:rPr lang="en-US" b="1" i="1" dirty="0" smtClean="0"/>
              <a:t>W </a:t>
            </a:r>
            <a:r>
              <a:rPr lang="en-US" dirty="0"/>
              <a:t>and </a:t>
            </a:r>
            <a:r>
              <a:rPr lang="en-US" b="1" i="1" dirty="0"/>
              <a:t>Z </a:t>
            </a:r>
            <a:r>
              <a:rPr lang="en-US" dirty="0"/>
              <a:t>are vectors.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linear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dirty="0" smtClean="0">
                <a:solidFill>
                  <a:srgbClr val="C00000"/>
                </a:solidFill>
              </a:rPr>
              <a:t>olve for </a:t>
            </a:r>
            <a:r>
              <a:rPr lang="en-US" b="1" i="1" dirty="0" smtClean="0">
                <a:solidFill>
                  <a:srgbClr val="C00000"/>
                </a:solidFill>
              </a:rPr>
              <a:t>W </a:t>
            </a:r>
            <a:r>
              <a:rPr lang="en-US" dirty="0">
                <a:solidFill>
                  <a:srgbClr val="C00000"/>
                </a:solidFill>
              </a:rPr>
              <a:t>and </a:t>
            </a:r>
            <a:r>
              <a:rPr lang="en-US" i="1" dirty="0">
                <a:solidFill>
                  <a:srgbClr val="C00000"/>
                </a:solidFill>
              </a:rPr>
              <a:t>b </a:t>
            </a:r>
            <a:r>
              <a:rPr lang="en-US" dirty="0">
                <a:solidFill>
                  <a:srgbClr val="C00000"/>
                </a:solidFill>
              </a:rPr>
              <a:t>and then substitute </a:t>
            </a:r>
            <a:r>
              <a:rPr lang="en-US" dirty="0" smtClean="0">
                <a:solidFill>
                  <a:srgbClr val="C00000"/>
                </a:solidFill>
              </a:rPr>
              <a:t>back </a:t>
            </a:r>
            <a:r>
              <a:rPr lang="en-US" dirty="0" smtClean="0"/>
              <a:t>so </a:t>
            </a:r>
            <a:r>
              <a:rPr lang="en-US" dirty="0"/>
              <a:t>that the linear decision hyperplane in the new (</a:t>
            </a:r>
            <a:r>
              <a:rPr lang="en-US" b="1" i="1" dirty="0"/>
              <a:t>Z</a:t>
            </a:r>
            <a:r>
              <a:rPr lang="en-US" dirty="0"/>
              <a:t>) space corresponds to </a:t>
            </a:r>
            <a:r>
              <a:rPr lang="en-US" dirty="0">
                <a:solidFill>
                  <a:srgbClr val="C00000"/>
                </a:solidFill>
              </a:rPr>
              <a:t>a </a:t>
            </a:r>
            <a:r>
              <a:rPr lang="en-US" dirty="0" smtClean="0">
                <a:solidFill>
                  <a:srgbClr val="C00000"/>
                </a:solidFill>
              </a:rPr>
              <a:t>nonlinear second-order </a:t>
            </a:r>
            <a:r>
              <a:rPr lang="en-US" dirty="0">
                <a:solidFill>
                  <a:srgbClr val="C00000"/>
                </a:solidFill>
              </a:rPr>
              <a:t>polynomial in the original 3-D input space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IN" i="1" dirty="0" smtClean="0"/>
              <a:t>		d</a:t>
            </a:r>
            <a:r>
              <a:rPr lang="en-IN" dirty="0" smtClean="0"/>
              <a:t>(</a:t>
            </a:r>
            <a:r>
              <a:rPr lang="en-IN" b="1" i="1" dirty="0" smtClean="0"/>
              <a:t>Z</a:t>
            </a:r>
            <a:r>
              <a:rPr lang="en-IN" dirty="0"/>
              <a:t>) = </a:t>
            </a:r>
            <a:r>
              <a:rPr lang="en-IN" i="1" dirty="0" smtClean="0"/>
              <a:t>w</a:t>
            </a:r>
            <a:r>
              <a:rPr lang="en-IN" baseline="-25000" dirty="0" smtClean="0"/>
              <a:t>1</a:t>
            </a:r>
            <a:r>
              <a:rPr lang="en-IN" i="1" dirty="0" smtClean="0"/>
              <a:t>x</a:t>
            </a:r>
            <a:r>
              <a:rPr lang="en-IN" baseline="-25000" dirty="0" smtClean="0"/>
              <a:t>1 </a:t>
            </a:r>
            <a:r>
              <a:rPr lang="en-IN" dirty="0" smtClean="0"/>
              <a:t>+ </a:t>
            </a:r>
            <a:r>
              <a:rPr lang="en-IN" i="1" dirty="0" smtClean="0"/>
              <a:t>w</a:t>
            </a:r>
            <a:r>
              <a:rPr lang="en-IN" baseline="-25000" dirty="0" smtClean="0"/>
              <a:t>2</a:t>
            </a:r>
            <a:r>
              <a:rPr lang="en-IN" i="1" dirty="0" smtClean="0"/>
              <a:t>x</a:t>
            </a:r>
            <a:r>
              <a:rPr lang="en-IN" baseline="-25000" dirty="0" smtClean="0"/>
              <a:t>2 </a:t>
            </a:r>
            <a:r>
              <a:rPr lang="en-IN" dirty="0" smtClean="0"/>
              <a:t>+ </a:t>
            </a:r>
            <a:r>
              <a:rPr lang="en-IN" i="1" dirty="0" smtClean="0"/>
              <a:t>w</a:t>
            </a:r>
            <a:r>
              <a:rPr lang="en-IN" baseline="-25000" dirty="0" smtClean="0"/>
              <a:t>3</a:t>
            </a:r>
            <a:r>
              <a:rPr lang="en-IN" i="1" dirty="0" smtClean="0"/>
              <a:t>x</a:t>
            </a:r>
            <a:r>
              <a:rPr lang="en-IN" baseline="-25000" dirty="0" smtClean="0"/>
              <a:t>3 </a:t>
            </a:r>
            <a:r>
              <a:rPr lang="en-IN" dirty="0" smtClean="0"/>
              <a:t>+ </a:t>
            </a:r>
            <a:r>
              <a:rPr lang="en-IN" i="1" dirty="0" smtClean="0"/>
              <a:t>w</a:t>
            </a:r>
            <a:r>
              <a:rPr lang="en-IN" baseline="-25000" dirty="0" smtClean="0"/>
              <a:t>4</a:t>
            </a:r>
            <a:r>
              <a:rPr lang="en-IN" dirty="0" smtClean="0"/>
              <a:t>(</a:t>
            </a:r>
            <a:r>
              <a:rPr lang="en-IN" i="1" dirty="0" smtClean="0"/>
              <a:t>x</a:t>
            </a:r>
            <a:r>
              <a:rPr lang="en-IN" baseline="-25000" dirty="0" smtClean="0"/>
              <a:t>1</a:t>
            </a:r>
            <a:r>
              <a:rPr lang="en-IN" dirty="0" smtClean="0"/>
              <a:t>)</a:t>
            </a:r>
            <a:r>
              <a:rPr lang="en-IN" baseline="30000" dirty="0" smtClean="0"/>
              <a:t>2 </a:t>
            </a:r>
            <a:r>
              <a:rPr lang="en-IN" dirty="0" smtClean="0"/>
              <a:t>+ </a:t>
            </a:r>
            <a:r>
              <a:rPr lang="en-IN" i="1" dirty="0" smtClean="0"/>
              <a:t>w</a:t>
            </a:r>
            <a:r>
              <a:rPr lang="en-IN" baseline="-25000" dirty="0" smtClean="0"/>
              <a:t>5</a:t>
            </a:r>
            <a:r>
              <a:rPr lang="en-IN" i="1" dirty="0" smtClean="0"/>
              <a:t>x</a:t>
            </a:r>
            <a:r>
              <a:rPr lang="en-IN" baseline="-25000" dirty="0" smtClean="0"/>
              <a:t>1</a:t>
            </a:r>
            <a:r>
              <a:rPr lang="en-IN" i="1" dirty="0" smtClean="0"/>
              <a:t>x</a:t>
            </a:r>
            <a:r>
              <a:rPr lang="en-IN" baseline="-25000" dirty="0" smtClean="0"/>
              <a:t>2 </a:t>
            </a:r>
            <a:r>
              <a:rPr lang="en-IN" dirty="0" smtClean="0"/>
              <a:t>+ </a:t>
            </a:r>
            <a:r>
              <a:rPr lang="en-IN" i="1" dirty="0" smtClean="0"/>
              <a:t>w</a:t>
            </a:r>
            <a:r>
              <a:rPr lang="en-IN" baseline="-25000" dirty="0" smtClean="0"/>
              <a:t>6</a:t>
            </a:r>
            <a:r>
              <a:rPr lang="en-IN" i="1" dirty="0" smtClean="0"/>
              <a:t>x</a:t>
            </a:r>
            <a:r>
              <a:rPr lang="en-IN" baseline="-25000" dirty="0" smtClean="0"/>
              <a:t>1</a:t>
            </a:r>
            <a:r>
              <a:rPr lang="en-IN" i="1" dirty="0" smtClean="0"/>
              <a:t>x</a:t>
            </a:r>
            <a:r>
              <a:rPr lang="en-IN" baseline="-25000" dirty="0" smtClean="0"/>
              <a:t>3 </a:t>
            </a:r>
            <a:r>
              <a:rPr lang="en-IN" dirty="0" smtClean="0"/>
              <a:t>+ </a:t>
            </a:r>
            <a:r>
              <a:rPr lang="en-IN" i="1" dirty="0" smtClean="0"/>
              <a:t>b</a:t>
            </a:r>
            <a:endParaRPr lang="en-IN" i="1" dirty="0"/>
          </a:p>
          <a:p>
            <a:pPr marL="0" indent="0">
              <a:buNone/>
            </a:pPr>
            <a:r>
              <a:rPr lang="en-IN" dirty="0" smtClean="0"/>
              <a:t>		        = </a:t>
            </a:r>
            <a:r>
              <a:rPr lang="en-IN" i="1" dirty="0" smtClean="0"/>
              <a:t>w</a:t>
            </a:r>
            <a:r>
              <a:rPr lang="en-IN" baseline="-25000" dirty="0" smtClean="0"/>
              <a:t>1</a:t>
            </a:r>
            <a:r>
              <a:rPr lang="en-IN" i="1" dirty="0" smtClean="0"/>
              <a:t>z</a:t>
            </a:r>
            <a:r>
              <a:rPr lang="en-IN" baseline="-25000" dirty="0" smtClean="0"/>
              <a:t>1</a:t>
            </a:r>
            <a:r>
              <a:rPr lang="en-IN" dirty="0" smtClean="0"/>
              <a:t>+ </a:t>
            </a:r>
            <a:r>
              <a:rPr lang="en-IN" i="1" dirty="0" smtClean="0"/>
              <a:t>w</a:t>
            </a:r>
            <a:r>
              <a:rPr lang="en-IN" baseline="-25000" dirty="0" smtClean="0"/>
              <a:t>2</a:t>
            </a:r>
            <a:r>
              <a:rPr lang="en-IN" i="1" dirty="0" smtClean="0"/>
              <a:t>z</a:t>
            </a:r>
            <a:r>
              <a:rPr lang="en-IN" baseline="-25000" dirty="0" smtClean="0"/>
              <a:t>2 </a:t>
            </a:r>
            <a:r>
              <a:rPr lang="en-IN" dirty="0" smtClean="0"/>
              <a:t>+ </a:t>
            </a:r>
            <a:r>
              <a:rPr lang="en-IN" i="1" dirty="0" smtClean="0"/>
              <a:t>w</a:t>
            </a:r>
            <a:r>
              <a:rPr lang="en-IN" baseline="-25000" dirty="0" smtClean="0"/>
              <a:t>3</a:t>
            </a:r>
            <a:r>
              <a:rPr lang="en-IN" i="1" dirty="0" smtClean="0"/>
              <a:t>z</a:t>
            </a:r>
            <a:r>
              <a:rPr lang="en-IN" baseline="-25000" dirty="0" smtClean="0"/>
              <a:t>3 </a:t>
            </a:r>
            <a:r>
              <a:rPr lang="en-IN" dirty="0" smtClean="0"/>
              <a:t>+ </a:t>
            </a:r>
            <a:r>
              <a:rPr lang="en-IN" i="1" dirty="0" smtClean="0"/>
              <a:t>w</a:t>
            </a:r>
            <a:r>
              <a:rPr lang="en-IN" baseline="-25000" dirty="0" smtClean="0"/>
              <a:t>4</a:t>
            </a:r>
            <a:r>
              <a:rPr lang="en-IN" i="1" dirty="0" smtClean="0"/>
              <a:t>z</a:t>
            </a:r>
            <a:r>
              <a:rPr lang="en-IN" baseline="-25000" dirty="0" smtClean="0"/>
              <a:t>4 </a:t>
            </a:r>
            <a:r>
              <a:rPr lang="en-IN" dirty="0" smtClean="0"/>
              <a:t>+ </a:t>
            </a:r>
            <a:r>
              <a:rPr lang="en-IN" i="1" dirty="0" smtClean="0"/>
              <a:t>w</a:t>
            </a:r>
            <a:r>
              <a:rPr lang="en-IN" baseline="-25000" dirty="0" smtClean="0"/>
              <a:t>5</a:t>
            </a:r>
            <a:r>
              <a:rPr lang="en-IN" i="1" dirty="0" smtClean="0"/>
              <a:t>z</a:t>
            </a:r>
            <a:r>
              <a:rPr lang="en-IN" baseline="-25000" dirty="0" smtClean="0"/>
              <a:t>5 </a:t>
            </a:r>
            <a:r>
              <a:rPr lang="en-IN" dirty="0" smtClean="0"/>
              <a:t>+ </a:t>
            </a:r>
            <a:r>
              <a:rPr lang="en-IN" i="1" dirty="0" smtClean="0"/>
              <a:t>w</a:t>
            </a:r>
            <a:r>
              <a:rPr lang="en-IN" baseline="-25000" dirty="0" smtClean="0"/>
              <a:t>6</a:t>
            </a:r>
            <a:r>
              <a:rPr lang="en-IN" i="1" dirty="0" smtClean="0"/>
              <a:t>z</a:t>
            </a:r>
            <a:r>
              <a:rPr lang="en-IN" baseline="-25000" dirty="0" smtClean="0"/>
              <a:t>6 </a:t>
            </a:r>
            <a:r>
              <a:rPr lang="en-IN" dirty="0" smtClean="0"/>
              <a:t>+ </a:t>
            </a:r>
            <a:r>
              <a:rPr lang="en-IN" i="1" dirty="0" smtClean="0"/>
              <a:t>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73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H</a:t>
            </a:r>
            <a:r>
              <a:rPr lang="en-US" dirty="0" smtClean="0">
                <a:solidFill>
                  <a:srgbClr val="C00000"/>
                </a:solidFill>
              </a:rPr>
              <a:t>ow </a:t>
            </a:r>
            <a:r>
              <a:rPr lang="en-US" dirty="0">
                <a:solidFill>
                  <a:srgbClr val="C00000"/>
                </a:solidFill>
              </a:rPr>
              <a:t>do we choose the nonlinear mapping </a:t>
            </a:r>
            <a:r>
              <a:rPr lang="en-US" dirty="0"/>
              <a:t>to </a:t>
            </a:r>
            <a:r>
              <a:rPr lang="en-US" dirty="0" smtClean="0"/>
              <a:t>a </a:t>
            </a:r>
            <a:r>
              <a:rPr lang="en-IN" dirty="0" smtClean="0"/>
              <a:t>higher </a:t>
            </a:r>
            <a:r>
              <a:rPr lang="en-IN" dirty="0"/>
              <a:t>dimensional space</a:t>
            </a:r>
            <a:r>
              <a:rPr lang="en-IN" dirty="0" smtClean="0"/>
              <a:t>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>
                <a:solidFill>
                  <a:srgbClr val="C00000"/>
                </a:solidFill>
              </a:rPr>
              <a:t>computation</a:t>
            </a:r>
            <a:r>
              <a:rPr lang="en-US" dirty="0"/>
              <a:t> involved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C00000"/>
                </a:solidFill>
              </a:rPr>
              <a:t>costly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</a:rPr>
              <a:t>Given the test tuple, we have </a:t>
            </a:r>
            <a:r>
              <a:rPr lang="en-US" dirty="0" smtClean="0">
                <a:solidFill>
                  <a:srgbClr val="0070C0"/>
                </a:solidFill>
              </a:rPr>
              <a:t>to compute </a:t>
            </a:r>
            <a:r>
              <a:rPr lang="en-US" dirty="0">
                <a:solidFill>
                  <a:srgbClr val="0070C0"/>
                </a:solidFill>
              </a:rPr>
              <a:t>its dot product with every one of the support vectors</a:t>
            </a:r>
            <a:r>
              <a:rPr lang="en-US" dirty="0" smtClean="0">
                <a:solidFill>
                  <a:srgbClr val="0070C0"/>
                </a:solidFill>
              </a:rPr>
              <a:t>. </a:t>
            </a:r>
          </a:p>
          <a:p>
            <a:pPr lvl="1" algn="just"/>
            <a:r>
              <a:rPr lang="en-US" dirty="0" smtClean="0"/>
              <a:t>In </a:t>
            </a:r>
            <a:r>
              <a:rPr lang="en-US" dirty="0"/>
              <a:t>training, we have </a:t>
            </a:r>
            <a:r>
              <a:rPr lang="en-US" dirty="0" smtClean="0"/>
              <a:t>to compute </a:t>
            </a:r>
            <a:r>
              <a:rPr lang="en-US" dirty="0"/>
              <a:t>a similar dot product several times in order to find the MMH. This is </a:t>
            </a:r>
            <a:r>
              <a:rPr lang="en-US" dirty="0" smtClean="0"/>
              <a:t>expensive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smtClean="0"/>
              <a:t>Hence</a:t>
            </a:r>
            <a:r>
              <a:rPr lang="en-US" dirty="0"/>
              <a:t>, the </a:t>
            </a:r>
            <a:r>
              <a:rPr lang="en-US" dirty="0">
                <a:solidFill>
                  <a:srgbClr val="0070C0"/>
                </a:solidFill>
              </a:rPr>
              <a:t>dot product computation required is very heavy and costly.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55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omputing </a:t>
            </a:r>
            <a:r>
              <a:rPr lang="en-US" dirty="0"/>
              <a:t>the dot </a:t>
            </a:r>
            <a:r>
              <a:rPr lang="en-US" dirty="0" smtClean="0"/>
              <a:t>product (</a:t>
            </a:r>
            <a:r>
              <a:rPr lang="el-GR" dirty="0" smtClean="0"/>
              <a:t>Φ</a:t>
            </a:r>
            <a:r>
              <a:rPr lang="en-IN" dirty="0" smtClean="0"/>
              <a:t>(</a:t>
            </a:r>
            <a:r>
              <a:rPr lang="en-IN" b="1" i="1" dirty="0" smtClean="0"/>
              <a:t>X</a:t>
            </a:r>
            <a:r>
              <a:rPr lang="en-IN" b="1" i="1" baseline="-25000" dirty="0" smtClean="0"/>
              <a:t>i</a:t>
            </a:r>
            <a:r>
              <a:rPr lang="en-IN" dirty="0" smtClean="0"/>
              <a:t>).</a:t>
            </a:r>
            <a:r>
              <a:rPr lang="el-GR" dirty="0" smtClean="0"/>
              <a:t> Φ</a:t>
            </a:r>
            <a:r>
              <a:rPr lang="en-IN" dirty="0" smtClean="0"/>
              <a:t>(</a:t>
            </a:r>
            <a:r>
              <a:rPr lang="en-IN" b="1" i="1" dirty="0" err="1" smtClean="0"/>
              <a:t>X</a:t>
            </a:r>
            <a:r>
              <a:rPr lang="en-IN" b="1" i="1" baseline="-25000" dirty="0" err="1" smtClean="0"/>
              <a:t>j</a:t>
            </a:r>
            <a:r>
              <a:rPr lang="en-IN" dirty="0" smtClean="0"/>
              <a:t>))</a:t>
            </a:r>
            <a:r>
              <a:rPr lang="en-US" dirty="0" smtClean="0"/>
              <a:t> </a:t>
            </a:r>
            <a:r>
              <a:rPr lang="en-US" dirty="0"/>
              <a:t>on the transformed data </a:t>
            </a:r>
            <a:r>
              <a:rPr lang="en-US" dirty="0" smtClean="0"/>
              <a:t>tuples </a:t>
            </a:r>
            <a:r>
              <a:rPr lang="en-US" dirty="0"/>
              <a:t>is mathematically equivalent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0070C0"/>
                </a:solidFill>
              </a:rPr>
              <a:t>applying </a:t>
            </a:r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i="1" dirty="0">
                <a:solidFill>
                  <a:srgbClr val="0070C0"/>
                </a:solidFill>
              </a:rPr>
              <a:t>kernel function</a:t>
            </a:r>
            <a:r>
              <a:rPr lang="en-US" dirty="0"/>
              <a:t>, </a:t>
            </a:r>
            <a:r>
              <a:rPr lang="en-US" i="1" dirty="0" smtClean="0"/>
              <a:t>K</a:t>
            </a:r>
            <a:r>
              <a:rPr lang="en-US" dirty="0" smtClean="0"/>
              <a:t>(</a:t>
            </a:r>
            <a:r>
              <a:rPr lang="en-US" b="1" i="1" dirty="0" err="1" smtClean="0"/>
              <a:t>X</a:t>
            </a:r>
            <a:r>
              <a:rPr lang="en-US" b="1" i="1" baseline="-25000" dirty="0" err="1" smtClean="0"/>
              <a:t>i</a:t>
            </a:r>
            <a:r>
              <a:rPr lang="en-US" dirty="0" err="1" smtClean="0"/>
              <a:t>,</a:t>
            </a:r>
            <a:r>
              <a:rPr lang="en-US" b="1" i="1" dirty="0" err="1" smtClean="0"/>
              <a:t>X</a:t>
            </a:r>
            <a:r>
              <a:rPr lang="en-US" b="1" i="1" baseline="-25000" dirty="0" err="1" smtClean="0"/>
              <a:t>j</a:t>
            </a:r>
            <a:r>
              <a:rPr lang="en-US" dirty="0"/>
              <a:t>), to the original input data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i="1" dirty="0" smtClean="0"/>
              <a:t>			K</a:t>
            </a:r>
            <a:r>
              <a:rPr lang="en-US" dirty="0" smtClean="0"/>
              <a:t>(</a:t>
            </a:r>
            <a:r>
              <a:rPr lang="en-US" b="1" i="1" dirty="0" err="1" smtClean="0"/>
              <a:t>X</a:t>
            </a:r>
            <a:r>
              <a:rPr lang="en-US" b="1" i="1" baseline="-25000" dirty="0" err="1" smtClean="0"/>
              <a:t>i</a:t>
            </a:r>
            <a:r>
              <a:rPr lang="en-US" dirty="0" err="1" smtClean="0"/>
              <a:t>,</a:t>
            </a:r>
            <a:r>
              <a:rPr lang="en-US" b="1" i="1" dirty="0" err="1" smtClean="0"/>
              <a:t>X</a:t>
            </a:r>
            <a:r>
              <a:rPr lang="en-US" b="1" i="1" baseline="-25000" dirty="0" err="1" smtClean="0"/>
              <a:t>j</a:t>
            </a:r>
            <a:r>
              <a:rPr lang="en-US" dirty="0" smtClean="0"/>
              <a:t>) = </a:t>
            </a:r>
            <a:r>
              <a:rPr lang="el-GR" dirty="0" smtClean="0"/>
              <a:t>Φ</a:t>
            </a:r>
            <a:r>
              <a:rPr lang="en-IN" dirty="0" smtClean="0"/>
              <a:t>(</a:t>
            </a:r>
            <a:r>
              <a:rPr lang="en-IN" b="1" i="1" dirty="0" smtClean="0"/>
              <a:t>X</a:t>
            </a:r>
            <a:r>
              <a:rPr lang="en-IN" b="1" i="1" baseline="-25000" dirty="0" smtClean="0"/>
              <a:t>i</a:t>
            </a:r>
            <a:r>
              <a:rPr lang="en-IN" dirty="0"/>
              <a:t>).</a:t>
            </a:r>
            <a:r>
              <a:rPr lang="el-GR" dirty="0"/>
              <a:t> </a:t>
            </a:r>
            <a:r>
              <a:rPr lang="el-GR" dirty="0" smtClean="0"/>
              <a:t>Φ</a:t>
            </a:r>
            <a:r>
              <a:rPr lang="en-IN" dirty="0" smtClean="0"/>
              <a:t>(</a:t>
            </a:r>
            <a:r>
              <a:rPr lang="en-IN" b="1" i="1" dirty="0" err="1" smtClean="0"/>
              <a:t>X</a:t>
            </a:r>
            <a:r>
              <a:rPr lang="en-IN" b="1" i="1" baseline="-25000" dirty="0" err="1" smtClean="0"/>
              <a:t>j</a:t>
            </a:r>
            <a:r>
              <a:rPr lang="en-IN" dirty="0"/>
              <a:t>))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>
                <a:solidFill>
                  <a:srgbClr val="C00000"/>
                </a:solidFill>
              </a:rPr>
              <a:t>Adv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dirty="0"/>
              <a:t>all </a:t>
            </a:r>
            <a:r>
              <a:rPr lang="en-US" dirty="0">
                <a:solidFill>
                  <a:srgbClr val="C00000"/>
                </a:solidFill>
              </a:rPr>
              <a:t>calculations are made in the original input </a:t>
            </a:r>
            <a:r>
              <a:rPr lang="en-US" dirty="0" smtClean="0">
                <a:solidFill>
                  <a:srgbClr val="C00000"/>
                </a:solidFill>
              </a:rPr>
              <a:t>space</a:t>
            </a:r>
            <a:r>
              <a:rPr lang="en-US" dirty="0" smtClean="0"/>
              <a:t>, which </a:t>
            </a:r>
            <a:r>
              <a:rPr lang="en-US" dirty="0"/>
              <a:t>is of </a:t>
            </a:r>
            <a:r>
              <a:rPr lang="en-US" dirty="0" smtClean="0"/>
              <a:t>potentially much </a:t>
            </a:r>
            <a:r>
              <a:rPr lang="en-US" dirty="0">
                <a:solidFill>
                  <a:srgbClr val="C00000"/>
                </a:solidFill>
              </a:rPr>
              <a:t>lower </a:t>
            </a:r>
            <a:r>
              <a:rPr lang="en-US" dirty="0" smtClean="0">
                <a:solidFill>
                  <a:srgbClr val="C00000"/>
                </a:solidFill>
              </a:rPr>
              <a:t>dimensionality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8055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88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i="1" dirty="0"/>
              <a:t>What are some of the kernel functions that could be used</a:t>
            </a:r>
            <a:r>
              <a:rPr lang="en-US" sz="4000" i="1" dirty="0" smtClean="0"/>
              <a:t>?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lnSpcReduction="10000"/>
          </a:bodyPr>
          <a:lstStyle/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these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in a different nonlinear classifier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(the original) input space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 with a Gaussian radial basis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(RBF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gives the same decision hyperplane as a type of neural network known as a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radial basis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(RBF) network.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 with a sigmoid kernel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equivalent to a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two-layer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known as a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multilayer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09" y="1427452"/>
            <a:ext cx="10515600" cy="228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01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kernel function?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golden rules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determining which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result in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accurate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practice, the kernel chosen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generally make a large difference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resulting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always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finds a global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solution.</a:t>
            </a:r>
          </a:p>
          <a:p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SVMs can be used for binary and multiclass cases.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and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approach=&gt;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classes, trains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classifiers, one for each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SVMs can also be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linear and nonlinear regression.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59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Support Vector Machines – In a nutshell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for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lang="en-US" dirty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both linear and nonlinear data</a:t>
            </a:r>
            <a:r>
              <a:rPr lang="en-US" dirty="0" smtClean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a nonlinear mapping to </a:t>
            </a:r>
            <a:r>
              <a:rPr lang="en-US" dirty="0" smtClean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 the </a:t>
            </a:r>
            <a:r>
              <a:rPr lang="en-US" dirty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training data into a higher dimension. </a:t>
            </a:r>
            <a:endParaRPr lang="en-US" dirty="0" smtClean="0">
              <a:solidFill>
                <a:srgbClr val="2504E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new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dimension, 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searches for the </a:t>
            </a:r>
            <a:r>
              <a:rPr lang="en-US" dirty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optimal separating hyperplane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(that is, a “decision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boundary” separating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tuples of one class from another).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appropriate nonlinear </a:t>
            </a:r>
            <a:r>
              <a:rPr lang="en-US" dirty="0" smtClean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sufficiently high dimension, data from </a:t>
            </a:r>
            <a:r>
              <a:rPr lang="en-US" dirty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classes can always be separated </a:t>
            </a:r>
            <a:r>
              <a:rPr lang="en-US" dirty="0" smtClean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 </a:t>
            </a:r>
            <a:r>
              <a:rPr lang="en-US" dirty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hyperplane. </a:t>
            </a:r>
            <a:endParaRPr lang="en-US" dirty="0" smtClean="0">
              <a:solidFill>
                <a:srgbClr val="2504E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finds this hyperplane using </a:t>
            </a:r>
            <a:r>
              <a:rPr lang="en-US" i="1" dirty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(“essential”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tuples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i="1" dirty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(defined by the support vectors).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095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Research in SVMs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improve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speed in training and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SVMs may become a more feasible option for very large data sets (e.g.,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millionsof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vectors).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Determining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best kernel for a given 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methods for the multiclass case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25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Support Vector Machines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=&gt;presented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1992 by Vladimir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Vapnik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colleagues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Bernhard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Isabelle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Guyon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time of even </a:t>
            </a:r>
            <a:r>
              <a:rPr lang="en-US" dirty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fastest SVMs can </a:t>
            </a:r>
            <a:r>
              <a:rPr lang="en-US" dirty="0" smtClean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extremely slow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they </a:t>
            </a:r>
            <a:r>
              <a:rPr lang="en-US" dirty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highly accurate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owing to their ability to model complex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decision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boundaries.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much </a:t>
            </a:r>
            <a:r>
              <a:rPr lang="en-US" dirty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prone to overfitting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methods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SVMs can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dirty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for prediction as well as classification. </a:t>
            </a:r>
            <a:endParaRPr lang="en-US" dirty="0" smtClean="0">
              <a:solidFill>
                <a:srgbClr val="2504E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&gt;handwritten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 recognition, object recognition,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speaker identification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well as benchmark time-series prediction tests.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79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Case When the Data Are Linearly Separable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the data set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given as 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: : : , (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),where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tuples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class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take one of two values, either+1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-1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 +1,-1} ), corresponding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buys computer = yes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buys computer = 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respectively.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aid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consider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attributes,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5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95" r="6625"/>
          <a:stretch/>
        </p:blipFill>
        <p:spPr>
          <a:xfrm>
            <a:off x="1156854" y="122892"/>
            <a:ext cx="9608127" cy="673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09" y="210307"/>
            <a:ext cx="10515600" cy="56366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an </a:t>
            </a:r>
            <a:r>
              <a:rPr lang="en-US" dirty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infinite number of separating lines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could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drawn.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need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</a:t>
            </a:r>
            <a:r>
              <a:rPr lang="en-US" dirty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“best” 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is, one that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the </a:t>
            </a:r>
            <a:r>
              <a:rPr lang="en-US" dirty="0" smtClean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classification </a:t>
            </a:r>
            <a:r>
              <a:rPr lang="en-US" dirty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previously unseen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tuples=&gt;identify the </a:t>
            </a:r>
            <a:r>
              <a:rPr lang="en-US" dirty="0" smtClean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hyperplane.</a:t>
            </a:r>
          </a:p>
          <a:p>
            <a:r>
              <a:rPr lang="en-US" b="1" i="1" dirty="0" smtClean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for 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marginal hyperplane.</a:t>
            </a:r>
            <a:endParaRPr lang="en-IN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66" y="2419025"/>
            <a:ext cx="3484418" cy="38439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241" y="2419025"/>
            <a:ext cx="4000500" cy="1028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741" y="2541768"/>
            <a:ext cx="3500096" cy="3305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4992" y="6080957"/>
            <a:ext cx="77152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0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6473"/>
            <a:ext cx="10515600" cy="56504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associated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gives the largest separation between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dealing with the MMH, this distance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shortest distance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MMH to the closest training tuple of either class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separating hyperplane can be written as</a:t>
            </a:r>
          </a:p>
          <a:p>
            <a:pPr marL="0" indent="0">
              <a:buNone/>
            </a:pP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W.X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	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weight vector,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namely,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. 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 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number of attributes;</a:t>
            </a:r>
          </a:p>
          <a:p>
            <a:pPr marL="0" indent="0"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b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scalar, often referred to as a bias.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4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0327"/>
            <a:ext cx="10515600" cy="5636636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attributes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and </a:t>
            </a:r>
            <a:r>
              <a:rPr lang="en-IN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tuples are 2-D, e.g.,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values of attributes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respectively, for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think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an additional weight,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rewrite the above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separating hyperplane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</a:p>
          <a:p>
            <a:pPr marL="0" indent="0">
              <a:buNone/>
            </a:pP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		w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dirty="0"/>
              <a:t>Thus, </a:t>
            </a:r>
            <a:r>
              <a:rPr lang="en-US" dirty="0">
                <a:solidFill>
                  <a:srgbClr val="C00000"/>
                </a:solidFill>
              </a:rPr>
              <a:t>any point that lies above the separating hyperplane satisfies</a:t>
            </a:r>
          </a:p>
          <a:p>
            <a:pPr marL="0" indent="0">
              <a:buNone/>
            </a:pP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w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 0</a:t>
            </a:r>
          </a:p>
          <a:p>
            <a:r>
              <a:rPr lang="en-US" dirty="0" smtClean="0"/>
              <a:t>Similarly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any point that lies below the separating hyperplane</a:t>
            </a:r>
            <a:r>
              <a:rPr lang="en-US" dirty="0"/>
              <a:t> satisfies</a:t>
            </a:r>
          </a:p>
          <a:p>
            <a:pPr marL="0" indent="0">
              <a:buNone/>
            </a:pP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w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0</a:t>
            </a:r>
          </a:p>
        </p:txBody>
      </p:sp>
    </p:spTree>
    <p:extLst>
      <p:ext uri="{BB962C8B-B14F-4D97-AF65-F5344CB8AC3E}">
        <p14:creationId xmlns:p14="http://schemas.microsoft.com/office/powerpoint/2010/main" val="193445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4291"/>
            <a:ext cx="10515600" cy="544267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weights can be adjusted so that the hyperplanes defining the “sides” of the margin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written as</a:t>
            </a:r>
          </a:p>
          <a:p>
            <a:r>
              <a:rPr lang="pl-P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: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pl-P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l-PL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l-P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+1,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≤ -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pl-P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l-PL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l-P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any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 that falls on or above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belongs to class +1, and any tuple that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falls 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below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belongs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inequalities of Equations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above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get</a:t>
            </a:r>
          </a:p>
          <a:p>
            <a:pPr marL="0" indent="0">
              <a:buNone/>
            </a:pP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l-P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pl-PL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l-P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training tuples that fall on hyperplanes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dirty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lang="en-US" dirty="0" smtClean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vectors.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IN" dirty="0" smtClean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equally </a:t>
            </a:r>
            <a:r>
              <a:rPr lang="en-US" dirty="0" smtClean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 </a:t>
            </a:r>
            <a:r>
              <a:rPr lang="en-US" dirty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(separating) MMH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difficult tuples </a:t>
            </a:r>
            <a:r>
              <a:rPr lang="en-US" dirty="0" smtClean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classify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solidFill>
                  <a:srgbClr val="2504E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the most information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regarding classification.</a:t>
            </a:r>
            <a:endParaRPr lang="en-IN" dirty="0">
              <a:solidFill>
                <a:srgbClr val="2504E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436" y="3774497"/>
            <a:ext cx="695074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2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1405</Words>
  <Application>Microsoft Office PowerPoint</Application>
  <PresentationFormat>Widescreen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Support Vector Machines</vt:lpstr>
      <vt:lpstr>Support Vector Machines – In a nutshell</vt:lpstr>
      <vt:lpstr>Support Vector Machines</vt:lpstr>
      <vt:lpstr>The Case When the Data Are Linearly Separable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Trained support vector machine-&gt; how do I use it to classify test (i.e., new) tuples?”</vt:lpstr>
      <vt:lpstr>PowerPoint Presentation</vt:lpstr>
      <vt:lpstr>The Case When the Data Are Linearly Inseparable</vt:lpstr>
      <vt:lpstr>The Case When the Data Are Linearly Inseparable</vt:lpstr>
      <vt:lpstr>Eg: Nonlinear transformation of original input data into a higher dimensional space.</vt:lpstr>
      <vt:lpstr>Issues…</vt:lpstr>
      <vt:lpstr>Solution</vt:lpstr>
      <vt:lpstr>What are some of the kernel functions that could be used?</vt:lpstr>
      <vt:lpstr>How to choose kernel function?</vt:lpstr>
      <vt:lpstr>Major Research in SVMs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Shoby</dc:creator>
  <cp:lastModifiedBy>Shoby</cp:lastModifiedBy>
  <cp:revision>32</cp:revision>
  <dcterms:created xsi:type="dcterms:W3CDTF">2024-07-25T17:14:09Z</dcterms:created>
  <dcterms:modified xsi:type="dcterms:W3CDTF">2024-07-28T13:45:05Z</dcterms:modified>
</cp:coreProperties>
</file>