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52"/>
  </p:notesMasterIdLst>
  <p:sldIdLst>
    <p:sldId id="256" r:id="rId2"/>
    <p:sldId id="294" r:id="rId3"/>
    <p:sldId id="257" r:id="rId4"/>
    <p:sldId id="271" r:id="rId5"/>
    <p:sldId id="272" r:id="rId6"/>
    <p:sldId id="274" r:id="rId7"/>
    <p:sldId id="273" r:id="rId8"/>
    <p:sldId id="295" r:id="rId9"/>
    <p:sldId id="258" r:id="rId10"/>
    <p:sldId id="296" r:id="rId11"/>
    <p:sldId id="259" r:id="rId12"/>
    <p:sldId id="260" r:id="rId13"/>
    <p:sldId id="297" r:id="rId14"/>
    <p:sldId id="298" r:id="rId15"/>
    <p:sldId id="262" r:id="rId16"/>
    <p:sldId id="277" r:id="rId17"/>
    <p:sldId id="264" r:id="rId18"/>
    <p:sldId id="266" r:id="rId19"/>
    <p:sldId id="267" r:id="rId20"/>
    <p:sldId id="268" r:id="rId21"/>
    <p:sldId id="269" r:id="rId22"/>
    <p:sldId id="299" r:id="rId23"/>
    <p:sldId id="275" r:id="rId24"/>
    <p:sldId id="278" r:id="rId25"/>
    <p:sldId id="276" r:id="rId26"/>
    <p:sldId id="279" r:id="rId27"/>
    <p:sldId id="280" r:id="rId28"/>
    <p:sldId id="281" r:id="rId29"/>
    <p:sldId id="282" r:id="rId30"/>
    <p:sldId id="300" r:id="rId31"/>
    <p:sldId id="283" r:id="rId32"/>
    <p:sldId id="302" r:id="rId33"/>
    <p:sldId id="303" r:id="rId34"/>
    <p:sldId id="304" r:id="rId35"/>
    <p:sldId id="305" r:id="rId36"/>
    <p:sldId id="306" r:id="rId37"/>
    <p:sldId id="307" r:id="rId38"/>
    <p:sldId id="301" r:id="rId39"/>
    <p:sldId id="308" r:id="rId40"/>
    <p:sldId id="309" r:id="rId41"/>
    <p:sldId id="310" r:id="rId42"/>
    <p:sldId id="311" r:id="rId43"/>
    <p:sldId id="312" r:id="rId44"/>
    <p:sldId id="287" r:id="rId45"/>
    <p:sldId id="288" r:id="rId46"/>
    <p:sldId id="289" r:id="rId47"/>
    <p:sldId id="290" r:id="rId48"/>
    <p:sldId id="291" r:id="rId49"/>
    <p:sldId id="292" r:id="rId50"/>
    <p:sldId id="29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82" autoAdjust="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A1408-4FB9-4D42-9738-B912BC40E16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26CF-3ED4-4F8A-8A32-C602264C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https://www.youtube.com/watch?v=coOTEc-0OGw&amp;t=166s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26CF-3ED4-4F8A-8A32-C602264C687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6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https://www.youtube.com/watch?v=FeGe35iYTXU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26CF-3ED4-4F8A-8A32-C602264C687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6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https://www.youtube.com/watch?v=zNYdkpAcP-g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26CF-3ED4-4F8A-8A32-C602264C687D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Halting construction early (e.g., by deciding not to further split or partition the subset of training tuples at a given node).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26CF-3ED4-4F8A-8A32-C602264C687D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5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7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26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and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80960" cy="1371600"/>
          </a:xfrm>
        </p:spPr>
        <p:txBody>
          <a:bodyPr>
            <a:normAutofit/>
          </a:bodyPr>
          <a:lstStyle/>
          <a:p>
            <a:r>
              <a:rPr lang="en-US" b="1" dirty="0"/>
              <a:t>Issues Regarding Classification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00200"/>
            <a:ext cx="7680960" cy="4953000"/>
          </a:xfrm>
        </p:spPr>
        <p:txBody>
          <a:bodyPr>
            <a:normAutofit fontScale="85000" lnSpcReduction="20000"/>
          </a:bodyPr>
          <a:lstStyle/>
          <a:p>
            <a:pPr marL="0" indent="-274320"/>
            <a:r>
              <a:rPr lang="en-US" sz="3000" dirty="0">
                <a:solidFill>
                  <a:srgbClr val="3333FF"/>
                </a:solidFill>
              </a:rPr>
              <a:t>Comparing Classification and Prediction Methods</a:t>
            </a:r>
          </a:p>
          <a:p>
            <a:r>
              <a:rPr lang="en-US" dirty="0">
                <a:solidFill>
                  <a:srgbClr val="3333FF"/>
                </a:solidFill>
              </a:rPr>
              <a:t>Accuracy-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accuracy of a classifier </a:t>
            </a:r>
            <a:r>
              <a:rPr lang="en-US" dirty="0"/>
              <a:t>refers to the ability of a given classifier to correctly predict the class label of new or previously unseen data (i.e., tuples without class label information).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accuracy of a predictor </a:t>
            </a:r>
            <a:r>
              <a:rPr lang="en-US" dirty="0"/>
              <a:t>refers to how well a given predictor can guess the value of the predicted attribute for new or previously unseen data. </a:t>
            </a:r>
          </a:p>
          <a:p>
            <a:pPr lvl="1"/>
            <a:r>
              <a:rPr lang="en-US" dirty="0"/>
              <a:t>Accuracy can be estimated using </a:t>
            </a:r>
            <a:r>
              <a:rPr lang="en-US" dirty="0">
                <a:solidFill>
                  <a:srgbClr val="C00000"/>
                </a:solidFill>
              </a:rPr>
              <a:t>one or more test sets </a:t>
            </a:r>
            <a:r>
              <a:rPr lang="en-US" dirty="0"/>
              <a:t>that are independent of the training set. </a:t>
            </a:r>
          </a:p>
          <a:p>
            <a:pPr lvl="1"/>
            <a:r>
              <a:rPr lang="en-US" dirty="0"/>
              <a:t>Estimation techniques - </a:t>
            </a:r>
            <a:r>
              <a:rPr lang="en-US" dirty="0">
                <a:solidFill>
                  <a:srgbClr val="C00000"/>
                </a:solidFill>
              </a:rPr>
              <a:t>cross-validation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bootstrapping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33FF"/>
                </a:solidFill>
              </a:rPr>
              <a:t>Speed</a:t>
            </a:r>
            <a:r>
              <a:rPr lang="en-US" dirty="0"/>
              <a:t>: The computational costs involved in generating and using the g</a:t>
            </a:r>
            <a:r>
              <a:rPr lang="en-IN" dirty="0" err="1"/>
              <a:t>iven</a:t>
            </a:r>
            <a:r>
              <a:rPr lang="en-IN" dirty="0"/>
              <a:t> classifier or predictor.</a:t>
            </a:r>
          </a:p>
          <a:p>
            <a:r>
              <a:rPr lang="en-US" dirty="0">
                <a:solidFill>
                  <a:srgbClr val="3333FF"/>
                </a:solidFill>
              </a:rPr>
              <a:t>Robustness</a:t>
            </a:r>
            <a:r>
              <a:rPr lang="en-US" dirty="0"/>
              <a:t>: The ability of the classifier or predictor to make correct predictions given noisy data or data with missing values.</a:t>
            </a:r>
          </a:p>
          <a:p>
            <a:r>
              <a:rPr lang="en-US" dirty="0">
                <a:solidFill>
                  <a:srgbClr val="3333FF"/>
                </a:solidFill>
              </a:rPr>
              <a:t>Scalability</a:t>
            </a:r>
            <a:r>
              <a:rPr lang="en-US" dirty="0"/>
              <a:t>: The ability to construct the classifier or predictor efficiently given large amounts of data.</a:t>
            </a:r>
          </a:p>
          <a:p>
            <a:r>
              <a:rPr lang="en-US" dirty="0">
                <a:solidFill>
                  <a:srgbClr val="3333FF"/>
                </a:solidFill>
              </a:rPr>
              <a:t>Interpretability</a:t>
            </a:r>
            <a:r>
              <a:rPr lang="en-US" dirty="0"/>
              <a:t>: The level of understanding and insight that is provided by the classifier or predictor.</a:t>
            </a:r>
          </a:p>
        </p:txBody>
      </p:sp>
    </p:spTree>
    <p:extLst>
      <p:ext uri="{BB962C8B-B14F-4D97-AF65-F5344CB8AC3E}">
        <p14:creationId xmlns:p14="http://schemas.microsoft.com/office/powerpoint/2010/main" val="42324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36" y="228600"/>
            <a:ext cx="7680960" cy="1371600"/>
          </a:xfrm>
        </p:spPr>
        <p:txBody>
          <a:bodyPr>
            <a:normAutofit/>
          </a:bodyPr>
          <a:lstStyle/>
          <a:p>
            <a:r>
              <a:rPr lang="en-US" b="1" dirty="0"/>
              <a:t>Classification by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7340"/>
            <a:ext cx="7680960" cy="3931920"/>
          </a:xfrm>
        </p:spPr>
        <p:txBody>
          <a:bodyPr>
            <a:normAutofit/>
          </a:bodyPr>
          <a:lstStyle/>
          <a:p>
            <a:r>
              <a:rPr lang="en-US" dirty="0"/>
              <a:t>Learning of decision trees from class-labeled training tuples.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3333FF"/>
                </a:solidFill>
              </a:rPr>
              <a:t>decision tree </a:t>
            </a:r>
            <a:r>
              <a:rPr lang="en-US" dirty="0"/>
              <a:t>is a flowchart-like tree structure, where 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3333FF"/>
                </a:solidFill>
              </a:rPr>
              <a:t>internal node </a:t>
            </a:r>
            <a:r>
              <a:rPr lang="en-US" dirty="0"/>
              <a:t>denotes a test on an attribute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3333FF"/>
                </a:solidFill>
              </a:rPr>
              <a:t>branch</a:t>
            </a:r>
            <a:r>
              <a:rPr lang="en-US" dirty="0"/>
              <a:t> represents an outcome of the test, and 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3333FF"/>
                </a:solidFill>
              </a:rPr>
              <a:t>leaf node </a:t>
            </a:r>
            <a:r>
              <a:rPr lang="en-US" dirty="0"/>
              <a:t>holds a class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726C1-6B0B-4E87-9AAD-C9558566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2" y="3303659"/>
            <a:ext cx="5102636" cy="3325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19" y="304800"/>
            <a:ext cx="7680960" cy="1371600"/>
          </a:xfrm>
        </p:spPr>
        <p:txBody>
          <a:bodyPr/>
          <a:lstStyle/>
          <a:p>
            <a:r>
              <a:rPr lang="en-US" b="1" dirty="0"/>
              <a:t>Classification by Decision Tree Induction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AA7AE-0EB3-4243-ABC5-13889A4B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600200"/>
            <a:ext cx="768096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3333FF"/>
                </a:solidFill>
              </a:rPr>
              <a:t>“How are decision trees used for classification?” </a:t>
            </a:r>
          </a:p>
          <a:p>
            <a:r>
              <a:rPr lang="en-US" dirty="0"/>
              <a:t>Given a tuple, </a:t>
            </a:r>
            <a:r>
              <a:rPr lang="en-US" b="1" i="1" dirty="0"/>
              <a:t>X</a:t>
            </a:r>
            <a:r>
              <a:rPr lang="en-US" dirty="0"/>
              <a:t>, for which the associated class label is unknown, the attribute values of the tuple are tested against the decision tree. </a:t>
            </a:r>
          </a:p>
          <a:p>
            <a:r>
              <a:rPr lang="en-US" dirty="0"/>
              <a:t>A path is traced from the root to a leaf node, which holds the class prediction for that tuple. </a:t>
            </a:r>
          </a:p>
          <a:p>
            <a:r>
              <a:rPr lang="en-US" dirty="0"/>
              <a:t>Decision trees can easily be converted to classification rules.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33FF"/>
                </a:solidFill>
              </a:rPr>
              <a:t>“Why are decision tree classifiers so popular?”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construction does not require any domain knowledge or parameter setting</a:t>
            </a:r>
            <a:r>
              <a:rPr lang="en-US" dirty="0"/>
              <a:t>, and therefore is appropriate for exploratory knowledge discovery. </a:t>
            </a:r>
          </a:p>
          <a:p>
            <a:r>
              <a:rPr lang="en-US" dirty="0"/>
              <a:t>Decision trees </a:t>
            </a:r>
            <a:r>
              <a:rPr lang="en-US" dirty="0">
                <a:solidFill>
                  <a:srgbClr val="C00000"/>
                </a:solidFill>
              </a:rPr>
              <a:t>can handle high dimensional data</a:t>
            </a:r>
            <a:r>
              <a:rPr lang="en-US" dirty="0"/>
              <a:t>. Their representation of acquired knowledge in </a:t>
            </a:r>
            <a:r>
              <a:rPr lang="en-US" dirty="0">
                <a:solidFill>
                  <a:srgbClr val="C00000"/>
                </a:solidFill>
              </a:rPr>
              <a:t>tree form </a:t>
            </a:r>
            <a:r>
              <a:rPr lang="en-US" dirty="0"/>
              <a:t>is intuitive and generally </a:t>
            </a:r>
            <a:r>
              <a:rPr lang="en-US" dirty="0">
                <a:solidFill>
                  <a:srgbClr val="C00000"/>
                </a:solidFill>
              </a:rPr>
              <a:t>easy to assimilate </a:t>
            </a:r>
            <a:r>
              <a:rPr lang="en-US" dirty="0"/>
              <a:t>by humans.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learning and classification </a:t>
            </a:r>
            <a:r>
              <a:rPr lang="en-US" dirty="0"/>
              <a:t>steps of decision tree induction are </a:t>
            </a:r>
            <a:r>
              <a:rPr lang="en-US" dirty="0">
                <a:solidFill>
                  <a:srgbClr val="C00000"/>
                </a:solidFill>
              </a:rPr>
              <a:t>simple and fast</a:t>
            </a:r>
            <a:r>
              <a:rPr lang="en-US" dirty="0"/>
              <a:t>.</a:t>
            </a:r>
          </a:p>
          <a:p>
            <a:r>
              <a:rPr lang="en-US" dirty="0"/>
              <a:t>Decision tree classifiers have </a:t>
            </a:r>
            <a:r>
              <a:rPr lang="en-US" dirty="0">
                <a:solidFill>
                  <a:srgbClr val="C00000"/>
                </a:solidFill>
              </a:rPr>
              <a:t>good accuracy</a:t>
            </a:r>
            <a:r>
              <a:rPr lang="en-US" dirty="0"/>
              <a:t>(generally). Success depend on the data at hand. </a:t>
            </a:r>
          </a:p>
          <a:p>
            <a:r>
              <a:rPr lang="en-US" dirty="0"/>
              <a:t>Used for classification in many application areas, such as medicine, manufacturing and production, financial analysis, astronomy, and molecular biology.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7680960" cy="1371600"/>
          </a:xfrm>
        </p:spPr>
        <p:txBody>
          <a:bodyPr/>
          <a:lstStyle/>
          <a:p>
            <a:r>
              <a:rPr lang="en-US" b="1" dirty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During the late 1970s and early 1980s, </a:t>
            </a:r>
            <a:r>
              <a:rPr lang="en-US" dirty="0">
                <a:solidFill>
                  <a:srgbClr val="3333FF"/>
                </a:solidFill>
              </a:rPr>
              <a:t>J. Ross Quinlan</a:t>
            </a:r>
            <a:r>
              <a:rPr lang="en-US" dirty="0"/>
              <a:t>, a researcher in machine learning, developed a decision tree algorithm known as </a:t>
            </a:r>
            <a:r>
              <a:rPr lang="en-US" dirty="0">
                <a:solidFill>
                  <a:srgbClr val="3333FF"/>
                </a:solidFill>
              </a:rPr>
              <a:t>ID3</a:t>
            </a:r>
            <a:r>
              <a:rPr lang="en-US" dirty="0"/>
              <a:t> (Iterative </a:t>
            </a:r>
            <a:r>
              <a:rPr lang="en-US" dirty="0" err="1"/>
              <a:t>Dichotomiser</a:t>
            </a:r>
            <a:r>
              <a:rPr lang="en-US" dirty="0"/>
              <a:t>), later extended </a:t>
            </a:r>
            <a:r>
              <a:rPr lang="en-US" dirty="0" smtClean="0"/>
              <a:t>to </a:t>
            </a:r>
            <a:r>
              <a:rPr lang="en-US" dirty="0">
                <a:solidFill>
                  <a:srgbClr val="3333FF"/>
                </a:solidFill>
              </a:rPr>
              <a:t>C4.5 </a:t>
            </a:r>
            <a:r>
              <a:rPr lang="en-US" dirty="0"/>
              <a:t>-</a:t>
            </a:r>
            <a:r>
              <a:rPr lang="en-IN" dirty="0"/>
              <a:t>a </a:t>
            </a:r>
            <a:r>
              <a:rPr lang="en-US" dirty="0"/>
              <a:t>benchmark to which newer supervised learning algorithms are often compared</a:t>
            </a:r>
          </a:p>
          <a:p>
            <a:r>
              <a:rPr lang="en-US" dirty="0">
                <a:solidFill>
                  <a:srgbClr val="3333FF"/>
                </a:solidFill>
              </a:rPr>
              <a:t>CART</a:t>
            </a:r>
            <a:r>
              <a:rPr lang="en-US" dirty="0"/>
              <a:t>(1984)-</a:t>
            </a:r>
            <a:r>
              <a:rPr lang="en-US" i="1" dirty="0"/>
              <a:t>Classification and Regression Trees</a:t>
            </a:r>
            <a:r>
              <a:rPr lang="en-US" dirty="0"/>
              <a:t>) by a group of statisticians, </a:t>
            </a:r>
            <a:r>
              <a:rPr lang="en-IN" dirty="0"/>
              <a:t>described the generation of </a:t>
            </a:r>
            <a:r>
              <a:rPr lang="en-US" dirty="0"/>
              <a:t>binary decision trees. </a:t>
            </a:r>
          </a:p>
          <a:p>
            <a:r>
              <a:rPr lang="en-US" dirty="0"/>
              <a:t>ID3, C4.5, and CART adopt a </a:t>
            </a:r>
            <a:r>
              <a:rPr lang="en-US" dirty="0">
                <a:solidFill>
                  <a:srgbClr val="3333FF"/>
                </a:solidFill>
              </a:rPr>
              <a:t>greedy</a:t>
            </a:r>
            <a:r>
              <a:rPr lang="en-US" dirty="0"/>
              <a:t> (i.e., nonbacktracking) </a:t>
            </a:r>
            <a:r>
              <a:rPr lang="en-US" dirty="0">
                <a:solidFill>
                  <a:srgbClr val="3333FF"/>
                </a:solidFill>
              </a:rPr>
              <a:t>approach</a:t>
            </a:r>
            <a:r>
              <a:rPr lang="en-US" dirty="0"/>
              <a:t> in which decision trees are constructed in </a:t>
            </a:r>
            <a:r>
              <a:rPr lang="en-US" dirty="0">
                <a:solidFill>
                  <a:srgbClr val="3333FF"/>
                </a:solidFill>
              </a:rPr>
              <a:t>a top-down recursive divide-and-conquer manner.</a:t>
            </a:r>
          </a:p>
          <a:p>
            <a:r>
              <a:rPr lang="en-US" dirty="0"/>
              <a:t>ID3 and CART were </a:t>
            </a:r>
            <a:r>
              <a:rPr lang="en-US" dirty="0">
                <a:solidFill>
                  <a:srgbClr val="3333FF"/>
                </a:solidFill>
              </a:rPr>
              <a:t>invented independently </a:t>
            </a:r>
            <a:r>
              <a:rPr lang="en-US" dirty="0"/>
              <a:t>of one another at around the same time, </a:t>
            </a:r>
            <a:r>
              <a:rPr lang="en-US" dirty="0">
                <a:solidFill>
                  <a:srgbClr val="3333FF"/>
                </a:solidFill>
              </a:rPr>
              <a:t>yet</a:t>
            </a:r>
            <a:r>
              <a:rPr lang="en-US" dirty="0"/>
              <a:t> follow a </a:t>
            </a:r>
            <a:r>
              <a:rPr lang="en-US" dirty="0">
                <a:solidFill>
                  <a:srgbClr val="3333FF"/>
                </a:solidFill>
              </a:rPr>
              <a:t>similar approach</a:t>
            </a:r>
            <a:r>
              <a:rPr lang="en-US" dirty="0"/>
              <a:t> for learning decision trees from training tuples. </a:t>
            </a:r>
          </a:p>
          <a:p>
            <a:r>
              <a:rPr lang="en-US" dirty="0"/>
              <a:t>These </a:t>
            </a:r>
            <a:r>
              <a:rPr lang="en-US" dirty="0">
                <a:solidFill>
                  <a:srgbClr val="3333FF"/>
                </a:solidFill>
              </a:rPr>
              <a:t>two cornerstone algorithms </a:t>
            </a:r>
            <a:r>
              <a:rPr lang="en-US" dirty="0"/>
              <a:t>for decision tree induction.</a:t>
            </a:r>
          </a:p>
        </p:txBody>
      </p:sp>
    </p:spTree>
    <p:extLst>
      <p:ext uri="{BB962C8B-B14F-4D97-AF65-F5344CB8AC3E}">
        <p14:creationId xmlns:p14="http://schemas.microsoft.com/office/powerpoint/2010/main" val="17628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3B04-FE3B-4A5B-8314-B4BA00A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A2860-10D2-4CCE-8C58-1C038323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6610315"/>
            <a:ext cx="4639322" cy="247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AE624-052B-4012-9380-E64D6790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16" y="166232"/>
            <a:ext cx="657316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7680960" cy="1371600"/>
          </a:xfrm>
        </p:spPr>
        <p:txBody>
          <a:bodyPr/>
          <a:lstStyle/>
          <a:p>
            <a:r>
              <a:rPr lang="en-US" b="1" dirty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43000"/>
            <a:ext cx="8229600" cy="5486400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Three parameters: </a:t>
            </a:r>
            <a:r>
              <a:rPr lang="en-US" sz="2000" i="1" dirty="0"/>
              <a:t>D(data partition), attribute list, and Attribute selection method.</a:t>
            </a:r>
          </a:p>
          <a:p>
            <a:pPr lvl="2"/>
            <a:r>
              <a:rPr lang="en-US" sz="2000" dirty="0"/>
              <a:t>Initially D is the </a:t>
            </a:r>
            <a:r>
              <a:rPr lang="en-US" sz="2000" dirty="0">
                <a:solidFill>
                  <a:srgbClr val="3333FF"/>
                </a:solidFill>
              </a:rPr>
              <a:t>complete set of training </a:t>
            </a:r>
            <a:r>
              <a:rPr lang="en-US" sz="2000" dirty="0" err="1">
                <a:solidFill>
                  <a:srgbClr val="3333FF"/>
                </a:solidFill>
              </a:rPr>
              <a:t>tuples</a:t>
            </a:r>
            <a:r>
              <a:rPr lang="en-US" sz="2000" dirty="0">
                <a:solidFill>
                  <a:srgbClr val="3333FF"/>
                </a:solidFill>
              </a:rPr>
              <a:t> and their associated class labels.</a:t>
            </a:r>
          </a:p>
          <a:p>
            <a:pPr lvl="2"/>
            <a:r>
              <a:rPr lang="en-US" sz="2000" i="1" dirty="0"/>
              <a:t>Attribute list is </a:t>
            </a:r>
            <a:r>
              <a:rPr lang="en-US" sz="2000" i="1" dirty="0">
                <a:solidFill>
                  <a:srgbClr val="3333FF"/>
                </a:solidFill>
              </a:rPr>
              <a:t>a list of </a:t>
            </a:r>
            <a:r>
              <a:rPr lang="en-US" sz="2000" dirty="0">
                <a:solidFill>
                  <a:srgbClr val="3333FF"/>
                </a:solidFill>
              </a:rPr>
              <a:t>attributes describing the </a:t>
            </a:r>
            <a:r>
              <a:rPr lang="en-US" sz="2000" dirty="0" err="1">
                <a:solidFill>
                  <a:srgbClr val="3333FF"/>
                </a:solidFill>
              </a:rPr>
              <a:t>tuples</a:t>
            </a:r>
            <a:endParaRPr lang="en-US" sz="2000" dirty="0">
              <a:solidFill>
                <a:srgbClr val="3333FF"/>
              </a:solidFill>
            </a:endParaRPr>
          </a:p>
          <a:p>
            <a:pPr lvl="2"/>
            <a:r>
              <a:rPr lang="en-US" sz="2000" i="1" dirty="0"/>
              <a:t>Attribute selection method </a:t>
            </a:r>
            <a:r>
              <a:rPr lang="en-US" sz="2000" dirty="0"/>
              <a:t>employs </a:t>
            </a:r>
            <a:r>
              <a:rPr lang="en-US" sz="2000" dirty="0">
                <a:solidFill>
                  <a:srgbClr val="3333FF"/>
                </a:solidFill>
              </a:rPr>
              <a:t>an attribute selection measure</a:t>
            </a:r>
            <a:r>
              <a:rPr lang="en-US" sz="2000" dirty="0"/>
              <a:t>, such as </a:t>
            </a:r>
            <a:r>
              <a:rPr lang="en-US" sz="2000" dirty="0">
                <a:solidFill>
                  <a:srgbClr val="C00000"/>
                </a:solidFill>
              </a:rPr>
              <a:t>information gain </a:t>
            </a:r>
            <a:r>
              <a:rPr lang="en-US" sz="2000" dirty="0"/>
              <a:t>or the </a:t>
            </a:r>
            <a:r>
              <a:rPr lang="en-US" sz="2000" dirty="0" err="1">
                <a:solidFill>
                  <a:srgbClr val="C00000"/>
                </a:solidFill>
              </a:rPr>
              <a:t>gini</a:t>
            </a:r>
            <a:r>
              <a:rPr lang="en-US" sz="2000" dirty="0">
                <a:solidFill>
                  <a:srgbClr val="C00000"/>
                </a:solidFill>
              </a:rPr>
              <a:t> index</a:t>
            </a:r>
            <a:endParaRPr lang="en-US" sz="2000" i="1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The tree starts as a single node, </a:t>
            </a:r>
            <a:r>
              <a:rPr lang="en-US" sz="2000" i="1" dirty="0"/>
              <a:t>N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 err="1"/>
              <a:t>tuples</a:t>
            </a:r>
            <a:r>
              <a:rPr lang="en-US" sz="2000" dirty="0"/>
              <a:t> in </a:t>
            </a:r>
            <a:r>
              <a:rPr lang="en-US" sz="2000" i="1" dirty="0"/>
              <a:t>D are all of the same class, then node N becomes a leaf and is labeled </a:t>
            </a:r>
            <a:r>
              <a:rPr lang="en-US" sz="2000" dirty="0"/>
              <a:t>with that class</a:t>
            </a:r>
          </a:p>
          <a:p>
            <a:pPr lvl="1"/>
            <a:r>
              <a:rPr lang="en-US" sz="2000" dirty="0"/>
              <a:t>Otherwise, the algorithm calls </a:t>
            </a:r>
            <a:r>
              <a:rPr lang="en-US" sz="2000" i="1" dirty="0"/>
              <a:t>Attribute selection method to determine the splitting </a:t>
            </a:r>
            <a:r>
              <a:rPr lang="en-US" sz="2000" dirty="0"/>
              <a:t>criterion.</a:t>
            </a:r>
          </a:p>
          <a:p>
            <a:pPr lvl="1"/>
            <a:r>
              <a:rPr lang="en-US" sz="2000" dirty="0"/>
              <a:t>The node </a:t>
            </a:r>
            <a:r>
              <a:rPr lang="en-US" sz="2000" i="1" dirty="0"/>
              <a:t>N is labeled with the splitting criterion</a:t>
            </a:r>
          </a:p>
          <a:p>
            <a:pPr lvl="2"/>
            <a:r>
              <a:rPr lang="en-US" sz="2000" i="1" dirty="0"/>
              <a:t>Discrete-valued</a:t>
            </a:r>
          </a:p>
          <a:p>
            <a:pPr lvl="2"/>
            <a:r>
              <a:rPr lang="en-US" sz="2000" i="1" dirty="0"/>
              <a:t>Continuous-valued</a:t>
            </a:r>
          </a:p>
          <a:p>
            <a:pPr lvl="2"/>
            <a:r>
              <a:rPr lang="en-US" sz="2000" i="1" dirty="0"/>
              <a:t>Discrete-valued and a binary tree must be produced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105400"/>
            <a:ext cx="7543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914400" lvl="1" indent="-457200">
              <a:buAutoNum type="alphaLcParenR"/>
            </a:pPr>
            <a:r>
              <a:rPr lang="en-US" sz="2000" i="1" dirty="0"/>
              <a:t>A is discrete-valued</a:t>
            </a:r>
          </a:p>
          <a:p>
            <a:pPr marL="971550" lvl="1" indent="-514350">
              <a:buAutoNum type="alphaLcParenR"/>
            </a:pPr>
            <a:r>
              <a:rPr lang="en-US" sz="2000" i="1" dirty="0"/>
              <a:t>A is continuous-valued, A&lt;=  split point and A &gt; split point </a:t>
            </a:r>
          </a:p>
          <a:p>
            <a:r>
              <a:rPr lang="en-US" sz="2000" i="1" dirty="0"/>
              <a:t>        c)      A is discrete-valued </a:t>
            </a:r>
            <a:r>
              <a:rPr lang="en-US" sz="2000" dirty="0"/>
              <a:t>and a binary tree must be produced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Uses the same process recursively to form a decision tree for the </a:t>
            </a:r>
            <a:r>
              <a:rPr lang="en-US" sz="2400" dirty="0" err="1"/>
              <a:t>tuples</a:t>
            </a:r>
            <a:endParaRPr lang="en-US" sz="2400" dirty="0"/>
          </a:p>
          <a:p>
            <a:pPr lvl="1"/>
            <a:r>
              <a:rPr lang="en-US" sz="2400" dirty="0"/>
              <a:t>Recursive partitioning stops only when</a:t>
            </a:r>
          </a:p>
          <a:p>
            <a:pPr lvl="2"/>
            <a:r>
              <a:rPr lang="en-US" sz="2400" dirty="0"/>
              <a:t>All of the </a:t>
            </a:r>
            <a:r>
              <a:rPr lang="en-US" sz="2400" dirty="0" err="1"/>
              <a:t>tuples</a:t>
            </a:r>
            <a:r>
              <a:rPr lang="en-US" sz="2400" dirty="0"/>
              <a:t> in partition </a:t>
            </a:r>
            <a:r>
              <a:rPr lang="en-US" sz="2400" i="1" dirty="0"/>
              <a:t>D (represented at node N) belong to the same class</a:t>
            </a:r>
          </a:p>
          <a:p>
            <a:pPr lvl="2"/>
            <a:r>
              <a:rPr lang="en-US" sz="2400" dirty="0"/>
              <a:t>There are no remaining attributes on which the </a:t>
            </a:r>
            <a:r>
              <a:rPr lang="en-US" sz="2400" dirty="0" err="1"/>
              <a:t>tuples</a:t>
            </a:r>
            <a:r>
              <a:rPr lang="en-US" sz="2400" dirty="0"/>
              <a:t> may be further partitioned</a:t>
            </a:r>
          </a:p>
          <a:p>
            <a:pPr lvl="2"/>
            <a:r>
              <a:rPr lang="en-US" sz="2400" dirty="0"/>
              <a:t>There are no </a:t>
            </a:r>
            <a:r>
              <a:rPr lang="en-US" sz="2400" dirty="0" err="1"/>
              <a:t>tuples</a:t>
            </a:r>
            <a:r>
              <a:rPr lang="en-US" sz="2400" dirty="0"/>
              <a:t> for a given branch, that is, a partition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j</a:t>
            </a:r>
            <a:r>
              <a:rPr lang="en-US" sz="2400" i="1" dirty="0"/>
              <a:t> is empty</a:t>
            </a:r>
            <a:endParaRPr lang="en-US" sz="2400" dirty="0"/>
          </a:p>
          <a:p>
            <a:pPr lvl="1"/>
            <a:r>
              <a:rPr lang="en-US" sz="2400" dirty="0"/>
              <a:t>The resulting decision tree is returned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the splitting criterion that “best” separates a given data partition, </a:t>
            </a:r>
            <a:r>
              <a:rPr lang="en-US" i="1" dirty="0"/>
              <a:t>D, of class-labeled training </a:t>
            </a:r>
            <a:r>
              <a:rPr lang="en-US" i="1" dirty="0" err="1"/>
              <a:t>tuples</a:t>
            </a:r>
            <a:r>
              <a:rPr lang="en-US" i="1" dirty="0"/>
              <a:t> into individual </a:t>
            </a:r>
            <a:r>
              <a:rPr lang="en-US" dirty="0"/>
              <a:t>classes</a:t>
            </a:r>
          </a:p>
          <a:p>
            <a:r>
              <a:rPr lang="en-US" dirty="0"/>
              <a:t>Also known as </a:t>
            </a:r>
            <a:r>
              <a:rPr lang="en-US" dirty="0">
                <a:solidFill>
                  <a:srgbClr val="3333FF"/>
                </a:solidFill>
              </a:rPr>
              <a:t>splitting rules</a:t>
            </a:r>
          </a:p>
          <a:p>
            <a:r>
              <a:rPr lang="en-US" dirty="0"/>
              <a:t>Three popular attribute selection measures—</a:t>
            </a:r>
          </a:p>
          <a:p>
            <a:pPr lvl="1"/>
            <a:r>
              <a:rPr lang="en-US" i="1" dirty="0"/>
              <a:t>Information gain</a:t>
            </a:r>
          </a:p>
          <a:p>
            <a:pPr lvl="1"/>
            <a:r>
              <a:rPr lang="en-US" i="1" dirty="0"/>
              <a:t>Gain ratio</a:t>
            </a:r>
          </a:p>
          <a:p>
            <a:pPr lvl="1"/>
            <a:r>
              <a:rPr lang="en-US" i="1" dirty="0" err="1"/>
              <a:t>Gini</a:t>
            </a:r>
            <a:r>
              <a:rPr lang="en-US" i="1" dirty="0"/>
              <a:t> index.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" y="-19050"/>
            <a:ext cx="7680960" cy="1371600"/>
          </a:xfrm>
        </p:spPr>
        <p:txBody>
          <a:bodyPr/>
          <a:lstStyle/>
          <a:p>
            <a:r>
              <a:rPr lang="en-US" b="1" dirty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>
            <a:normAutofit fontScale="92500"/>
          </a:bodyPr>
          <a:lstStyle/>
          <a:p>
            <a:r>
              <a:rPr lang="en-US" dirty="0"/>
              <a:t>Let node </a:t>
            </a:r>
            <a:r>
              <a:rPr lang="en-US" i="1" dirty="0"/>
              <a:t>N </a:t>
            </a:r>
            <a:r>
              <a:rPr lang="en-US" dirty="0"/>
              <a:t>represent or hold the tuples of partition </a:t>
            </a:r>
            <a:r>
              <a:rPr lang="en-US" i="1" dirty="0"/>
              <a:t>D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attribute with the highest information gain is chosen as the splitting attribute</a:t>
            </a:r>
            <a:r>
              <a:rPr lang="en-US" dirty="0"/>
              <a:t> for node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This attribute </a:t>
            </a:r>
            <a:r>
              <a:rPr lang="en-US" dirty="0">
                <a:solidFill>
                  <a:srgbClr val="C00000"/>
                </a:solidFill>
              </a:rPr>
              <a:t>minimizes the information needed to classify the tuples in the resulting partitions </a:t>
            </a:r>
            <a:r>
              <a:rPr lang="en-US" dirty="0"/>
              <a:t>and reflects the least randomness in these partitions.</a:t>
            </a:r>
          </a:p>
          <a:p>
            <a:r>
              <a:rPr lang="en-US" dirty="0"/>
              <a:t>The approach </a:t>
            </a:r>
            <a:r>
              <a:rPr lang="en-US" dirty="0">
                <a:solidFill>
                  <a:srgbClr val="C00000"/>
                </a:solidFill>
              </a:rPr>
              <a:t>minimizes the expected number of tests needed </a:t>
            </a:r>
            <a:r>
              <a:rPr lang="en-US" dirty="0"/>
              <a:t>to classify a given tuple and guarantees that a simple tree is found</a:t>
            </a:r>
            <a:r>
              <a:rPr lang="en-US" dirty="0" smtClean="0"/>
              <a:t>.</a:t>
            </a:r>
          </a:p>
          <a:p>
            <a:r>
              <a:rPr lang="en-US" dirty="0"/>
              <a:t>The expected information needed to classify a tuple in </a:t>
            </a:r>
            <a:r>
              <a:rPr lang="en-US" i="1" dirty="0"/>
              <a:t>D </a:t>
            </a:r>
            <a:r>
              <a:rPr lang="en-US" dirty="0"/>
              <a:t>is given by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4200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5720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endParaRPr lang="en-US" sz="1700" dirty="0" smtClean="0"/>
          </a:p>
          <a:p>
            <a:pPr marL="225425" indent="-225425">
              <a:buFont typeface="Arial" pitchFamily="34" charset="0"/>
              <a:buChar char="•"/>
            </a:pPr>
            <a:endParaRPr lang="en-US" sz="1700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sz="1700" dirty="0" smtClean="0"/>
              <a:t> </a:t>
            </a:r>
            <a:r>
              <a:rPr lang="en-US" sz="1700" dirty="0"/>
              <a:t>p</a:t>
            </a:r>
            <a:r>
              <a:rPr lang="en-US" sz="1700" baseline="-25000" dirty="0"/>
              <a:t>i</a:t>
            </a:r>
            <a:r>
              <a:rPr lang="en-US" sz="1700" dirty="0"/>
              <a:t> is the probability that an arbitrary tuple in D belongs to class C</a:t>
            </a:r>
            <a:r>
              <a:rPr lang="en-US" sz="1700" baseline="-25000" dirty="0"/>
              <a:t>i</a:t>
            </a:r>
            <a:r>
              <a:rPr lang="en-US" sz="1700" dirty="0"/>
              <a:t> and is estimated by |</a:t>
            </a:r>
            <a:r>
              <a:rPr lang="en-US" sz="1700" dirty="0" err="1"/>
              <a:t>C</a:t>
            </a:r>
            <a:r>
              <a:rPr lang="en-US" sz="1700" baseline="-25000" dirty="0" err="1"/>
              <a:t>i,D</a:t>
            </a:r>
            <a:r>
              <a:rPr lang="en-US" sz="1700" dirty="0"/>
              <a:t>|/|D|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 Info(D</a:t>
            </a:r>
            <a:r>
              <a:rPr lang="en-US" sz="1700" dirty="0"/>
              <a:t>) is also known as the </a:t>
            </a:r>
            <a:r>
              <a:rPr lang="en-US" sz="1700" dirty="0">
                <a:solidFill>
                  <a:srgbClr val="3333FF"/>
                </a:solidFill>
              </a:rPr>
              <a:t>entropy of D.</a:t>
            </a:r>
          </a:p>
          <a:p>
            <a:endParaRPr kumimoji="0" lang="en-US" sz="17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8DC7-77FA-4032-93AB-0DFD6DBF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B5A5-EEC8-46D9-BCF2-8E534F7E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2240280"/>
          </a:xfrm>
        </p:spPr>
        <p:txBody>
          <a:bodyPr>
            <a:normAutofit/>
          </a:bodyPr>
          <a:lstStyle/>
          <a:p>
            <a:r>
              <a:rPr lang="en-US" sz="2000" dirty="0"/>
              <a:t>Two </a:t>
            </a:r>
            <a:r>
              <a:rPr lang="en-US" sz="2000" dirty="0">
                <a:solidFill>
                  <a:srgbClr val="3333FF"/>
                </a:solidFill>
              </a:rPr>
              <a:t>forms of data analysis</a:t>
            </a:r>
            <a:r>
              <a:rPr lang="en-US" sz="2000" dirty="0"/>
              <a:t>.</a:t>
            </a:r>
          </a:p>
          <a:p>
            <a:r>
              <a:rPr lang="en-US" sz="2000" dirty="0"/>
              <a:t> Used to </a:t>
            </a:r>
            <a:r>
              <a:rPr lang="en-US" sz="2000" dirty="0">
                <a:solidFill>
                  <a:srgbClr val="3333FF"/>
                </a:solidFill>
              </a:rPr>
              <a:t>extract models </a:t>
            </a:r>
            <a:r>
              <a:rPr lang="en-US" sz="2000" dirty="0"/>
              <a:t>describing important data classes or to </a:t>
            </a:r>
            <a:r>
              <a:rPr lang="en-US" sz="2000" dirty="0">
                <a:solidFill>
                  <a:srgbClr val="3333FF"/>
                </a:solidFill>
              </a:rPr>
              <a:t>predict future data trends</a:t>
            </a:r>
            <a:r>
              <a:rPr lang="en-US" sz="2000" dirty="0"/>
              <a:t>. </a:t>
            </a:r>
          </a:p>
          <a:p>
            <a:r>
              <a:rPr lang="en-US" sz="2000" dirty="0"/>
              <a:t>Help provide us with </a:t>
            </a:r>
            <a:r>
              <a:rPr lang="en-US" sz="2000" dirty="0">
                <a:solidFill>
                  <a:srgbClr val="3333FF"/>
                </a:solidFill>
              </a:rPr>
              <a:t>a better understanding of the data </a:t>
            </a:r>
            <a:r>
              <a:rPr lang="en-US" sz="2000" dirty="0"/>
              <a:t>at large.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3EFFF7-11DC-4385-B5EF-094551C6C797}"/>
              </a:ext>
            </a:extLst>
          </p:cNvPr>
          <p:cNvCxnSpPr>
            <a:cxnSpLocks/>
          </p:cNvCxnSpPr>
          <p:nvPr/>
        </p:nvCxnSpPr>
        <p:spPr>
          <a:xfrm>
            <a:off x="12298680" y="6720840"/>
            <a:ext cx="1828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0"/>
            <a:ext cx="373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5720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04801"/>
            <a:ext cx="8229600" cy="3886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To partition the </a:t>
            </a:r>
            <a:r>
              <a:rPr lang="en-US" sz="3200" dirty="0" err="1"/>
              <a:t>tuples</a:t>
            </a:r>
            <a:r>
              <a:rPr lang="en-US" sz="3200" dirty="0"/>
              <a:t> in </a:t>
            </a:r>
            <a:r>
              <a:rPr lang="en-US" sz="3200" i="1" dirty="0"/>
              <a:t>D on some attribute A having v distinct </a:t>
            </a:r>
            <a:r>
              <a:rPr lang="en-US" sz="3200" dirty="0"/>
              <a:t>values, {</a:t>
            </a:r>
            <a:r>
              <a:rPr lang="en-US" sz="3200" i="1" dirty="0"/>
              <a:t>a</a:t>
            </a:r>
            <a:r>
              <a:rPr lang="en-US" sz="3200" i="1" baseline="-25000" dirty="0"/>
              <a:t>1</a:t>
            </a:r>
            <a:r>
              <a:rPr lang="en-US" sz="3200" i="1" dirty="0"/>
              <a:t>, a</a:t>
            </a:r>
            <a:r>
              <a:rPr lang="en-US" sz="3200" i="1" baseline="-25000" dirty="0"/>
              <a:t>2</a:t>
            </a:r>
            <a:r>
              <a:rPr lang="en-US" sz="3200" i="1" dirty="0"/>
              <a:t>,…, </a:t>
            </a:r>
            <a:r>
              <a:rPr lang="en-US" sz="3200" i="1" dirty="0" err="1"/>
              <a:t>a</a:t>
            </a:r>
            <a:r>
              <a:rPr lang="en-US" sz="3200" i="1" baseline="-25000" dirty="0" err="1"/>
              <a:t>v</a:t>
            </a:r>
            <a:r>
              <a:rPr lang="en-US" sz="3200" i="1" dirty="0"/>
              <a:t>}.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i="1" dirty="0"/>
              <a:t> If A is </a:t>
            </a:r>
            <a:r>
              <a:rPr lang="en-US" sz="3200" i="1" dirty="0">
                <a:solidFill>
                  <a:srgbClr val="3333FF"/>
                </a:solidFill>
              </a:rPr>
              <a:t>discrete-valued</a:t>
            </a:r>
            <a:r>
              <a:rPr lang="en-US" sz="3200" i="1" dirty="0"/>
              <a:t>, </a:t>
            </a:r>
            <a:r>
              <a:rPr lang="en-US" sz="3200" dirty="0"/>
              <a:t>these values correspond directly to the </a:t>
            </a:r>
            <a:r>
              <a:rPr lang="en-US" sz="3200" i="1" dirty="0"/>
              <a:t>v outcomes of a test on A.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i="1" dirty="0"/>
              <a:t>Attribute A can be used </a:t>
            </a:r>
            <a:r>
              <a:rPr lang="en-US" sz="3200" dirty="0"/>
              <a:t>to split </a:t>
            </a:r>
            <a:r>
              <a:rPr lang="en-US" sz="3200" i="1" dirty="0"/>
              <a:t>D into v partitions or subsets, {D</a:t>
            </a:r>
            <a:r>
              <a:rPr lang="en-US" sz="3200" i="1" baseline="-25000" dirty="0"/>
              <a:t>1</a:t>
            </a:r>
            <a:r>
              <a:rPr lang="en-US" sz="3200" i="1" dirty="0"/>
              <a:t>, D</a:t>
            </a:r>
            <a:r>
              <a:rPr lang="en-US" sz="3200" i="1" baseline="-25000" dirty="0"/>
              <a:t>2</a:t>
            </a:r>
            <a:r>
              <a:rPr lang="en-US" sz="3200" i="1" dirty="0"/>
              <a:t>,…, </a:t>
            </a:r>
            <a:r>
              <a:rPr lang="en-US" sz="3200" i="1" dirty="0" err="1"/>
              <a:t>D</a:t>
            </a:r>
            <a:r>
              <a:rPr lang="en-US" sz="3200" i="1" baseline="-25000" dirty="0" err="1"/>
              <a:t>v</a:t>
            </a:r>
            <a:r>
              <a:rPr lang="en-US" sz="3200" i="1" dirty="0"/>
              <a:t>},where </a:t>
            </a:r>
            <a:r>
              <a:rPr lang="en-US" sz="3200" i="1" dirty="0" err="1"/>
              <a:t>D</a:t>
            </a:r>
            <a:r>
              <a:rPr lang="en-US" sz="3200" i="1" baseline="-25000" dirty="0" err="1"/>
              <a:t>j</a:t>
            </a:r>
            <a:r>
              <a:rPr lang="en-US" sz="3200" i="1" dirty="0"/>
              <a:t> contains those </a:t>
            </a:r>
            <a:r>
              <a:rPr lang="en-US" sz="3200" i="1" dirty="0" err="1"/>
              <a:t>tuples</a:t>
            </a:r>
            <a:r>
              <a:rPr lang="en-US" sz="3200" i="1" dirty="0"/>
              <a:t> in D that have outcome </a:t>
            </a:r>
            <a:r>
              <a:rPr lang="en-US" sz="3200" i="1" dirty="0" err="1"/>
              <a:t>a</a:t>
            </a:r>
            <a:r>
              <a:rPr lang="en-US" sz="3200" i="1" baseline="-25000" dirty="0" err="1"/>
              <a:t>j</a:t>
            </a:r>
            <a:r>
              <a:rPr lang="en-US" sz="3200" i="1" dirty="0"/>
              <a:t> of A.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i="1" dirty="0"/>
              <a:t>These partitions would correspond to the branches grown </a:t>
            </a:r>
            <a:r>
              <a:rPr lang="en-US" sz="3200" dirty="0"/>
              <a:t>from node </a:t>
            </a:r>
            <a:r>
              <a:rPr lang="en-US" sz="3200" i="1" dirty="0"/>
              <a:t>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i="1" dirty="0">
                <a:solidFill>
                  <a:srgbClr val="C00000"/>
                </a:solidFill>
              </a:rPr>
              <a:t>Information gain </a:t>
            </a:r>
            <a:r>
              <a:rPr lang="en-US" sz="3200" i="1" dirty="0"/>
              <a:t>is defined as the difference between the original information requirement (i.e., based on just the proportion of classes) and the new requirement (i.e., obtained after partitioning on A).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5772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648200"/>
            <a:ext cx="8686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Table presents </a:t>
            </a:r>
            <a:r>
              <a:rPr lang="en-US" dirty="0"/>
              <a:t>a training </a:t>
            </a:r>
            <a:r>
              <a:rPr lang="en-US" dirty="0" smtClean="0"/>
              <a:t>set, </a:t>
            </a:r>
            <a:r>
              <a:rPr lang="en-US" i="1" dirty="0" smtClean="0"/>
              <a:t>D</a:t>
            </a:r>
            <a:r>
              <a:rPr lang="en-US" dirty="0"/>
              <a:t>, of class-labeled tuples randomly selected from the </a:t>
            </a:r>
            <a:r>
              <a:rPr lang="en-US" i="1" dirty="0" err="1"/>
              <a:t>AllElectronics</a:t>
            </a:r>
            <a:r>
              <a:rPr lang="en-US" i="1" dirty="0"/>
              <a:t> </a:t>
            </a:r>
            <a:r>
              <a:rPr lang="en-US" dirty="0"/>
              <a:t>customer database.</a:t>
            </a:r>
          </a:p>
          <a:p>
            <a:r>
              <a:rPr lang="en-US" dirty="0" smtClean="0"/>
              <a:t>Each </a:t>
            </a:r>
            <a:r>
              <a:rPr lang="en-US" dirty="0"/>
              <a:t>attribute is discrete-valued.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label attribute, </a:t>
            </a:r>
            <a:r>
              <a:rPr lang="en-US" b="1" i="1" dirty="0" smtClean="0">
                <a:solidFill>
                  <a:srgbClr val="0070C0"/>
                </a:solidFill>
              </a:rPr>
              <a:t>buys computer</a:t>
            </a:r>
            <a:r>
              <a:rPr lang="en-US" dirty="0"/>
              <a:t>, has two distinct values (namely, </a:t>
            </a:r>
            <a:r>
              <a:rPr lang="en-US" i="1" dirty="0" smtClean="0"/>
              <a:t>yes</a:t>
            </a:r>
            <a:r>
              <a:rPr lang="en-US" i="1" dirty="0"/>
              <a:t>, </a:t>
            </a:r>
            <a:r>
              <a:rPr lang="en-US" i="1" dirty="0" smtClean="0"/>
              <a:t>no</a:t>
            </a:r>
            <a:r>
              <a:rPr lang="en-US" dirty="0" smtClean="0"/>
              <a:t>); </a:t>
            </a:r>
            <a:r>
              <a:rPr lang="en-US" dirty="0"/>
              <a:t>therefore, there are two </a:t>
            </a:r>
            <a:r>
              <a:rPr lang="en-US" dirty="0" smtClean="0"/>
              <a:t>distinct classes </a:t>
            </a:r>
            <a:r>
              <a:rPr lang="en-US" dirty="0"/>
              <a:t>(that is, </a:t>
            </a:r>
            <a:r>
              <a:rPr lang="en-US" i="1" dirty="0"/>
              <a:t>m </a:t>
            </a:r>
            <a:r>
              <a:rPr lang="en-US" dirty="0"/>
              <a:t>= 2).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class </a:t>
            </a:r>
            <a:r>
              <a:rPr lang="en-US" i="1" dirty="0"/>
              <a:t>C</a:t>
            </a:r>
            <a:r>
              <a:rPr lang="en-US" dirty="0"/>
              <a:t>1 correspond to </a:t>
            </a:r>
            <a:r>
              <a:rPr lang="en-US" b="1" i="1" dirty="0">
                <a:solidFill>
                  <a:srgbClr val="00B050"/>
                </a:solidFill>
              </a:rPr>
              <a:t>yes</a:t>
            </a:r>
            <a:r>
              <a:rPr lang="en-US" i="1" dirty="0"/>
              <a:t> </a:t>
            </a:r>
            <a:r>
              <a:rPr lang="en-US" dirty="0"/>
              <a:t>and class </a:t>
            </a:r>
            <a:r>
              <a:rPr lang="en-US" i="1" dirty="0"/>
              <a:t>C</a:t>
            </a:r>
            <a:r>
              <a:rPr lang="en-US" dirty="0"/>
              <a:t>2 correspond to </a:t>
            </a:r>
            <a:r>
              <a:rPr lang="en-US" b="1" i="1" dirty="0">
                <a:solidFill>
                  <a:srgbClr val="C00000"/>
                </a:solidFill>
              </a:rPr>
              <a:t>no</a:t>
            </a:r>
            <a:r>
              <a:rPr lang="en-US" i="1" dirty="0"/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618" y="76200"/>
            <a:ext cx="5772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4511099"/>
            <a:ext cx="3638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/>
          <a:srcRect l="4591" t="3061"/>
          <a:stretch/>
        </p:blipFill>
        <p:spPr bwMode="auto">
          <a:xfrm>
            <a:off x="5394830" y="1535663"/>
            <a:ext cx="3806104" cy="5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4480501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0" y="5029200"/>
            <a:ext cx="5334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i="1" dirty="0" smtClean="0"/>
              <a:t>Gain(income</a:t>
            </a:r>
            <a:r>
              <a:rPr lang="en-US" sz="3200" i="1" dirty="0"/>
              <a:t>) = 0.029 bits, Gain(student) = 0.151 bits, and Gain(credit rating) = 0.048 bits</a:t>
            </a:r>
            <a:r>
              <a:rPr lang="en-US" sz="3200" i="1" dirty="0" smtClean="0"/>
              <a:t>.</a:t>
            </a:r>
            <a:endParaRPr lang="en-US" sz="3200" i="1" dirty="0"/>
          </a:p>
          <a:p>
            <a:pPr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attribute with the highest information gain is chosen as the splitting attribute for node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618" y="4162426"/>
            <a:ext cx="878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Next, we need to compute the expected information requirement for each attribute.</a:t>
            </a:r>
          </a:p>
          <a:p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5659582" y="4572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Minion-Regular"/>
              </a:rPr>
              <a:t>First, compute </a:t>
            </a:r>
            <a:r>
              <a:rPr lang="en-IN" dirty="0">
                <a:latin typeface="Minion-Regular"/>
              </a:rPr>
              <a:t>the expected</a:t>
            </a:r>
          </a:p>
          <a:p>
            <a:r>
              <a:rPr lang="en-US" dirty="0">
                <a:latin typeface="Minion-Regular"/>
              </a:rPr>
              <a:t>information needed to classify a tuple in </a:t>
            </a:r>
            <a:r>
              <a:rPr lang="en-US" i="1" dirty="0">
                <a:latin typeface="Times-Italic-8r"/>
              </a:rPr>
              <a:t>D</a:t>
            </a:r>
            <a:r>
              <a:rPr lang="en-US" dirty="0">
                <a:latin typeface="Minion-Regular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3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3401"/>
            <a:ext cx="7924800" cy="552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04801"/>
            <a:ext cx="8229600" cy="6400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Attribute </a:t>
            </a:r>
            <a:r>
              <a:rPr lang="en-US" sz="2400" i="1" dirty="0"/>
              <a:t>A is </a:t>
            </a:r>
            <a:r>
              <a:rPr lang="en-US" sz="2400" i="1" dirty="0">
                <a:solidFill>
                  <a:srgbClr val="3333FF"/>
                </a:solidFill>
              </a:rPr>
              <a:t>continuous-valued</a:t>
            </a:r>
            <a:r>
              <a:rPr lang="en-US" sz="2400" i="1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i="1" dirty="0" err="1"/>
              <a:t>Eg</a:t>
            </a:r>
            <a:r>
              <a:rPr lang="en-US" sz="2400" i="1" dirty="0"/>
              <a:t>. we have the raw values for age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Determine the “best” split-point for </a:t>
            </a:r>
            <a:r>
              <a:rPr lang="en-US" sz="2400" i="1" dirty="0"/>
              <a:t>A, where the split-point is a threshold on A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First sort the values of </a:t>
            </a:r>
            <a:r>
              <a:rPr lang="en-US" sz="2400" i="1" dirty="0"/>
              <a:t>A in increasing order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The midpoint between each pair of adjacent values is considered as a possible split-point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Given </a:t>
            </a:r>
            <a:r>
              <a:rPr lang="en-US" sz="2400" i="1" dirty="0"/>
              <a:t>v values of A, then v-1 possible splits are evaluated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The midpoint between the values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/>
              <a:t> and a</a:t>
            </a:r>
            <a:r>
              <a:rPr lang="en-US" sz="2400" i="1" baseline="-25000" dirty="0"/>
              <a:t>i+1</a:t>
            </a:r>
            <a:r>
              <a:rPr lang="en-US" sz="2400" i="1" dirty="0"/>
              <a:t> of A is </a:t>
            </a:r>
            <a:r>
              <a:rPr lang="en-US" sz="2400" i="1" dirty="0">
                <a:solidFill>
                  <a:srgbClr val="3333FF"/>
                </a:solidFill>
              </a:rPr>
              <a:t>(a</a:t>
            </a:r>
            <a:r>
              <a:rPr lang="en-US" sz="2400" i="1" baseline="-25000" dirty="0">
                <a:solidFill>
                  <a:srgbClr val="3333FF"/>
                </a:solidFill>
              </a:rPr>
              <a:t>i</a:t>
            </a:r>
            <a:r>
              <a:rPr lang="en-US" sz="2400" i="1" dirty="0">
                <a:solidFill>
                  <a:srgbClr val="3333FF"/>
                </a:solidFill>
              </a:rPr>
              <a:t>+a</a:t>
            </a:r>
            <a:r>
              <a:rPr lang="en-US" sz="2400" i="1" baseline="-25000" dirty="0">
                <a:solidFill>
                  <a:srgbClr val="3333FF"/>
                </a:solidFill>
              </a:rPr>
              <a:t>i+1</a:t>
            </a:r>
            <a:r>
              <a:rPr lang="en-US" sz="2400" i="1" dirty="0">
                <a:solidFill>
                  <a:srgbClr val="3333FF"/>
                </a:solidFill>
              </a:rPr>
              <a:t>)/ 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For each possible split-point for </a:t>
            </a:r>
            <a:r>
              <a:rPr lang="en-US" sz="2400" i="1" dirty="0"/>
              <a:t>A, we evaluate </a:t>
            </a:r>
            <a:r>
              <a:rPr lang="en-US" sz="2400" i="1" dirty="0" err="1"/>
              <a:t>Info</a:t>
            </a:r>
            <a:r>
              <a:rPr lang="en-US" sz="2400" i="1" baseline="-25000" dirty="0" err="1"/>
              <a:t>A</a:t>
            </a:r>
            <a:r>
              <a:rPr lang="en-US" sz="2400" i="1" dirty="0"/>
              <a:t>(D), </a:t>
            </a:r>
            <a:r>
              <a:rPr lang="en-US" sz="2400" dirty="0"/>
              <a:t>where the number of partitions is 2, that is </a:t>
            </a:r>
            <a:r>
              <a:rPr lang="en-US" sz="2400" i="1" dirty="0"/>
              <a:t>v = 2 (or j = 1,2)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The point with the minimum expected information requirement for </a:t>
            </a:r>
            <a:r>
              <a:rPr lang="en-US" sz="2400" i="1" dirty="0"/>
              <a:t>A is selected as the split point for A.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i="1" dirty="0"/>
              <a:t> D1 is the set of </a:t>
            </a:r>
            <a:r>
              <a:rPr lang="en-US" sz="2400" i="1" dirty="0" err="1"/>
              <a:t>tuples</a:t>
            </a:r>
            <a:r>
              <a:rPr lang="en-US" sz="2400" i="1" dirty="0"/>
              <a:t> in D satisfying </a:t>
            </a:r>
            <a:r>
              <a:rPr lang="en-US" sz="2400" i="1" dirty="0">
                <a:solidFill>
                  <a:srgbClr val="3333FF"/>
                </a:solidFill>
              </a:rPr>
              <a:t>A&lt;= split point</a:t>
            </a:r>
            <a:r>
              <a:rPr lang="en-US" sz="2400" i="1" dirty="0"/>
              <a:t>, and D2 is the set </a:t>
            </a:r>
            <a:r>
              <a:rPr lang="en-US" sz="2400" dirty="0"/>
              <a:t>of </a:t>
            </a:r>
            <a:r>
              <a:rPr lang="en-US" sz="2400" dirty="0" err="1"/>
              <a:t>tuples</a:t>
            </a:r>
            <a:r>
              <a:rPr lang="en-US" sz="2400" dirty="0"/>
              <a:t> in </a:t>
            </a:r>
            <a:r>
              <a:rPr lang="en-US" sz="2400" i="1" dirty="0"/>
              <a:t>D satisfying </a:t>
            </a:r>
            <a:r>
              <a:rPr lang="en-US" sz="2400" i="1" dirty="0">
                <a:solidFill>
                  <a:srgbClr val="3333FF"/>
                </a:solidFill>
              </a:rPr>
              <a:t>A &gt; split point</a:t>
            </a:r>
            <a:r>
              <a:rPr lang="en-US" sz="2400" i="1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attribute that acts as a </a:t>
            </a:r>
            <a:r>
              <a:rPr lang="en-US" dirty="0">
                <a:solidFill>
                  <a:srgbClr val="FF0000"/>
                </a:solidFill>
              </a:rPr>
              <a:t>unique identifier</a:t>
            </a:r>
            <a:r>
              <a:rPr lang="en-US" dirty="0"/>
              <a:t>, such as </a:t>
            </a:r>
            <a:r>
              <a:rPr lang="en-US" i="1" dirty="0">
                <a:solidFill>
                  <a:srgbClr val="FF0000"/>
                </a:solidFill>
              </a:rPr>
              <a:t>product_ ID.</a:t>
            </a:r>
          </a:p>
          <a:p>
            <a:r>
              <a:rPr lang="en-US" i="1" dirty="0"/>
              <a:t> </a:t>
            </a:r>
            <a:r>
              <a:rPr lang="en-US" dirty="0"/>
              <a:t>A split on product ID would result in a large number of partitions each one containing just  one </a:t>
            </a:r>
            <a:r>
              <a:rPr lang="en-US" dirty="0" err="1"/>
              <a:t>tuple</a:t>
            </a:r>
            <a:r>
              <a:rPr lang="en-US" dirty="0"/>
              <a:t>. </a:t>
            </a:r>
          </a:p>
          <a:p>
            <a:r>
              <a:rPr lang="en-US" dirty="0"/>
              <a:t>Because each partition is pure, the information required to classify data set </a:t>
            </a:r>
            <a:r>
              <a:rPr lang="en-US" i="1" dirty="0"/>
              <a:t>D based on this partitioning would be Info </a:t>
            </a:r>
            <a:r>
              <a:rPr lang="en-US" i="1" baseline="-25000" dirty="0" err="1"/>
              <a:t>product_ID</a:t>
            </a:r>
            <a:r>
              <a:rPr lang="en-US" i="1" dirty="0"/>
              <a:t>(D) = 0. </a:t>
            </a:r>
          </a:p>
          <a:p>
            <a:r>
              <a:rPr lang="en-US" i="1" dirty="0"/>
              <a:t>Therefore, the information </a:t>
            </a:r>
            <a:r>
              <a:rPr lang="en-US" dirty="0"/>
              <a:t>gained by partitioning on this attribute is </a:t>
            </a:r>
            <a:r>
              <a:rPr lang="en-US" dirty="0" smtClean="0"/>
              <a:t>maximal.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C4.5</a:t>
            </a:r>
            <a:r>
              <a:rPr lang="en-US" dirty="0"/>
              <a:t>, a successor of ID3, uses an extension to information gain known as </a:t>
            </a:r>
            <a:r>
              <a:rPr lang="en-US" i="1" dirty="0">
                <a:solidFill>
                  <a:srgbClr val="3333FF"/>
                </a:solidFill>
              </a:rPr>
              <a:t>gain </a:t>
            </a:r>
            <a:r>
              <a:rPr lang="en-US" i="1" dirty="0" smtClean="0">
                <a:solidFill>
                  <a:srgbClr val="3333FF"/>
                </a:solidFill>
              </a:rPr>
              <a:t>ratio.</a:t>
            </a:r>
            <a:endParaRPr lang="en-US" i="1" dirty="0">
              <a:solidFill>
                <a:srgbClr val="3333FF"/>
              </a:solidFill>
            </a:endParaRPr>
          </a:p>
          <a:p>
            <a:r>
              <a:rPr lang="en-US" i="1" dirty="0"/>
              <a:t> </a:t>
            </a:r>
            <a:r>
              <a:rPr lang="en-US" dirty="0"/>
              <a:t>It applies a kind of normalization to information gain using a “split information”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362200"/>
            <a:ext cx="3667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5" y="3352800"/>
            <a:ext cx="3267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495800"/>
            <a:ext cx="85344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err="1"/>
              <a:t>SplitInfo</a:t>
            </a:r>
            <a:r>
              <a:rPr lang="en-US" sz="2000" dirty="0"/>
              <a:t> considers the number of </a:t>
            </a:r>
            <a:r>
              <a:rPr lang="en-US" sz="2000" dirty="0" err="1"/>
              <a:t>tuples</a:t>
            </a:r>
            <a:r>
              <a:rPr lang="en-US" sz="2000" dirty="0"/>
              <a:t> having that outcome with respect to the total number of </a:t>
            </a:r>
            <a:r>
              <a:rPr lang="en-US" sz="2000" dirty="0" err="1"/>
              <a:t>tuples</a:t>
            </a:r>
            <a:r>
              <a:rPr lang="en-US" sz="2000" dirty="0"/>
              <a:t> in </a:t>
            </a:r>
            <a:r>
              <a:rPr lang="en-US" sz="2000" i="1" dirty="0"/>
              <a:t>D.</a:t>
            </a:r>
          </a:p>
          <a:p>
            <a:endParaRPr lang="en-US" sz="2000" i="1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attribute with the maximum gain ratio </a:t>
            </a:r>
            <a:r>
              <a:rPr lang="en-US" sz="2000" dirty="0"/>
              <a:t>is selected as the splitting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58663"/>
            <a:ext cx="8229600" cy="805863"/>
          </a:xfrm>
        </p:spPr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. A test on </a:t>
            </a:r>
            <a:r>
              <a:rPr lang="en-US" i="1" dirty="0">
                <a:solidFill>
                  <a:srgbClr val="3333FF"/>
                </a:solidFill>
              </a:rPr>
              <a:t>income</a:t>
            </a:r>
            <a:r>
              <a:rPr lang="en-US" i="1" dirty="0"/>
              <a:t> </a:t>
            </a:r>
            <a:r>
              <a:rPr lang="en-US" dirty="0"/>
              <a:t>splits </a:t>
            </a:r>
            <a:r>
              <a:rPr lang="en-US" i="1" dirty="0"/>
              <a:t>the data </a:t>
            </a:r>
            <a:r>
              <a:rPr lang="en-US" dirty="0"/>
              <a:t>into three partitions, namely </a:t>
            </a:r>
            <a:r>
              <a:rPr lang="en-US" i="1" dirty="0">
                <a:solidFill>
                  <a:srgbClr val="3333FF"/>
                </a:solidFill>
              </a:rPr>
              <a:t>low, medium, and high</a:t>
            </a:r>
            <a:r>
              <a:rPr lang="en-US" i="1" dirty="0"/>
              <a:t>, containing </a:t>
            </a:r>
            <a:r>
              <a:rPr lang="en-US" i="1" dirty="0">
                <a:solidFill>
                  <a:srgbClr val="3333FF"/>
                </a:solidFill>
              </a:rPr>
              <a:t>four, six, and </a:t>
            </a:r>
            <a:r>
              <a:rPr lang="en-US" dirty="0">
                <a:solidFill>
                  <a:srgbClr val="3333FF"/>
                </a:solidFill>
              </a:rPr>
              <a:t>four </a:t>
            </a:r>
            <a:r>
              <a:rPr lang="en-US" dirty="0" err="1"/>
              <a:t>tuples</a:t>
            </a:r>
            <a:endParaRPr lang="en-US" sz="4000" dirty="0"/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34072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42" y="6927"/>
            <a:ext cx="5767316" cy="415173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6063663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</a:t>
            </a:r>
            <a:r>
              <a:rPr lang="en-US" i="1" dirty="0"/>
              <a:t>Gain(income) = 0.029</a:t>
            </a:r>
          </a:p>
          <a:p>
            <a:r>
              <a:rPr lang="en-US" i="1" dirty="0" err="1"/>
              <a:t>GainRatio</a:t>
            </a:r>
            <a:r>
              <a:rPr lang="en-US" i="1" dirty="0"/>
              <a:t>(income) = </a:t>
            </a:r>
            <a:r>
              <a:rPr lang="en-US" dirty="0"/>
              <a:t>0.029/0.926 = 0.031.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57" y="162791"/>
            <a:ext cx="7680960" cy="1371600"/>
          </a:xfrm>
        </p:spPr>
        <p:txBody>
          <a:bodyPr/>
          <a:lstStyle/>
          <a:p>
            <a:r>
              <a:rPr lang="en-US" b="1" dirty="0" err="1"/>
              <a:t>Gini</a:t>
            </a:r>
            <a:r>
              <a:rPr lang="en-US" b="1" dirty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745"/>
            <a:ext cx="8229600" cy="3276601"/>
          </a:xfrm>
        </p:spPr>
        <p:txBody>
          <a:bodyPr>
            <a:normAutofit/>
          </a:bodyPr>
          <a:lstStyle/>
          <a:p>
            <a:r>
              <a:rPr lang="en-US" dirty="0"/>
              <a:t>The Gini index is used in CART.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Measures </a:t>
            </a:r>
            <a:r>
              <a:rPr lang="en-US" sz="2000" dirty="0">
                <a:solidFill>
                  <a:srgbClr val="C00000"/>
                </a:solidFill>
              </a:rPr>
              <a:t>the impurity of </a:t>
            </a:r>
            <a:r>
              <a:rPr lang="en-US" sz="2000" i="1" dirty="0">
                <a:solidFill>
                  <a:srgbClr val="C00000"/>
                </a:solidFill>
              </a:rPr>
              <a:t>D</a:t>
            </a:r>
            <a:r>
              <a:rPr lang="en-US" sz="2000" i="1" dirty="0"/>
              <a:t>, a data partition or set of training tuples, </a:t>
            </a:r>
            <a:r>
              <a:rPr lang="en-US" sz="2000" i="1" dirty="0" smtClean="0"/>
              <a:t>as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en-US" dirty="0"/>
              <a:t>where </a:t>
            </a:r>
            <a:r>
              <a:rPr lang="en-US" i="1" dirty="0"/>
              <a:t>pi </a:t>
            </a:r>
            <a:r>
              <a:rPr lang="en-US" dirty="0"/>
              <a:t>is the probability that a tuple in </a:t>
            </a:r>
            <a:r>
              <a:rPr lang="en-US" i="1" dirty="0"/>
              <a:t>D </a:t>
            </a:r>
            <a:r>
              <a:rPr lang="en-US" dirty="0"/>
              <a:t>belongs to class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is estimated </a:t>
            </a:r>
            <a:r>
              <a:rPr lang="en-US" dirty="0" err="1" smtClean="0"/>
              <a:t>by|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D</a:t>
            </a:r>
            <a:r>
              <a:rPr lang="en-US" dirty="0" smtClean="0"/>
              <a:t>| / </a:t>
            </a:r>
            <a:r>
              <a:rPr lang="en-US" dirty="0"/>
              <a:t>|</a:t>
            </a:r>
            <a:r>
              <a:rPr lang="en-US" i="1" dirty="0" smtClean="0"/>
              <a:t>D</a:t>
            </a:r>
            <a:r>
              <a:rPr lang="en-US" dirty="0"/>
              <a:t>|</a:t>
            </a:r>
            <a:r>
              <a:rPr lang="en-US" dirty="0" smtClean="0"/>
              <a:t>. </a:t>
            </a:r>
            <a:r>
              <a:rPr lang="en-US" dirty="0"/>
              <a:t>The sum is computed over </a:t>
            </a:r>
            <a:r>
              <a:rPr lang="en-US" i="1" dirty="0"/>
              <a:t>m </a:t>
            </a:r>
            <a:r>
              <a:rPr lang="en-US" dirty="0"/>
              <a:t>classes.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176896"/>
            <a:ext cx="280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1"/>
            <a:ext cx="8382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Gini index </a:t>
            </a:r>
            <a:r>
              <a:rPr lang="en-US" sz="2000" dirty="0">
                <a:solidFill>
                  <a:srgbClr val="C00000"/>
                </a:solidFill>
              </a:rPr>
              <a:t>considers a binary split for each </a:t>
            </a:r>
            <a:r>
              <a:rPr lang="en-US" sz="2000" dirty="0" smtClean="0">
                <a:solidFill>
                  <a:srgbClr val="C00000"/>
                </a:solidFill>
              </a:rPr>
              <a:t>attribute.</a:t>
            </a:r>
            <a:endParaRPr lang="en-US" sz="20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i="1" dirty="0"/>
              <a:t>A is a discrete-valued attribute having v distinct values, {a</a:t>
            </a:r>
            <a:r>
              <a:rPr lang="en-US" sz="2000" i="1" baseline="-25000" dirty="0"/>
              <a:t>1</a:t>
            </a:r>
            <a:r>
              <a:rPr lang="en-US" sz="2000" i="1" dirty="0"/>
              <a:t>, a</a:t>
            </a:r>
            <a:r>
              <a:rPr lang="en-US" sz="2000" i="1" baseline="-25000" dirty="0"/>
              <a:t>2</a:t>
            </a:r>
            <a:r>
              <a:rPr lang="en-US" sz="2000" i="1" dirty="0"/>
              <a:t>, … ,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v</a:t>
            </a:r>
            <a:r>
              <a:rPr lang="en-US" sz="2000" i="1" dirty="0"/>
              <a:t>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Examine all of the possible subsets that can be formed using known values of </a:t>
            </a:r>
            <a:r>
              <a:rPr lang="en-US" sz="2000" i="1" dirty="0" smtClean="0"/>
              <a:t>A.</a:t>
            </a:r>
            <a:endParaRPr lang="en-US" sz="2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2438401"/>
          </a:xfrm>
        </p:spPr>
        <p:txBody>
          <a:bodyPr>
            <a:normAutofit/>
          </a:bodyPr>
          <a:lstStyle/>
          <a:p>
            <a:r>
              <a:rPr lang="en-US" sz="2800" dirty="0"/>
              <a:t>Compute a weighted sum of the impurity of each resulting partition.</a:t>
            </a:r>
          </a:p>
          <a:p>
            <a:r>
              <a:rPr lang="en-US" sz="2800" dirty="0"/>
              <a:t>If a binary split on </a:t>
            </a:r>
            <a:r>
              <a:rPr lang="en-US" sz="2800" i="1" dirty="0"/>
              <a:t>A partitions D into D1 and D2, the </a:t>
            </a:r>
            <a:r>
              <a:rPr lang="en-US" sz="2800" dirty="0" err="1"/>
              <a:t>gini</a:t>
            </a:r>
            <a:r>
              <a:rPr lang="en-US" sz="2800" dirty="0"/>
              <a:t> index of </a:t>
            </a:r>
            <a:r>
              <a:rPr lang="en-US" sz="2800" i="1" dirty="0"/>
              <a:t>D given that partitioning is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05200"/>
            <a:ext cx="8382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For a discrete-valued attribute, the subset that gives the </a:t>
            </a:r>
            <a:r>
              <a:rPr lang="en-US" sz="3200" dirty="0">
                <a:solidFill>
                  <a:srgbClr val="3333FF"/>
                </a:solidFill>
              </a:rPr>
              <a:t>minimum </a:t>
            </a:r>
            <a:r>
              <a:rPr lang="en-US" sz="3200" dirty="0" err="1">
                <a:solidFill>
                  <a:srgbClr val="3333FF"/>
                </a:solidFill>
              </a:rPr>
              <a:t>gini</a:t>
            </a:r>
            <a:r>
              <a:rPr lang="en-US" sz="3200" dirty="0">
                <a:solidFill>
                  <a:srgbClr val="3333FF"/>
                </a:solidFill>
              </a:rPr>
              <a:t> index </a:t>
            </a:r>
            <a:r>
              <a:rPr lang="en-US" sz="3200" dirty="0"/>
              <a:t>for that attribute is selected as its splitting subset.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For continuous-valued attributes, each possible split-point must be </a:t>
            </a:r>
            <a:r>
              <a:rPr lang="en-US" sz="3200" dirty="0" smtClean="0"/>
              <a:t>considered.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2533650"/>
            <a:ext cx="38433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0010"/>
            <a:ext cx="7680960" cy="1371600"/>
          </a:xfrm>
        </p:spPr>
        <p:txBody>
          <a:bodyPr>
            <a:normAutofit/>
          </a:bodyPr>
          <a:lstStyle/>
          <a:p>
            <a:r>
              <a:rPr lang="en-US" b="1" dirty="0"/>
              <a:t>What Is Classification?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Categorize bank loan applications as either safe or risky</a:t>
            </a:r>
          </a:p>
          <a:p>
            <a:r>
              <a:rPr lang="en-US" dirty="0"/>
              <a:t>A marketing manager at </a:t>
            </a:r>
            <a:r>
              <a:rPr lang="en-US" i="1" dirty="0" err="1"/>
              <a:t>AllElectronics</a:t>
            </a:r>
            <a:r>
              <a:rPr lang="en-US" i="1" dirty="0"/>
              <a:t> needs data </a:t>
            </a:r>
            <a:r>
              <a:rPr lang="en-US" dirty="0"/>
              <a:t>analysis to help guess whether a customer with a given profile will buy a new computer.</a:t>
            </a:r>
          </a:p>
          <a:p>
            <a:r>
              <a:rPr lang="en-US" dirty="0"/>
              <a:t>A medical researcher wants to analyze breast cancer data in order to predict which one of three specific treatments a patient should receive.</a:t>
            </a:r>
          </a:p>
          <a:p>
            <a:r>
              <a:rPr lang="en-US" dirty="0">
                <a:solidFill>
                  <a:srgbClr val="3333FF"/>
                </a:solidFill>
              </a:rPr>
              <a:t>Classification</a:t>
            </a:r>
            <a:r>
              <a:rPr lang="en-US" dirty="0"/>
              <a:t> -a model or classifier is constructed to predict </a:t>
            </a:r>
            <a:r>
              <a:rPr lang="en-US" i="1" dirty="0"/>
              <a:t>categorical labels, 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“safe” or “risky” for the loan application data;</a:t>
            </a:r>
          </a:p>
          <a:p>
            <a:pPr lvl="1"/>
            <a:r>
              <a:rPr lang="en-US" dirty="0"/>
              <a:t> “yes” or “no” for the marketing data; </a:t>
            </a:r>
          </a:p>
          <a:p>
            <a:pPr lvl="1"/>
            <a:r>
              <a:rPr lang="en-US" dirty="0"/>
              <a:t>or “treatment A,” “treatment B,” or “treatment C” for the medical data</a:t>
            </a:r>
            <a:endParaRPr lang="en-US" i="1" dirty="0"/>
          </a:p>
          <a:p>
            <a:r>
              <a:rPr lang="en-US" dirty="0">
                <a:solidFill>
                  <a:srgbClr val="3333FF"/>
                </a:solidFill>
              </a:rPr>
              <a:t>Prediction</a:t>
            </a:r>
            <a:r>
              <a:rPr lang="en-US" dirty="0"/>
              <a:t> - predicts a </a:t>
            </a:r>
            <a:r>
              <a:rPr lang="en-US" i="1" dirty="0"/>
              <a:t>continuous-valued function, </a:t>
            </a:r>
            <a:r>
              <a:rPr lang="en-US" dirty="0"/>
              <a:t>or </a:t>
            </a:r>
            <a:r>
              <a:rPr lang="en-US" i="1" dirty="0"/>
              <a:t>ordered value(numeric prediction)</a:t>
            </a:r>
          </a:p>
          <a:p>
            <a:pPr lvl="1"/>
            <a:r>
              <a:rPr lang="en-US" dirty="0"/>
              <a:t>predict the expenditures in dollars of potential customers on computer equipment given their income and occupation.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build decision tree using Gini index: 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95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Calculate </a:t>
            </a:r>
            <a:r>
              <a:rPr lang="en-US" b="1" dirty="0"/>
              <a:t>the Gini Index of the entire dataset.</a:t>
            </a:r>
            <a:r>
              <a:rPr lang="en-US" dirty="0"/>
              <a:t> This represents the initial level of impurity before any splitting. </a:t>
            </a:r>
          </a:p>
          <a:p>
            <a:r>
              <a:rPr lang="en-US" b="1" dirty="0"/>
              <a:t>Consider each feature and its threshold values.</a:t>
            </a:r>
            <a:r>
              <a:rPr lang="en-US" dirty="0"/>
              <a:t> For each combination, calculate the Gini Index of the two resulting child nodes after splitting the data based on that feature and threshold. </a:t>
            </a:r>
          </a:p>
          <a:p>
            <a:r>
              <a:rPr lang="en-US" b="1" dirty="0"/>
              <a:t>Choose the feature and threshold combination that leads to the smallest Gini Index for the child nodes.</a:t>
            </a:r>
            <a:r>
              <a:rPr lang="en-US" dirty="0"/>
              <a:t> This indicates the most significant decrease in impurity, resulting in a more homogeneous separation of data points. </a:t>
            </a:r>
          </a:p>
          <a:p>
            <a:r>
              <a:rPr lang="en-US" b="1" dirty="0"/>
              <a:t>Repeat the process recursively on each child node.</a:t>
            </a:r>
            <a:r>
              <a:rPr lang="en-US" dirty="0"/>
              <a:t> Use the same approach to select the next split feature and threshold, further minimizing the Gini Index and separating data points based on their class labels. </a:t>
            </a:r>
          </a:p>
          <a:p>
            <a:r>
              <a:rPr lang="en-US" b="1" dirty="0"/>
              <a:t>Continue splitting until a stopping criterion is met.</a:t>
            </a:r>
            <a:r>
              <a:rPr lang="en-US" dirty="0"/>
              <a:t> This could be reaching a pre-defined tree depth, minimum data size per node, or a sufficiently low Gini Index at all terminal leaves.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dirty="0"/>
              <a:t>The reduction in impurity that would be incurred by a binary split on a discrete- or continuous-valued attribute </a:t>
            </a:r>
            <a:r>
              <a:rPr lang="en-US" sz="2800" i="1" dirty="0"/>
              <a:t>A is</a:t>
            </a:r>
            <a:r>
              <a:rPr lang="en-US" sz="28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505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The attribute that </a:t>
            </a:r>
            <a:r>
              <a:rPr lang="en-US" sz="3200" dirty="0" smtClean="0"/>
              <a:t>has </a:t>
            </a:r>
            <a:r>
              <a:rPr lang="en-US" sz="3200" dirty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minimum Gini index</a:t>
            </a:r>
            <a:r>
              <a:rPr lang="en-US" sz="3200" dirty="0" smtClean="0"/>
              <a:t> </a:t>
            </a:r>
            <a:r>
              <a:rPr lang="en-US" sz="3200" dirty="0"/>
              <a:t>is selected as the splitting attribute</a:t>
            </a:r>
          </a:p>
          <a:p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358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373"/>
            <a:ext cx="7845631" cy="56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371600"/>
            <a:ext cx="912702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Gini Index for Money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possible values- Rich(7 instances), Poor(3 instances)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60" y="2438401"/>
            <a:ext cx="4561740" cy="3685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41828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05" y="685800"/>
            <a:ext cx="4851390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41828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7019" y="4179666"/>
            <a:ext cx="4253126" cy="1382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594"/>
            <a:ext cx="4772319" cy="457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319" y="914399"/>
            <a:ext cx="4371681" cy="32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8394"/>
            <a:ext cx="733194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6" t="31068" r="36999" b="24549"/>
          <a:stretch/>
        </p:blipFill>
        <p:spPr>
          <a:xfrm>
            <a:off x="136492" y="1828800"/>
            <a:ext cx="8871015" cy="35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965" y="3359986"/>
            <a:ext cx="5916071" cy="1419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3019"/>
          <a:stretch/>
        </p:blipFill>
        <p:spPr>
          <a:xfrm>
            <a:off x="-34636" y="0"/>
            <a:ext cx="9028087" cy="189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765" y="2008713"/>
            <a:ext cx="6072470" cy="1399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7170"/>
          <a:stretch/>
        </p:blipFill>
        <p:spPr>
          <a:xfrm>
            <a:off x="1219200" y="4760438"/>
            <a:ext cx="741592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90E4-27A6-47F7-9513-9EF2B3BE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00200"/>
            <a:ext cx="7680960" cy="44348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b="1" dirty="0"/>
          </a:p>
          <a:p>
            <a:pPr lvl="1" algn="just"/>
            <a:r>
              <a:rPr lang="en-US" dirty="0">
                <a:solidFill>
                  <a:srgbClr val="3333FF"/>
                </a:solidFill>
              </a:rPr>
              <a:t>A 2 step process.</a:t>
            </a:r>
          </a:p>
          <a:p>
            <a:pPr lvl="1" algn="just"/>
            <a:r>
              <a:rPr lang="en-US" dirty="0">
                <a:solidFill>
                  <a:srgbClr val="3333FF"/>
                </a:solidFill>
              </a:rPr>
              <a:t>Learning step(</a:t>
            </a:r>
            <a:r>
              <a:rPr lang="en-US" dirty="0">
                <a:solidFill>
                  <a:srgbClr val="C00000"/>
                </a:solidFill>
              </a:rPr>
              <a:t>or training phase</a:t>
            </a:r>
            <a:r>
              <a:rPr lang="en-US" dirty="0">
                <a:solidFill>
                  <a:srgbClr val="3333FF"/>
                </a:solidFill>
              </a:rPr>
              <a:t>)- </a:t>
            </a:r>
            <a:r>
              <a:rPr lang="en-US" dirty="0"/>
              <a:t>a classifier is built describing a predetermined set of data classes or concepts.</a:t>
            </a:r>
          </a:p>
          <a:p>
            <a:pPr lvl="1" algn="just"/>
            <a:r>
              <a:rPr lang="en-US" dirty="0"/>
              <a:t>A classification algorithm builds the </a:t>
            </a:r>
            <a:r>
              <a:rPr lang="en-US" dirty="0">
                <a:solidFill>
                  <a:srgbClr val="FF0000"/>
                </a:solidFill>
              </a:rPr>
              <a:t>classifier</a:t>
            </a:r>
            <a:r>
              <a:rPr lang="en-US" dirty="0"/>
              <a:t> by analyzing or “learning from” a training set made up of database tuples and their associated class labels.</a:t>
            </a:r>
          </a:p>
          <a:p>
            <a:pPr lvl="1" algn="just"/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, </a:t>
            </a:r>
            <a:r>
              <a:rPr lang="en-US" i="1" dirty="0"/>
              <a:t>X, is represented by an n-dimensional attribute vector, X = (x</a:t>
            </a:r>
            <a:r>
              <a:rPr lang="en-US" sz="800" i="1" dirty="0"/>
              <a:t>1</a:t>
            </a:r>
            <a:r>
              <a:rPr lang="en-US" i="1" dirty="0"/>
              <a:t>, x</a:t>
            </a:r>
            <a:r>
              <a:rPr lang="en-US" sz="800" i="1" dirty="0"/>
              <a:t>2</a:t>
            </a:r>
            <a:r>
              <a:rPr lang="en-US" i="1" dirty="0"/>
              <a:t>, : : : , </a:t>
            </a:r>
            <a:r>
              <a:rPr lang="en-US" i="1" dirty="0" err="1"/>
              <a:t>x</a:t>
            </a:r>
            <a:r>
              <a:rPr lang="en-US" sz="800" i="1" dirty="0" err="1"/>
              <a:t>n</a:t>
            </a:r>
            <a:r>
              <a:rPr lang="en-US" i="1" dirty="0"/>
              <a:t>)</a:t>
            </a:r>
          </a:p>
          <a:p>
            <a:pPr lvl="1" algn="just"/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, </a:t>
            </a:r>
            <a:r>
              <a:rPr lang="en-US" i="1" dirty="0"/>
              <a:t>X, is assumed to belong to a predefined </a:t>
            </a:r>
            <a:r>
              <a:rPr lang="en-US" dirty="0"/>
              <a:t>class as determined by another database attribute called the </a:t>
            </a:r>
            <a:r>
              <a:rPr lang="en-US" b="1" dirty="0">
                <a:solidFill>
                  <a:srgbClr val="FF0000"/>
                </a:solidFill>
              </a:rPr>
              <a:t>class label attribute</a:t>
            </a:r>
            <a:r>
              <a:rPr lang="en-US" b="1" dirty="0"/>
              <a:t>.</a:t>
            </a:r>
            <a:endParaRPr lang="en-US" b="1" i="1" dirty="0"/>
          </a:p>
          <a:p>
            <a:pPr lvl="1" algn="just"/>
            <a:r>
              <a:rPr lang="en-US" dirty="0"/>
              <a:t>The individual tuples making up the training set are referred to as </a:t>
            </a:r>
            <a:r>
              <a:rPr lang="en-US" b="1" dirty="0">
                <a:solidFill>
                  <a:srgbClr val="FF0000"/>
                </a:solidFill>
              </a:rPr>
              <a:t>training tuples.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Supervised learning - </a:t>
            </a:r>
            <a:r>
              <a:rPr lang="en-US" dirty="0"/>
              <a:t>Because the class label of each training tuple </a:t>
            </a:r>
            <a:r>
              <a:rPr lang="en-US" i="1" dirty="0"/>
              <a:t>is provided.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7" y="4086746"/>
            <a:ext cx="8901974" cy="1932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8" y="2014194"/>
            <a:ext cx="8901973" cy="2107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3019"/>
          <a:stretch/>
        </p:blipFill>
        <p:spPr>
          <a:xfrm>
            <a:off x="26284" y="116814"/>
            <a:ext cx="9028087" cy="1897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8" y="5985893"/>
            <a:ext cx="8901973" cy="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29160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61709"/>
            <a:ext cx="7656520" cy="8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6" y="457200"/>
            <a:ext cx="925280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0" y="7620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arents</a:t>
            </a:r>
            <a:endParaRPr lang="en-IN" dirty="0"/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>
          <a:xfrm flipH="1">
            <a:off x="3581400" y="1131332"/>
            <a:ext cx="5715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>
            <a:off x="4152900" y="1131332"/>
            <a:ext cx="6477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14600" y="1752600"/>
            <a:ext cx="16383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Cinema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38500" y="130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12804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38650" y="1762081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Weather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793673" y="2121932"/>
            <a:ext cx="5715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27224" y="2128819"/>
            <a:ext cx="6477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75639" y="2128819"/>
            <a:ext cx="147204" cy="678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35632" y="226649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Windy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709805" y="231348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Rainy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851074" y="228837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094759" y="2748579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Money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099954" y="3117911"/>
            <a:ext cx="5715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69823" y="3113809"/>
            <a:ext cx="6477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00350" y="325272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337340" y="328735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5404140" y="2795378"/>
            <a:ext cx="16383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Stay In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7142021" y="2637184"/>
            <a:ext cx="16383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Tennis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2057400" y="3735077"/>
            <a:ext cx="185650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4514850" y="3743648"/>
            <a:ext cx="16383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Address the problem of </a:t>
            </a:r>
            <a:r>
              <a:rPr lang="en-US" i="1" dirty="0" err="1"/>
              <a:t>overfitting</a:t>
            </a:r>
            <a:r>
              <a:rPr lang="en-US" i="1" dirty="0"/>
              <a:t> </a:t>
            </a:r>
            <a:r>
              <a:rPr lang="en-US" dirty="0"/>
              <a:t>the data(anomalies in the training data due to noise or outliers)</a:t>
            </a:r>
          </a:p>
          <a:p>
            <a:r>
              <a:rPr lang="en-US" dirty="0"/>
              <a:t>Use statistical measures to remove the least reliable branches</a:t>
            </a:r>
          </a:p>
          <a:p>
            <a:r>
              <a:rPr lang="en-US" dirty="0">
                <a:solidFill>
                  <a:srgbClr val="3333FF"/>
                </a:solidFill>
              </a:rPr>
              <a:t>Pruned trees </a:t>
            </a:r>
          </a:p>
          <a:p>
            <a:pPr lvl="1"/>
            <a:r>
              <a:rPr lang="en-US" dirty="0"/>
              <a:t>Smaller </a:t>
            </a:r>
          </a:p>
          <a:p>
            <a:pPr lvl="1"/>
            <a:r>
              <a:rPr lang="en-US" dirty="0"/>
              <a:t>Less complex </a:t>
            </a:r>
          </a:p>
          <a:p>
            <a:pPr lvl="1"/>
            <a:r>
              <a:rPr lang="en-US" dirty="0"/>
              <a:t>Easier to comprehend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Better at correctly classifying independent test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i="1" dirty="0"/>
              <a:t>How does tree pruning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/>
              <a:t>Two common approaches </a:t>
            </a:r>
          </a:p>
          <a:p>
            <a:pPr lvl="1"/>
            <a:r>
              <a:rPr lang="en-US" sz="1800" i="1" dirty="0" err="1">
                <a:solidFill>
                  <a:srgbClr val="FF0000"/>
                </a:solidFill>
              </a:rPr>
              <a:t>Prepruning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800" i="1" dirty="0" err="1">
                <a:solidFill>
                  <a:srgbClr val="FF0000"/>
                </a:solidFill>
              </a:rPr>
              <a:t>Postpruning</a:t>
            </a:r>
            <a:endParaRPr lang="en-US" sz="1800" i="1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3333FF"/>
                </a:solidFill>
              </a:rPr>
              <a:t>Prepruning</a:t>
            </a:r>
            <a:endParaRPr lang="en-US" sz="2000" dirty="0">
              <a:solidFill>
                <a:srgbClr val="3333FF"/>
              </a:solidFill>
            </a:endParaRPr>
          </a:p>
          <a:p>
            <a:pPr lvl="1"/>
            <a:r>
              <a:rPr lang="en-US" sz="1800" dirty="0"/>
              <a:t>A tree is “pruned” by halting its construction </a:t>
            </a:r>
            <a:r>
              <a:rPr lang="en-US" sz="1800" dirty="0" smtClean="0"/>
              <a:t>early.</a:t>
            </a:r>
            <a:endParaRPr lang="en-US" sz="1800" dirty="0"/>
          </a:p>
          <a:p>
            <a:pPr lvl="1"/>
            <a:r>
              <a:rPr lang="en-US" sz="1800" dirty="0"/>
              <a:t>Upon halting, the node becomes a </a:t>
            </a:r>
            <a:r>
              <a:rPr lang="en-US" sz="1800" dirty="0" smtClean="0"/>
              <a:t>leaf.</a:t>
            </a:r>
          </a:p>
          <a:p>
            <a:pPr lvl="1"/>
            <a:r>
              <a:rPr lang="en-US" sz="1800" dirty="0"/>
              <a:t>The leaf may hold the most frequent class </a:t>
            </a:r>
            <a:r>
              <a:rPr lang="en-US" sz="1800" dirty="0" smtClean="0"/>
              <a:t>among the </a:t>
            </a:r>
            <a:r>
              <a:rPr lang="en-US" sz="1800" dirty="0"/>
              <a:t>subset tuples or the probability distribution of those tuples.</a:t>
            </a:r>
            <a:endParaRPr lang="en-US" sz="1800" dirty="0"/>
          </a:p>
          <a:p>
            <a:pPr lvl="1"/>
            <a:r>
              <a:rPr lang="en-US" sz="1800" dirty="0"/>
              <a:t>Statistical significance, information gain, Gini index-used to assess the goodness of a </a:t>
            </a:r>
            <a:r>
              <a:rPr lang="en-US" sz="1800" dirty="0" smtClean="0"/>
              <a:t>split.</a:t>
            </a:r>
            <a:endParaRPr lang="en-US" sz="1800" dirty="0"/>
          </a:p>
          <a:p>
            <a:pPr lvl="1"/>
            <a:r>
              <a:rPr lang="en-US" sz="1800" dirty="0"/>
              <a:t>Split that </a:t>
            </a:r>
            <a:r>
              <a:rPr lang="en-US" sz="1800" dirty="0">
                <a:solidFill>
                  <a:srgbClr val="FF0000"/>
                </a:solidFill>
              </a:rPr>
              <a:t>falls below a </a:t>
            </a:r>
            <a:r>
              <a:rPr lang="en-US" sz="1800" dirty="0" smtClean="0">
                <a:solidFill>
                  <a:srgbClr val="FF0000"/>
                </a:solidFill>
              </a:rPr>
              <a:t>pre-specified </a:t>
            </a:r>
            <a:r>
              <a:rPr lang="en-US" sz="1800" dirty="0">
                <a:solidFill>
                  <a:srgbClr val="FF0000"/>
                </a:solidFill>
              </a:rPr>
              <a:t>threshold </a:t>
            </a:r>
            <a:r>
              <a:rPr lang="en-US" sz="1800" dirty="0"/>
              <a:t>is </a:t>
            </a:r>
            <a:r>
              <a:rPr lang="en-US" sz="1800" dirty="0" smtClean="0"/>
              <a:t>halted.</a:t>
            </a:r>
            <a:endParaRPr lang="en-US" sz="1800" dirty="0"/>
          </a:p>
          <a:p>
            <a:pPr lvl="1"/>
            <a:r>
              <a:rPr lang="en-US" sz="1800" dirty="0"/>
              <a:t>High thresholds could result in oversimplified </a:t>
            </a:r>
            <a:r>
              <a:rPr lang="en-US" sz="1800" dirty="0" smtClean="0"/>
              <a:t>trees.</a:t>
            </a:r>
            <a:endParaRPr lang="en-US" sz="1800" dirty="0"/>
          </a:p>
          <a:p>
            <a:pPr lvl="1"/>
            <a:r>
              <a:rPr lang="en-US" sz="1800" dirty="0"/>
              <a:t>Low thresholds could result in very little </a:t>
            </a:r>
            <a:r>
              <a:rPr lang="en-US" sz="1800" dirty="0" smtClean="0"/>
              <a:t>simplification.</a:t>
            </a:r>
            <a:endParaRPr lang="en-US" sz="1800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674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3333FF"/>
                </a:solidFill>
              </a:rPr>
              <a:t>Postpruning</a:t>
            </a:r>
            <a:endParaRPr lang="en-US" sz="2400" dirty="0">
              <a:solidFill>
                <a:srgbClr val="3333FF"/>
              </a:solidFill>
            </a:endParaRP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emoves </a:t>
            </a:r>
            <a:r>
              <a:rPr lang="en-US" sz="2000" dirty="0"/>
              <a:t>subtrees from a “fully grown” </a:t>
            </a:r>
            <a:r>
              <a:rPr lang="en-US" sz="2000" dirty="0" smtClean="0"/>
              <a:t>tree.</a:t>
            </a:r>
            <a:endParaRPr lang="en-US" sz="2000" dirty="0"/>
          </a:p>
          <a:p>
            <a:pPr lvl="1"/>
            <a:r>
              <a:rPr lang="en-US" sz="2000" dirty="0"/>
              <a:t>A subtree at a given node is pruned by </a:t>
            </a:r>
            <a:r>
              <a:rPr lang="en-US" sz="2000" dirty="0" smtClean="0">
                <a:solidFill>
                  <a:srgbClr val="FF0000"/>
                </a:solidFill>
              </a:rPr>
              <a:t>removing </a:t>
            </a:r>
            <a:r>
              <a:rPr lang="en-US" sz="2000" dirty="0">
                <a:solidFill>
                  <a:srgbClr val="FF0000"/>
                </a:solidFill>
              </a:rPr>
              <a:t>its branches and replacing it with a leaf.</a:t>
            </a:r>
          </a:p>
          <a:p>
            <a:pPr lvl="1"/>
            <a:r>
              <a:rPr lang="en-US" sz="2000" dirty="0"/>
              <a:t>The leaf is labeled with the </a:t>
            </a:r>
            <a:r>
              <a:rPr lang="en-US" sz="2000" dirty="0">
                <a:solidFill>
                  <a:srgbClr val="FF0000"/>
                </a:solidFill>
              </a:rPr>
              <a:t>most frequent class </a:t>
            </a:r>
            <a:r>
              <a:rPr lang="en-US" sz="2000" dirty="0"/>
              <a:t>among the subtree being </a:t>
            </a:r>
            <a:r>
              <a:rPr lang="en-US" sz="2000" dirty="0" smtClean="0"/>
              <a:t>replaced.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3333FF"/>
                </a:solidFill>
              </a:rPr>
              <a:t>cost complexity pruning algorithm </a:t>
            </a:r>
            <a:r>
              <a:rPr lang="en-US" sz="2000" dirty="0"/>
              <a:t>used in CART is an example of the </a:t>
            </a:r>
            <a:r>
              <a:rPr lang="en-US" sz="2000" dirty="0" err="1"/>
              <a:t>postpruning</a:t>
            </a:r>
            <a:r>
              <a:rPr lang="en-US" sz="2000" dirty="0"/>
              <a:t> </a:t>
            </a:r>
            <a:r>
              <a:rPr lang="en-IN" sz="2000" dirty="0"/>
              <a:t>approach</a:t>
            </a:r>
            <a:r>
              <a:rPr lang="en-IN" sz="2000" dirty="0"/>
              <a:t>.</a:t>
            </a:r>
            <a:endParaRPr lang="en-US" sz="2000" dirty="0"/>
          </a:p>
          <a:p>
            <a:pPr lvl="1">
              <a:buNone/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0"/>
            <a:ext cx="5562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Cost complexity pruning algorithm</a:t>
            </a:r>
          </a:p>
          <a:p>
            <a:pPr lvl="1"/>
            <a:r>
              <a:rPr lang="en-US" sz="2000" dirty="0"/>
              <a:t>Considers the </a:t>
            </a:r>
            <a:r>
              <a:rPr lang="en-US" sz="2000" dirty="0">
                <a:solidFill>
                  <a:srgbClr val="3333FF"/>
                </a:solidFill>
              </a:rPr>
              <a:t>cost complexity </a:t>
            </a:r>
            <a:r>
              <a:rPr lang="en-US" sz="2000" dirty="0"/>
              <a:t>of a tree to be a function of the </a:t>
            </a:r>
            <a:r>
              <a:rPr lang="en-US" sz="2000" dirty="0">
                <a:solidFill>
                  <a:srgbClr val="FF0000"/>
                </a:solidFill>
              </a:rPr>
              <a:t>number of leaves </a:t>
            </a:r>
            <a:r>
              <a:rPr lang="en-US" sz="2000" dirty="0"/>
              <a:t>in the tree and the </a:t>
            </a:r>
            <a:r>
              <a:rPr lang="en-US" sz="2000" dirty="0">
                <a:solidFill>
                  <a:srgbClr val="FF0000"/>
                </a:solidFill>
              </a:rPr>
              <a:t>error rate </a:t>
            </a:r>
            <a:r>
              <a:rPr lang="en-US" sz="2000" dirty="0"/>
              <a:t>of the </a:t>
            </a:r>
            <a:r>
              <a:rPr lang="en-US" sz="2000" dirty="0" smtClean="0"/>
              <a:t>tree.</a:t>
            </a:r>
            <a:endParaRPr lang="en-US" sz="2000" dirty="0"/>
          </a:p>
          <a:p>
            <a:pPr lvl="2"/>
            <a:r>
              <a:rPr lang="en-US" sz="1800" b="1" dirty="0">
                <a:solidFill>
                  <a:srgbClr val="3333FF"/>
                </a:solidFill>
              </a:rPr>
              <a:t>Error rate </a:t>
            </a:r>
            <a:r>
              <a:rPr lang="en-US" sz="1800" dirty="0"/>
              <a:t>is the percentage of tuples misclassified by the </a:t>
            </a:r>
            <a:r>
              <a:rPr lang="en-US" sz="1800" dirty="0" smtClean="0"/>
              <a:t>tree.</a:t>
            </a:r>
            <a:endParaRPr lang="en-US" sz="1800" dirty="0">
              <a:solidFill>
                <a:srgbClr val="3333FF"/>
              </a:solidFill>
            </a:endParaRPr>
          </a:p>
          <a:p>
            <a:pPr lvl="1"/>
            <a:r>
              <a:rPr lang="en-US" sz="2000" dirty="0"/>
              <a:t>Starts from the bottom of the tree</a:t>
            </a:r>
          </a:p>
          <a:p>
            <a:pPr lvl="1"/>
            <a:r>
              <a:rPr lang="en-US" sz="2000" dirty="0"/>
              <a:t>For each internal node, </a:t>
            </a:r>
            <a:r>
              <a:rPr lang="en-US" sz="2000" i="1" dirty="0"/>
              <a:t>N, it computes the </a:t>
            </a:r>
            <a:r>
              <a:rPr lang="en-US" sz="2000" i="1" dirty="0">
                <a:solidFill>
                  <a:srgbClr val="FF0000"/>
                </a:solidFill>
              </a:rPr>
              <a:t>cost complexity</a:t>
            </a:r>
            <a:r>
              <a:rPr lang="en-US" sz="2000" i="1" dirty="0"/>
              <a:t> of the subtree at N, and </a:t>
            </a:r>
            <a:r>
              <a:rPr lang="en-US" sz="2000" dirty="0"/>
              <a:t>the cost complexity of the subtree at </a:t>
            </a:r>
            <a:r>
              <a:rPr lang="en-US" sz="2000" i="1" dirty="0"/>
              <a:t>N if it were to be </a:t>
            </a:r>
            <a:r>
              <a:rPr lang="en-US" sz="2000" i="1" dirty="0" smtClean="0"/>
              <a:t>pruned.</a:t>
            </a:r>
            <a:endParaRPr lang="en-US" sz="2000" i="1" dirty="0"/>
          </a:p>
          <a:p>
            <a:pPr lvl="1"/>
            <a:r>
              <a:rPr lang="en-US" sz="2000" dirty="0"/>
              <a:t>If pruning the subtree at node </a:t>
            </a:r>
            <a:r>
              <a:rPr lang="en-US" sz="2000" i="1" dirty="0"/>
              <a:t>N would result in a </a:t>
            </a:r>
            <a:r>
              <a:rPr lang="en-US" sz="2000" dirty="0">
                <a:solidFill>
                  <a:srgbClr val="FF0000"/>
                </a:solidFill>
              </a:rPr>
              <a:t>smaller cost complexity</a:t>
            </a:r>
            <a:r>
              <a:rPr lang="en-US" sz="2000" dirty="0"/>
              <a:t>, then the subtree is </a:t>
            </a:r>
            <a:r>
              <a:rPr lang="en-US" sz="2000" dirty="0" smtClean="0"/>
              <a:t>pruned.</a:t>
            </a:r>
            <a:endParaRPr lang="en-US" sz="2000" dirty="0"/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pruning set </a:t>
            </a:r>
            <a:r>
              <a:rPr lang="en-US" sz="2000" dirty="0"/>
              <a:t>of class-labeled tuples is used to estimate cost complexity which is independent of the training </a:t>
            </a:r>
            <a:r>
              <a:rPr lang="en-US" sz="2000" dirty="0" smtClean="0"/>
              <a:t>set.</a:t>
            </a:r>
            <a:endParaRPr lang="en-US" sz="2000" dirty="0"/>
          </a:p>
          <a:p>
            <a:pPr lvl="1"/>
            <a:r>
              <a:rPr lang="en-US" sz="2000" dirty="0"/>
              <a:t>The smallest decision tree that </a:t>
            </a:r>
            <a:r>
              <a:rPr lang="en-US" sz="2000" dirty="0">
                <a:solidFill>
                  <a:srgbClr val="FF0000"/>
                </a:solidFill>
              </a:rPr>
              <a:t>minimizes the cost complexity</a:t>
            </a:r>
            <a:r>
              <a:rPr lang="en-US" sz="2000" dirty="0"/>
              <a:t> is preferred.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Pessimistic pruning</a:t>
            </a:r>
          </a:p>
          <a:p>
            <a:pPr lvl="1"/>
            <a:r>
              <a:rPr lang="en-US" sz="2000" dirty="0"/>
              <a:t>Also uses error rate estimates to make decisions regarding </a:t>
            </a:r>
            <a:r>
              <a:rPr lang="en-US" sz="2000" dirty="0" err="1"/>
              <a:t>subtree</a:t>
            </a:r>
            <a:r>
              <a:rPr lang="en-US" sz="2000" dirty="0"/>
              <a:t> pruning</a:t>
            </a:r>
          </a:p>
          <a:p>
            <a:pPr lvl="1"/>
            <a:r>
              <a:rPr lang="en-US" sz="2000" dirty="0"/>
              <a:t>Does not use a prune set but </a:t>
            </a:r>
            <a:r>
              <a:rPr lang="en-US" sz="2000" dirty="0">
                <a:solidFill>
                  <a:srgbClr val="FF0000"/>
                </a:solidFill>
              </a:rPr>
              <a:t>uses the training set </a:t>
            </a:r>
            <a:r>
              <a:rPr lang="en-US" sz="2000" dirty="0" smtClean="0"/>
              <a:t>itself.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Decision trees can suffer from </a:t>
            </a:r>
            <a:r>
              <a:rPr lang="en-US" sz="2400" i="1" dirty="0">
                <a:solidFill>
                  <a:srgbClr val="FF0000"/>
                </a:solidFill>
              </a:rPr>
              <a:t>repetition</a:t>
            </a:r>
            <a:r>
              <a:rPr lang="en-US" sz="2400" i="1" dirty="0"/>
              <a:t> and </a:t>
            </a:r>
            <a:r>
              <a:rPr lang="en-US" sz="2400" i="1" dirty="0">
                <a:solidFill>
                  <a:srgbClr val="FF0000"/>
                </a:solidFill>
              </a:rPr>
              <a:t>replication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Repetition</a:t>
            </a:r>
            <a:r>
              <a:rPr lang="en-US" sz="2000" dirty="0"/>
              <a:t> occurs when an attribute is repeatedly tested along a given branch of the </a:t>
            </a:r>
            <a:r>
              <a:rPr lang="en-US" sz="2000" dirty="0" smtClean="0"/>
              <a:t>tree.</a:t>
            </a:r>
            <a:endParaRPr lang="en-US" sz="2000" dirty="0"/>
          </a:p>
          <a:p>
            <a:pPr lvl="1"/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replication</a:t>
            </a:r>
            <a:r>
              <a:rPr lang="en-US" sz="2000" dirty="0"/>
              <a:t>, duplicate </a:t>
            </a:r>
            <a:r>
              <a:rPr lang="en-US" sz="2000" dirty="0" err="1"/>
              <a:t>subtrees</a:t>
            </a:r>
            <a:r>
              <a:rPr lang="en-US" sz="2000" dirty="0"/>
              <a:t> exist within the tree</a:t>
            </a:r>
          </a:p>
          <a:p>
            <a:pPr lvl="1"/>
            <a:r>
              <a:rPr lang="en-US" sz="2000" dirty="0"/>
              <a:t>Solve by </a:t>
            </a:r>
          </a:p>
          <a:p>
            <a:pPr lvl="2"/>
            <a:r>
              <a:rPr lang="en-US" sz="1800" dirty="0"/>
              <a:t>Multivariate splits</a:t>
            </a:r>
          </a:p>
          <a:p>
            <a:pPr lvl="2"/>
            <a:r>
              <a:rPr lang="en-US" sz="1800" dirty="0"/>
              <a:t>Use rules, instead of decision trees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13C-96E9-41EB-BCD6-EE5B5E48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76400"/>
            <a:ext cx="7680960" cy="472440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3333FF"/>
                </a:solidFill>
              </a:rPr>
              <a:t>Second step- </a:t>
            </a:r>
            <a:r>
              <a:rPr lang="en-US" sz="2000" dirty="0"/>
              <a:t>the model is used for classification.</a:t>
            </a:r>
          </a:p>
          <a:p>
            <a:pPr lvl="1"/>
            <a:r>
              <a:rPr lang="en-US" sz="2000" dirty="0"/>
              <a:t>First, the </a:t>
            </a:r>
            <a:r>
              <a:rPr lang="en-US" sz="2000" dirty="0">
                <a:solidFill>
                  <a:srgbClr val="3333FF"/>
                </a:solidFill>
              </a:rPr>
              <a:t>predictive accuracy </a:t>
            </a:r>
            <a:r>
              <a:rPr lang="en-US" sz="2000" dirty="0"/>
              <a:t>of the classifier is estimated.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test set </a:t>
            </a:r>
            <a:r>
              <a:rPr lang="en-US" sz="2000" dirty="0"/>
              <a:t>is used, made up of test </a:t>
            </a:r>
            <a:r>
              <a:rPr lang="en-US" sz="2000" dirty="0" err="1"/>
              <a:t>tuples</a:t>
            </a:r>
            <a:r>
              <a:rPr lang="en-US" sz="2000" dirty="0"/>
              <a:t> and their associated class labels which are randomly selected from the general data set.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accuracy</a:t>
            </a:r>
            <a:r>
              <a:rPr lang="en-US" sz="2000" dirty="0"/>
              <a:t> of a classifier on a given test set is the </a:t>
            </a:r>
            <a:r>
              <a:rPr lang="en-US" sz="2000" dirty="0">
                <a:solidFill>
                  <a:srgbClr val="3333FF"/>
                </a:solidFill>
              </a:rPr>
              <a:t>percentage of test set </a:t>
            </a:r>
            <a:r>
              <a:rPr lang="en-US" sz="2000" dirty="0" err="1">
                <a:solidFill>
                  <a:srgbClr val="3333FF"/>
                </a:solidFill>
              </a:rPr>
              <a:t>tuples</a:t>
            </a:r>
            <a:r>
              <a:rPr lang="en-US" sz="2000" dirty="0">
                <a:solidFill>
                  <a:srgbClr val="3333FF"/>
                </a:solidFill>
              </a:rPr>
              <a:t> that are correctly classified by the classifier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Supervised learning</a:t>
            </a:r>
            <a:r>
              <a:rPr lang="en-US" sz="2400" dirty="0"/>
              <a:t>(class label provided)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Unsupervised learning </a:t>
            </a:r>
            <a:r>
              <a:rPr lang="en-US" sz="2400" dirty="0"/>
              <a:t>(or clustering, class label of each training </a:t>
            </a:r>
            <a:r>
              <a:rPr lang="en-US" sz="2400" dirty="0" err="1"/>
              <a:t>tuple</a:t>
            </a:r>
            <a:r>
              <a:rPr lang="en-US" sz="2400" dirty="0"/>
              <a:t> is not known)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399"/>
            <a:ext cx="8381999" cy="655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Prediction?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No “class label attribute” because the attribute for which values are being predicted is </a:t>
            </a:r>
            <a:r>
              <a:rPr lang="en-US" dirty="0">
                <a:solidFill>
                  <a:srgbClr val="FF0000"/>
                </a:solidFill>
              </a:rPr>
              <a:t>continuous-valued (ordered) </a:t>
            </a:r>
            <a:r>
              <a:rPr lang="en-US" dirty="0"/>
              <a:t>rather than </a:t>
            </a:r>
            <a:r>
              <a:rPr lang="en-US" dirty="0">
                <a:solidFill>
                  <a:srgbClr val="FF0000"/>
                </a:solidFill>
              </a:rPr>
              <a:t>categorical (discrete-valued and unordered)-</a:t>
            </a:r>
            <a:r>
              <a:rPr lang="en-US" dirty="0"/>
              <a:t> </a:t>
            </a:r>
            <a:r>
              <a:rPr lang="en-US" b="1" dirty="0">
                <a:solidFill>
                  <a:srgbClr val="3333FF"/>
                </a:solidFill>
              </a:rPr>
              <a:t>predicted attribute</a:t>
            </a:r>
          </a:p>
          <a:p>
            <a:r>
              <a:rPr lang="en-US" dirty="0"/>
              <a:t>Predict the amount (in dollars) that would be “safe” for the bank to give as loan for an applicant.</a:t>
            </a:r>
          </a:p>
          <a:p>
            <a:r>
              <a:rPr lang="en-US" dirty="0"/>
              <a:t>Replace the categorical attribute, </a:t>
            </a:r>
            <a:r>
              <a:rPr lang="en-US" i="1" dirty="0">
                <a:solidFill>
                  <a:srgbClr val="FF0000"/>
                </a:solidFill>
              </a:rPr>
              <a:t>loan decision</a:t>
            </a:r>
            <a:r>
              <a:rPr lang="en-US" i="1" dirty="0"/>
              <a:t>, with the continuous-valued </a:t>
            </a:r>
            <a:r>
              <a:rPr lang="en-US" i="1" dirty="0">
                <a:solidFill>
                  <a:srgbClr val="FF0000"/>
                </a:solidFill>
              </a:rPr>
              <a:t>loan amount</a:t>
            </a:r>
            <a:r>
              <a:rPr lang="en-US" i="1" dirty="0"/>
              <a:t> as the predicted </a:t>
            </a:r>
            <a:r>
              <a:rPr lang="en-US" dirty="0"/>
              <a:t>attribute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6CB9-55B4-4C25-B98D-3761FA86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A7A7-3370-429E-A773-BC5A5C4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and classification also </a:t>
            </a:r>
            <a:r>
              <a:rPr lang="en-US" dirty="0">
                <a:solidFill>
                  <a:srgbClr val="3333FF"/>
                </a:solidFill>
              </a:rPr>
              <a:t>differ in the methods that are used to build their respective models.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3333FF"/>
                </a:solidFill>
              </a:rPr>
              <a:t>training set </a:t>
            </a:r>
            <a:r>
              <a:rPr lang="en-US" dirty="0"/>
              <a:t>used to build a </a:t>
            </a:r>
            <a:r>
              <a:rPr lang="en-US" dirty="0">
                <a:solidFill>
                  <a:srgbClr val="3333FF"/>
                </a:solidFill>
              </a:rPr>
              <a:t>predictor should not be used to assess its accuracy. 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3333FF"/>
                </a:solidFill>
              </a:rPr>
              <a:t>independent test set </a:t>
            </a:r>
            <a:r>
              <a:rPr lang="en-US" dirty="0"/>
              <a:t>should be used instead.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accuracy</a:t>
            </a:r>
            <a:r>
              <a:rPr lang="en-US" dirty="0"/>
              <a:t> of a predictor is estimated by computing an error </a:t>
            </a:r>
            <a:r>
              <a:rPr lang="en-US" dirty="0">
                <a:solidFill>
                  <a:srgbClr val="3333FF"/>
                </a:solidFill>
              </a:rPr>
              <a:t>based on the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difference between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the predicted value and the actual known value of</a:t>
            </a:r>
            <a:r>
              <a:rPr lang="en-US" dirty="0"/>
              <a:t> </a:t>
            </a:r>
            <a:r>
              <a:rPr lang="en-US" i="1" dirty="0">
                <a:solidFill>
                  <a:srgbClr val="3333FF"/>
                </a:solidFill>
              </a:rPr>
              <a:t>y</a:t>
            </a:r>
            <a:r>
              <a:rPr lang="en-US" i="1" dirty="0"/>
              <a:t> </a:t>
            </a:r>
            <a:r>
              <a:rPr lang="en-US" dirty="0">
                <a:solidFill>
                  <a:srgbClr val="3333FF"/>
                </a:solidFill>
              </a:rPr>
              <a:t>for each of the test tuples,</a:t>
            </a:r>
            <a:r>
              <a:rPr lang="en-US" dirty="0"/>
              <a:t> </a:t>
            </a:r>
            <a:r>
              <a:rPr lang="en-US" b="1" i="1" dirty="0">
                <a:solidFill>
                  <a:srgbClr val="3333FF"/>
                </a:solidFill>
              </a:rPr>
              <a:t>X</a:t>
            </a:r>
            <a:r>
              <a:rPr lang="en-US" dirty="0">
                <a:solidFill>
                  <a:srgbClr val="3333FF"/>
                </a:solidFill>
              </a:rPr>
              <a:t>.</a:t>
            </a:r>
          </a:p>
          <a:p>
            <a:r>
              <a:rPr lang="en-US" dirty="0"/>
              <a:t>There are various predictor error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0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80960" cy="1371600"/>
          </a:xfrm>
        </p:spPr>
        <p:txBody>
          <a:bodyPr>
            <a:normAutofit/>
          </a:bodyPr>
          <a:lstStyle/>
          <a:p>
            <a:r>
              <a:rPr lang="en-US" b="1" dirty="0"/>
              <a:t>Issues Regarding Classification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05000"/>
            <a:ext cx="768096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Preparing the Data for Classification and Prediction</a:t>
            </a:r>
          </a:p>
          <a:p>
            <a:r>
              <a:rPr lang="en-US" sz="2000" dirty="0"/>
              <a:t>Data cleaning - </a:t>
            </a:r>
            <a:r>
              <a:rPr lang="en-US" dirty="0"/>
              <a:t>preprocessing of data in order to remove or reduce </a:t>
            </a:r>
            <a:r>
              <a:rPr lang="en-US" i="1" dirty="0"/>
              <a:t>noise </a:t>
            </a:r>
            <a:r>
              <a:rPr lang="en-US" dirty="0"/>
              <a:t>and the treatment of </a:t>
            </a:r>
            <a:r>
              <a:rPr lang="en-US" i="1" dirty="0"/>
              <a:t>missing </a:t>
            </a:r>
            <a:r>
              <a:rPr lang="en-IN" i="1" dirty="0"/>
              <a:t>values.</a:t>
            </a:r>
            <a:endParaRPr lang="en-US" sz="4400" dirty="0"/>
          </a:p>
          <a:p>
            <a:r>
              <a:rPr lang="en-US" sz="2200" dirty="0"/>
              <a:t>Relevance analysis-redundancy and irrelevant attributes</a:t>
            </a:r>
          </a:p>
          <a:p>
            <a:pPr lvl="1"/>
            <a:r>
              <a:rPr lang="en-US" sz="1800" dirty="0"/>
              <a:t>Correlation analysis, attribute subset selection</a:t>
            </a:r>
          </a:p>
          <a:p>
            <a:r>
              <a:rPr lang="en-US" sz="2200" dirty="0"/>
              <a:t>Data transformation and reduction</a:t>
            </a:r>
          </a:p>
          <a:p>
            <a:pPr lvl="1"/>
            <a:r>
              <a:rPr lang="en-US" dirty="0"/>
              <a:t>Normalization- scaling all values for a given attribute so that they fall within a small specified range, such as -1.0 to 1.0, or  0.0 to 1.0.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5760</TotalTime>
  <Words>2895</Words>
  <Application>Microsoft Office PowerPoint</Application>
  <PresentationFormat>On-screen Show (4:3)</PresentationFormat>
  <Paragraphs>251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Century Gothic</vt:lpstr>
      <vt:lpstr>Garamond</vt:lpstr>
      <vt:lpstr>Minion-Regular</vt:lpstr>
      <vt:lpstr>Times-Italic-8r</vt:lpstr>
      <vt:lpstr>Savon</vt:lpstr>
      <vt:lpstr>Classification and Prediction</vt:lpstr>
      <vt:lpstr>Classification and Prediction</vt:lpstr>
      <vt:lpstr>What Is Classification? </vt:lpstr>
      <vt:lpstr>Classification </vt:lpstr>
      <vt:lpstr>Classification </vt:lpstr>
      <vt:lpstr>PowerPoint Presentation</vt:lpstr>
      <vt:lpstr>What is Prediction? </vt:lpstr>
      <vt:lpstr>Prediction</vt:lpstr>
      <vt:lpstr>Issues Regarding Classification and Prediction</vt:lpstr>
      <vt:lpstr>Issues Regarding Classification and Prediction</vt:lpstr>
      <vt:lpstr>Classification by Decision Tree Induction</vt:lpstr>
      <vt:lpstr>Classification by Decision Tree Induction</vt:lpstr>
      <vt:lpstr>Decision Tree Induction</vt:lpstr>
      <vt:lpstr>PowerPoint Presentation</vt:lpstr>
      <vt:lpstr>Decision Tree Induction</vt:lpstr>
      <vt:lpstr>PowerPoint Presentation</vt:lpstr>
      <vt:lpstr>PowerPoint Presentation</vt:lpstr>
      <vt:lpstr>Attribute Selection Measures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Gain Ratio</vt:lpstr>
      <vt:lpstr>PowerPoint Presentation</vt:lpstr>
      <vt:lpstr>PowerPoint Presentation</vt:lpstr>
      <vt:lpstr>Gini index</vt:lpstr>
      <vt:lpstr>PowerPoint Presentation</vt:lpstr>
      <vt:lpstr>How to build decision tree using Gini index:  </vt:lpstr>
      <vt:lpstr>PowerPoint Presentation</vt:lpstr>
      <vt:lpstr>PowerPoint Presentation</vt:lpstr>
      <vt:lpstr>PowerPoint Presentation</vt:lpstr>
      <vt:lpstr>Computation of Gini Index for Money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Pruning</vt:lpstr>
      <vt:lpstr>PowerPoint Presentation</vt:lpstr>
      <vt:lpstr>How does tree pruning work?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Administrator</dc:creator>
  <cp:lastModifiedBy>Shoby</cp:lastModifiedBy>
  <cp:revision>202</cp:revision>
  <dcterms:created xsi:type="dcterms:W3CDTF">2006-08-16T00:00:00Z</dcterms:created>
  <dcterms:modified xsi:type="dcterms:W3CDTF">2024-07-21T08:00:17Z</dcterms:modified>
</cp:coreProperties>
</file>