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9" r:id="rId13"/>
    <p:sldId id="270" r:id="rId14"/>
    <p:sldId id="271" r:id="rId15"/>
    <p:sldId id="267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551F9-F96B-4918-B5AD-18AE080D7905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E34A2-0F5F-4EC3-B926-3212AB5E6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827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3333FF"/>
                </a:solidFill>
              </a:rPr>
              <a:t>P(H|X)- </a:t>
            </a:r>
            <a:r>
              <a:rPr lang="en-US" dirty="0"/>
              <a:t>the probability of H given X.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E34A2-0F5F-4EC3-B926-3212AB5E62D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685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P(X) is treated as a constant because the sum of probabilities for all possible evidence states must be 1.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E34A2-0F5F-4EC3-B926-3212AB5E62D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055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https://www.youtube.com/watch?v=XzSlEA4ck2I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E34A2-0F5F-4EC3-B926-3212AB5E62D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198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https://www.youtube.com/watch?v=vuvox8zXvGY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E34A2-0F5F-4EC3-B926-3212AB5E62DC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173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Bayesian Classification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dirty="0"/>
              <a:t>In order to predict the class label of </a:t>
            </a:r>
            <a:r>
              <a:rPr lang="en-US" i="1" dirty="0"/>
              <a:t>X, </a:t>
            </a:r>
            <a:r>
              <a:rPr lang="en-US" i="1" dirty="0">
                <a:solidFill>
                  <a:srgbClr val="3333FF"/>
                </a:solidFill>
              </a:rPr>
              <a:t>P(</a:t>
            </a:r>
            <a:r>
              <a:rPr lang="en-US" i="1" dirty="0" err="1">
                <a:solidFill>
                  <a:srgbClr val="3333FF"/>
                </a:solidFill>
              </a:rPr>
              <a:t>X|C</a:t>
            </a:r>
            <a:r>
              <a:rPr lang="en-US" i="1" baseline="-25000" dirty="0" err="1">
                <a:solidFill>
                  <a:srgbClr val="3333FF"/>
                </a:solidFill>
              </a:rPr>
              <a:t>i</a:t>
            </a:r>
            <a:r>
              <a:rPr lang="en-US" i="1" dirty="0">
                <a:solidFill>
                  <a:srgbClr val="3333FF"/>
                </a:solidFill>
              </a:rPr>
              <a:t>)P(</a:t>
            </a:r>
            <a:r>
              <a:rPr lang="en-US" i="1" dirty="0" err="1">
                <a:solidFill>
                  <a:srgbClr val="3333FF"/>
                </a:solidFill>
              </a:rPr>
              <a:t>C</a:t>
            </a:r>
            <a:r>
              <a:rPr lang="en-US" i="1" baseline="-25000" dirty="0" err="1">
                <a:solidFill>
                  <a:srgbClr val="3333FF"/>
                </a:solidFill>
              </a:rPr>
              <a:t>i</a:t>
            </a:r>
            <a:r>
              <a:rPr lang="en-US" i="1" dirty="0">
                <a:solidFill>
                  <a:srgbClr val="3333FF"/>
                </a:solidFill>
              </a:rPr>
              <a:t>)</a:t>
            </a:r>
            <a:r>
              <a:rPr lang="en-US" i="1" dirty="0"/>
              <a:t> is evaluated for each class </a:t>
            </a:r>
            <a:r>
              <a:rPr lang="en-US" i="1" dirty="0" err="1">
                <a:solidFill>
                  <a:srgbClr val="3333FF"/>
                </a:solidFill>
              </a:rPr>
              <a:t>C</a:t>
            </a:r>
            <a:r>
              <a:rPr lang="en-US" i="1" baseline="-25000" dirty="0" err="1">
                <a:solidFill>
                  <a:srgbClr val="3333FF"/>
                </a:solidFill>
              </a:rPr>
              <a:t>i</a:t>
            </a:r>
            <a:r>
              <a:rPr lang="en-US" i="1" dirty="0"/>
              <a:t>.</a:t>
            </a:r>
          </a:p>
          <a:p>
            <a:r>
              <a:rPr lang="en-US" dirty="0"/>
              <a:t>The classifier predicts that the class label of </a:t>
            </a:r>
            <a:r>
              <a:rPr lang="en-US" dirty="0" err="1"/>
              <a:t>tuple</a:t>
            </a:r>
            <a:r>
              <a:rPr lang="en-US" dirty="0"/>
              <a:t> </a:t>
            </a:r>
            <a:r>
              <a:rPr lang="en-US" i="1" dirty="0"/>
              <a:t>X is the class </a:t>
            </a:r>
            <a:r>
              <a:rPr lang="en-US" i="1" dirty="0" err="1"/>
              <a:t>C</a:t>
            </a:r>
            <a:r>
              <a:rPr lang="en-US" i="1" baseline="-25000" dirty="0" err="1"/>
              <a:t>i</a:t>
            </a:r>
            <a:r>
              <a:rPr lang="en-US" i="1" dirty="0"/>
              <a:t> if and only if</a:t>
            </a:r>
          </a:p>
          <a:p>
            <a:endParaRPr lang="en-US" i="1" dirty="0"/>
          </a:p>
          <a:p>
            <a:endParaRPr lang="en-US" i="1" dirty="0"/>
          </a:p>
          <a:p>
            <a:pPr>
              <a:buNone/>
            </a:pPr>
            <a:r>
              <a:rPr lang="en-US" dirty="0"/>
              <a:t> </a:t>
            </a:r>
          </a:p>
          <a:p>
            <a:r>
              <a:rPr lang="en-US" dirty="0"/>
              <a:t>The predicted class label is the class </a:t>
            </a:r>
            <a:r>
              <a:rPr lang="en-US" i="1" dirty="0" err="1"/>
              <a:t>C</a:t>
            </a:r>
            <a:r>
              <a:rPr lang="en-US" i="1" baseline="-25000" dirty="0" err="1"/>
              <a:t>i</a:t>
            </a:r>
            <a:r>
              <a:rPr lang="en-US" i="1" dirty="0"/>
              <a:t> for which </a:t>
            </a:r>
            <a:r>
              <a:rPr lang="en-US" i="1" dirty="0">
                <a:solidFill>
                  <a:srgbClr val="3333FF"/>
                </a:solidFill>
              </a:rPr>
              <a:t>P(</a:t>
            </a:r>
            <a:r>
              <a:rPr lang="en-US" i="1" dirty="0" err="1">
                <a:solidFill>
                  <a:srgbClr val="3333FF"/>
                </a:solidFill>
              </a:rPr>
              <a:t>X|C</a:t>
            </a:r>
            <a:r>
              <a:rPr lang="en-US" i="1" baseline="-25000" dirty="0" err="1">
                <a:solidFill>
                  <a:srgbClr val="3333FF"/>
                </a:solidFill>
              </a:rPr>
              <a:t>i</a:t>
            </a:r>
            <a:r>
              <a:rPr lang="en-US" i="1" dirty="0">
                <a:solidFill>
                  <a:srgbClr val="3333FF"/>
                </a:solidFill>
              </a:rPr>
              <a:t>)P(</a:t>
            </a:r>
            <a:r>
              <a:rPr lang="en-US" i="1" dirty="0" err="1">
                <a:solidFill>
                  <a:srgbClr val="3333FF"/>
                </a:solidFill>
              </a:rPr>
              <a:t>C</a:t>
            </a:r>
            <a:r>
              <a:rPr lang="en-US" i="1" baseline="-25000" dirty="0" err="1">
                <a:solidFill>
                  <a:srgbClr val="3333FF"/>
                </a:solidFill>
              </a:rPr>
              <a:t>i</a:t>
            </a:r>
            <a:r>
              <a:rPr lang="en-US" i="1" dirty="0">
                <a:solidFill>
                  <a:srgbClr val="3333FF"/>
                </a:solidFill>
              </a:rPr>
              <a:t>) is the </a:t>
            </a:r>
            <a:r>
              <a:rPr lang="en-US" dirty="0">
                <a:solidFill>
                  <a:srgbClr val="3333FF"/>
                </a:solidFill>
              </a:rPr>
              <a:t>maximum</a:t>
            </a:r>
            <a:r>
              <a:rPr lang="en-US" dirty="0"/>
              <a:t>.</a:t>
            </a: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8250" y="3276600"/>
            <a:ext cx="67627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62000"/>
            <a:ext cx="8763000" cy="5638800"/>
          </a:xfrm>
        </p:spPr>
        <p:txBody>
          <a:bodyPr>
            <a:normAutofit/>
          </a:bodyPr>
          <a:lstStyle/>
          <a:p>
            <a:r>
              <a:rPr lang="en-US" dirty="0"/>
              <a:t>Attributes - </a:t>
            </a:r>
            <a:r>
              <a:rPr lang="en-US" i="1" dirty="0">
                <a:solidFill>
                  <a:srgbClr val="3333FF"/>
                </a:solidFill>
              </a:rPr>
              <a:t>age, income, student, and credit rating</a:t>
            </a:r>
          </a:p>
          <a:p>
            <a:r>
              <a:rPr lang="en-US" dirty="0"/>
              <a:t>The class label attribute, </a:t>
            </a:r>
            <a:r>
              <a:rPr lang="en-US" i="1" dirty="0">
                <a:solidFill>
                  <a:srgbClr val="3333FF"/>
                </a:solidFill>
              </a:rPr>
              <a:t>buys computer</a:t>
            </a:r>
            <a:r>
              <a:rPr lang="en-US" i="1" dirty="0"/>
              <a:t>, has two distinct values (namely, </a:t>
            </a:r>
            <a:r>
              <a:rPr lang="en-US" i="1" dirty="0">
                <a:solidFill>
                  <a:srgbClr val="3333FF"/>
                </a:solidFill>
              </a:rPr>
              <a:t>{yes, no})</a:t>
            </a:r>
          </a:p>
          <a:p>
            <a:r>
              <a:rPr lang="en-US" i="1" dirty="0">
                <a:solidFill>
                  <a:srgbClr val="3333FF"/>
                </a:solidFill>
              </a:rPr>
              <a:t>C1</a:t>
            </a:r>
            <a:r>
              <a:rPr lang="en-US" i="1" dirty="0"/>
              <a:t> - cl</a:t>
            </a:r>
            <a:r>
              <a:rPr lang="en-US" dirty="0"/>
              <a:t>ass </a:t>
            </a:r>
            <a:r>
              <a:rPr lang="en-US" i="1" dirty="0">
                <a:solidFill>
                  <a:srgbClr val="3333FF"/>
                </a:solidFill>
              </a:rPr>
              <a:t>buys computer = yes </a:t>
            </a:r>
          </a:p>
          <a:p>
            <a:r>
              <a:rPr lang="en-US" i="1" dirty="0">
                <a:solidFill>
                  <a:srgbClr val="3333FF"/>
                </a:solidFill>
              </a:rPr>
              <a:t>C2</a:t>
            </a:r>
            <a:r>
              <a:rPr lang="en-US" i="1" dirty="0"/>
              <a:t> - cl</a:t>
            </a:r>
            <a:r>
              <a:rPr lang="en-US" dirty="0"/>
              <a:t>ass</a:t>
            </a:r>
            <a:r>
              <a:rPr lang="en-US" i="1" dirty="0"/>
              <a:t> </a:t>
            </a:r>
            <a:r>
              <a:rPr lang="en-US" i="1" dirty="0">
                <a:solidFill>
                  <a:srgbClr val="3333FF"/>
                </a:solidFill>
              </a:rPr>
              <a:t>buys computer = no</a:t>
            </a:r>
          </a:p>
          <a:p>
            <a:r>
              <a:rPr lang="en-US" dirty="0" err="1"/>
              <a:t>Tuple</a:t>
            </a:r>
            <a:r>
              <a:rPr lang="en-US" dirty="0"/>
              <a:t> we wish to classify is</a:t>
            </a:r>
          </a:p>
          <a:p>
            <a:pPr>
              <a:buNone/>
            </a:pPr>
            <a:r>
              <a:rPr lang="en-US" dirty="0">
                <a:solidFill>
                  <a:srgbClr val="3333FF"/>
                </a:solidFill>
              </a:rPr>
              <a:t>X = (age = youth, income = medium, student = yes, credit rating = fair)</a:t>
            </a:r>
          </a:p>
          <a:p>
            <a:r>
              <a:rPr lang="en-US" i="1" dirty="0"/>
              <a:t>M</a:t>
            </a:r>
            <a:r>
              <a:rPr lang="it-IT" dirty="0"/>
              <a:t>aximize </a:t>
            </a:r>
            <a:r>
              <a:rPr lang="it-IT" i="1" dirty="0">
                <a:solidFill>
                  <a:srgbClr val="3333FF"/>
                </a:solidFill>
              </a:rPr>
              <a:t>P(X|C</a:t>
            </a:r>
            <a:r>
              <a:rPr lang="it-IT" i="1" baseline="-25000" dirty="0">
                <a:solidFill>
                  <a:srgbClr val="3333FF"/>
                </a:solidFill>
              </a:rPr>
              <a:t>i</a:t>
            </a:r>
            <a:r>
              <a:rPr lang="it-IT" i="1" dirty="0">
                <a:solidFill>
                  <a:srgbClr val="3333FF"/>
                </a:solidFill>
              </a:rPr>
              <a:t>)P(C</a:t>
            </a:r>
            <a:r>
              <a:rPr lang="it-IT" i="1" baseline="-25000" dirty="0">
                <a:solidFill>
                  <a:srgbClr val="3333FF"/>
                </a:solidFill>
              </a:rPr>
              <a:t>i</a:t>
            </a:r>
            <a:r>
              <a:rPr lang="it-IT" i="1" dirty="0">
                <a:solidFill>
                  <a:srgbClr val="3333FF"/>
                </a:solidFill>
              </a:rPr>
              <a:t>), for i = 1, 2</a:t>
            </a:r>
            <a:endParaRPr lang="en-US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607A3E-2D1E-42FC-B85F-8144365712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" y="152400"/>
            <a:ext cx="8984422" cy="6464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5352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3B35C-3E53-4BFD-BA52-6F1CD805D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prior probability 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buys_computer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yes)= 9/14= 0.64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buys_computer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no)= 5/14 = 0.36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Calculate current probability or conditional probability of individual attributes.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1E4E799-FD75-42A7-BF48-0205429AC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840373"/>
              </p:ext>
            </p:extLst>
          </p:nvPr>
        </p:nvGraphicFramePr>
        <p:xfrm>
          <a:off x="914399" y="2971800"/>
          <a:ext cx="2667001" cy="1276349"/>
        </p:xfrm>
        <a:graphic>
          <a:graphicData uri="http://schemas.openxmlformats.org/drawingml/2006/table">
            <a:tbl>
              <a:tblPr/>
              <a:tblGrid>
                <a:gridCol w="1124639">
                  <a:extLst>
                    <a:ext uri="{9D8B030D-6E8A-4147-A177-3AD203B41FA5}">
                      <a16:colId xmlns:a16="http://schemas.microsoft.com/office/drawing/2014/main" val="2508206596"/>
                    </a:ext>
                  </a:extLst>
                </a:gridCol>
                <a:gridCol w="771181">
                  <a:extLst>
                    <a:ext uri="{9D8B030D-6E8A-4147-A177-3AD203B41FA5}">
                      <a16:colId xmlns:a16="http://schemas.microsoft.com/office/drawing/2014/main" val="3768753373"/>
                    </a:ext>
                  </a:extLst>
                </a:gridCol>
                <a:gridCol w="771181">
                  <a:extLst>
                    <a:ext uri="{9D8B030D-6E8A-4147-A177-3AD203B41FA5}">
                      <a16:colId xmlns:a16="http://schemas.microsoft.com/office/drawing/2014/main" val="3182070806"/>
                    </a:ext>
                  </a:extLst>
                </a:gridCol>
              </a:tblGrid>
              <a:tr h="26057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148278"/>
                  </a:ext>
                </a:extLst>
              </a:tr>
              <a:tr h="26057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3/5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49351"/>
                  </a:ext>
                </a:extLst>
              </a:tr>
              <a:tr h="49462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middle_aged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389709"/>
                  </a:ext>
                </a:extLst>
              </a:tr>
              <a:tr h="26057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3/9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2/5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606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0BAA2B-FF37-4CAF-9821-75D892C12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367136"/>
              </p:ext>
            </p:extLst>
          </p:nvPr>
        </p:nvGraphicFramePr>
        <p:xfrm>
          <a:off x="4305300" y="2971800"/>
          <a:ext cx="2324100" cy="1276348"/>
        </p:xfrm>
        <a:graphic>
          <a:graphicData uri="http://schemas.openxmlformats.org/drawingml/2006/table">
            <a:tbl>
              <a:tblPr/>
              <a:tblGrid>
                <a:gridCol w="806320">
                  <a:extLst>
                    <a:ext uri="{9D8B030D-6E8A-4147-A177-3AD203B41FA5}">
                      <a16:colId xmlns:a16="http://schemas.microsoft.com/office/drawing/2014/main" val="2116778468"/>
                    </a:ext>
                  </a:extLst>
                </a:gridCol>
                <a:gridCol w="758890">
                  <a:extLst>
                    <a:ext uri="{9D8B030D-6E8A-4147-A177-3AD203B41FA5}">
                      <a16:colId xmlns:a16="http://schemas.microsoft.com/office/drawing/2014/main" val="660377908"/>
                    </a:ext>
                  </a:extLst>
                </a:gridCol>
                <a:gridCol w="758890">
                  <a:extLst>
                    <a:ext uri="{9D8B030D-6E8A-4147-A177-3AD203B41FA5}">
                      <a16:colId xmlns:a16="http://schemas.microsoft.com/office/drawing/2014/main" val="3396020498"/>
                    </a:ext>
                  </a:extLst>
                </a:gridCol>
              </a:tblGrid>
              <a:tr h="31908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income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866358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2/9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2/5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569836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4/9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2/5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65411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3/9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7161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CEDC27F-1B8E-4514-97DB-DCD4CC5AE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57061"/>
              </p:ext>
            </p:extLst>
          </p:nvPr>
        </p:nvGraphicFramePr>
        <p:xfrm>
          <a:off x="979168" y="4590972"/>
          <a:ext cx="2667001" cy="1032351"/>
        </p:xfrm>
        <a:graphic>
          <a:graphicData uri="http://schemas.openxmlformats.org/drawingml/2006/table">
            <a:tbl>
              <a:tblPr/>
              <a:tblGrid>
                <a:gridCol w="1124639">
                  <a:extLst>
                    <a:ext uri="{9D8B030D-6E8A-4147-A177-3AD203B41FA5}">
                      <a16:colId xmlns:a16="http://schemas.microsoft.com/office/drawing/2014/main" val="3685012838"/>
                    </a:ext>
                  </a:extLst>
                </a:gridCol>
                <a:gridCol w="771181">
                  <a:extLst>
                    <a:ext uri="{9D8B030D-6E8A-4147-A177-3AD203B41FA5}">
                      <a16:colId xmlns:a16="http://schemas.microsoft.com/office/drawing/2014/main" val="855479415"/>
                    </a:ext>
                  </a:extLst>
                </a:gridCol>
                <a:gridCol w="771181">
                  <a:extLst>
                    <a:ext uri="{9D8B030D-6E8A-4147-A177-3AD203B41FA5}">
                      <a16:colId xmlns:a16="http://schemas.microsoft.com/office/drawing/2014/main" val="2934404747"/>
                    </a:ext>
                  </a:extLst>
                </a:gridCol>
              </a:tblGrid>
              <a:tr h="34411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student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934905"/>
                  </a:ext>
                </a:extLst>
              </a:tr>
              <a:tr h="34411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6/9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425095"/>
                  </a:ext>
                </a:extLst>
              </a:tr>
              <a:tr h="34411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3/9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4/5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8757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221FAB-92D5-41A7-B4DF-062A9C7D4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128006"/>
              </p:ext>
            </p:extLst>
          </p:nvPr>
        </p:nvGraphicFramePr>
        <p:xfrm>
          <a:off x="4335780" y="4543188"/>
          <a:ext cx="3086101" cy="1032352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:a16="http://schemas.microsoft.com/office/drawing/2014/main" val="1991234808"/>
                    </a:ext>
                  </a:extLst>
                </a:gridCol>
                <a:gridCol w="668694">
                  <a:extLst>
                    <a:ext uri="{9D8B030D-6E8A-4147-A177-3AD203B41FA5}">
                      <a16:colId xmlns:a16="http://schemas.microsoft.com/office/drawing/2014/main" val="907093844"/>
                    </a:ext>
                  </a:extLst>
                </a:gridCol>
                <a:gridCol w="1007707">
                  <a:extLst>
                    <a:ext uri="{9D8B030D-6E8A-4147-A177-3AD203B41FA5}">
                      <a16:colId xmlns:a16="http://schemas.microsoft.com/office/drawing/2014/main" val="1827021393"/>
                    </a:ext>
                  </a:extLst>
                </a:gridCol>
              </a:tblGrid>
              <a:tr h="49396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credit _rating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498972"/>
                  </a:ext>
                </a:extLst>
              </a:tr>
              <a:tr h="26919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6/9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/5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70912"/>
                  </a:ext>
                </a:extLst>
              </a:tr>
              <a:tr h="26919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/9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/5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436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74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1612-70A1-48EB-9516-7BE9DD420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3333FF"/>
                </a:solidFill>
              </a:rPr>
              <a:t>X = (age = youth, income = medium, student = yes, credit rating = fair)</a:t>
            </a:r>
            <a:br>
              <a:rPr lang="en-US" dirty="0">
                <a:solidFill>
                  <a:srgbClr val="3333FF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C8EC8-DCDF-40E3-B25F-8315BB4B7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compute </a:t>
            </a:r>
            <a:r>
              <a:rPr lang="en-US" i="1" dirty="0"/>
              <a:t>P(</a:t>
            </a:r>
            <a:r>
              <a:rPr lang="en-US" b="1" i="1" dirty="0" err="1"/>
              <a:t>X|</a:t>
            </a:r>
            <a:r>
              <a:rPr lang="en-US" i="1" dirty="0" err="1"/>
              <a:t>C</a:t>
            </a:r>
            <a:r>
              <a:rPr lang="en-US" i="1" baseline="-25000" dirty="0" err="1"/>
              <a:t>i</a:t>
            </a:r>
            <a:r>
              <a:rPr lang="en-US" dirty="0"/>
              <a:t>), for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= 1, 2, we compute the following conditional probabilities: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CD6B21F-7778-4B49-A8E3-8BD39FF63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t="29630" r="26271"/>
          <a:stretch/>
        </p:blipFill>
        <p:spPr bwMode="auto">
          <a:xfrm>
            <a:off x="1295400" y="2743200"/>
            <a:ext cx="5676900" cy="3719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3033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9154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547F-DFF7-4F88-90CA-6D1E3C06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D262B-AB43-4F31-93C2-6F35C1E9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dirty="0">
                <a:solidFill>
                  <a:srgbClr val="3333FF"/>
                </a:solidFill>
              </a:rPr>
              <a:t>New instance =(Color=Green, Legs=2, Height=Tall and Smelly=No)</a:t>
            </a:r>
            <a:endParaRPr lang="en-IN" sz="2800" dirty="0">
              <a:solidFill>
                <a:srgbClr val="3333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574E80-F144-4CE1-A859-DE3B5856C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05000"/>
            <a:ext cx="6401693" cy="2705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FCE1A7-0A95-4599-B980-613EAA787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88" y="5584724"/>
            <a:ext cx="8688012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7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5DA2-1F15-482D-A4B2-815FD44EA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Prior Probability:</a:t>
            </a:r>
          </a:p>
          <a:p>
            <a:pPr marL="0" indent="0">
              <a:buNone/>
            </a:pPr>
            <a:r>
              <a:rPr lang="en-US" dirty="0"/>
              <a:t>Compute the conditional probability: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CE6A9-1A78-4ED8-BFAF-5A68ED959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17441"/>
            <a:ext cx="3391373" cy="828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293C03-1054-4249-998D-1E1D837B6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4000"/>
            <a:ext cx="4925112" cy="28769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89642F-2D22-4DE3-9984-67EA2443A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41454"/>
            <a:ext cx="9059539" cy="2162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05DFFD-D782-4479-BC50-5F9675A24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6648" y="5942027"/>
            <a:ext cx="4382112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2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B868-6937-42C8-8256-9122357C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D48CF-55D7-4C59-AA53-A7C07136A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2DFD75-CD13-4BD8-88CD-65F4B69A2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1837"/>
            <a:ext cx="9119204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2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6C40-375E-42AF-89AB-EA473349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3CFB-4EB4-46F3-BED3-20B3D0604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AF66D-C5E4-4FB8-B83C-5F9401F55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7259"/>
            <a:ext cx="9144000" cy="520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What are Bayesian classifiers?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Statistical classifier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Predict class membership probabilities </a:t>
            </a:r>
            <a:r>
              <a:rPr lang="en-US" dirty="0"/>
              <a:t>such as the probability </a:t>
            </a:r>
            <a:r>
              <a:rPr lang="en-US" dirty="0">
                <a:solidFill>
                  <a:srgbClr val="C00000"/>
                </a:solidFill>
              </a:rPr>
              <a:t>that a given tuple belongs to </a:t>
            </a:r>
            <a:r>
              <a:rPr lang="en-IN" dirty="0">
                <a:solidFill>
                  <a:srgbClr val="C00000"/>
                </a:solidFill>
              </a:rPr>
              <a:t>a particular class</a:t>
            </a:r>
            <a:r>
              <a:rPr lang="en-IN" dirty="0"/>
              <a:t>.</a:t>
            </a:r>
            <a:endParaRPr lang="en-US" dirty="0"/>
          </a:p>
          <a:p>
            <a:pPr algn="just"/>
            <a:r>
              <a:rPr lang="en-US" dirty="0"/>
              <a:t>Based on Bayes’ </a:t>
            </a:r>
            <a:r>
              <a:rPr lang="en-US" dirty="0" smtClean="0"/>
              <a:t>theorem.</a:t>
            </a:r>
            <a:endParaRPr lang="en-US" dirty="0"/>
          </a:p>
          <a:p>
            <a:pPr algn="just"/>
            <a:r>
              <a:rPr lang="en-US" dirty="0"/>
              <a:t>Also known as the </a:t>
            </a:r>
            <a:r>
              <a:rPr lang="en-US" i="1" dirty="0">
                <a:solidFill>
                  <a:srgbClr val="3333FF"/>
                </a:solidFill>
              </a:rPr>
              <a:t>Naïve Bayesian classifier</a:t>
            </a:r>
          </a:p>
          <a:p>
            <a:pPr lvl="1" algn="just"/>
            <a:r>
              <a:rPr lang="en-US" dirty="0"/>
              <a:t>Comparable in </a:t>
            </a:r>
            <a:r>
              <a:rPr lang="en-US" dirty="0">
                <a:solidFill>
                  <a:srgbClr val="C00000"/>
                </a:solidFill>
              </a:rPr>
              <a:t>performance</a:t>
            </a:r>
            <a:r>
              <a:rPr lang="en-US" dirty="0"/>
              <a:t> with decision tree and selected neural network classifiers. </a:t>
            </a:r>
          </a:p>
          <a:p>
            <a:pPr lvl="1" algn="just"/>
            <a:r>
              <a:rPr lang="en-US" dirty="0"/>
              <a:t>Bayesian classifiers have also </a:t>
            </a:r>
            <a:r>
              <a:rPr lang="en-US" dirty="0">
                <a:solidFill>
                  <a:srgbClr val="C00000"/>
                </a:solidFill>
              </a:rPr>
              <a:t>exhibited high accuracy and speed </a:t>
            </a:r>
            <a:r>
              <a:rPr lang="en-US" dirty="0"/>
              <a:t>when applied to large databases.</a:t>
            </a:r>
            <a:endParaRPr lang="en-US" i="1" dirty="0">
              <a:solidFill>
                <a:srgbClr val="3333FF"/>
              </a:solidFill>
            </a:endParaRPr>
          </a:p>
          <a:p>
            <a:pPr algn="just"/>
            <a:r>
              <a:rPr lang="en-US" i="1" dirty="0">
                <a:solidFill>
                  <a:srgbClr val="3333FF"/>
                </a:solidFill>
              </a:rPr>
              <a:t>Class conditional independence </a:t>
            </a:r>
            <a:r>
              <a:rPr lang="en-US" i="1" dirty="0"/>
              <a:t>–NB Classifier </a:t>
            </a:r>
            <a:r>
              <a:rPr lang="en-US" dirty="0"/>
              <a:t>assume that the effect of an attribute value on a given class is independent of the values of the other attributes.</a:t>
            </a:r>
          </a:p>
          <a:p>
            <a:r>
              <a:rPr lang="en-US" dirty="0"/>
              <a:t>It is made to simplify the computations involved and, in this sense,</a:t>
            </a:r>
            <a:r>
              <a:rPr lang="en-IN" dirty="0"/>
              <a:t>is considered “naïve.”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b="1" dirty="0" err="1"/>
              <a:t>Bayes</a:t>
            </a:r>
            <a:r>
              <a:rPr lang="en-US" b="1" dirty="0"/>
              <a:t>’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943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Bayes’ theorem is named after </a:t>
            </a:r>
            <a:r>
              <a:rPr lang="en-US" dirty="0">
                <a:solidFill>
                  <a:srgbClr val="C00000"/>
                </a:solidFill>
              </a:rPr>
              <a:t>Thomas Bayes</a:t>
            </a:r>
            <a:r>
              <a:rPr lang="en-US" dirty="0"/>
              <a:t>, a nonconformist English clergyman who did early work in </a:t>
            </a:r>
            <a:r>
              <a:rPr lang="en-US" dirty="0">
                <a:solidFill>
                  <a:srgbClr val="C00000"/>
                </a:solidFill>
              </a:rPr>
              <a:t>probability and decision theory </a:t>
            </a:r>
            <a:r>
              <a:rPr lang="en-US" dirty="0"/>
              <a:t>during the 18th century.</a:t>
            </a:r>
          </a:p>
          <a:p>
            <a:r>
              <a:rPr lang="en-US" dirty="0"/>
              <a:t>In Bayesian terms, if </a:t>
            </a:r>
            <a:r>
              <a:rPr lang="en-US" i="1" dirty="0">
                <a:solidFill>
                  <a:srgbClr val="3333FF"/>
                </a:solidFill>
              </a:rPr>
              <a:t>X</a:t>
            </a:r>
            <a:r>
              <a:rPr lang="en-US" i="1" dirty="0"/>
              <a:t> is a </a:t>
            </a:r>
            <a:r>
              <a:rPr lang="en-US" dirty="0">
                <a:solidFill>
                  <a:srgbClr val="3333FF"/>
                </a:solidFill>
              </a:rPr>
              <a:t>data tuple</a:t>
            </a:r>
            <a:r>
              <a:rPr lang="en-US" dirty="0"/>
              <a:t>, </a:t>
            </a:r>
            <a:r>
              <a:rPr lang="en-US" i="1" dirty="0"/>
              <a:t>X is considered “</a:t>
            </a:r>
            <a:r>
              <a:rPr lang="en-US" i="1" dirty="0">
                <a:solidFill>
                  <a:srgbClr val="3333FF"/>
                </a:solidFill>
              </a:rPr>
              <a:t>evidence</a:t>
            </a:r>
            <a:r>
              <a:rPr lang="en-US" i="1" dirty="0"/>
              <a:t>”.</a:t>
            </a:r>
          </a:p>
          <a:p>
            <a:r>
              <a:rPr lang="en-US" dirty="0"/>
              <a:t>Let </a:t>
            </a:r>
            <a:r>
              <a:rPr lang="en-US" i="1" dirty="0">
                <a:solidFill>
                  <a:srgbClr val="3333FF"/>
                </a:solidFill>
              </a:rPr>
              <a:t>H</a:t>
            </a:r>
            <a:r>
              <a:rPr lang="en-US" i="1" dirty="0"/>
              <a:t> be some </a:t>
            </a:r>
            <a:r>
              <a:rPr lang="en-US" i="1" dirty="0">
                <a:solidFill>
                  <a:srgbClr val="3333FF"/>
                </a:solidFill>
              </a:rPr>
              <a:t>hypothesis</a:t>
            </a:r>
            <a:r>
              <a:rPr lang="en-US" i="1" dirty="0"/>
              <a:t>, such as that </a:t>
            </a:r>
            <a:r>
              <a:rPr lang="en-US" dirty="0"/>
              <a:t>the data </a:t>
            </a:r>
            <a:r>
              <a:rPr lang="en-US" dirty="0" err="1"/>
              <a:t>tuple</a:t>
            </a:r>
            <a:r>
              <a:rPr lang="en-US" dirty="0"/>
              <a:t> </a:t>
            </a:r>
            <a:r>
              <a:rPr lang="en-US" i="1" dirty="0"/>
              <a:t>X belongs to a specified class </a:t>
            </a:r>
            <a:r>
              <a:rPr lang="en-US" i="1" dirty="0">
                <a:solidFill>
                  <a:srgbClr val="3333FF"/>
                </a:solidFill>
              </a:rPr>
              <a:t>C</a:t>
            </a:r>
          </a:p>
          <a:p>
            <a:r>
              <a:rPr lang="en-US" dirty="0"/>
              <a:t>Determine </a:t>
            </a:r>
            <a:r>
              <a:rPr lang="en-US" i="1" dirty="0">
                <a:solidFill>
                  <a:srgbClr val="3333FF"/>
                </a:solidFill>
              </a:rPr>
              <a:t>P(H|X)</a:t>
            </a:r>
            <a:r>
              <a:rPr lang="en-US" i="1" dirty="0"/>
              <a:t>, the probability that the hypothesis H holds given the “evidence” or </a:t>
            </a:r>
            <a:r>
              <a:rPr lang="en-US" dirty="0"/>
              <a:t>observed data </a:t>
            </a:r>
            <a:r>
              <a:rPr lang="en-US" dirty="0" err="1"/>
              <a:t>tuple</a:t>
            </a:r>
            <a:r>
              <a:rPr lang="en-US" dirty="0"/>
              <a:t> </a:t>
            </a:r>
            <a:r>
              <a:rPr lang="en-US" i="1" dirty="0"/>
              <a:t>X.</a:t>
            </a:r>
          </a:p>
          <a:p>
            <a:r>
              <a:rPr lang="en-US" i="1" dirty="0">
                <a:solidFill>
                  <a:srgbClr val="3333FF"/>
                </a:solidFill>
              </a:rPr>
              <a:t>P(H|X) is the posterior probability</a:t>
            </a:r>
            <a:r>
              <a:rPr lang="en-US" i="1" dirty="0"/>
              <a:t>, </a:t>
            </a:r>
            <a:r>
              <a:rPr lang="en-US" i="1" dirty="0">
                <a:solidFill>
                  <a:srgbClr val="00B050"/>
                </a:solidFill>
              </a:rPr>
              <a:t>or a posteriori probability</a:t>
            </a:r>
            <a:r>
              <a:rPr lang="en-US" i="1" dirty="0"/>
              <a:t>, of H conditioned on X</a:t>
            </a:r>
          </a:p>
          <a:p>
            <a:r>
              <a:rPr lang="en-US" dirty="0" err="1"/>
              <a:t>Eg</a:t>
            </a:r>
            <a:r>
              <a:rPr lang="en-US" dirty="0"/>
              <a:t>. Customers are described by the attributes </a:t>
            </a:r>
            <a:r>
              <a:rPr lang="en-US" i="1" dirty="0"/>
              <a:t>age and income, respectively, and that 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i="1" dirty="0"/>
              <a:t> is a </a:t>
            </a:r>
            <a:r>
              <a:rPr lang="en-US" i="1" dirty="0">
                <a:solidFill>
                  <a:srgbClr val="3333FF"/>
                </a:solidFill>
              </a:rPr>
              <a:t>35-year-old customer with </a:t>
            </a:r>
            <a:r>
              <a:rPr lang="en-US" dirty="0">
                <a:solidFill>
                  <a:srgbClr val="3333FF"/>
                </a:solidFill>
              </a:rPr>
              <a:t>an income of $40,000</a:t>
            </a:r>
            <a:r>
              <a:rPr lang="en-US" dirty="0"/>
              <a:t>. </a:t>
            </a:r>
          </a:p>
          <a:p>
            <a:r>
              <a:rPr lang="en-US" i="1" dirty="0">
                <a:solidFill>
                  <a:srgbClr val="FF0000"/>
                </a:solidFill>
              </a:rPr>
              <a:t>H</a:t>
            </a:r>
            <a:r>
              <a:rPr lang="en-US" i="1" dirty="0"/>
              <a:t> is the hypothesis that our </a:t>
            </a:r>
            <a:r>
              <a:rPr lang="en-US" i="1" dirty="0">
                <a:solidFill>
                  <a:srgbClr val="3333FF"/>
                </a:solidFill>
              </a:rPr>
              <a:t>customer will buy a </a:t>
            </a:r>
            <a:r>
              <a:rPr lang="en-US" dirty="0">
                <a:solidFill>
                  <a:srgbClr val="3333FF"/>
                </a:solidFill>
              </a:rPr>
              <a:t>computer.</a:t>
            </a:r>
          </a:p>
          <a:p>
            <a:endParaRPr lang="en-US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fontScale="85000" lnSpcReduction="10000"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P(H|X)</a:t>
            </a:r>
            <a:r>
              <a:rPr lang="en-US" i="1" dirty="0"/>
              <a:t> reflects </a:t>
            </a:r>
            <a:r>
              <a:rPr lang="en-US" i="1" dirty="0">
                <a:solidFill>
                  <a:srgbClr val="3333FF"/>
                </a:solidFill>
              </a:rPr>
              <a:t>the probability that customer X will buy a computer </a:t>
            </a:r>
            <a:r>
              <a:rPr lang="en-US" dirty="0"/>
              <a:t>given that we know the customer’s age and income </a:t>
            </a:r>
          </a:p>
          <a:p>
            <a:r>
              <a:rPr lang="en-US" i="1" dirty="0">
                <a:solidFill>
                  <a:srgbClr val="FF0000"/>
                </a:solidFill>
              </a:rPr>
              <a:t>P(H)</a:t>
            </a:r>
            <a:r>
              <a:rPr lang="en-US" i="1" dirty="0">
                <a:solidFill>
                  <a:srgbClr val="3333FF"/>
                </a:solidFill>
              </a:rPr>
              <a:t> is the prior probability</a:t>
            </a:r>
            <a:r>
              <a:rPr lang="en-US" i="1" dirty="0"/>
              <a:t>, or </a:t>
            </a:r>
            <a:r>
              <a:rPr lang="en-US" i="1" dirty="0">
                <a:solidFill>
                  <a:srgbClr val="00B050"/>
                </a:solidFill>
              </a:rPr>
              <a:t>a priori probability</a:t>
            </a:r>
            <a:r>
              <a:rPr lang="en-US" i="1" dirty="0"/>
              <a:t>, of H.</a:t>
            </a:r>
          </a:p>
          <a:p>
            <a:r>
              <a:rPr lang="en-US" dirty="0"/>
              <a:t>In the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i="1" dirty="0"/>
              <a:t>P(H) </a:t>
            </a:r>
            <a:r>
              <a:rPr lang="en-US" dirty="0"/>
              <a:t>probability that any given customer will buy a computer, regardless of age, income or any other attribute.</a:t>
            </a:r>
          </a:p>
          <a:p>
            <a:r>
              <a:rPr lang="en-US" i="1" dirty="0">
                <a:solidFill>
                  <a:srgbClr val="FF0000"/>
                </a:solidFill>
              </a:rPr>
              <a:t>P(X|H)</a:t>
            </a:r>
            <a:r>
              <a:rPr lang="en-US" i="1" dirty="0">
                <a:solidFill>
                  <a:srgbClr val="3333FF"/>
                </a:solidFill>
              </a:rPr>
              <a:t> is the posterior probability of X conditioned on H.</a:t>
            </a:r>
          </a:p>
          <a:p>
            <a:r>
              <a:rPr lang="en-US" dirty="0" err="1"/>
              <a:t>Eg.it</a:t>
            </a:r>
            <a:r>
              <a:rPr lang="en-US" dirty="0"/>
              <a:t> is the probability that a customer, </a:t>
            </a:r>
            <a:r>
              <a:rPr lang="en-US" i="1" dirty="0"/>
              <a:t>X, is 35 years old and earns $40,000, given that we know the </a:t>
            </a:r>
            <a:r>
              <a:rPr lang="en-US" dirty="0"/>
              <a:t>customer will buy a computer.</a:t>
            </a:r>
          </a:p>
          <a:p>
            <a:r>
              <a:rPr lang="en-US" i="1" dirty="0">
                <a:solidFill>
                  <a:srgbClr val="FF0000"/>
                </a:solidFill>
              </a:rPr>
              <a:t>P(X)</a:t>
            </a:r>
            <a:r>
              <a:rPr lang="en-US" i="1" dirty="0">
                <a:solidFill>
                  <a:srgbClr val="3333FF"/>
                </a:solidFill>
              </a:rPr>
              <a:t> is the prior probability of X</a:t>
            </a:r>
          </a:p>
          <a:p>
            <a:r>
              <a:rPr lang="en-US" i="1" dirty="0" err="1"/>
              <a:t>Eg</a:t>
            </a:r>
            <a:r>
              <a:rPr lang="en-US" i="1" dirty="0"/>
              <a:t>.</a:t>
            </a:r>
            <a:r>
              <a:rPr lang="en-US" dirty="0"/>
              <a:t> it is the probability that a person from our set of customers is 35 years old and earns $40,000.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3047999"/>
          </a:xfrm>
        </p:spPr>
        <p:txBody>
          <a:bodyPr/>
          <a:lstStyle/>
          <a:p>
            <a:r>
              <a:rPr lang="en-US" i="1" dirty="0"/>
              <a:t>P(H), P(X|H), and P(X) may be estimated </a:t>
            </a:r>
            <a:r>
              <a:rPr lang="en-US" dirty="0"/>
              <a:t>from the given </a:t>
            </a:r>
            <a:r>
              <a:rPr lang="en-US" dirty="0" smtClean="0"/>
              <a:t>data.</a:t>
            </a:r>
            <a:endParaRPr lang="en-US" dirty="0"/>
          </a:p>
          <a:p>
            <a:r>
              <a:rPr lang="en-US" dirty="0" err="1"/>
              <a:t>Bayes</a:t>
            </a:r>
            <a:r>
              <a:rPr lang="en-US" dirty="0"/>
              <a:t>’ theorem provides a way of calculating the posterior probability, </a:t>
            </a:r>
            <a:r>
              <a:rPr lang="en-US" i="1" dirty="0">
                <a:solidFill>
                  <a:srgbClr val="3333FF"/>
                </a:solidFill>
              </a:rPr>
              <a:t>P(H|X), from P(H), P(X|H), and P(X)</a:t>
            </a:r>
            <a:endParaRPr lang="en-US" dirty="0">
              <a:solidFill>
                <a:srgbClr val="3333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686175"/>
            <a:ext cx="42672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505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Let </a:t>
            </a:r>
            <a:r>
              <a:rPr lang="en-US" i="1" dirty="0">
                <a:solidFill>
                  <a:srgbClr val="FF0000"/>
                </a:solidFill>
              </a:rPr>
              <a:t>D</a:t>
            </a:r>
            <a:r>
              <a:rPr lang="en-US" i="1" dirty="0"/>
              <a:t> be a training set of </a:t>
            </a:r>
            <a:r>
              <a:rPr lang="en-US" i="1" dirty="0" err="1"/>
              <a:t>tuples</a:t>
            </a:r>
            <a:r>
              <a:rPr lang="en-US" i="1" dirty="0"/>
              <a:t> and their associated class labels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tuple</a:t>
            </a:r>
            <a:r>
              <a:rPr lang="en-US" dirty="0"/>
              <a:t> is represented by an </a:t>
            </a:r>
            <a:r>
              <a:rPr lang="en-US" i="1" dirty="0"/>
              <a:t>n-dimensional attribute vector, </a:t>
            </a:r>
            <a:r>
              <a:rPr lang="en-US" i="1" dirty="0">
                <a:solidFill>
                  <a:srgbClr val="FF0000"/>
                </a:solidFill>
              </a:rPr>
              <a:t>X = (x</a:t>
            </a:r>
            <a:r>
              <a:rPr lang="en-US" i="1" baseline="-25000" dirty="0">
                <a:solidFill>
                  <a:srgbClr val="FF0000"/>
                </a:solidFill>
              </a:rPr>
              <a:t>1</a:t>
            </a:r>
            <a:r>
              <a:rPr lang="en-US" i="1" dirty="0">
                <a:solidFill>
                  <a:srgbClr val="FF0000"/>
                </a:solidFill>
              </a:rPr>
              <a:t>, x</a:t>
            </a:r>
            <a:r>
              <a:rPr lang="en-US" i="1" baseline="-25000" dirty="0">
                <a:solidFill>
                  <a:srgbClr val="FF0000"/>
                </a:solidFill>
              </a:rPr>
              <a:t>2</a:t>
            </a:r>
            <a:r>
              <a:rPr lang="en-US" i="1" dirty="0">
                <a:solidFill>
                  <a:srgbClr val="FF0000"/>
                </a:solidFill>
              </a:rPr>
              <a:t>, … , </a:t>
            </a:r>
            <a:r>
              <a:rPr lang="en-US" i="1" dirty="0" err="1">
                <a:solidFill>
                  <a:srgbClr val="FF0000"/>
                </a:solidFill>
              </a:rPr>
              <a:t>x</a:t>
            </a:r>
            <a:r>
              <a:rPr lang="en-US" i="1" baseline="-25000" dirty="0" err="1">
                <a:solidFill>
                  <a:srgbClr val="FF0000"/>
                </a:solidFill>
              </a:rPr>
              <a:t>n</a:t>
            </a:r>
            <a:r>
              <a:rPr lang="en-US" i="1" dirty="0">
                <a:solidFill>
                  <a:srgbClr val="FF0000"/>
                </a:solidFill>
              </a:rPr>
              <a:t>) </a:t>
            </a:r>
          </a:p>
          <a:p>
            <a:r>
              <a:rPr lang="en-US" dirty="0"/>
              <a:t>Suppose there are 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i="1" dirty="0"/>
              <a:t> classes, </a:t>
            </a:r>
            <a:r>
              <a:rPr lang="en-US" i="1" dirty="0">
                <a:solidFill>
                  <a:srgbClr val="FF0000"/>
                </a:solidFill>
              </a:rPr>
              <a:t>C</a:t>
            </a:r>
            <a:r>
              <a:rPr lang="en-US" i="1" baseline="-25000" dirty="0">
                <a:solidFill>
                  <a:srgbClr val="FF0000"/>
                </a:solidFill>
              </a:rPr>
              <a:t>1</a:t>
            </a:r>
            <a:r>
              <a:rPr lang="en-US" i="1" dirty="0">
                <a:solidFill>
                  <a:srgbClr val="FF0000"/>
                </a:solidFill>
              </a:rPr>
              <a:t>, C</a:t>
            </a:r>
            <a:r>
              <a:rPr lang="en-US" i="1" baseline="-25000" dirty="0">
                <a:solidFill>
                  <a:srgbClr val="FF0000"/>
                </a:solidFill>
              </a:rPr>
              <a:t>2</a:t>
            </a:r>
            <a:r>
              <a:rPr lang="en-US" i="1" dirty="0">
                <a:solidFill>
                  <a:srgbClr val="FF0000"/>
                </a:solidFill>
              </a:rPr>
              <a:t>, … , C</a:t>
            </a:r>
            <a:r>
              <a:rPr lang="en-US" i="1" baseline="-25000" dirty="0">
                <a:solidFill>
                  <a:srgbClr val="FF0000"/>
                </a:solidFill>
              </a:rPr>
              <a:t>m</a:t>
            </a:r>
          </a:p>
          <a:p>
            <a:r>
              <a:rPr lang="en-US" dirty="0"/>
              <a:t>Given a </a:t>
            </a:r>
            <a:r>
              <a:rPr lang="en-US" dirty="0" err="1"/>
              <a:t>tuple</a:t>
            </a:r>
            <a:r>
              <a:rPr lang="en-US" dirty="0"/>
              <a:t>, </a:t>
            </a:r>
            <a:r>
              <a:rPr lang="en-US" b="1" i="1" dirty="0"/>
              <a:t>X, </a:t>
            </a:r>
            <a:r>
              <a:rPr lang="en-US" i="1" dirty="0"/>
              <a:t>the classifier will </a:t>
            </a:r>
            <a:r>
              <a:rPr lang="en-US" dirty="0"/>
              <a:t>predict that </a:t>
            </a:r>
            <a:r>
              <a:rPr lang="en-US" i="1" dirty="0"/>
              <a:t>X belongs to the class having the highest posterior probability, conditioned </a:t>
            </a:r>
            <a:r>
              <a:rPr lang="en-US" dirty="0"/>
              <a:t>on </a:t>
            </a:r>
            <a:r>
              <a:rPr lang="en-US" i="1" dirty="0"/>
              <a:t>X.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7047" y="4953000"/>
            <a:ext cx="686990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b="1" dirty="0"/>
              <a:t>Naïve Bayesian Classification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533400"/>
            <a:ext cx="80772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38138" lvl="1" indent="-338138">
              <a:lnSpc>
                <a:spcPct val="120000"/>
              </a:lnSpc>
              <a:buFont typeface="Arial" pitchFamily="34" charset="0"/>
              <a:buChar char="•"/>
            </a:pPr>
            <a:r>
              <a:rPr lang="en-US" sz="3200" dirty="0"/>
              <a:t>We maximize </a:t>
            </a:r>
            <a:r>
              <a:rPr lang="en-US" sz="3200" i="1" dirty="0"/>
              <a:t>P(</a:t>
            </a:r>
            <a:r>
              <a:rPr lang="en-US" sz="3200" i="1" dirty="0" err="1"/>
              <a:t>C</a:t>
            </a:r>
            <a:r>
              <a:rPr lang="en-US" sz="3200" i="1" baseline="-25000" dirty="0" err="1"/>
              <a:t>i</a:t>
            </a:r>
            <a:r>
              <a:rPr lang="en-US" sz="3200" i="1" dirty="0" err="1"/>
              <a:t>|X</a:t>
            </a:r>
            <a:r>
              <a:rPr lang="en-US" sz="3200" i="1" dirty="0"/>
              <a:t>). </a:t>
            </a:r>
          </a:p>
          <a:p>
            <a:pPr marL="282575" indent="-282575">
              <a:lnSpc>
                <a:spcPct val="120000"/>
              </a:lnSpc>
              <a:buFont typeface="Arial" pitchFamily="34" charset="0"/>
              <a:buChar char="•"/>
            </a:pPr>
            <a:r>
              <a:rPr lang="en-US" sz="3200" i="1" dirty="0"/>
              <a:t>The class </a:t>
            </a:r>
            <a:r>
              <a:rPr lang="en-US" sz="3200" i="1" dirty="0" err="1"/>
              <a:t>C</a:t>
            </a:r>
            <a:r>
              <a:rPr lang="en-US" sz="3200" i="1" baseline="-25000" dirty="0" err="1"/>
              <a:t>i</a:t>
            </a:r>
            <a:r>
              <a:rPr lang="en-US" sz="3200" i="1" dirty="0"/>
              <a:t> for which P(</a:t>
            </a:r>
            <a:r>
              <a:rPr lang="en-US" sz="3200" i="1" dirty="0" err="1"/>
              <a:t>C</a:t>
            </a:r>
            <a:r>
              <a:rPr lang="en-US" sz="3200" i="1" baseline="-25000" dirty="0" err="1"/>
              <a:t>i</a:t>
            </a:r>
            <a:r>
              <a:rPr lang="en-US" sz="3200" i="1" dirty="0" err="1"/>
              <a:t>|X</a:t>
            </a:r>
            <a:r>
              <a:rPr lang="en-US" sz="3200" i="1" dirty="0"/>
              <a:t>) is maximized is called the </a:t>
            </a:r>
            <a:r>
              <a:rPr lang="en-US" sz="3200" i="1" dirty="0">
                <a:solidFill>
                  <a:srgbClr val="3333FF"/>
                </a:solidFill>
              </a:rPr>
              <a:t>maximum posteriori hypothesis</a:t>
            </a:r>
            <a:r>
              <a:rPr lang="en-US" sz="3200" i="1" dirty="0"/>
              <a:t>.</a:t>
            </a:r>
          </a:p>
          <a:p>
            <a:pPr marL="338138" indent="-338138">
              <a:lnSpc>
                <a:spcPct val="120000"/>
              </a:lnSpc>
              <a:buFont typeface="Arial" pitchFamily="34" charset="0"/>
              <a:buChar char="•"/>
            </a:pPr>
            <a:r>
              <a:rPr lang="en-US" sz="3200" dirty="0"/>
              <a:t>As </a:t>
            </a:r>
            <a:r>
              <a:rPr lang="en-US" sz="3200" i="1" dirty="0"/>
              <a:t>P(X) is constant for all classes, only P(</a:t>
            </a:r>
            <a:r>
              <a:rPr lang="en-US" sz="3200" i="1" dirty="0" err="1"/>
              <a:t>X|C</a:t>
            </a:r>
            <a:r>
              <a:rPr lang="en-US" sz="3200" i="1" baseline="-25000" dirty="0" err="1"/>
              <a:t>i</a:t>
            </a:r>
            <a:r>
              <a:rPr lang="en-US" sz="3200" i="1" dirty="0"/>
              <a:t>)P(</a:t>
            </a:r>
            <a:r>
              <a:rPr lang="en-US" sz="3200" i="1" dirty="0" err="1"/>
              <a:t>C</a:t>
            </a:r>
            <a:r>
              <a:rPr lang="en-US" sz="3200" i="1" baseline="-25000" dirty="0" err="1"/>
              <a:t>i</a:t>
            </a:r>
            <a:r>
              <a:rPr lang="en-US" sz="3200" i="1" dirty="0"/>
              <a:t>) need be maximized</a:t>
            </a:r>
          </a:p>
          <a:p>
            <a:pPr marL="338138" indent="-338138">
              <a:lnSpc>
                <a:spcPct val="120000"/>
              </a:lnSpc>
              <a:buFont typeface="Arial" pitchFamily="34" charset="0"/>
              <a:buChar char="•"/>
            </a:pPr>
            <a:r>
              <a:rPr lang="en-US" sz="3200" dirty="0"/>
              <a:t>If the class prior probabilities are not known, the classes are equally likely, </a:t>
            </a:r>
            <a:r>
              <a:rPr lang="en-US" sz="3200" dirty="0" err="1"/>
              <a:t>ie</a:t>
            </a:r>
            <a:r>
              <a:rPr lang="en-US" sz="3200" dirty="0">
                <a:solidFill>
                  <a:srgbClr val="3333FF"/>
                </a:solidFill>
              </a:rPr>
              <a:t>, </a:t>
            </a:r>
            <a:r>
              <a:rPr lang="en-US" sz="3200" i="1" dirty="0">
                <a:solidFill>
                  <a:srgbClr val="3333FF"/>
                </a:solidFill>
              </a:rPr>
              <a:t>P(C</a:t>
            </a:r>
            <a:r>
              <a:rPr lang="en-US" sz="3200" i="1" baseline="-25000" dirty="0">
                <a:solidFill>
                  <a:srgbClr val="3333FF"/>
                </a:solidFill>
              </a:rPr>
              <a:t>1</a:t>
            </a:r>
            <a:r>
              <a:rPr lang="en-US" sz="3200" i="1" dirty="0">
                <a:solidFill>
                  <a:srgbClr val="3333FF"/>
                </a:solidFill>
              </a:rPr>
              <a:t>) = P(C</a:t>
            </a:r>
            <a:r>
              <a:rPr lang="en-US" sz="3200" i="1" baseline="-25000" dirty="0">
                <a:solidFill>
                  <a:srgbClr val="3333FF"/>
                </a:solidFill>
              </a:rPr>
              <a:t>2</a:t>
            </a:r>
            <a:r>
              <a:rPr lang="en-US" sz="3200" i="1" dirty="0">
                <a:solidFill>
                  <a:srgbClr val="3333FF"/>
                </a:solidFill>
              </a:rPr>
              <a:t>) =…= P(C</a:t>
            </a:r>
            <a:r>
              <a:rPr lang="en-US" sz="3200" i="1" baseline="-25000" dirty="0">
                <a:solidFill>
                  <a:srgbClr val="3333FF"/>
                </a:solidFill>
              </a:rPr>
              <a:t>m</a:t>
            </a:r>
            <a:r>
              <a:rPr lang="en-US" sz="3200" i="1" dirty="0">
                <a:solidFill>
                  <a:srgbClr val="3333FF"/>
                </a:solidFill>
              </a:rPr>
              <a:t>), </a:t>
            </a:r>
            <a:r>
              <a:rPr lang="en-US" sz="3200" i="1" dirty="0"/>
              <a:t>and we would therefore </a:t>
            </a:r>
            <a:r>
              <a:rPr lang="en-US" sz="3200" i="1" dirty="0">
                <a:solidFill>
                  <a:srgbClr val="3333FF"/>
                </a:solidFill>
              </a:rPr>
              <a:t>maximize P(</a:t>
            </a:r>
            <a:r>
              <a:rPr lang="en-US" sz="3200" i="1" dirty="0" err="1">
                <a:solidFill>
                  <a:srgbClr val="3333FF"/>
                </a:solidFill>
              </a:rPr>
              <a:t>X|C</a:t>
            </a:r>
            <a:r>
              <a:rPr lang="en-US" sz="3200" i="1" baseline="-25000" dirty="0" err="1">
                <a:solidFill>
                  <a:srgbClr val="3333FF"/>
                </a:solidFill>
              </a:rPr>
              <a:t>i</a:t>
            </a:r>
            <a:r>
              <a:rPr lang="en-US" sz="3200" i="1" dirty="0">
                <a:solidFill>
                  <a:srgbClr val="3333FF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en-US" sz="3200" i="1" dirty="0"/>
          </a:p>
          <a:p>
            <a:pPr>
              <a:buFont typeface="Arial" pitchFamily="34" charset="0"/>
              <a:buChar char="•"/>
            </a:pP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2189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Given data sets with many attributes, it would be expensive to compute </a:t>
            </a:r>
            <a:r>
              <a:rPr lang="en-US" i="1" dirty="0">
                <a:solidFill>
                  <a:srgbClr val="3333FF"/>
                </a:solidFill>
              </a:rPr>
              <a:t>P(</a:t>
            </a:r>
            <a:r>
              <a:rPr lang="en-US" i="1" dirty="0" err="1">
                <a:solidFill>
                  <a:srgbClr val="3333FF"/>
                </a:solidFill>
              </a:rPr>
              <a:t>X|C</a:t>
            </a:r>
            <a:r>
              <a:rPr lang="en-US" i="1" baseline="-25000" dirty="0" err="1">
                <a:solidFill>
                  <a:srgbClr val="3333FF"/>
                </a:solidFill>
              </a:rPr>
              <a:t>i</a:t>
            </a:r>
            <a:r>
              <a:rPr lang="en-US" i="1" dirty="0">
                <a:solidFill>
                  <a:srgbClr val="3333FF"/>
                </a:solidFill>
              </a:rPr>
              <a:t>)</a:t>
            </a:r>
          </a:p>
          <a:p>
            <a:r>
              <a:rPr lang="en-US" dirty="0"/>
              <a:t>To reduce computation in evaluating </a:t>
            </a:r>
            <a:r>
              <a:rPr lang="en-US" i="1" dirty="0"/>
              <a:t>P(</a:t>
            </a:r>
            <a:r>
              <a:rPr lang="en-US" i="1" dirty="0" err="1"/>
              <a:t>X|C</a:t>
            </a:r>
            <a:r>
              <a:rPr lang="en-US" i="1" baseline="-25000" dirty="0" err="1"/>
              <a:t>i</a:t>
            </a:r>
            <a:r>
              <a:rPr lang="en-US" i="1" dirty="0"/>
              <a:t>), the </a:t>
            </a:r>
            <a:r>
              <a:rPr lang="en-US" dirty="0"/>
              <a:t>naive assumption of </a:t>
            </a:r>
            <a:r>
              <a:rPr lang="en-US" dirty="0">
                <a:solidFill>
                  <a:srgbClr val="FF0000"/>
                </a:solidFill>
              </a:rPr>
              <a:t>class conditional independence</a:t>
            </a:r>
            <a:r>
              <a:rPr lang="en-US" dirty="0"/>
              <a:t> is made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  <a:p>
            <a:pPr lvl="1"/>
            <a:r>
              <a:rPr lang="en-US" dirty="0"/>
              <a:t>If 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i="1" dirty="0"/>
              <a:t> is </a:t>
            </a:r>
            <a:r>
              <a:rPr lang="en-US" i="1" dirty="0">
                <a:solidFill>
                  <a:srgbClr val="FF0000"/>
                </a:solidFill>
              </a:rPr>
              <a:t>categorical</a:t>
            </a:r>
            <a:r>
              <a:rPr lang="en-US" i="1" dirty="0"/>
              <a:t>, then P(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i="1" dirty="0" err="1"/>
              <a:t>|C</a:t>
            </a:r>
            <a:r>
              <a:rPr lang="en-US" i="1" baseline="-25000" dirty="0" err="1"/>
              <a:t>i</a:t>
            </a:r>
            <a:r>
              <a:rPr lang="en-US" i="1" dirty="0"/>
              <a:t>) is the number of </a:t>
            </a:r>
            <a:r>
              <a:rPr lang="en-US" i="1" dirty="0" err="1"/>
              <a:t>tuples</a:t>
            </a:r>
            <a:r>
              <a:rPr lang="en-US" i="1" dirty="0"/>
              <a:t> of class </a:t>
            </a:r>
            <a:r>
              <a:rPr lang="en-US" i="1" dirty="0" err="1"/>
              <a:t>C</a:t>
            </a:r>
            <a:r>
              <a:rPr lang="en-US" i="1" baseline="-25000" dirty="0" err="1"/>
              <a:t>i</a:t>
            </a:r>
            <a:r>
              <a:rPr lang="en-US" i="1" dirty="0"/>
              <a:t> in D having </a:t>
            </a:r>
            <a:r>
              <a:rPr lang="en-US" dirty="0"/>
              <a:t>the value 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i="1" dirty="0"/>
              <a:t> for 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i="1" dirty="0"/>
              <a:t>, divided by |</a:t>
            </a:r>
            <a:r>
              <a:rPr lang="en-US" i="1" dirty="0" err="1"/>
              <a:t>C</a:t>
            </a:r>
            <a:r>
              <a:rPr lang="en-US" i="1" baseline="-25000" dirty="0" err="1"/>
              <a:t>i,D</a:t>
            </a:r>
            <a:r>
              <a:rPr lang="en-US" i="1" dirty="0"/>
              <a:t>|, the number of </a:t>
            </a:r>
            <a:r>
              <a:rPr lang="en-US" i="1" dirty="0" err="1"/>
              <a:t>tuples</a:t>
            </a:r>
            <a:r>
              <a:rPr lang="en-US" i="1" dirty="0"/>
              <a:t> of class </a:t>
            </a:r>
            <a:r>
              <a:rPr lang="en-US" i="1" dirty="0" err="1"/>
              <a:t>C</a:t>
            </a:r>
            <a:r>
              <a:rPr lang="en-US" i="1" baseline="-25000" dirty="0" err="1"/>
              <a:t>i</a:t>
            </a:r>
            <a:r>
              <a:rPr lang="en-US" i="1" dirty="0"/>
              <a:t> in D.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790825"/>
            <a:ext cx="64008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i="1" dirty="0"/>
              <a:t> is </a:t>
            </a:r>
            <a:r>
              <a:rPr lang="en-US" i="1" dirty="0">
                <a:solidFill>
                  <a:srgbClr val="FF0000"/>
                </a:solidFill>
              </a:rPr>
              <a:t>continuous-valued</a:t>
            </a:r>
          </a:p>
          <a:p>
            <a:r>
              <a:rPr lang="en-US" dirty="0"/>
              <a:t>A continuous-valued attribute is typically assumed to have a Gaussian distribution with a </a:t>
            </a:r>
            <a:r>
              <a:rPr lang="en-US" dirty="0">
                <a:solidFill>
                  <a:srgbClr val="3333FF"/>
                </a:solidFill>
              </a:rPr>
              <a:t>mean </a:t>
            </a:r>
            <a:r>
              <a:rPr lang="en-US" i="1" dirty="0"/>
              <a:t>μ and </a:t>
            </a:r>
            <a:r>
              <a:rPr lang="en-US" i="1" dirty="0">
                <a:solidFill>
                  <a:srgbClr val="3333FF"/>
                </a:solidFill>
              </a:rPr>
              <a:t>standard deviation   </a:t>
            </a:r>
            <a:r>
              <a:rPr lang="en-US" i="1" dirty="0"/>
              <a:t>, defined by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Compute </a:t>
            </a:r>
            <a:r>
              <a:rPr lang="en-US" i="1" dirty="0"/>
              <a:t>the mean (i.e., average) and standard deviation of </a:t>
            </a:r>
            <a:r>
              <a:rPr lang="en-US" dirty="0"/>
              <a:t>the values of attribute 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i="1" dirty="0"/>
              <a:t> for training </a:t>
            </a:r>
            <a:r>
              <a:rPr lang="en-US" i="1" dirty="0" err="1"/>
              <a:t>tuples</a:t>
            </a:r>
            <a:r>
              <a:rPr lang="en-US" i="1" dirty="0"/>
              <a:t> of class </a:t>
            </a:r>
            <a:r>
              <a:rPr lang="en-US" i="1" dirty="0" err="1"/>
              <a:t>C</a:t>
            </a:r>
            <a:r>
              <a:rPr lang="en-US" i="1" baseline="-25000" dirty="0" err="1"/>
              <a:t>i</a:t>
            </a:r>
            <a:endParaRPr lang="en-US" baseline="-25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1263" y="2476500"/>
            <a:ext cx="418147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1750" y="1981200"/>
            <a:ext cx="2476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1021</Words>
  <Application>Microsoft Office PowerPoint</Application>
  <PresentationFormat>On-screen Show (4:3)</PresentationFormat>
  <Paragraphs>130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Office Theme</vt:lpstr>
      <vt:lpstr>Bayesian Classification</vt:lpstr>
      <vt:lpstr>What are Bayesian classifiers?</vt:lpstr>
      <vt:lpstr>Bayes’ Theorem</vt:lpstr>
      <vt:lpstr>PowerPoint Presentation</vt:lpstr>
      <vt:lpstr>PowerPoint Presentation</vt:lpstr>
      <vt:lpstr>Naïve Bayesian Classification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X = (age = youth, income = medium, student = yes, credit rating = fair) </vt:lpstr>
      <vt:lpstr>PowerPoint Presentation</vt:lpstr>
      <vt:lpstr>Example 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Classification</dc:title>
  <dc:creator>Administrator</dc:creator>
  <cp:lastModifiedBy>Shoby</cp:lastModifiedBy>
  <cp:revision>52</cp:revision>
  <dcterms:created xsi:type="dcterms:W3CDTF">2006-08-16T00:00:00Z</dcterms:created>
  <dcterms:modified xsi:type="dcterms:W3CDTF">2024-07-21T11:12:12Z</dcterms:modified>
</cp:coreProperties>
</file>