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68" r:id="rId17"/>
    <p:sldId id="269" r:id="rId18"/>
    <p:sldId id="275" r:id="rId19"/>
    <p:sldId id="276" r:id="rId20"/>
    <p:sldId id="277" r:id="rId21"/>
    <p:sldId id="278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>
      <p:cViewPr varScale="1">
        <p:scale>
          <a:sx n="69" d="100"/>
          <a:sy n="69" d="100"/>
        </p:scale>
        <p:origin x="14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Rule-Based 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disjunction (logical OR) is implied between each of the extracted rules.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are extracted directly from the tree, they are  </a:t>
            </a:r>
            <a:r>
              <a:rPr lang="en-US" sz="20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and exhaustive</a:t>
            </a:r>
          </a:p>
          <a:p>
            <a:pPr algn="just"/>
            <a:r>
              <a:rPr lang="en-US" sz="2000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 two rules will be triggered for the same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Exhaustive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there is one rule for each possible attribute-value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 a default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order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rules does not matter—they are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set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can be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and difficult to follow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some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may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irrelevant or redundant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Pruning the rule set-</a:t>
            </a:r>
            <a:r>
              <a:rPr lang="en-US" sz="20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condition that does not improve the estimated accuracy of the rule can be pruned.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C4.5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extracts rules from an unpruned tree, and then prunes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pessimistic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tuples and their associated class labels are used to estimate </a:t>
            </a:r>
            <a:r>
              <a:rPr lang="en-US" sz="20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sz="20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lang="en-US" sz="2000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rules </a:t>
            </a:r>
            <a:r>
              <a:rPr lang="en-US" sz="2000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 longer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and exhaustive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 Induction Using a Sequential Covering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IF-THEN rules can be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directly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training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are learned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rule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class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ideally cover many of the 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AQ, CN2, RIPPER-Seq. Covering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Variations.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are learned one at a time.</a:t>
            </a:r>
          </a:p>
          <a:p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time a rule is learned, the tuples covered by the rule are removed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process repeats on the remaining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534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rules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are grown in a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general-to-specific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manner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beam </a:t>
            </a:r>
            <a:r>
              <a:rPr lang="en-I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off with an empty rule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gradually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appending attribute tests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by adding the attribute test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logical conjunct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existing condition of the rule antecedent.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THEN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decision = accept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attribute  is added to the current rule, which most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rule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the training samples.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algorithm finds attribute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= high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improves the accuracy of our current (empty) rule.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append it to the condition, so that the current rule becomes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= high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loan decision = accept.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we add an attribute test to a rule, the resulting rule should cover more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“accept” tuples.</a:t>
            </a:r>
            <a:endParaRPr lang="en-US" i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iteration, consider the possible attribute tests and end up selecting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rating = excellent</a:t>
            </a:r>
            <a:endParaRPr lang="en-US" i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= high AND credit rating = excellent THEN loan decision = accept</a:t>
            </a:r>
            <a:endParaRPr lang="en-US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987" y="457200"/>
            <a:ext cx="78200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DF40-7D5F-4B48-9435-E9B67295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rules learned</a:t>
            </a:r>
            <a:r>
              <a:rPr lang="en-US" dirty="0" smtClean="0"/>
              <a:t>?(cond..)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2476-FB6A-4742-A746-20ADDA18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repeats, where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step,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continue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greedily grow rules until the resulting rule meets an acceptable quality level.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search does not allow for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step, we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heuristically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what appears to be the best choice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moment.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unknowingly made a poor choice along the way? 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selecting the best attribute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to append to the current rule, we can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tests.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perform a beam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width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wherein we maintain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candidates overall at each step, rather than a single best candidate.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Rule Quality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8991600" cy="2895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Choosing between two rules based on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</a:p>
          <a:p>
            <a:r>
              <a:rPr lang="en-US" dirty="0"/>
              <a:t>Rule </a:t>
            </a:r>
            <a:r>
              <a:rPr lang="en-US" i="1" dirty="0"/>
              <a:t>R1 correctly classifies </a:t>
            </a:r>
            <a:r>
              <a:rPr lang="en-US" dirty="0"/>
              <a:t>38 of the 40 </a:t>
            </a:r>
            <a:r>
              <a:rPr lang="en-US" dirty="0" err="1"/>
              <a:t>tuples</a:t>
            </a:r>
            <a:r>
              <a:rPr lang="en-US" dirty="0"/>
              <a:t> it covers. Rule </a:t>
            </a:r>
            <a:r>
              <a:rPr lang="en-US" i="1" dirty="0"/>
              <a:t>R2 covers only two </a:t>
            </a:r>
            <a:r>
              <a:rPr lang="en-US" i="1" dirty="0" err="1"/>
              <a:t>tuples</a:t>
            </a:r>
            <a:r>
              <a:rPr lang="en-US" i="1" dirty="0"/>
              <a:t>, which it correctly classifies.</a:t>
            </a:r>
          </a:p>
          <a:p>
            <a:r>
              <a:rPr lang="en-US" dirty="0"/>
              <a:t>Their accuracies are 95%  and 100%. </a:t>
            </a:r>
          </a:p>
          <a:p>
            <a:r>
              <a:rPr lang="en-US" dirty="0"/>
              <a:t> </a:t>
            </a:r>
            <a:r>
              <a:rPr lang="en-US" i="1" dirty="0"/>
              <a:t>R2 has </a:t>
            </a:r>
            <a:r>
              <a:rPr lang="en-US" i="1" dirty="0">
                <a:solidFill>
                  <a:srgbClr val="3366FF"/>
                </a:solidFill>
              </a:rPr>
              <a:t>greater accuracy </a:t>
            </a:r>
            <a:r>
              <a:rPr lang="en-US" i="1" dirty="0"/>
              <a:t>than R1,</a:t>
            </a:r>
            <a:r>
              <a:rPr lang="en-US" dirty="0"/>
              <a:t>but it is not the better rule because of its </a:t>
            </a:r>
            <a:r>
              <a:rPr lang="en-US" dirty="0">
                <a:solidFill>
                  <a:srgbClr val="3366FF"/>
                </a:solidFill>
              </a:rPr>
              <a:t>small coverage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924300"/>
            <a:ext cx="53911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0291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coverage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based on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 Ratio- Statistical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that considers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 proposed in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FOIL (First Order Inductive Learner</a:t>
            </a:r>
            <a:r>
              <a:rPr lang="en-US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Quality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uppose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rule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logically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given attribute test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result in a better rule.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call the new condition,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potential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rule.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see 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any better than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8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to classify a tuple in data set,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tuples covered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probability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entropy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better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prefers conditions that cover a large number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tuples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single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few tuples of other classes.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5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IF-THEN Rules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set of IF-THEN rules for classification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THEN 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from a decision tree or directly from the training data using a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covering algorithm.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R1: IF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= youth AND student = yes THEN buys computer = yes.</a:t>
            </a:r>
            <a:endParaRPr lang="en-US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“IF”-part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left-hand side)of a rule is known as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antecedent or precondition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“THEN”-part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right-hand side) is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consequent.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condition consists of one or more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tests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logically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Also write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R1: (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youth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^ (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)=&gt;(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 proposed in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FOIL (First Order Inductive Learner</a:t>
            </a:r>
            <a:r>
              <a:rPr lang="en-US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52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the tuples of the class for which we are learning rules are called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the remaining tuples are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 number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positive(negative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tuples covered by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 number of positive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negative)tuples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by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FOIL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assesses the information gained by extending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favors rules that have high accuracy and cover many positive tuples.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343400"/>
            <a:ext cx="6477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401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IN" dirty="0"/>
              <a:t>L</a:t>
            </a:r>
            <a:r>
              <a:rPr lang="en-IN" dirty="0" smtClean="0"/>
              <a:t>ikelihood </a:t>
            </a:r>
            <a:r>
              <a:rPr lang="en-IN" dirty="0"/>
              <a:t>ratio </a:t>
            </a:r>
            <a:r>
              <a:rPr lang="en-IN" dirty="0" smtClean="0"/>
              <a:t>statistic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test of significance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genuine correlation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classes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 ratio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classes.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satisfying the rule,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observed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class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tuples.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what we would expect the frequency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if the rule made random predictions.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has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with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 of freedom.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likelihood ratio is, the more likely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there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the number of correct predictions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our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24763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3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Rule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rule is pruned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a conjunct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(attribute test)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to prune a rule, R, if the pruned version of R has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assessed on an independent set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US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pruning set.</a:t>
            </a:r>
          </a:p>
          <a:p>
            <a:pPr>
              <a:buNone/>
            </a:pP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number of positive and negative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covered by 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FOIL Prune value is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pruned version of R, then we prune 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505200"/>
            <a:ext cx="381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in a rule antecedent holds true for a given tuple, the rule is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tuple.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rule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assessed by its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and Accuracy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tuple,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a class labeled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set,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let 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-number of tuples covered by R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tuples correctly classified by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|D|-the number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038725"/>
            <a:ext cx="3733799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/>
              <a:t>Example </a:t>
            </a:r>
            <a:r>
              <a:rPr lang="en-US" dirty="0"/>
              <a:t>   R1: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i="1" dirty="0">
                <a:solidFill>
                  <a:srgbClr val="3366FF"/>
                </a:solidFill>
              </a:rPr>
              <a:t>age = youth AND student = yes </a:t>
            </a:r>
            <a:r>
              <a:rPr lang="en-US" i="1" dirty="0">
                <a:solidFill>
                  <a:srgbClr val="C00000"/>
                </a:solidFill>
              </a:rPr>
              <a:t>THEN</a:t>
            </a:r>
            <a:r>
              <a:rPr lang="en-US" i="1" dirty="0">
                <a:solidFill>
                  <a:srgbClr val="3366FF"/>
                </a:solidFill>
              </a:rPr>
              <a:t> buys computer = yes.</a:t>
            </a:r>
          </a:p>
          <a:p>
            <a:pPr>
              <a:buNone/>
            </a:pPr>
            <a:r>
              <a:rPr lang="en-US" i="1" dirty="0"/>
              <a:t>Coverage(R1) = 2/14 = 14.28% </a:t>
            </a:r>
          </a:p>
          <a:p>
            <a:pPr>
              <a:buNone/>
            </a:pPr>
            <a:r>
              <a:rPr lang="en-US" i="1" dirty="0"/>
              <a:t>Accuracy </a:t>
            </a:r>
            <a:r>
              <a:rPr lang="en-US" dirty="0"/>
              <a:t>(</a:t>
            </a:r>
            <a:r>
              <a:rPr lang="en-US" i="1" dirty="0"/>
              <a:t>R1) = 2/2 = 100%.</a:t>
            </a:r>
          </a:p>
          <a:p>
            <a:r>
              <a:rPr lang="en-US" dirty="0"/>
              <a:t>If a rule is satisfied by </a:t>
            </a:r>
            <a:r>
              <a:rPr lang="en-US" i="1" dirty="0"/>
              <a:t>X, the rule is said to be </a:t>
            </a:r>
            <a:r>
              <a:rPr lang="en-US" i="1" dirty="0">
                <a:solidFill>
                  <a:srgbClr val="FF0000"/>
                </a:solidFill>
              </a:rPr>
              <a:t>triggered.</a:t>
            </a:r>
          </a:p>
          <a:p>
            <a:pPr>
              <a:buNone/>
            </a:pPr>
            <a:r>
              <a:rPr lang="en-US" i="1" dirty="0">
                <a:solidFill>
                  <a:srgbClr val="3366FF"/>
                </a:solidFill>
              </a:rPr>
              <a:t>X= (age = youth, income = medium, student = yes, credit rating = fair).</a:t>
            </a:r>
          </a:p>
          <a:p>
            <a:r>
              <a:rPr lang="en-US" i="1" dirty="0"/>
              <a:t>X satisfies R1, which triggers </a:t>
            </a:r>
            <a:r>
              <a:rPr lang="en-US" dirty="0"/>
              <a:t>the rule.</a:t>
            </a:r>
          </a:p>
          <a:p>
            <a:r>
              <a:rPr lang="en-US" dirty="0"/>
              <a:t>If </a:t>
            </a:r>
            <a:r>
              <a:rPr lang="en-US" i="1" dirty="0"/>
              <a:t>R1 is the </a:t>
            </a:r>
            <a:r>
              <a:rPr lang="en-US" i="1" dirty="0">
                <a:solidFill>
                  <a:srgbClr val="FF0000"/>
                </a:solidFill>
              </a:rPr>
              <a:t>only rule </a:t>
            </a:r>
            <a:r>
              <a:rPr lang="en-US" i="1" dirty="0"/>
              <a:t>satisfied, then the rule </a:t>
            </a:r>
            <a:r>
              <a:rPr lang="en-US" i="1" dirty="0">
                <a:solidFill>
                  <a:srgbClr val="FF0000"/>
                </a:solidFill>
              </a:rPr>
              <a:t>fires</a:t>
            </a:r>
            <a:r>
              <a:rPr lang="en-US" i="1" dirty="0"/>
              <a:t> by returning the </a:t>
            </a:r>
            <a:r>
              <a:rPr lang="en-US" i="1" dirty="0">
                <a:solidFill>
                  <a:srgbClr val="FF0000"/>
                </a:solidFill>
              </a:rPr>
              <a:t>class prediction </a:t>
            </a:r>
            <a:r>
              <a:rPr lang="en-US" dirty="0"/>
              <a:t>for </a:t>
            </a:r>
            <a:r>
              <a:rPr lang="en-US" i="1" dirty="0"/>
              <a:t>X.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more than one rule </a:t>
            </a:r>
            <a:r>
              <a:rPr lang="en-US" dirty="0"/>
              <a:t>is triggered</a:t>
            </a:r>
          </a:p>
          <a:p>
            <a:pPr lvl="1"/>
            <a:r>
              <a:rPr lang="en-US" dirty="0"/>
              <a:t>What if they each specify a different class 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What if no rule is satisfied by </a:t>
            </a:r>
            <a:r>
              <a:rPr lang="en-US" i="1" dirty="0" smtClean="0"/>
              <a:t>X?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more than one rule is triggered- </a:t>
            </a:r>
            <a:r>
              <a:rPr lang="en-US" dirty="0">
                <a:solidFill>
                  <a:srgbClr val="FF0000"/>
                </a:solidFill>
              </a:rPr>
              <a:t>Conflict resolution strategy</a:t>
            </a:r>
          </a:p>
          <a:p>
            <a:pPr lvl="1"/>
            <a:r>
              <a:rPr lang="en-US" i="1" dirty="0"/>
              <a:t>Size ordering </a:t>
            </a:r>
          </a:p>
          <a:p>
            <a:pPr lvl="1"/>
            <a:r>
              <a:rPr lang="en-US" i="1" dirty="0"/>
              <a:t>Rule ordering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Size Ordering</a:t>
            </a:r>
          </a:p>
          <a:p>
            <a:pPr marL="742950" lvl="2" indent="-342900"/>
            <a:r>
              <a:rPr lang="en-US" dirty="0"/>
              <a:t>Assigns the highest priority to the triggering rule that has the “toughest” requirements</a:t>
            </a:r>
          </a:p>
          <a:p>
            <a:pPr marL="742950" lvl="2" indent="-342900"/>
            <a:r>
              <a:rPr lang="en-US" dirty="0"/>
              <a:t>Toughness is measured by the rule antecedent </a:t>
            </a:r>
            <a:r>
              <a:rPr lang="en-US" i="1" dirty="0"/>
              <a:t>size.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Rule ordering-</a:t>
            </a:r>
            <a:r>
              <a:rPr lang="en-IN" dirty="0"/>
              <a:t>prioritizes the rules beforehand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3366FF"/>
                </a:solidFill>
              </a:rPr>
              <a:t>Class based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classes are sorted</a:t>
            </a:r>
            <a:r>
              <a:rPr lang="en-US" dirty="0"/>
              <a:t> in order of </a:t>
            </a:r>
            <a:r>
              <a:rPr lang="en-US" dirty="0">
                <a:solidFill>
                  <a:srgbClr val="FF0000"/>
                </a:solidFill>
              </a:rPr>
              <a:t>decreasing</a:t>
            </a: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importance</a:t>
            </a:r>
            <a:r>
              <a:rPr lang="en-US" dirty="0"/>
              <a:t>,” such as by decreasing </a:t>
            </a:r>
            <a:r>
              <a:rPr lang="en-US" i="1" dirty="0"/>
              <a:t>order of </a:t>
            </a:r>
            <a:r>
              <a:rPr lang="en-US" i="1" dirty="0">
                <a:solidFill>
                  <a:srgbClr val="FF0000"/>
                </a:solidFill>
              </a:rPr>
              <a:t>prevalence</a:t>
            </a:r>
          </a:p>
          <a:p>
            <a:pPr lvl="2"/>
            <a:r>
              <a:rPr lang="en-US" dirty="0"/>
              <a:t>All of the rules for the </a:t>
            </a:r>
            <a:r>
              <a:rPr lang="en-US" dirty="0">
                <a:solidFill>
                  <a:srgbClr val="FF0000"/>
                </a:solidFill>
              </a:rPr>
              <a:t>most prevalent (or most frequent) class come first</a:t>
            </a:r>
            <a:r>
              <a:rPr lang="en-US" dirty="0"/>
              <a:t>, the rules for the next prevalent class come next, and so on.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Within each class, the rules are not ordered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3366FF"/>
                </a:solidFill>
              </a:rPr>
              <a:t>Rule-based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 rules are organized into one long priority list</a:t>
            </a:r>
            <a:r>
              <a:rPr lang="en-US" dirty="0"/>
              <a:t>, according to some </a:t>
            </a:r>
            <a:r>
              <a:rPr lang="en-US" dirty="0">
                <a:solidFill>
                  <a:srgbClr val="FF0000"/>
                </a:solidFill>
              </a:rPr>
              <a:t>measure of rule quality </a:t>
            </a:r>
            <a:r>
              <a:rPr lang="en-US" dirty="0"/>
              <a:t>such as accuracy, coverage, or size</a:t>
            </a:r>
          </a:p>
          <a:p>
            <a:pPr lvl="2"/>
            <a:r>
              <a:rPr lang="en-US" dirty="0"/>
              <a:t>When rule ordering is used, the rule set is known as a </a:t>
            </a:r>
            <a:r>
              <a:rPr lang="en-US" dirty="0">
                <a:solidFill>
                  <a:srgbClr val="3366FF"/>
                </a:solidFill>
              </a:rPr>
              <a:t>decision list.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triggering rule that appears earliest in the list has highest priority</a:t>
            </a:r>
            <a:r>
              <a:rPr lang="en-US" dirty="0"/>
              <a:t>, and so it gets to fire its class prediction. </a:t>
            </a:r>
          </a:p>
          <a:p>
            <a:pPr lvl="2"/>
            <a:r>
              <a:rPr lang="en-US" dirty="0"/>
              <a:t>Any other rule that satisfies </a:t>
            </a:r>
            <a:r>
              <a:rPr lang="en-US" b="1" i="1" dirty="0"/>
              <a:t>X </a:t>
            </a:r>
            <a:r>
              <a:rPr lang="en-US" dirty="0"/>
              <a:t>is ignored.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Most</a:t>
            </a:r>
            <a:r>
              <a:rPr lang="en-US" dirty="0"/>
              <a:t> rule-based classification systems </a:t>
            </a:r>
            <a:r>
              <a:rPr lang="en-US" dirty="0">
                <a:solidFill>
                  <a:srgbClr val="FF0000"/>
                </a:solidFill>
              </a:rPr>
              <a:t>use a class-based </a:t>
            </a:r>
            <a:r>
              <a:rPr lang="en-IN" dirty="0">
                <a:solidFill>
                  <a:srgbClr val="FF0000"/>
                </a:solidFill>
              </a:rPr>
              <a:t>rule-ordering strategy</a:t>
            </a:r>
            <a:r>
              <a:rPr lang="en-IN" dirty="0"/>
              <a:t>.</a:t>
            </a:r>
            <a:endParaRPr lang="en-US" i="1" dirty="0">
              <a:solidFill>
                <a:srgbClr val="3366FF"/>
              </a:solidFill>
            </a:endParaRPr>
          </a:p>
          <a:p>
            <a:r>
              <a:rPr lang="en-US" dirty="0"/>
              <a:t>If there is no rule satisfied by </a:t>
            </a:r>
            <a:r>
              <a:rPr lang="en-US" i="1" dirty="0">
                <a:solidFill>
                  <a:srgbClr val="3366FF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 fallback or default rule </a:t>
            </a:r>
            <a:r>
              <a:rPr lang="en-US" dirty="0"/>
              <a:t>can be set up to </a:t>
            </a:r>
            <a:r>
              <a:rPr lang="en-US" dirty="0">
                <a:solidFill>
                  <a:srgbClr val="FF0000"/>
                </a:solidFill>
              </a:rPr>
              <a:t>specify a default class</a:t>
            </a:r>
            <a:r>
              <a:rPr lang="en-US" dirty="0"/>
              <a:t>, based on a training set.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 Extraction from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classifiers are </a:t>
            </a:r>
            <a:r>
              <a:rPr lang="en-US" dirty="0">
                <a:solidFill>
                  <a:srgbClr val="3366FF"/>
                </a:solidFill>
              </a:rPr>
              <a:t>a popular method </a:t>
            </a:r>
            <a:r>
              <a:rPr lang="en-US" dirty="0"/>
              <a:t>of classification.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3366FF"/>
                </a:solidFill>
              </a:rPr>
              <a:t>easy to understand how decision trees work </a:t>
            </a:r>
            <a:r>
              <a:rPr lang="en-US" dirty="0"/>
              <a:t>and they are known for their </a:t>
            </a:r>
            <a:r>
              <a:rPr lang="en-US" dirty="0">
                <a:solidFill>
                  <a:srgbClr val="3366FF"/>
                </a:solidFill>
              </a:rPr>
              <a:t>accuracy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Decision trees can become </a:t>
            </a:r>
            <a:r>
              <a:rPr lang="en-US" dirty="0">
                <a:solidFill>
                  <a:srgbClr val="3366FF"/>
                </a:solidFill>
              </a:rPr>
              <a:t>large and difficult to interpret.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 Extraction from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root to a leaf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criterion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a given path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logically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ANDed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 the rule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antecedent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(“IF” part).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the class prediction, forming the rule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(“THEN” part).</a:t>
            </a:r>
          </a:p>
        </p:txBody>
      </p:sp>
    </p:spTree>
    <p:extLst>
      <p:ext uri="{BB962C8B-B14F-4D97-AF65-F5344CB8AC3E}">
        <p14:creationId xmlns:p14="http://schemas.microsoft.com/office/powerpoint/2010/main" val="4108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910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37529A-CB46-4EBF-A886-A95BA6D7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55" y="381000"/>
            <a:ext cx="5932631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1624</Words>
  <Application>Microsoft Office PowerPoint</Application>
  <PresentationFormat>On-screen Show (4:3)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Rule-Based Classification</vt:lpstr>
      <vt:lpstr>Using IF-THEN Rules for Classification</vt:lpstr>
      <vt:lpstr>PowerPoint Presentation</vt:lpstr>
      <vt:lpstr>PowerPoint Presentation</vt:lpstr>
      <vt:lpstr>PowerPoint Presentation</vt:lpstr>
      <vt:lpstr>PowerPoint Presentation</vt:lpstr>
      <vt:lpstr>Rule Extraction from a Decision Tree</vt:lpstr>
      <vt:lpstr>Rule Extraction from a Decision Tree</vt:lpstr>
      <vt:lpstr>PowerPoint Presentation</vt:lpstr>
      <vt:lpstr>PowerPoint Presentation</vt:lpstr>
      <vt:lpstr>Rule Induction Using a Sequential Covering Algorithm</vt:lpstr>
      <vt:lpstr>PowerPoint Presentation</vt:lpstr>
      <vt:lpstr>How are rules learned?</vt:lpstr>
      <vt:lpstr>PowerPoint Presentation</vt:lpstr>
      <vt:lpstr>How are rules learned?(cond..)</vt:lpstr>
      <vt:lpstr>Rule Quality Measures</vt:lpstr>
      <vt:lpstr>PowerPoint Presentation</vt:lpstr>
      <vt:lpstr>Rule Quality Measures</vt:lpstr>
      <vt:lpstr>Entropy</vt:lpstr>
      <vt:lpstr>Information gain  proposed in FOIL (First Order Inductive Learner) </vt:lpstr>
      <vt:lpstr>Likelihood ratio statistic</vt:lpstr>
      <vt:lpstr>Rule Pruning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Classification</dc:title>
  <dc:creator>Administrator</dc:creator>
  <cp:lastModifiedBy>Shoby</cp:lastModifiedBy>
  <cp:revision>92</cp:revision>
  <dcterms:created xsi:type="dcterms:W3CDTF">2006-08-16T00:00:00Z</dcterms:created>
  <dcterms:modified xsi:type="dcterms:W3CDTF">2024-07-21T17:08:41Z</dcterms:modified>
</cp:coreProperties>
</file>