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6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2797-51D2-4B46-89FD-EB407F0CE4C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0E1D-F210-4130-8673-705DC06B6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Evaluating the performance of a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1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Holdout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implement and understand.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 evaluation since the model is only trained and tested once.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 Results: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vary depending on how the data is split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Different splits might lead to different performance metrics.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Data Leakage: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not done properly, the model might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accidentally be exposed to testing data during training.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Subsampling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is randomly divided into a training set and a testing 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times. 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split is independent of the 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and evaluated on each of these splits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are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final estimate.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Subsampling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Splitting: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divide the dataset into two subsets: a training set and a testing set. The proportion of data in each subset can vary depending on the specific use case.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the training set.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on the testing set.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performance metrics (e.g., accuracy, precision, recall).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random splitting, training, and evaluation process multiple times.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Results: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average of the performance metrics across all iterations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a final performance estimate.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7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Subsampling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adapted to different proportions of training and testing data.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overfitting or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 single train-test split by averaging results over multiple splits.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model needs to be trained and evaluated multiple times.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estimates can still have variance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how the data is split.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Cross-validation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6170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-fold cross-validation, the initial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randomly partitioned into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 or “folds,”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equal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is performed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iteration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partition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reserved as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remaining partitions are collectively used to train the model.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iteration, subsets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serve as the training set in order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first model, which is tested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the second iteration is trained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tested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 and so 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is used the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times for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for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is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number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correct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 from the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iterations, divided by the total number of tuples in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computed as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loss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iterations, divided by the total number of initial tuples.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6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Leave-one-out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special case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-fold cross-validation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tuples.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only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sample is “left out” at a time for the test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folds are stratified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class distribution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tuples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fold is approximately the same as that in the initial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stratified 10-fold cross-validation is recommended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estimating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low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88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Bootstrap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training tuples uniformly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replacement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tuple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selected, it is equally likely to be selected again and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readded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training set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commonly used one is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.632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9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.632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given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set of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sampled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times, with replacement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likely that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original data tuples will occur more than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sample.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 that did not make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training set end 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forming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to try this out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times.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the original data tuples will end up in the bootstrap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remaining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36.8% will form the test set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8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sampling procedure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iteration, we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to obtain an accuracy estimate of the model obtained from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bootstrap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of the model is then estimated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obtained with bootstrap sample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test set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obtained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bootstrap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is applied to the original set of data tuples.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data sets.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90" y="3053556"/>
            <a:ext cx="6461847" cy="8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 Methods—Increasing the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leverage the principle that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models (learners) can reduce errors by averaging out their biases and variances.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is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diverse models or predictions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provide different perspectives on the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7641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a classifier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test set tuples that are correctly classified by the classifier.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to as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recognition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reflects how well the classifier recognizes tuples of the various classes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classifier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simply 1 -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accuracy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error rate of a model, this quantity is known as the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resubstitution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useful tool for analyzing how well your classifier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classes.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Ensemble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 (Bootstrap Aggregating)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predictions from multiple models trained on different subsets of the data.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subset is obtained by resampling the original dataset with replacement.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multiple bootstrap samples from the training data.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a model (e.g., decision tree) on each bootstrap sample.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 predictions by averaging (for regression) or majority voting (for classification).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is a popular bagging method using decision trees.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Ensemble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models sequentially, where each model corrects the errors of its predecessor.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in sequence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model focusing on the examples that previous models got wrong.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an initial model on the data.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subsequent models that correct the errors of the previous models by giving more weight to misclassified examples.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models' predictions using weighted averaging.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Machines (GBM),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describes the performance of a classification model by showing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versus predicted classification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includes: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(TP):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Correctly predicted positive instances.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(TN):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Correctly predicted negative instances.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(FP):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 predicted positive instances (Type I error).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(FN):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 predicted negative instances (Type II error).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confusion matrix,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performance metrics can be derived.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Specificity,Sensitivity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rows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columns to provide totals or recognition rates per class.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541322"/>
            <a:ext cx="10515600" cy="279267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Dog Counts = 6 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Not Dog Counts = 4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Counts = 5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Counts = 1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Counts = 3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Counts = 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83" y="1294463"/>
            <a:ext cx="8211417" cy="42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16412" y="3005137"/>
            <a:ext cx="5450898" cy="2786062"/>
            <a:chOff x="3928630" y="3955473"/>
            <a:chExt cx="4536498" cy="21050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630" y="3955473"/>
              <a:ext cx="2838450" cy="152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928" y="5479473"/>
              <a:ext cx="4267200" cy="58102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well the classifier can </a:t>
            </a:r>
            <a:r>
              <a:rPr lang="en-US" dirty="0" smtClean="0"/>
              <a:t>recognize the </a:t>
            </a:r>
            <a:r>
              <a:rPr lang="en-US" dirty="0"/>
              <a:t>positive </a:t>
            </a:r>
            <a:r>
              <a:rPr lang="en-US" dirty="0" smtClean="0"/>
              <a:t>tuples </a:t>
            </a:r>
            <a:r>
              <a:rPr lang="en-US" dirty="0"/>
              <a:t>and how well it can recognize </a:t>
            </a:r>
            <a:r>
              <a:rPr lang="en-IN" dirty="0" smtClean="0"/>
              <a:t>the </a:t>
            </a:r>
            <a:r>
              <a:rPr lang="en-IN" dirty="0"/>
              <a:t>negative </a:t>
            </a:r>
            <a:r>
              <a:rPr lang="en-IN" dirty="0" smtClean="0"/>
              <a:t>tuples.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Sensitivity </a:t>
            </a:r>
            <a:r>
              <a:rPr lang="en-US" dirty="0" smtClean="0"/>
              <a:t>, </a:t>
            </a:r>
            <a:r>
              <a:rPr lang="en-US" dirty="0"/>
              <a:t>also referred to as the </a:t>
            </a:r>
            <a:r>
              <a:rPr lang="en-US" i="1" dirty="0"/>
              <a:t>true positive (recognition) </a:t>
            </a:r>
            <a:r>
              <a:rPr lang="en-US" i="1" dirty="0" err="1" smtClean="0"/>
              <a:t>rate,</a:t>
            </a:r>
            <a:r>
              <a:rPr lang="en-US" dirty="0" err="1" smtClean="0"/>
              <a:t>is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proportion of positive tuples that are correctly </a:t>
            </a:r>
            <a:r>
              <a:rPr lang="en-US" dirty="0" smtClean="0"/>
              <a:t>identified.</a:t>
            </a:r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pecificity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i="1" dirty="0" smtClean="0"/>
              <a:t>true </a:t>
            </a:r>
            <a:r>
              <a:rPr lang="en-US" i="1" dirty="0"/>
              <a:t>negative </a:t>
            </a:r>
            <a:r>
              <a:rPr lang="en-US" i="1" dirty="0" smtClean="0"/>
              <a:t>rate</a:t>
            </a:r>
            <a:r>
              <a:rPr lang="en-US" dirty="0" smtClean="0"/>
              <a:t>, </a:t>
            </a:r>
            <a:r>
              <a:rPr lang="en-US" dirty="0"/>
              <a:t>the proportion of negative tuples that are correctly </a:t>
            </a:r>
            <a:r>
              <a:rPr lang="en-US" dirty="0" smtClean="0"/>
              <a:t>identified.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Precision</a:t>
            </a:r>
            <a:r>
              <a:rPr lang="en-US" dirty="0" smtClean="0"/>
              <a:t> - the </a:t>
            </a:r>
            <a:r>
              <a:rPr lang="en-US" dirty="0"/>
              <a:t>ratio of true positive predictions to the total number of positive predictions made by the model</a:t>
            </a:r>
            <a:r>
              <a:rPr lang="en-US" dirty="0" smtClean="0"/>
              <a:t>.</a:t>
            </a:r>
          </a:p>
          <a:p>
            <a:r>
              <a:rPr lang="en-US" sz="2600" i="1" dirty="0" err="1">
                <a:solidFill>
                  <a:srgbClr val="C00000"/>
                </a:solidFill>
              </a:rPr>
              <a:t>t</a:t>
            </a:r>
            <a:r>
              <a:rPr lang="en-US" sz="2600" i="1" dirty="0" err="1" smtClean="0">
                <a:solidFill>
                  <a:srgbClr val="C00000"/>
                </a:solidFill>
              </a:rPr>
              <a:t>_pos</a:t>
            </a:r>
            <a:r>
              <a:rPr lang="en-US" sz="2600" i="1" dirty="0" smtClean="0"/>
              <a:t> </a:t>
            </a:r>
            <a:r>
              <a:rPr lang="en-US" sz="2600" dirty="0"/>
              <a:t>is the number of true </a:t>
            </a:r>
            <a:r>
              <a:rPr lang="en-US" sz="2600" dirty="0" smtClean="0"/>
              <a:t>positives</a:t>
            </a:r>
          </a:p>
          <a:p>
            <a:r>
              <a:rPr lang="en-US" sz="2600" i="1" dirty="0" err="1">
                <a:solidFill>
                  <a:srgbClr val="C00000"/>
                </a:solidFill>
              </a:rPr>
              <a:t>pos</a:t>
            </a:r>
            <a:r>
              <a:rPr lang="en-US" sz="2600" i="1" dirty="0"/>
              <a:t> </a:t>
            </a:r>
            <a:r>
              <a:rPr lang="en-US" sz="2600" dirty="0"/>
              <a:t>is the number of positive (</a:t>
            </a:r>
            <a:r>
              <a:rPr lang="en-US" sz="2600" i="1" dirty="0"/>
              <a:t>“cancer”</a:t>
            </a:r>
            <a:r>
              <a:rPr lang="en-US" sz="2600" dirty="0"/>
              <a:t>) </a:t>
            </a:r>
            <a:r>
              <a:rPr lang="en-US" sz="2600" dirty="0" smtClean="0"/>
              <a:t>tuples</a:t>
            </a:r>
          </a:p>
          <a:p>
            <a:r>
              <a:rPr lang="en-US" sz="2600" i="1" dirty="0" err="1">
                <a:solidFill>
                  <a:srgbClr val="C00000"/>
                </a:solidFill>
              </a:rPr>
              <a:t>t</a:t>
            </a:r>
            <a:r>
              <a:rPr lang="en-US" sz="2600" i="1" dirty="0" err="1" smtClean="0">
                <a:solidFill>
                  <a:srgbClr val="C00000"/>
                </a:solidFill>
              </a:rPr>
              <a:t>_neg</a:t>
            </a:r>
            <a:r>
              <a:rPr lang="en-US" sz="2600" i="1" dirty="0" smtClean="0"/>
              <a:t> </a:t>
            </a:r>
            <a:r>
              <a:rPr lang="en-US" sz="2600" dirty="0"/>
              <a:t>is the number of </a:t>
            </a:r>
            <a:r>
              <a:rPr lang="en-US" sz="2600" dirty="0" smtClean="0"/>
              <a:t>true negatives tuples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that </a:t>
            </a:r>
            <a:r>
              <a:rPr lang="en-US" sz="2600" dirty="0"/>
              <a:t>were correctly </a:t>
            </a:r>
            <a:r>
              <a:rPr lang="en-US" sz="2600" dirty="0" smtClean="0"/>
              <a:t>classified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i="1" dirty="0" err="1">
                <a:solidFill>
                  <a:srgbClr val="C00000"/>
                </a:solidFill>
              </a:rPr>
              <a:t>neg</a:t>
            </a:r>
            <a:r>
              <a:rPr lang="en-US" sz="2600" i="1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is the number </a:t>
            </a:r>
            <a:r>
              <a:rPr lang="en-US" sz="2600" dirty="0" smtClean="0"/>
              <a:t>of negative tuples</a:t>
            </a:r>
          </a:p>
          <a:p>
            <a:r>
              <a:rPr lang="en-US" sz="2600" i="1" dirty="0" err="1">
                <a:solidFill>
                  <a:srgbClr val="C00000"/>
                </a:solidFill>
              </a:rPr>
              <a:t>f</a:t>
            </a:r>
            <a:r>
              <a:rPr lang="en-US" sz="2600" i="1" dirty="0" err="1" smtClean="0">
                <a:solidFill>
                  <a:srgbClr val="C00000"/>
                </a:solidFill>
              </a:rPr>
              <a:t>_pos</a:t>
            </a:r>
            <a:r>
              <a:rPr lang="en-US" sz="2600" i="1" dirty="0" smtClean="0"/>
              <a:t> </a:t>
            </a:r>
            <a:r>
              <a:rPr lang="en-US" sz="2600" dirty="0"/>
              <a:t>is the number of false positives </a:t>
            </a:r>
            <a:r>
              <a:rPr lang="en-IN" sz="2600" dirty="0" smtClean="0"/>
              <a:t>tuples 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that </a:t>
            </a:r>
            <a:r>
              <a:rPr lang="en-IN" sz="2600" dirty="0"/>
              <a:t>were incorrectly </a:t>
            </a:r>
            <a:r>
              <a:rPr lang="en-IN" sz="2600" dirty="0" err="1"/>
              <a:t>labeled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311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true positives, true negatives, false positives, and false negatives are 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and benefits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risks and gains) associated with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associated with a false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far greater than that of a false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cancer detection)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associated with a true positive decision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than that of a true negative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(loan application)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Are there </a:t>
            </a:r>
            <a:r>
              <a:rPr lang="en-US" i="1" dirty="0" smtClean="0"/>
              <a:t>cases </a:t>
            </a:r>
            <a:r>
              <a:rPr lang="en-US" i="1" dirty="0"/>
              <a:t>where accuracy may not be appropriate?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assumption 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all tuples are uniquely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ases.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reasonable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assume that all tuples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uniquely classifiable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probable to assume that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tuple may belong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ccuracy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is not appropriate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does not take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tuples belonging to more than one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useful to return a probability class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than a single class label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second guess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the Accuracy of a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Holdout Method and Random </a:t>
            </a:r>
            <a:r>
              <a:rPr lang="en-US" b="1" dirty="0" smtClean="0"/>
              <a:t>Subsampling</a:t>
            </a:r>
          </a:p>
          <a:p>
            <a:r>
              <a:rPr lang="en-IN" b="1" dirty="0" smtClean="0"/>
              <a:t>Cross-validation</a:t>
            </a:r>
          </a:p>
          <a:p>
            <a:r>
              <a:rPr lang="en-IN" b="1" dirty="0" smtClean="0"/>
              <a:t>Bootstrap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Holdout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Holdout Method involves dividing the dataset into two main subsets: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train the model.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evaluate the model's performance on unseen data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60% to 80% of the data.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20% to 40% of the data.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proportion can vary depending on the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size of the dataset and specific requirements of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task.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the machine learning model using the training set.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model's performance using the testing set.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73" y="3183948"/>
            <a:ext cx="5264727" cy="25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1775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Evaluating the performance of a Classifier</vt:lpstr>
      <vt:lpstr>PowerPoint Presentation</vt:lpstr>
      <vt:lpstr>CONFUSION MATRIX</vt:lpstr>
      <vt:lpstr>PowerPoint Presentation</vt:lpstr>
      <vt:lpstr>PowerPoint Presentation</vt:lpstr>
      <vt:lpstr>CONFUSION MATRIX</vt:lpstr>
      <vt:lpstr>Are there cases where accuracy may not be appropriate?</vt:lpstr>
      <vt:lpstr>Evaluating the Accuracy of a Classifier</vt:lpstr>
      <vt:lpstr>Holdout Method</vt:lpstr>
      <vt:lpstr>Holdout Method</vt:lpstr>
      <vt:lpstr>Random Subsampling</vt:lpstr>
      <vt:lpstr>Random Subsampling</vt:lpstr>
      <vt:lpstr>Random Subsampling</vt:lpstr>
      <vt:lpstr>Cross-validation </vt:lpstr>
      <vt:lpstr>Variations of Cross validation</vt:lpstr>
      <vt:lpstr>Bootstrap Method</vt:lpstr>
      <vt:lpstr>.632 bootstrap</vt:lpstr>
      <vt:lpstr>Bootstrap Method</vt:lpstr>
      <vt:lpstr>Ensemble Methods—Increasing the Accuracy</vt:lpstr>
      <vt:lpstr>Types of Ensemble Methods</vt:lpstr>
      <vt:lpstr>Types of Ensemble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performance of a Classifier</dc:title>
  <dc:creator>Shoby</dc:creator>
  <cp:lastModifiedBy>Shoby</cp:lastModifiedBy>
  <cp:revision>22</cp:revision>
  <dcterms:created xsi:type="dcterms:W3CDTF">2024-07-28T10:49:17Z</dcterms:created>
  <dcterms:modified xsi:type="dcterms:W3CDTF">2024-07-28T13:44:47Z</dcterms:modified>
</cp:coreProperties>
</file>