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1" r:id="rId6"/>
    <p:sldId id="259" r:id="rId7"/>
    <p:sldId id="263" r:id="rId8"/>
    <p:sldId id="260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0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6A7B-BF21-44D3-BD20-2A97B80BAA6F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597F-CA34-46EB-A396-722CD55A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6A7B-BF21-44D3-BD20-2A97B80BAA6F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597F-CA34-46EB-A396-722CD55A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6A7B-BF21-44D3-BD20-2A97B80BAA6F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597F-CA34-46EB-A396-722CD55A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6A7B-BF21-44D3-BD20-2A97B80BAA6F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597F-CA34-46EB-A396-722CD55A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6A7B-BF21-44D3-BD20-2A97B80BAA6F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597F-CA34-46EB-A396-722CD55A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6A7B-BF21-44D3-BD20-2A97B80BAA6F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597F-CA34-46EB-A396-722CD55A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6A7B-BF21-44D3-BD20-2A97B80BAA6F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597F-CA34-46EB-A396-722CD55A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6A7B-BF21-44D3-BD20-2A97B80BAA6F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597F-CA34-46EB-A396-722CD55A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6A7B-BF21-44D3-BD20-2A97B80BAA6F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597F-CA34-46EB-A396-722CD55A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6A7B-BF21-44D3-BD20-2A97B80BAA6F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597F-CA34-46EB-A396-722CD55A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6A7B-BF21-44D3-BD20-2A97B80BAA6F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597F-CA34-46EB-A396-722CD55A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C6A7B-BF21-44D3-BD20-2A97B80BAA6F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9597F-CA34-46EB-A396-722CD55A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b="1" i="1" dirty="0"/>
              <a:t>-Nearest-Neighbor Classifiers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4ACF-0F22-404F-984A-B767F841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b="1" i="1" dirty="0"/>
              <a:t>-Nearest-Neighbor Classifiers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E6386-83E8-49AF-A75A-C8F3D58C6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Nearest-neighbor classifiers can be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extremely slow when classifying test tuples.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training database of |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tuples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1, then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|) comparisons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required in order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classify a given test tuple.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presorting and arranging the stored tuples into search trees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number of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reduced to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implementation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reduce 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to a constant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is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(1), which is independent of |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techniques to speed up classification time include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distance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calculations </a:t>
            </a:r>
          </a:p>
          <a:p>
            <a:pPr lvl="1"/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stored tuples. </a:t>
            </a:r>
          </a:p>
        </p:txBody>
      </p:sp>
    </p:spTree>
    <p:extLst>
      <p:ext uri="{BB962C8B-B14F-4D97-AF65-F5344CB8AC3E}">
        <p14:creationId xmlns:p14="http://schemas.microsoft.com/office/powerpoint/2010/main" val="3236284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4ACF-0F22-404F-984A-B767F841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b="1" i="1" dirty="0"/>
              <a:t>-Nearest-Neighbor Classifiers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E6386-83E8-49AF-A75A-C8F3D58C6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the </a:t>
            </a:r>
            <a:r>
              <a:rPr lang="en-US" dirty="0">
                <a:solidFill>
                  <a:srgbClr val="2504EC"/>
                </a:solidFill>
              </a:rPr>
              <a:t>partial distance method</a:t>
            </a:r>
            <a:r>
              <a:rPr lang="en-US" dirty="0"/>
              <a:t>, we </a:t>
            </a:r>
            <a:r>
              <a:rPr lang="en-US" dirty="0">
                <a:solidFill>
                  <a:srgbClr val="C00000"/>
                </a:solidFill>
              </a:rPr>
              <a:t>compute the distance based on a subset of the </a:t>
            </a:r>
            <a:r>
              <a:rPr lang="en-US" i="1" dirty="0">
                <a:solidFill>
                  <a:srgbClr val="C00000"/>
                </a:solidFill>
              </a:rPr>
              <a:t>n </a:t>
            </a:r>
            <a:r>
              <a:rPr lang="en-US" dirty="0">
                <a:solidFill>
                  <a:srgbClr val="C00000"/>
                </a:solidFill>
              </a:rPr>
              <a:t>attributes. </a:t>
            </a:r>
          </a:p>
          <a:p>
            <a:r>
              <a:rPr lang="en-US" dirty="0"/>
              <a:t>If this </a:t>
            </a:r>
            <a:r>
              <a:rPr lang="en-US" dirty="0">
                <a:solidFill>
                  <a:srgbClr val="C00000"/>
                </a:solidFill>
              </a:rPr>
              <a:t>distance exceeds a threshold</a:t>
            </a:r>
            <a:r>
              <a:rPr lang="en-US" dirty="0"/>
              <a:t>, then </a:t>
            </a:r>
            <a:r>
              <a:rPr lang="en-US" dirty="0">
                <a:solidFill>
                  <a:srgbClr val="0070C0"/>
                </a:solidFill>
              </a:rPr>
              <a:t>further computation for the given stored tuple is halted, and the process moves on to the next stored tuple.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2504EC"/>
                </a:solidFill>
              </a:rPr>
              <a:t>editing method </a:t>
            </a:r>
            <a:r>
              <a:rPr lang="en-US" dirty="0">
                <a:solidFill>
                  <a:srgbClr val="C00000"/>
                </a:solidFill>
              </a:rPr>
              <a:t>removes training tuples that prove useless. </a:t>
            </a:r>
          </a:p>
          <a:p>
            <a:r>
              <a:rPr lang="en-US" dirty="0"/>
              <a:t>This method is also </a:t>
            </a:r>
            <a:r>
              <a:rPr lang="en-US" dirty="0">
                <a:solidFill>
                  <a:srgbClr val="C00000"/>
                </a:solidFill>
              </a:rPr>
              <a:t>referred to as </a:t>
            </a:r>
            <a:r>
              <a:rPr lang="en-US" dirty="0">
                <a:solidFill>
                  <a:srgbClr val="2504EC"/>
                </a:solidFill>
              </a:rPr>
              <a:t>pruning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or </a:t>
            </a:r>
            <a:r>
              <a:rPr lang="en-US" dirty="0">
                <a:solidFill>
                  <a:srgbClr val="2504EC"/>
                </a:solidFill>
              </a:rPr>
              <a:t>condensing</a:t>
            </a:r>
            <a:r>
              <a:rPr lang="en-US" dirty="0"/>
              <a:t> because it reduces the total number of tuples stored.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929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7709"/>
            <a:ext cx="5943600" cy="5909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984677"/>
            <a:ext cx="6653913" cy="6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0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127907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31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77" y="253856"/>
            <a:ext cx="8386445" cy="645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39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Find Rank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5135"/>
          <a:stretch/>
        </p:blipFill>
        <p:spPr>
          <a:xfrm>
            <a:off x="228600" y="1600200"/>
            <a:ext cx="8308675" cy="497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find the nearest </a:t>
            </a:r>
            <a:r>
              <a:rPr lang="en-US" dirty="0" err="1" smtClean="0"/>
              <a:t>neighbour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76" t="29167" r="37648" b="20833"/>
          <a:stretch/>
        </p:blipFill>
        <p:spPr>
          <a:xfrm>
            <a:off x="-15706" y="1410711"/>
            <a:ext cx="9145851" cy="422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3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1586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88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330395" cy="479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93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Classified as=&gt; </a:t>
            </a:r>
            <a:r>
              <a:rPr lang="en-US" dirty="0" smtClean="0">
                <a:solidFill>
                  <a:srgbClr val="2504EC"/>
                </a:solidFill>
              </a:rPr>
              <a:t>Liked= False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54" y="1620982"/>
            <a:ext cx="898236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6EC4-CB77-4674-957B-193984F5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b="1" i="1" dirty="0"/>
              <a:t>-Nearest-Neighbor Classifiers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BABA1-62EC-43E1-9F27-03A24B5F3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-nearest-neighbor method was first described in the early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1950s. </a:t>
            </a: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 intensive when given large training sets,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did not gain popularity until the 1960s.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increased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power became available-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&gt;widely used in 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of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recognition.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Nearest-neighbor classifiers are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learning by analogy.</a:t>
            </a: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Compares a given test tuple with training tuples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similar to it.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239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80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described by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attributes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a point in an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n-dimensional space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the training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stored in an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n-dimensional pattern space.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given an unknown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k-nearest-neighbor classifier searches the pattern space for the k training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are </a:t>
            </a:r>
            <a:r>
              <a:rPr lang="en-US" dirty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unknown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k training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k “</a:t>
            </a:r>
            <a:r>
              <a:rPr lang="en-US" dirty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nearest neighbors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of the unknown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008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is defined in terms of a distance metric, such as </a:t>
            </a:r>
            <a:r>
              <a:rPr lang="en-US" dirty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Euclidean distance between two points 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say,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 ,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(x</a:t>
            </a:r>
            <a:r>
              <a:rPr lang="nl-N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nl-N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 , x</a:t>
            </a:r>
            <a:r>
              <a:rPr lang="nl-N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is</a:t>
            </a:r>
          </a:p>
          <a:p>
            <a:endParaRPr lang="nl-NL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the values of each attribute in 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range[0,1]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 </a:t>
            </a:r>
            <a:r>
              <a:rPr lang="en-US" dirty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Min-max normalization</a:t>
            </a:r>
          </a:p>
          <a:p>
            <a:endParaRPr lang="en-US" dirty="0">
              <a:solidFill>
                <a:srgbClr val="2504E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2504E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where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minimum and maximum values of attribute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2504E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2333625"/>
            <a:ext cx="39243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9937" y="4357687"/>
            <a:ext cx="25241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8D3FD-8023-4E37-97EF-2B64F7B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unknown tuple is assigned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class among its k nearest neighbors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k=1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unknown tuple is assigned the class of the training tuple that is closest to its pattern space.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Nearest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also be used for prediction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is,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return a real-valued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for a given unknown tuple.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the classifier returns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average value of the real-valued labels associated with the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nearest neighbors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unknown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tuple.</a:t>
            </a:r>
          </a:p>
        </p:txBody>
      </p:sp>
    </p:spTree>
    <p:extLst>
      <p:ext uri="{BB962C8B-B14F-4D97-AF65-F5344CB8AC3E}">
        <p14:creationId xmlns:p14="http://schemas.microsoft.com/office/powerpoint/2010/main" val="3370096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3581-67F8-452F-BB24-61A186AA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How </a:t>
            </a:r>
            <a:r>
              <a:rPr lang="en-US" i="1" dirty="0" smtClean="0"/>
              <a:t>are</a:t>
            </a:r>
            <a:r>
              <a:rPr lang="en-US" i="1" dirty="0" smtClean="0"/>
              <a:t> distance </a:t>
            </a:r>
            <a:r>
              <a:rPr lang="en-US" i="1" dirty="0"/>
              <a:t>computed for attributes?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attributes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comparing the values of the attribute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that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two are </a:t>
            </a:r>
            <a:r>
              <a:rPr lang="en-US" dirty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identical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the difference between the two is taken as </a:t>
            </a:r>
            <a:r>
              <a:rPr lang="en-US" dirty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have the color blue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two are </a:t>
            </a:r>
            <a:r>
              <a:rPr lang="en-US" dirty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then the difference is considered to be </a:t>
            </a:r>
            <a:r>
              <a:rPr lang="en-US" dirty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blue but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red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8278-CDDA-4E40-8B12-C9984C8C6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73" y="27709"/>
            <a:ext cx="8229600" cy="1143000"/>
          </a:xfrm>
        </p:spPr>
        <p:txBody>
          <a:bodyPr/>
          <a:lstStyle/>
          <a:p>
            <a:r>
              <a:rPr lang="en-US" dirty="0"/>
              <a:t>Handling missing values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20E5D-25F3-4FB3-A020-2AF82C750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if the value of a given attribute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missing in tuple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and/or in tuple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 the maximum possible difference.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each of the attributes have been mapped to the range [0, 1].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attributes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take the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value to be 1 if either one or both of the corresponding values of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missing.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both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the difference is also taken to be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only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value is missing and the other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(which we’ll call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present and normalized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we can take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to be either |1-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v’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or |0-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v’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(i.e., 1-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v’ or v’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), whichever is greater.</a:t>
            </a: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379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A381-7809-4B88-A292-6CD2F75F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How to determine a good value for k, the number of neighbors?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Determining a good value for k, the number of neighbors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with </a:t>
            </a:r>
            <a:r>
              <a:rPr lang="en-US" sz="2200" dirty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= 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use a test set to estimate the </a:t>
            </a:r>
            <a:r>
              <a:rPr lang="en-US" sz="2200" dirty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rate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can be repeated each time by </a:t>
            </a:r>
            <a:r>
              <a:rPr lang="en-US" sz="2200" dirty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incrementing 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allow for one more neighbor.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 value that gives the </a:t>
            </a:r>
            <a:r>
              <a:rPr lang="en-US" sz="2200" dirty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error rate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 selected.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general,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larger the number of training tuples is, the larger the value of </a:t>
            </a: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be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 that classification and prediction decisions can be based on a larger portion of the stored tuples).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training tuples approaches infinity and </a:t>
            </a: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error rate can be no worse then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twice the Bayes error rate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latter being the theoretical minimum).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approaches infinity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rate approaches the Bayes error rate.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75508-0113-4E2C-BB19-FDE0BA0F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b="1" i="1" dirty="0"/>
              <a:t>-Nearest-Neighbor Classifiers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293B9-68A9-41FE-899E-EC68EB914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Nearest-neighbor classifiers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distance-based comparisons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intrinsically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 equal weight to each attribute.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therefore can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suffer from poor accuracy when given noisy or irrelevant attributes.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method, however, has been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incorporate attribute weighting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pruning of noisy data tuples.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choice of a distance metric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critical.(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distance, Manhattan distance)</a:t>
            </a:r>
          </a:p>
        </p:txBody>
      </p:sp>
    </p:spTree>
    <p:extLst>
      <p:ext uri="{BB962C8B-B14F-4D97-AF65-F5344CB8AC3E}">
        <p14:creationId xmlns:p14="http://schemas.microsoft.com/office/powerpoint/2010/main" val="1700150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973</Words>
  <Application>Microsoft Office PowerPoint</Application>
  <PresentationFormat>On-screen Show (4:3)</PresentationFormat>
  <Paragraphs>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k-Nearest-Neighbor Classifiers</vt:lpstr>
      <vt:lpstr>k-Nearest-Neighbor Classifiers</vt:lpstr>
      <vt:lpstr>PowerPoint Presentation</vt:lpstr>
      <vt:lpstr>PowerPoint Presentation</vt:lpstr>
      <vt:lpstr>PowerPoint Presentation</vt:lpstr>
      <vt:lpstr>How are distance computed for attributes?</vt:lpstr>
      <vt:lpstr>Handling missing values</vt:lpstr>
      <vt:lpstr>How to determine a good value for k, the number of neighbors?</vt:lpstr>
      <vt:lpstr>k-Nearest-Neighbor Classifiers</vt:lpstr>
      <vt:lpstr>k-Nearest-Neighbor Classifiers</vt:lpstr>
      <vt:lpstr>k-Nearest-Neighbor Classifiers</vt:lpstr>
      <vt:lpstr>PowerPoint Presentation</vt:lpstr>
      <vt:lpstr>PowerPoint Presentation</vt:lpstr>
      <vt:lpstr>PowerPoint Presentation</vt:lpstr>
      <vt:lpstr>Step 2: Find Rank </vt:lpstr>
      <vt:lpstr>Step 3: find the nearest neighbour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k-Nearest-Neighbor Classifiers</dc:title>
  <dc:creator>mca12</dc:creator>
  <cp:lastModifiedBy>Shoby</cp:lastModifiedBy>
  <cp:revision>31</cp:revision>
  <dcterms:created xsi:type="dcterms:W3CDTF">2015-03-03T08:35:09Z</dcterms:created>
  <dcterms:modified xsi:type="dcterms:W3CDTF">2024-07-25T17:05:26Z</dcterms:modified>
</cp:coreProperties>
</file>