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32"/>
  </p:notesMasterIdLst>
  <p:sldIdLst>
    <p:sldId id="257" r:id="rId2"/>
    <p:sldId id="258" r:id="rId3"/>
    <p:sldId id="259" r:id="rId4"/>
    <p:sldId id="294" r:id="rId5"/>
    <p:sldId id="260" r:id="rId6"/>
    <p:sldId id="261" r:id="rId7"/>
    <p:sldId id="262" r:id="rId8"/>
    <p:sldId id="263" r:id="rId9"/>
    <p:sldId id="264" r:id="rId10"/>
    <p:sldId id="265" r:id="rId11"/>
    <p:sldId id="266" r:id="rId12"/>
    <p:sldId id="267" r:id="rId13"/>
    <p:sldId id="269" r:id="rId14"/>
    <p:sldId id="272" r:id="rId15"/>
    <p:sldId id="275" r:id="rId16"/>
    <p:sldId id="276" r:id="rId17"/>
    <p:sldId id="277" r:id="rId18"/>
    <p:sldId id="278" r:id="rId19"/>
    <p:sldId id="279" r:id="rId20"/>
    <p:sldId id="280" r:id="rId21"/>
    <p:sldId id="282" r:id="rId22"/>
    <p:sldId id="286" r:id="rId23"/>
    <p:sldId id="296" r:id="rId24"/>
    <p:sldId id="297" r:id="rId25"/>
    <p:sldId id="287" r:id="rId26"/>
    <p:sldId id="289" r:id="rId27"/>
    <p:sldId id="290" r:id="rId28"/>
    <p:sldId id="291" r:id="rId29"/>
    <p:sldId id="292" r:id="rId30"/>
    <p:sldId id="29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07" autoAdjust="0"/>
  </p:normalViewPr>
  <p:slideViewPr>
    <p:cSldViewPr>
      <p:cViewPr varScale="1">
        <p:scale>
          <a:sx n="52" d="100"/>
          <a:sy n="52" d="100"/>
        </p:scale>
        <p:origin x="167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67C809-A3A3-4A5B-BE8E-E9E651DB3E8B}" type="datetimeFigureOut">
              <a:rPr lang="en-US" smtClean="0"/>
              <a:t>8/18/2016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7A81DB-618E-49C3-8F1B-FE724C590C07}" type="slidenum">
              <a:rPr lang="en-US" smtClean="0"/>
              <a:t>‹#›</a:t>
            </a:fld>
            <a:endParaRPr lang="en-US"/>
          </a:p>
        </p:txBody>
      </p:sp>
    </p:spTree>
    <p:extLst>
      <p:ext uri="{BB962C8B-B14F-4D97-AF65-F5344CB8AC3E}">
        <p14:creationId xmlns:p14="http://schemas.microsoft.com/office/powerpoint/2010/main" val="1795001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505453-9C41-473C-99CD-297943B0BFB2}" type="slidenum">
              <a:rPr lang="en-US" altLang="en-US"/>
              <a:pPr/>
              <a:t>11</a:t>
            </a:fld>
            <a:endParaRPr lang="en-US" altLang="en-US"/>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r>
              <a:rPr lang="en-US" altLang="en-US" dirty="0"/>
              <a:t>Inherited attributes help to find the context (type, scope </a:t>
            </a:r>
            <a:r>
              <a:rPr lang="en-US" altLang="en-US" dirty="0" err="1"/>
              <a:t>etc</a:t>
            </a:r>
            <a:r>
              <a:rPr lang="en-US" altLang="en-US" dirty="0"/>
              <a:t>) of a token e.g. the</a:t>
            </a:r>
          </a:p>
          <a:p>
            <a:r>
              <a:rPr lang="en-US" altLang="en-US" dirty="0"/>
              <a:t>type of a token or scope when the same variable name is used multiple times in a</a:t>
            </a:r>
          </a:p>
          <a:p>
            <a:r>
              <a:rPr lang="en-US" altLang="en-US" dirty="0"/>
              <a:t>program in different functions. An inherited attribute system may be replaced by</a:t>
            </a:r>
          </a:p>
          <a:p>
            <a:r>
              <a:rPr lang="en-US" altLang="en-US" dirty="0"/>
              <a:t>an S attribute system but it is more natural to use inherited attributes in some</a:t>
            </a:r>
          </a:p>
          <a:p>
            <a:r>
              <a:rPr lang="en-US" altLang="en-US" dirty="0"/>
              <a:t>cases like the example given above.</a:t>
            </a:r>
          </a:p>
          <a:p>
            <a:endParaRPr lang="en-US" altLang="en-US" dirty="0"/>
          </a:p>
          <a:p>
            <a:r>
              <a:rPr lang="en-US" altLang="en-US" dirty="0"/>
              <a:t>Here </a:t>
            </a:r>
            <a:r>
              <a:rPr lang="en-US" altLang="en-US" dirty="0" err="1"/>
              <a:t>addtype</a:t>
            </a:r>
            <a:r>
              <a:rPr lang="en-US" altLang="en-US" dirty="0"/>
              <a:t>(</a:t>
            </a:r>
            <a:r>
              <a:rPr lang="en-US" altLang="en-US" dirty="0" err="1"/>
              <a:t>a,b</a:t>
            </a:r>
            <a:r>
              <a:rPr lang="en-US" altLang="en-US" dirty="0"/>
              <a:t>) functions adds a symbol table entry for the id a and attaches to it the type of b.</a:t>
            </a:r>
          </a:p>
          <a:p>
            <a:endParaRPr lang="en-US" altLang="en-US" dirty="0"/>
          </a:p>
        </p:txBody>
      </p:sp>
    </p:spTree>
    <p:extLst>
      <p:ext uri="{BB962C8B-B14F-4D97-AF65-F5344CB8AC3E}">
        <p14:creationId xmlns:p14="http://schemas.microsoft.com/office/powerpoint/2010/main" val="278628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C616A0-DFA3-4597-A1A0-50D46AA2B2C0}" type="slidenum">
              <a:rPr lang="en-US" altLang="en-US"/>
              <a:pPr/>
              <a:t>13</a:t>
            </a:fld>
            <a:endParaRPr lang="en-US" altLang="en-US"/>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r>
              <a:rPr lang="en-US" altLang="en-US" dirty="0"/>
              <a:t>Dependence of attributes in an inherited attribute system. Here the inherited attribute of each L is the type. </a:t>
            </a:r>
          </a:p>
          <a:p>
            <a:endParaRPr lang="en-US" altLang="en-US" dirty="0"/>
          </a:p>
          <a:p>
            <a:r>
              <a:rPr lang="en-US" altLang="en-US" dirty="0"/>
              <a:t>The value of in (an inherited attribute) at the three L nodes gives the type</a:t>
            </a:r>
          </a:p>
          <a:p>
            <a:r>
              <a:rPr lang="en-US" altLang="en-US" dirty="0"/>
              <a:t>of the three identifiers x, y and z. These are determined by computing</a:t>
            </a:r>
          </a:p>
          <a:p>
            <a:r>
              <a:rPr lang="en-US" altLang="en-US" dirty="0"/>
              <a:t>the value of the attribute </a:t>
            </a:r>
            <a:r>
              <a:rPr lang="en-US" altLang="en-US" dirty="0" err="1"/>
              <a:t>T.type</a:t>
            </a:r>
            <a:r>
              <a:rPr lang="en-US" altLang="en-US" dirty="0"/>
              <a:t> at the left child of the root and then</a:t>
            </a:r>
          </a:p>
          <a:p>
            <a:r>
              <a:rPr lang="en-US" altLang="en-US"/>
              <a:t>evaluating L.in top down at the three L nodes in the right subtree of the</a:t>
            </a:r>
          </a:p>
          <a:p>
            <a:r>
              <a:rPr lang="en-US" altLang="en-US" dirty="0"/>
              <a:t>root. At each L node the procedure </a:t>
            </a:r>
            <a:r>
              <a:rPr lang="en-US" altLang="en-US" dirty="0" err="1"/>
              <a:t>addtype</a:t>
            </a:r>
            <a:r>
              <a:rPr lang="en-US" altLang="en-US" dirty="0"/>
              <a:t> is called which inserts the</a:t>
            </a:r>
          </a:p>
          <a:p>
            <a:r>
              <a:rPr lang="en-US" altLang="en-US" dirty="0"/>
              <a:t>type of the identifier to its entry in the symbol table. The figure also</a:t>
            </a:r>
          </a:p>
          <a:p>
            <a:r>
              <a:rPr lang="en-US" altLang="en-US" dirty="0"/>
              <a:t>shows the dependence graph which is introduced later.</a:t>
            </a:r>
          </a:p>
          <a:p>
            <a:endParaRPr lang="en-US" altLang="en-US" dirty="0"/>
          </a:p>
        </p:txBody>
      </p:sp>
    </p:spTree>
    <p:extLst>
      <p:ext uri="{BB962C8B-B14F-4D97-AF65-F5344CB8AC3E}">
        <p14:creationId xmlns:p14="http://schemas.microsoft.com/office/powerpoint/2010/main" val="3628455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6D457F-B3A6-474F-9F1C-DF26D9DE4338}" type="slidenum">
              <a:rPr lang="en-US" altLang="en-US"/>
              <a:pPr/>
              <a:t>23</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r>
              <a:rPr lang="en-US" altLang="en-US"/>
              <a:t>An example showing the formation of a syntax tree by the given function</a:t>
            </a:r>
          </a:p>
          <a:p>
            <a:r>
              <a:rPr lang="en-US" altLang="en-US"/>
              <a:t>calls for the expression a-4+c.The call sequence can be explained as:</a:t>
            </a:r>
          </a:p>
          <a:p>
            <a:r>
              <a:rPr lang="en-US" altLang="en-US"/>
              <a:t>1. P1 = mkleaf(id,entry.a) : A leaf node made for the identifier Qa R and</a:t>
            </a:r>
          </a:p>
          <a:p>
            <a:r>
              <a:rPr lang="en-US" altLang="en-US"/>
              <a:t>an entry for Qa R is made in the symbol table. 2. P2 = mkleaf(num,4) :</a:t>
            </a:r>
          </a:p>
          <a:p>
            <a:r>
              <a:rPr lang="en-US" altLang="en-US"/>
              <a:t>A leaf node made for the number Q4 R. 3. P3 = mknode(-,P1,P2) : An</a:t>
            </a:r>
          </a:p>
          <a:p>
            <a:r>
              <a:rPr lang="en-US" altLang="en-US"/>
              <a:t>internal node for the Q- Q.I takes the previously made nodes as arguments</a:t>
            </a:r>
          </a:p>
          <a:p>
            <a:r>
              <a:rPr lang="en-US" altLang="en-US"/>
              <a:t>and represents the expression Qa-4 R. 4. P4 = mkleaf(id,entry.c) : A leaf</a:t>
            </a:r>
          </a:p>
          <a:p>
            <a:r>
              <a:rPr lang="en-US" altLang="en-US"/>
              <a:t>node made for the identifier Qc R and an entry for Qc R is made in</a:t>
            </a:r>
          </a:p>
          <a:p>
            <a:r>
              <a:rPr lang="en-US" altLang="en-US"/>
              <a:t>the symbol table. 5. P5 = mknode(+,P3,P4) : An internal node for the</a:t>
            </a:r>
          </a:p>
          <a:p>
            <a:r>
              <a:rPr lang="en-US" altLang="en-US"/>
              <a:t>Q+ Q.I takes the previously made nodes as arguments and represents the</a:t>
            </a:r>
          </a:p>
          <a:p>
            <a:r>
              <a:rPr lang="en-US" altLang="en-US"/>
              <a:t>expression Qa-4+c R.</a:t>
            </a:r>
          </a:p>
          <a:p>
            <a:endParaRPr lang="en-US" altLang="en-US"/>
          </a:p>
        </p:txBody>
      </p:sp>
    </p:spTree>
    <p:extLst>
      <p:ext uri="{BB962C8B-B14F-4D97-AF65-F5344CB8AC3E}">
        <p14:creationId xmlns:p14="http://schemas.microsoft.com/office/powerpoint/2010/main" val="276466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7F937-DF95-4E03-97BF-4C5568B884A9}" type="slidenum">
              <a:rPr lang="en-US" altLang="en-US"/>
              <a:pPr/>
              <a:t>24</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r>
              <a:rPr lang="en-US" altLang="en-US"/>
              <a:t>Now we have the syntax directed definitions to construct the parse tree</a:t>
            </a:r>
          </a:p>
          <a:p>
            <a:r>
              <a:rPr lang="en-US" altLang="en-US"/>
              <a:t>for a given grammar. All the rules mentioned in slide 29 are taken care of</a:t>
            </a:r>
          </a:p>
          <a:p>
            <a:r>
              <a:rPr lang="en-US" altLang="en-US"/>
              <a:t>and a syntax tree is formed.</a:t>
            </a:r>
          </a:p>
          <a:p>
            <a:endParaRPr lang="en-US" altLang="en-US"/>
          </a:p>
        </p:txBody>
      </p:sp>
    </p:spTree>
    <p:extLst>
      <p:ext uri="{BB962C8B-B14F-4D97-AF65-F5344CB8AC3E}">
        <p14:creationId xmlns:p14="http://schemas.microsoft.com/office/powerpoint/2010/main" val="465785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D7A84-6B71-45B7-B788-C02EB2245392}" type="slidenum">
              <a:rPr lang="en-US" altLang="en-US"/>
              <a:pPr/>
              <a:t>29</a:t>
            </a:fld>
            <a:endParaRPr lang="en-US" altLang="en-US"/>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r>
              <a:rPr lang="en-US" altLang="en-US"/>
              <a:t>Each node in a syntax tree can be implemented as a record with several</a:t>
            </a:r>
          </a:p>
          <a:p>
            <a:r>
              <a:rPr lang="en-US" altLang="en-US"/>
              <a:t>fields. In the node for an operator one field identifies the operator (called</a:t>
            </a:r>
          </a:p>
          <a:p>
            <a:r>
              <a:rPr lang="en-US" altLang="en-US"/>
              <a:t>the label of the node) and the remaining contain pointers to the nodes</a:t>
            </a:r>
          </a:p>
          <a:p>
            <a:r>
              <a:rPr lang="en-US" altLang="en-US"/>
              <a:t>for operands. Nodes of a syntax tree may have additional fields to hold</a:t>
            </a:r>
          </a:p>
          <a:p>
            <a:r>
              <a:rPr lang="en-US" altLang="en-US"/>
              <a:t>values (or pointers to values) of attributes attached to the node. The</a:t>
            </a:r>
          </a:p>
          <a:p>
            <a:r>
              <a:rPr lang="en-US" altLang="en-US"/>
              <a:t>functions given in the slide are used to create the nodes of syntax trees</a:t>
            </a:r>
          </a:p>
          <a:p>
            <a:r>
              <a:rPr lang="en-US" altLang="en-US"/>
              <a:t>for expressions. Each function returns a pointer to a newly created note.</a:t>
            </a:r>
          </a:p>
          <a:p>
            <a:endParaRPr lang="en-US" altLang="en-US"/>
          </a:p>
        </p:txBody>
      </p:sp>
    </p:spTree>
    <p:extLst>
      <p:ext uri="{BB962C8B-B14F-4D97-AF65-F5344CB8AC3E}">
        <p14:creationId xmlns:p14="http://schemas.microsoft.com/office/powerpoint/2010/main" val="1377578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D7A84-6B71-45B7-B788-C02EB2245392}" type="slidenum">
              <a:rPr lang="en-US" altLang="en-US"/>
              <a:pPr/>
              <a:t>30</a:t>
            </a:fld>
            <a:endParaRPr lang="en-US" altLang="en-US"/>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r>
              <a:rPr lang="en-US" altLang="en-US"/>
              <a:t>Each node in a syntax tree can be implemented as a record with several</a:t>
            </a:r>
          </a:p>
          <a:p>
            <a:r>
              <a:rPr lang="en-US" altLang="en-US"/>
              <a:t>fields. In the node for an operator one field identifies the operator (called</a:t>
            </a:r>
          </a:p>
          <a:p>
            <a:r>
              <a:rPr lang="en-US" altLang="en-US"/>
              <a:t>the label of the node) and the remaining contain pointers to the nodes</a:t>
            </a:r>
          </a:p>
          <a:p>
            <a:r>
              <a:rPr lang="en-US" altLang="en-US"/>
              <a:t>for operands. Nodes of a syntax tree may have additional fields to hold</a:t>
            </a:r>
          </a:p>
          <a:p>
            <a:r>
              <a:rPr lang="en-US" altLang="en-US"/>
              <a:t>values (or pointers to values) of attributes attached to the node. The</a:t>
            </a:r>
          </a:p>
          <a:p>
            <a:r>
              <a:rPr lang="en-US" altLang="en-US"/>
              <a:t>functions given in the slide are used to create the nodes of syntax trees</a:t>
            </a:r>
          </a:p>
          <a:p>
            <a:r>
              <a:rPr lang="en-US" altLang="en-US"/>
              <a:t>for expressions. Each function returns a pointer to a newly created note.</a:t>
            </a:r>
          </a:p>
          <a:p>
            <a:endParaRPr lang="en-US" altLang="en-US"/>
          </a:p>
        </p:txBody>
      </p:sp>
    </p:spTree>
    <p:extLst>
      <p:ext uri="{BB962C8B-B14F-4D97-AF65-F5344CB8AC3E}">
        <p14:creationId xmlns:p14="http://schemas.microsoft.com/office/powerpoint/2010/main" val="58645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0857F3-0DD7-4A87-9D49-B0CF065D7CF4}"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5CB09-34F2-4558-96AD-95DCD522E82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0857F3-0DD7-4A87-9D49-B0CF065D7CF4}"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5CB09-34F2-4558-96AD-95DCD522E8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0857F3-0DD7-4A87-9D49-B0CF065D7CF4}"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5CB09-34F2-4558-96AD-95DCD522E82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5549AA2-593C-4377-8EE3-8E3120936A69}" type="slidenum">
              <a:rPr lang="en-US" altLang="en-US"/>
              <a:pPr/>
              <a:t>‹#›</a:t>
            </a:fld>
            <a:endParaRPr lang="en-US" altLang="en-US"/>
          </a:p>
        </p:txBody>
      </p:sp>
    </p:spTree>
    <p:extLst>
      <p:ext uri="{BB962C8B-B14F-4D97-AF65-F5344CB8AC3E}">
        <p14:creationId xmlns:p14="http://schemas.microsoft.com/office/powerpoint/2010/main" val="30500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0857F3-0DD7-4A87-9D49-B0CF065D7CF4}"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5CB09-34F2-4558-96AD-95DCD522E8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0857F3-0DD7-4A87-9D49-B0CF065D7CF4}" type="datetimeFigureOut">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5CB09-34F2-4558-96AD-95DCD522E82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0857F3-0DD7-4A87-9D49-B0CF065D7CF4}" type="datetimeFigureOut">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A5CB09-34F2-4558-96AD-95DCD522E8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0857F3-0DD7-4A87-9D49-B0CF065D7CF4}" type="datetimeFigureOut">
              <a:rPr lang="en-US" smtClean="0"/>
              <a:t>8/18/2016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A5CB09-34F2-4558-96AD-95DCD522E82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0857F3-0DD7-4A87-9D49-B0CF065D7CF4}" type="datetimeFigureOut">
              <a:rPr lang="en-US" smtClean="0"/>
              <a:t>8/18/2016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A5CB09-34F2-4558-96AD-95DCD522E8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857F3-0DD7-4A87-9D49-B0CF065D7CF4}" type="datetimeFigureOut">
              <a:rPr lang="en-US" smtClean="0"/>
              <a:t>8/18/2016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A5CB09-34F2-4558-96AD-95DCD522E8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0857F3-0DD7-4A87-9D49-B0CF065D7CF4}" type="datetimeFigureOut">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A5CB09-34F2-4558-96AD-95DCD522E82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0857F3-0DD7-4A87-9D49-B0CF065D7CF4}" type="datetimeFigureOut">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A5CB09-34F2-4558-96AD-95DCD522E8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80857F3-0DD7-4A87-9D49-B0CF065D7CF4}" type="datetimeFigureOut">
              <a:rPr lang="en-US" smtClean="0"/>
              <a:t>8/18/2016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5A5CB09-34F2-4558-96AD-95DCD522E8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9"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ctrTitle"/>
          </p:nvPr>
        </p:nvSpPr>
        <p:spPr/>
        <p:txBody>
          <a:bodyPr/>
          <a:lstStyle/>
          <a:p>
            <a:r>
              <a:rPr lang="en-US" altLang="en-US" dirty="0" smtClean="0">
                <a:solidFill>
                  <a:schemeClr val="tx1"/>
                </a:solidFill>
              </a:rPr>
              <a:t>SYNTAX DIRECTED TRANSLATION</a:t>
            </a:r>
            <a:endParaRPr lang="en-US" altLang="en-US" dirty="0">
              <a:solidFill>
                <a:schemeClr val="tx1"/>
              </a:solidFill>
            </a:endParaRPr>
          </a:p>
        </p:txBody>
      </p:sp>
      <p:sp>
        <p:nvSpPr>
          <p:cNvPr id="36869" name="Rectangle 5"/>
          <p:cNvSpPr>
            <a:spLocks noGrp="1" noChangeArrowheads="1"/>
          </p:cNvSpPr>
          <p:nvPr>
            <p:ph type="subTitle" idx="1"/>
          </p:nvPr>
        </p:nvSpPr>
        <p:spPr/>
        <p:txBody>
          <a:bodyPr/>
          <a:lstStyle/>
          <a:p>
            <a:r>
              <a:rPr lang="en-US" altLang="en-US" dirty="0">
                <a:solidFill>
                  <a:schemeClr val="bg1"/>
                </a:solidFill>
              </a:rPr>
              <a:t>Syntax-Directed Translation</a:t>
            </a:r>
          </a:p>
        </p:txBody>
      </p:sp>
    </p:spTree>
    <p:extLst>
      <p:ext uri="{BB962C8B-B14F-4D97-AF65-F5344CB8AC3E}">
        <p14:creationId xmlns:p14="http://schemas.microsoft.com/office/powerpoint/2010/main" val="2667021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76200"/>
            <a:ext cx="8229600" cy="1066800"/>
          </a:xfrm>
        </p:spPr>
        <p:txBody>
          <a:bodyPr>
            <a:normAutofit fontScale="90000"/>
          </a:bodyPr>
          <a:lstStyle/>
          <a:p>
            <a:r>
              <a:rPr lang="en-US" altLang="en-US" sz="4000" dirty="0">
                <a:solidFill>
                  <a:schemeClr val="bg1"/>
                </a:solidFill>
              </a:rPr>
              <a:t>Example: Annotated parse tree for </a:t>
            </a:r>
            <a:r>
              <a:rPr lang="en-US" altLang="en-US" sz="4000" dirty="0" smtClean="0">
                <a:solidFill>
                  <a:schemeClr val="bg1"/>
                </a:solidFill>
              </a:rPr>
              <a:t>3*5+4</a:t>
            </a:r>
            <a:endParaRPr lang="en-US" altLang="en-US" sz="4000" dirty="0">
              <a:solidFill>
                <a:schemeClr val="bg1"/>
              </a:solidFill>
            </a:endParaRPr>
          </a:p>
        </p:txBody>
      </p:sp>
      <p:sp>
        <p:nvSpPr>
          <p:cNvPr id="44036" name="Text Box 4"/>
          <p:cNvSpPr txBox="1">
            <a:spLocks noChangeArrowheads="1"/>
          </p:cNvSpPr>
          <p:nvPr/>
        </p:nvSpPr>
        <p:spPr bwMode="auto">
          <a:xfrm>
            <a:off x="4876800" y="1143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a:t>
            </a:r>
          </a:p>
        </p:txBody>
      </p:sp>
      <p:sp>
        <p:nvSpPr>
          <p:cNvPr id="44037" name="Line 5"/>
          <p:cNvSpPr>
            <a:spLocks noChangeShapeType="1"/>
          </p:cNvSpPr>
          <p:nvPr/>
        </p:nvSpPr>
        <p:spPr bwMode="auto">
          <a:xfrm>
            <a:off x="5029200" y="1600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8" name="Text Box 6"/>
          <p:cNvSpPr txBox="1">
            <a:spLocks noChangeArrowheads="1"/>
          </p:cNvSpPr>
          <p:nvPr/>
        </p:nvSpPr>
        <p:spPr bwMode="auto">
          <a:xfrm>
            <a:off x="4343400" y="2057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E.Val = 19</a:t>
            </a:r>
          </a:p>
        </p:txBody>
      </p:sp>
      <p:sp>
        <p:nvSpPr>
          <p:cNvPr id="44039" name="Line 7"/>
          <p:cNvSpPr>
            <a:spLocks noChangeShapeType="1"/>
          </p:cNvSpPr>
          <p:nvPr/>
        </p:nvSpPr>
        <p:spPr bwMode="auto">
          <a:xfrm>
            <a:off x="5410200" y="16764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Text Box 8"/>
          <p:cNvSpPr txBox="1">
            <a:spLocks noChangeArrowheads="1"/>
          </p:cNvSpPr>
          <p:nvPr/>
        </p:nvSpPr>
        <p:spPr bwMode="auto">
          <a:xfrm>
            <a:off x="6705600" y="13716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a:t>
            </a:r>
          </a:p>
        </p:txBody>
      </p:sp>
      <p:sp>
        <p:nvSpPr>
          <p:cNvPr id="44041" name="Line 9"/>
          <p:cNvSpPr>
            <a:spLocks noChangeShapeType="1"/>
          </p:cNvSpPr>
          <p:nvPr/>
        </p:nvSpPr>
        <p:spPr bwMode="auto">
          <a:xfrm>
            <a:off x="5029200" y="2362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 name="Text Box 10"/>
          <p:cNvSpPr txBox="1">
            <a:spLocks noChangeArrowheads="1"/>
          </p:cNvSpPr>
          <p:nvPr/>
        </p:nvSpPr>
        <p:spPr bwMode="auto">
          <a:xfrm>
            <a:off x="4876800" y="27432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
            </a:r>
          </a:p>
        </p:txBody>
      </p:sp>
      <p:sp>
        <p:nvSpPr>
          <p:cNvPr id="44043" name="Line 11"/>
          <p:cNvSpPr>
            <a:spLocks noChangeShapeType="1"/>
          </p:cNvSpPr>
          <p:nvPr/>
        </p:nvSpPr>
        <p:spPr bwMode="auto">
          <a:xfrm flipH="1">
            <a:off x="4191000" y="24384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4" name="Text Box 12"/>
          <p:cNvSpPr txBox="1">
            <a:spLocks noChangeArrowheads="1"/>
          </p:cNvSpPr>
          <p:nvPr/>
        </p:nvSpPr>
        <p:spPr bwMode="auto">
          <a:xfrm>
            <a:off x="3352800" y="2743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E.Val = 15</a:t>
            </a:r>
          </a:p>
        </p:txBody>
      </p:sp>
      <p:sp>
        <p:nvSpPr>
          <p:cNvPr id="44045" name="Line 13"/>
          <p:cNvSpPr>
            <a:spLocks noChangeShapeType="1"/>
          </p:cNvSpPr>
          <p:nvPr/>
        </p:nvSpPr>
        <p:spPr bwMode="auto">
          <a:xfrm>
            <a:off x="40386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6" name="Text Box 14"/>
          <p:cNvSpPr txBox="1">
            <a:spLocks noChangeArrowheads="1"/>
          </p:cNvSpPr>
          <p:nvPr/>
        </p:nvSpPr>
        <p:spPr bwMode="auto">
          <a:xfrm>
            <a:off x="3352800" y="35814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T.Val = 15</a:t>
            </a:r>
          </a:p>
        </p:txBody>
      </p:sp>
      <p:sp>
        <p:nvSpPr>
          <p:cNvPr id="44047" name="Line 15"/>
          <p:cNvSpPr>
            <a:spLocks noChangeShapeType="1"/>
          </p:cNvSpPr>
          <p:nvPr/>
        </p:nvSpPr>
        <p:spPr bwMode="auto">
          <a:xfrm>
            <a:off x="4114800" y="4038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8" name="Text Box 16"/>
          <p:cNvSpPr txBox="1">
            <a:spLocks noChangeArrowheads="1"/>
          </p:cNvSpPr>
          <p:nvPr/>
        </p:nvSpPr>
        <p:spPr bwMode="auto">
          <a:xfrm>
            <a:off x="3962400" y="44196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
            </a:r>
          </a:p>
        </p:txBody>
      </p:sp>
      <p:sp>
        <p:nvSpPr>
          <p:cNvPr id="44049" name="Line 17"/>
          <p:cNvSpPr>
            <a:spLocks noChangeShapeType="1"/>
          </p:cNvSpPr>
          <p:nvPr/>
        </p:nvSpPr>
        <p:spPr bwMode="auto">
          <a:xfrm flipH="1">
            <a:off x="3581400" y="4038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Text Box 18"/>
          <p:cNvSpPr txBox="1">
            <a:spLocks noChangeArrowheads="1"/>
          </p:cNvSpPr>
          <p:nvPr/>
        </p:nvSpPr>
        <p:spPr bwMode="auto">
          <a:xfrm>
            <a:off x="2514600" y="4343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T.Val = 3</a:t>
            </a:r>
          </a:p>
        </p:txBody>
      </p:sp>
      <p:sp>
        <p:nvSpPr>
          <p:cNvPr id="44051" name="Line 19"/>
          <p:cNvSpPr>
            <a:spLocks noChangeShapeType="1"/>
          </p:cNvSpPr>
          <p:nvPr/>
        </p:nvSpPr>
        <p:spPr bwMode="auto">
          <a:xfrm>
            <a:off x="3200400" y="4876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2" name="Text Box 20"/>
          <p:cNvSpPr txBox="1">
            <a:spLocks noChangeArrowheads="1"/>
          </p:cNvSpPr>
          <p:nvPr/>
        </p:nvSpPr>
        <p:spPr bwMode="auto">
          <a:xfrm>
            <a:off x="2514600" y="5257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F.Val = 3</a:t>
            </a:r>
          </a:p>
        </p:txBody>
      </p:sp>
      <p:sp>
        <p:nvSpPr>
          <p:cNvPr id="44053" name="Line 21"/>
          <p:cNvSpPr>
            <a:spLocks noChangeShapeType="1"/>
          </p:cNvSpPr>
          <p:nvPr/>
        </p:nvSpPr>
        <p:spPr bwMode="auto">
          <a:xfrm>
            <a:off x="3200400" y="5562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4" name="Text Box 22"/>
          <p:cNvSpPr txBox="1">
            <a:spLocks noChangeArrowheads="1"/>
          </p:cNvSpPr>
          <p:nvPr/>
        </p:nvSpPr>
        <p:spPr bwMode="auto">
          <a:xfrm>
            <a:off x="2057400" y="59436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digit.lexval = 3</a:t>
            </a:r>
          </a:p>
        </p:txBody>
      </p:sp>
      <p:sp>
        <p:nvSpPr>
          <p:cNvPr id="44055" name="Line 23"/>
          <p:cNvSpPr>
            <a:spLocks noChangeShapeType="1"/>
          </p:cNvSpPr>
          <p:nvPr/>
        </p:nvSpPr>
        <p:spPr bwMode="auto">
          <a:xfrm>
            <a:off x="4495800" y="40386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6" name="Text Box 24"/>
          <p:cNvSpPr txBox="1">
            <a:spLocks noChangeArrowheads="1"/>
          </p:cNvSpPr>
          <p:nvPr/>
        </p:nvSpPr>
        <p:spPr bwMode="auto">
          <a:xfrm>
            <a:off x="4572000" y="44196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F.Val = 5</a:t>
            </a:r>
          </a:p>
        </p:txBody>
      </p:sp>
      <p:sp>
        <p:nvSpPr>
          <p:cNvPr id="44057" name="Line 25"/>
          <p:cNvSpPr>
            <a:spLocks noChangeShapeType="1"/>
          </p:cNvSpPr>
          <p:nvPr/>
        </p:nvSpPr>
        <p:spPr bwMode="auto">
          <a:xfrm>
            <a:off x="51816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8" name="Text Box 26"/>
          <p:cNvSpPr txBox="1">
            <a:spLocks noChangeArrowheads="1"/>
          </p:cNvSpPr>
          <p:nvPr/>
        </p:nvSpPr>
        <p:spPr bwMode="auto">
          <a:xfrm>
            <a:off x="4191000" y="53340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digit.lexval = 5</a:t>
            </a:r>
          </a:p>
        </p:txBody>
      </p:sp>
      <p:sp>
        <p:nvSpPr>
          <p:cNvPr id="44059" name="Line 27"/>
          <p:cNvSpPr>
            <a:spLocks noChangeShapeType="1"/>
          </p:cNvSpPr>
          <p:nvPr/>
        </p:nvSpPr>
        <p:spPr bwMode="auto">
          <a:xfrm>
            <a:off x="5410200" y="24384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0" name="Text Box 28"/>
          <p:cNvSpPr txBox="1">
            <a:spLocks noChangeArrowheads="1"/>
          </p:cNvSpPr>
          <p:nvPr/>
        </p:nvSpPr>
        <p:spPr bwMode="auto">
          <a:xfrm>
            <a:off x="5638800" y="2819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T.Val = 4</a:t>
            </a:r>
          </a:p>
        </p:txBody>
      </p:sp>
      <p:sp>
        <p:nvSpPr>
          <p:cNvPr id="44061" name="Line 29"/>
          <p:cNvSpPr>
            <a:spLocks noChangeShapeType="1"/>
          </p:cNvSpPr>
          <p:nvPr/>
        </p:nvSpPr>
        <p:spPr bwMode="auto">
          <a:xfrm>
            <a:off x="6705600" y="3276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2" name="Text Box 30"/>
          <p:cNvSpPr txBox="1">
            <a:spLocks noChangeArrowheads="1"/>
          </p:cNvSpPr>
          <p:nvPr/>
        </p:nvSpPr>
        <p:spPr bwMode="auto">
          <a:xfrm>
            <a:off x="6248400" y="3733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F.Val = 4</a:t>
            </a:r>
          </a:p>
        </p:txBody>
      </p:sp>
      <p:sp>
        <p:nvSpPr>
          <p:cNvPr id="44063" name="Line 31"/>
          <p:cNvSpPr>
            <a:spLocks noChangeShapeType="1"/>
          </p:cNvSpPr>
          <p:nvPr/>
        </p:nvSpPr>
        <p:spPr bwMode="auto">
          <a:xfrm>
            <a:off x="6934200" y="4267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4" name="Text Box 32"/>
          <p:cNvSpPr txBox="1">
            <a:spLocks noChangeArrowheads="1"/>
          </p:cNvSpPr>
          <p:nvPr/>
        </p:nvSpPr>
        <p:spPr bwMode="auto">
          <a:xfrm>
            <a:off x="6400800" y="45720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digit.lexval = 4</a:t>
            </a:r>
          </a:p>
        </p:txBody>
      </p:sp>
    </p:spTree>
    <p:extLst>
      <p:ext uri="{BB962C8B-B14F-4D97-AF65-F5344CB8AC3E}">
        <p14:creationId xmlns:p14="http://schemas.microsoft.com/office/powerpoint/2010/main" val="176762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09600" y="228600"/>
            <a:ext cx="7772400" cy="1143000"/>
          </a:xfrm>
        </p:spPr>
        <p:txBody>
          <a:bodyPr/>
          <a:lstStyle/>
          <a:p>
            <a:r>
              <a:rPr lang="en-US" altLang="en-US"/>
              <a:t>Inherited Attributes</a:t>
            </a:r>
          </a:p>
        </p:txBody>
      </p:sp>
      <p:sp>
        <p:nvSpPr>
          <p:cNvPr id="285699" name="Rectangle 3"/>
          <p:cNvSpPr>
            <a:spLocks noGrp="1" noChangeArrowheads="1"/>
          </p:cNvSpPr>
          <p:nvPr>
            <p:ph idx="1"/>
          </p:nvPr>
        </p:nvSpPr>
        <p:spPr>
          <a:xfrm>
            <a:off x="685800" y="1295400"/>
            <a:ext cx="7848600" cy="5029200"/>
          </a:xfrm>
        </p:spPr>
        <p:txBody>
          <a:bodyPr>
            <a:normAutofit lnSpcReduction="10000"/>
          </a:bodyPr>
          <a:lstStyle/>
          <a:p>
            <a:pPr>
              <a:lnSpc>
                <a:spcPct val="80000"/>
              </a:lnSpc>
            </a:pPr>
            <a:r>
              <a:rPr lang="en-US" altLang="en-US" sz="2000" dirty="0"/>
              <a:t>an inherited attribute is one whose value is defined in terms of attributes at the parent and/or siblings</a:t>
            </a:r>
          </a:p>
          <a:p>
            <a:pPr>
              <a:lnSpc>
                <a:spcPct val="80000"/>
              </a:lnSpc>
              <a:buFontTx/>
              <a:buNone/>
            </a:pPr>
            <a:endParaRPr lang="en-US" altLang="en-US" sz="2000" dirty="0"/>
          </a:p>
          <a:p>
            <a:pPr>
              <a:lnSpc>
                <a:spcPct val="80000"/>
              </a:lnSpc>
            </a:pPr>
            <a:r>
              <a:rPr lang="en-US" altLang="en-US" sz="2000" dirty="0" smtClean="0"/>
              <a:t>Convenient for expressing the dependence of a programming language construct</a:t>
            </a:r>
            <a:endParaRPr lang="en-US" altLang="en-US" sz="2000" dirty="0"/>
          </a:p>
          <a:p>
            <a:pPr>
              <a:lnSpc>
                <a:spcPct val="80000"/>
              </a:lnSpc>
              <a:buFontTx/>
              <a:buNone/>
            </a:pPr>
            <a:endParaRPr lang="en-US" altLang="en-US" sz="2000" dirty="0"/>
          </a:p>
          <a:p>
            <a:pPr>
              <a:lnSpc>
                <a:spcPct val="80000"/>
              </a:lnSpc>
            </a:pPr>
            <a:r>
              <a:rPr lang="en-US" altLang="en-US" sz="2000" dirty="0"/>
              <a:t>possible to use only S-attributes but more natural to use inherited attributes</a:t>
            </a:r>
          </a:p>
          <a:p>
            <a:pPr>
              <a:lnSpc>
                <a:spcPct val="80000"/>
              </a:lnSpc>
              <a:buFontTx/>
              <a:buNone/>
            </a:pPr>
            <a:endParaRPr lang="en-US" altLang="en-US" sz="2000" dirty="0"/>
          </a:p>
          <a:p>
            <a:pPr lvl="1">
              <a:lnSpc>
                <a:spcPct val="80000"/>
              </a:lnSpc>
              <a:buFontTx/>
              <a:buNone/>
            </a:pPr>
            <a:r>
              <a:rPr lang="en-US" altLang="en-US" sz="1800" dirty="0"/>
              <a:t>D </a:t>
            </a:r>
            <a:r>
              <a:rPr lang="en-US" altLang="en-US" sz="1800" dirty="0">
                <a:sym typeface="Symbol" pitchFamily="18" charset="2"/>
              </a:rPr>
              <a:t></a:t>
            </a:r>
            <a:r>
              <a:rPr lang="en-US" altLang="en-US" sz="1800" dirty="0"/>
              <a:t> T L	 L.in = </a:t>
            </a:r>
            <a:r>
              <a:rPr lang="en-US" altLang="en-US" sz="1800" dirty="0" err="1"/>
              <a:t>T.type</a:t>
            </a:r>
            <a:endParaRPr lang="en-US" altLang="en-US" sz="1800" dirty="0"/>
          </a:p>
          <a:p>
            <a:pPr lvl="1">
              <a:lnSpc>
                <a:spcPct val="80000"/>
              </a:lnSpc>
              <a:buFontTx/>
              <a:buNone/>
            </a:pPr>
            <a:endParaRPr lang="en-US" altLang="en-US" sz="1800" dirty="0"/>
          </a:p>
          <a:p>
            <a:pPr lvl="1">
              <a:lnSpc>
                <a:spcPct val="80000"/>
              </a:lnSpc>
              <a:buFontTx/>
              <a:buNone/>
            </a:pPr>
            <a:r>
              <a:rPr lang="en-US" altLang="en-US" sz="1800" dirty="0"/>
              <a:t>T </a:t>
            </a:r>
            <a:r>
              <a:rPr lang="en-US" altLang="en-US" sz="1800" dirty="0">
                <a:sym typeface="Symbol" pitchFamily="18" charset="2"/>
              </a:rPr>
              <a:t></a:t>
            </a:r>
            <a:r>
              <a:rPr lang="en-US" altLang="en-US" sz="1800" dirty="0"/>
              <a:t> real 	</a:t>
            </a:r>
            <a:r>
              <a:rPr lang="en-US" altLang="en-US" sz="1800" dirty="0" err="1"/>
              <a:t>T.type</a:t>
            </a:r>
            <a:r>
              <a:rPr lang="en-US" altLang="en-US" sz="1800" dirty="0"/>
              <a:t> = real</a:t>
            </a:r>
          </a:p>
          <a:p>
            <a:pPr lvl="1">
              <a:lnSpc>
                <a:spcPct val="80000"/>
              </a:lnSpc>
              <a:buFontTx/>
              <a:buNone/>
            </a:pPr>
            <a:endParaRPr lang="en-US" altLang="en-US" sz="1800" dirty="0"/>
          </a:p>
          <a:p>
            <a:pPr lvl="1">
              <a:lnSpc>
                <a:spcPct val="80000"/>
              </a:lnSpc>
              <a:buFontTx/>
              <a:buNone/>
            </a:pPr>
            <a:r>
              <a:rPr lang="en-US" altLang="en-US" sz="1800" dirty="0"/>
              <a:t>T </a:t>
            </a:r>
            <a:r>
              <a:rPr lang="en-US" altLang="en-US" sz="1800" dirty="0">
                <a:sym typeface="Symbol" pitchFamily="18" charset="2"/>
              </a:rPr>
              <a:t></a:t>
            </a:r>
            <a:r>
              <a:rPr lang="en-US" altLang="en-US" sz="1800" dirty="0"/>
              <a:t> </a:t>
            </a:r>
            <a:r>
              <a:rPr lang="en-US" altLang="en-US" sz="1800" dirty="0" err="1"/>
              <a:t>int</a:t>
            </a:r>
            <a:r>
              <a:rPr lang="en-US" altLang="en-US" sz="1800" dirty="0"/>
              <a:t> 	</a:t>
            </a:r>
            <a:r>
              <a:rPr lang="en-US" altLang="en-US" sz="1800" dirty="0" err="1"/>
              <a:t>T.type</a:t>
            </a:r>
            <a:r>
              <a:rPr lang="en-US" altLang="en-US" sz="1800" dirty="0"/>
              <a:t> = </a:t>
            </a:r>
            <a:r>
              <a:rPr lang="en-US" altLang="en-US" sz="1800" dirty="0" smtClean="0"/>
              <a:t>integer</a:t>
            </a:r>
            <a:endParaRPr lang="en-US" altLang="en-US" sz="1800" dirty="0"/>
          </a:p>
          <a:p>
            <a:pPr lvl="1">
              <a:lnSpc>
                <a:spcPct val="80000"/>
              </a:lnSpc>
              <a:buFontTx/>
              <a:buNone/>
            </a:pPr>
            <a:endParaRPr lang="en-US" altLang="en-US" sz="1800" dirty="0"/>
          </a:p>
          <a:p>
            <a:pPr lvl="1">
              <a:lnSpc>
                <a:spcPct val="80000"/>
              </a:lnSpc>
              <a:buFontTx/>
              <a:buNone/>
            </a:pPr>
            <a:r>
              <a:rPr lang="en-US" altLang="en-US" sz="1800" dirty="0"/>
              <a:t>L </a:t>
            </a:r>
            <a:r>
              <a:rPr lang="en-US" altLang="en-US" sz="1800" dirty="0">
                <a:sym typeface="Symbol" pitchFamily="18" charset="2"/>
              </a:rPr>
              <a:t></a:t>
            </a:r>
            <a:r>
              <a:rPr lang="en-US" altLang="en-US" sz="1800" dirty="0"/>
              <a:t> L</a:t>
            </a:r>
            <a:r>
              <a:rPr lang="en-US" altLang="en-US" sz="1800" baseline="-25000" dirty="0"/>
              <a:t>1</a:t>
            </a:r>
            <a:r>
              <a:rPr lang="en-US" altLang="en-US" sz="1800" dirty="0"/>
              <a:t>, id	 L</a:t>
            </a:r>
            <a:r>
              <a:rPr lang="en-US" altLang="en-US" sz="1800" baseline="-25000" dirty="0"/>
              <a:t>l</a:t>
            </a:r>
            <a:r>
              <a:rPr lang="en-US" altLang="en-US" sz="1800" dirty="0"/>
              <a:t>.in = L.in; </a:t>
            </a:r>
            <a:r>
              <a:rPr lang="en-US" altLang="en-US" sz="1800" dirty="0" err="1"/>
              <a:t>addtype</a:t>
            </a:r>
            <a:r>
              <a:rPr lang="en-US" altLang="en-US" sz="1800" dirty="0"/>
              <a:t>(</a:t>
            </a:r>
            <a:r>
              <a:rPr lang="en-US" altLang="en-US" sz="1800" dirty="0" err="1"/>
              <a:t>id.entry</a:t>
            </a:r>
            <a:r>
              <a:rPr lang="en-US" altLang="en-US" sz="1800" dirty="0"/>
              <a:t>, L.in)</a:t>
            </a:r>
          </a:p>
          <a:p>
            <a:pPr lvl="1">
              <a:lnSpc>
                <a:spcPct val="80000"/>
              </a:lnSpc>
              <a:buFontTx/>
              <a:buNone/>
            </a:pPr>
            <a:endParaRPr lang="en-US" altLang="en-US" sz="1800" dirty="0"/>
          </a:p>
          <a:p>
            <a:pPr lvl="1">
              <a:lnSpc>
                <a:spcPct val="80000"/>
              </a:lnSpc>
              <a:buFontTx/>
              <a:buNone/>
            </a:pPr>
            <a:r>
              <a:rPr lang="en-US" altLang="en-US" sz="1800" dirty="0"/>
              <a:t>L </a:t>
            </a:r>
            <a:r>
              <a:rPr lang="en-US" altLang="en-US" sz="1800" dirty="0">
                <a:sym typeface="Symbol" pitchFamily="18" charset="2"/>
              </a:rPr>
              <a:t></a:t>
            </a:r>
            <a:r>
              <a:rPr lang="en-US" altLang="en-US" sz="1800" dirty="0"/>
              <a:t> id 	</a:t>
            </a:r>
            <a:r>
              <a:rPr lang="en-US" altLang="en-US" sz="1800" dirty="0" err="1"/>
              <a:t>addtype</a:t>
            </a:r>
            <a:r>
              <a:rPr lang="en-US" altLang="en-US" sz="1800" dirty="0"/>
              <a:t> (</a:t>
            </a:r>
            <a:r>
              <a:rPr lang="en-US" altLang="en-US" sz="1800" dirty="0" err="1"/>
              <a:t>id.entry</a:t>
            </a:r>
            <a:r>
              <a:rPr lang="en-US" altLang="en-US" sz="1800" dirty="0" smtClean="0"/>
              <a:t>, L.in</a:t>
            </a:r>
            <a:r>
              <a:rPr lang="en-US" altLang="en-US" sz="1800" dirty="0"/>
              <a:t>)</a:t>
            </a:r>
          </a:p>
          <a:p>
            <a:pPr>
              <a:lnSpc>
                <a:spcPct val="80000"/>
              </a:lnSpc>
            </a:pPr>
            <a:endParaRPr lang="en-US" altLang="en-US" sz="2000" dirty="0"/>
          </a:p>
        </p:txBody>
      </p:sp>
      <p:sp>
        <p:nvSpPr>
          <p:cNvPr id="6" name="Slide Number Placeholder 5"/>
          <p:cNvSpPr>
            <a:spLocks noGrp="1"/>
          </p:cNvSpPr>
          <p:nvPr>
            <p:ph type="sldNum" sz="quarter" idx="12"/>
          </p:nvPr>
        </p:nvSpPr>
        <p:spPr/>
        <p:txBody>
          <a:bodyPr/>
          <a:lstStyle/>
          <a:p>
            <a:fld id="{A9162219-DA71-4EB8-9A54-5D7C4B361581}" type="slidenum">
              <a:rPr lang="en-US" altLang="en-US"/>
              <a:pPr/>
              <a:t>11</a:t>
            </a:fld>
            <a:endParaRPr lang="en-US" altLang="en-US"/>
          </a:p>
        </p:txBody>
      </p:sp>
    </p:spTree>
    <p:extLst>
      <p:ext uri="{BB962C8B-B14F-4D97-AF65-F5344CB8AC3E}">
        <p14:creationId xmlns:p14="http://schemas.microsoft.com/office/powerpoint/2010/main" val="54432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56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56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569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699">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5699">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5699">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56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algn="l"/>
            <a:r>
              <a:rPr lang="en-US" altLang="en-US" sz="4000">
                <a:solidFill>
                  <a:schemeClr val="bg1"/>
                </a:solidFill>
              </a:rPr>
              <a:t>Annotated Parse Tree for real, id1, id2, id3</a:t>
            </a:r>
          </a:p>
        </p:txBody>
      </p:sp>
      <p:sp>
        <p:nvSpPr>
          <p:cNvPr id="47107" name="Text Box 3"/>
          <p:cNvSpPr txBox="1">
            <a:spLocks noChangeArrowheads="1"/>
          </p:cNvSpPr>
          <p:nvPr/>
        </p:nvSpPr>
        <p:spPr bwMode="auto">
          <a:xfrm>
            <a:off x="4191000" y="1752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47108" name="Line 4"/>
          <p:cNvSpPr>
            <a:spLocks noChangeShapeType="1"/>
          </p:cNvSpPr>
          <p:nvPr/>
        </p:nvSpPr>
        <p:spPr bwMode="auto">
          <a:xfrm flipH="1">
            <a:off x="3657600" y="20574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9" name="Text Box 5"/>
          <p:cNvSpPr txBox="1">
            <a:spLocks noChangeArrowheads="1"/>
          </p:cNvSpPr>
          <p:nvPr/>
        </p:nvSpPr>
        <p:spPr bwMode="auto">
          <a:xfrm>
            <a:off x="2286000" y="22860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T.Type = real</a:t>
            </a:r>
          </a:p>
        </p:txBody>
      </p:sp>
      <p:sp>
        <p:nvSpPr>
          <p:cNvPr id="47110" name="Line 6"/>
          <p:cNvSpPr>
            <a:spLocks noChangeShapeType="1"/>
          </p:cNvSpPr>
          <p:nvPr/>
        </p:nvSpPr>
        <p:spPr bwMode="auto">
          <a:xfrm>
            <a:off x="2895600" y="2743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1" name="Text Box 7"/>
          <p:cNvSpPr txBox="1">
            <a:spLocks noChangeArrowheads="1"/>
          </p:cNvSpPr>
          <p:nvPr/>
        </p:nvSpPr>
        <p:spPr bwMode="auto">
          <a:xfrm>
            <a:off x="2438400" y="32766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real</a:t>
            </a:r>
          </a:p>
        </p:txBody>
      </p:sp>
      <p:sp>
        <p:nvSpPr>
          <p:cNvPr id="47112" name="Line 8"/>
          <p:cNvSpPr>
            <a:spLocks noChangeShapeType="1"/>
          </p:cNvSpPr>
          <p:nvPr/>
        </p:nvSpPr>
        <p:spPr bwMode="auto">
          <a:xfrm>
            <a:off x="4572000" y="20574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3" name="Text Box 9"/>
          <p:cNvSpPr txBox="1">
            <a:spLocks noChangeArrowheads="1"/>
          </p:cNvSpPr>
          <p:nvPr/>
        </p:nvSpPr>
        <p:spPr bwMode="auto">
          <a:xfrm>
            <a:off x="4343400" y="24384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L.in = real</a:t>
            </a:r>
          </a:p>
        </p:txBody>
      </p:sp>
      <p:sp>
        <p:nvSpPr>
          <p:cNvPr id="47114" name="Line 10"/>
          <p:cNvSpPr>
            <a:spLocks noChangeShapeType="1"/>
          </p:cNvSpPr>
          <p:nvPr/>
        </p:nvSpPr>
        <p:spPr bwMode="auto">
          <a:xfrm flipH="1">
            <a:off x="3962400" y="2971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5" name="Text Box 11"/>
          <p:cNvSpPr txBox="1">
            <a:spLocks noChangeArrowheads="1"/>
          </p:cNvSpPr>
          <p:nvPr/>
        </p:nvSpPr>
        <p:spPr bwMode="auto">
          <a:xfrm>
            <a:off x="3581400" y="3352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L.in = real</a:t>
            </a:r>
          </a:p>
        </p:txBody>
      </p:sp>
      <p:sp>
        <p:nvSpPr>
          <p:cNvPr id="47116" name="Line 12"/>
          <p:cNvSpPr>
            <a:spLocks noChangeShapeType="1"/>
          </p:cNvSpPr>
          <p:nvPr/>
        </p:nvSpPr>
        <p:spPr bwMode="auto">
          <a:xfrm flipH="1">
            <a:off x="3505200" y="38100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7" name="Text Box 13"/>
          <p:cNvSpPr txBox="1">
            <a:spLocks noChangeArrowheads="1"/>
          </p:cNvSpPr>
          <p:nvPr/>
        </p:nvSpPr>
        <p:spPr bwMode="auto">
          <a:xfrm>
            <a:off x="2819400" y="42672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L.In = real</a:t>
            </a:r>
          </a:p>
        </p:txBody>
      </p:sp>
      <p:sp>
        <p:nvSpPr>
          <p:cNvPr id="47118" name="Line 14"/>
          <p:cNvSpPr>
            <a:spLocks noChangeShapeType="1"/>
          </p:cNvSpPr>
          <p:nvPr/>
        </p:nvSpPr>
        <p:spPr bwMode="auto">
          <a:xfrm>
            <a:off x="3505200" y="4800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9" name="Text Box 15"/>
          <p:cNvSpPr txBox="1">
            <a:spLocks noChangeArrowheads="1"/>
          </p:cNvSpPr>
          <p:nvPr/>
        </p:nvSpPr>
        <p:spPr bwMode="auto">
          <a:xfrm>
            <a:off x="3200400" y="52578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id1</a:t>
            </a:r>
          </a:p>
        </p:txBody>
      </p:sp>
      <p:sp>
        <p:nvSpPr>
          <p:cNvPr id="47120" name="Line 16"/>
          <p:cNvSpPr>
            <a:spLocks noChangeShapeType="1"/>
          </p:cNvSpPr>
          <p:nvPr/>
        </p:nvSpPr>
        <p:spPr bwMode="auto">
          <a:xfrm>
            <a:off x="4419600"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Text Box 17"/>
          <p:cNvSpPr txBox="1">
            <a:spLocks noChangeArrowheads="1"/>
          </p:cNvSpPr>
          <p:nvPr/>
        </p:nvSpPr>
        <p:spPr bwMode="auto">
          <a:xfrm>
            <a:off x="42672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
            </a:r>
          </a:p>
        </p:txBody>
      </p:sp>
      <p:sp>
        <p:nvSpPr>
          <p:cNvPr id="47122" name="Line 18"/>
          <p:cNvSpPr>
            <a:spLocks noChangeShapeType="1"/>
          </p:cNvSpPr>
          <p:nvPr/>
        </p:nvSpPr>
        <p:spPr bwMode="auto">
          <a:xfrm>
            <a:off x="4800600" y="3657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3" name="Text Box 19"/>
          <p:cNvSpPr txBox="1">
            <a:spLocks noChangeArrowheads="1"/>
          </p:cNvSpPr>
          <p:nvPr/>
        </p:nvSpPr>
        <p:spPr bwMode="auto">
          <a:xfrm>
            <a:off x="4953000" y="41910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id2</a:t>
            </a:r>
          </a:p>
        </p:txBody>
      </p:sp>
      <p:sp>
        <p:nvSpPr>
          <p:cNvPr id="47124" name="Line 20"/>
          <p:cNvSpPr>
            <a:spLocks noChangeShapeType="1"/>
          </p:cNvSpPr>
          <p:nvPr/>
        </p:nvSpPr>
        <p:spPr bwMode="auto">
          <a:xfrm>
            <a:off x="51816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5" name="Text Box 21"/>
          <p:cNvSpPr txBox="1">
            <a:spLocks noChangeArrowheads="1"/>
          </p:cNvSpPr>
          <p:nvPr/>
        </p:nvSpPr>
        <p:spPr bwMode="auto">
          <a:xfrm>
            <a:off x="5081588" y="3276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
            </a:r>
          </a:p>
        </p:txBody>
      </p:sp>
      <p:sp>
        <p:nvSpPr>
          <p:cNvPr id="47126" name="Line 22"/>
          <p:cNvSpPr>
            <a:spLocks noChangeShapeType="1"/>
          </p:cNvSpPr>
          <p:nvPr/>
        </p:nvSpPr>
        <p:spPr bwMode="auto">
          <a:xfrm>
            <a:off x="5486400" y="28956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7" name="Text Box 23"/>
          <p:cNvSpPr txBox="1">
            <a:spLocks noChangeArrowheads="1"/>
          </p:cNvSpPr>
          <p:nvPr/>
        </p:nvSpPr>
        <p:spPr bwMode="auto">
          <a:xfrm>
            <a:off x="5943600" y="3276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id3</a:t>
            </a:r>
          </a:p>
        </p:txBody>
      </p:sp>
    </p:spTree>
    <p:extLst>
      <p:ext uri="{BB962C8B-B14F-4D97-AF65-F5344CB8AC3E}">
        <p14:creationId xmlns:p14="http://schemas.microsoft.com/office/powerpoint/2010/main" val="309291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685800" y="228600"/>
            <a:ext cx="7772400" cy="1143000"/>
          </a:xfrm>
        </p:spPr>
        <p:txBody>
          <a:bodyPr>
            <a:normAutofit fontScale="90000"/>
          </a:bodyPr>
          <a:lstStyle/>
          <a:p>
            <a:r>
              <a:rPr lang="en-US" altLang="en-US" sz="4000"/>
              <a:t>Parse tree for </a:t>
            </a:r>
            <a:br>
              <a:rPr lang="en-US" altLang="en-US" sz="4000"/>
            </a:br>
            <a:r>
              <a:rPr lang="en-US" altLang="en-US" sz="4000"/>
              <a:t>real x, y, z</a:t>
            </a:r>
          </a:p>
        </p:txBody>
      </p:sp>
      <p:sp>
        <p:nvSpPr>
          <p:cNvPr id="43" name="Slide Number Placeholder 5"/>
          <p:cNvSpPr>
            <a:spLocks noGrp="1"/>
          </p:cNvSpPr>
          <p:nvPr>
            <p:ph type="sldNum" sz="quarter" idx="12"/>
          </p:nvPr>
        </p:nvSpPr>
        <p:spPr/>
        <p:txBody>
          <a:bodyPr/>
          <a:lstStyle/>
          <a:p>
            <a:fld id="{75DBF173-D949-4441-8393-FC55D6BD46C2}" type="slidenum">
              <a:rPr lang="en-US" altLang="en-US"/>
              <a:pPr/>
              <a:t>13</a:t>
            </a:fld>
            <a:endParaRPr lang="en-US" altLang="en-US"/>
          </a:p>
        </p:txBody>
      </p:sp>
      <p:sp>
        <p:nvSpPr>
          <p:cNvPr id="321541" name="Text Box 5"/>
          <p:cNvSpPr txBox="1">
            <a:spLocks noChangeArrowheads="1"/>
          </p:cNvSpPr>
          <p:nvPr/>
        </p:nvSpPr>
        <p:spPr bwMode="auto">
          <a:xfrm>
            <a:off x="4343400" y="1524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t>D</a:t>
            </a:r>
          </a:p>
        </p:txBody>
      </p:sp>
      <p:sp>
        <p:nvSpPr>
          <p:cNvPr id="321542" name="Text Box 6"/>
          <p:cNvSpPr txBox="1">
            <a:spLocks noChangeArrowheads="1"/>
          </p:cNvSpPr>
          <p:nvPr/>
        </p:nvSpPr>
        <p:spPr bwMode="auto">
          <a:xfrm>
            <a:off x="3435350" y="2438400"/>
            <a:ext cx="39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t>T</a:t>
            </a:r>
          </a:p>
        </p:txBody>
      </p:sp>
      <p:sp>
        <p:nvSpPr>
          <p:cNvPr id="321543" name="Text Box 7"/>
          <p:cNvSpPr txBox="1">
            <a:spLocks noChangeArrowheads="1"/>
          </p:cNvSpPr>
          <p:nvPr/>
        </p:nvSpPr>
        <p:spPr bwMode="auto">
          <a:xfrm>
            <a:off x="5283200" y="2438400"/>
            <a:ext cx="35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t>L</a:t>
            </a:r>
          </a:p>
        </p:txBody>
      </p:sp>
      <p:sp>
        <p:nvSpPr>
          <p:cNvPr id="321544" name="Text Box 8"/>
          <p:cNvSpPr txBox="1">
            <a:spLocks noChangeArrowheads="1"/>
          </p:cNvSpPr>
          <p:nvPr/>
        </p:nvSpPr>
        <p:spPr bwMode="auto">
          <a:xfrm>
            <a:off x="3263900" y="3352800"/>
            <a:ext cx="73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t>real</a:t>
            </a:r>
          </a:p>
        </p:txBody>
      </p:sp>
      <p:sp>
        <p:nvSpPr>
          <p:cNvPr id="321545" name="Text Box 9"/>
          <p:cNvSpPr txBox="1">
            <a:spLocks noChangeArrowheads="1"/>
          </p:cNvSpPr>
          <p:nvPr/>
        </p:nvSpPr>
        <p:spPr bwMode="auto">
          <a:xfrm>
            <a:off x="4368800" y="3352800"/>
            <a:ext cx="35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t>L</a:t>
            </a:r>
          </a:p>
        </p:txBody>
      </p:sp>
      <p:sp>
        <p:nvSpPr>
          <p:cNvPr id="321546" name="Text Box 10"/>
          <p:cNvSpPr txBox="1">
            <a:spLocks noChangeArrowheads="1"/>
          </p:cNvSpPr>
          <p:nvPr/>
        </p:nvSpPr>
        <p:spPr bwMode="auto">
          <a:xfrm>
            <a:off x="5326063" y="3352800"/>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t>,</a:t>
            </a:r>
          </a:p>
        </p:txBody>
      </p:sp>
      <p:sp>
        <p:nvSpPr>
          <p:cNvPr id="321547" name="Text Box 11"/>
          <p:cNvSpPr txBox="1">
            <a:spLocks noChangeArrowheads="1"/>
          </p:cNvSpPr>
          <p:nvPr/>
        </p:nvSpPr>
        <p:spPr bwMode="auto">
          <a:xfrm>
            <a:off x="6200775" y="3352800"/>
            <a:ext cx="347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t>z</a:t>
            </a:r>
          </a:p>
        </p:txBody>
      </p:sp>
      <p:sp>
        <p:nvSpPr>
          <p:cNvPr id="321548" name="Text Box 12"/>
          <p:cNvSpPr txBox="1">
            <a:spLocks noChangeArrowheads="1"/>
          </p:cNvSpPr>
          <p:nvPr/>
        </p:nvSpPr>
        <p:spPr bwMode="auto">
          <a:xfrm>
            <a:off x="4411663" y="4267200"/>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t>,</a:t>
            </a:r>
          </a:p>
        </p:txBody>
      </p:sp>
      <p:sp>
        <p:nvSpPr>
          <p:cNvPr id="321549" name="Text Box 13"/>
          <p:cNvSpPr txBox="1">
            <a:spLocks noChangeArrowheads="1"/>
          </p:cNvSpPr>
          <p:nvPr/>
        </p:nvSpPr>
        <p:spPr bwMode="auto">
          <a:xfrm>
            <a:off x="5287963" y="4267200"/>
            <a:ext cx="34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t>y</a:t>
            </a:r>
          </a:p>
        </p:txBody>
      </p:sp>
      <p:sp>
        <p:nvSpPr>
          <p:cNvPr id="321550" name="Text Box 14"/>
          <p:cNvSpPr txBox="1">
            <a:spLocks noChangeArrowheads="1"/>
          </p:cNvSpPr>
          <p:nvPr/>
        </p:nvSpPr>
        <p:spPr bwMode="auto">
          <a:xfrm>
            <a:off x="3454400" y="4267200"/>
            <a:ext cx="35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t>L</a:t>
            </a:r>
          </a:p>
        </p:txBody>
      </p:sp>
      <p:sp>
        <p:nvSpPr>
          <p:cNvPr id="321551" name="Text Box 15"/>
          <p:cNvSpPr txBox="1">
            <a:spLocks noChangeArrowheads="1"/>
          </p:cNvSpPr>
          <p:nvPr/>
        </p:nvSpPr>
        <p:spPr bwMode="auto">
          <a:xfrm>
            <a:off x="3449638" y="5181600"/>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t>x</a:t>
            </a:r>
          </a:p>
        </p:txBody>
      </p:sp>
      <p:cxnSp>
        <p:nvCxnSpPr>
          <p:cNvPr id="321552" name="AutoShape 16"/>
          <p:cNvCxnSpPr>
            <a:cxnSpLocks noChangeShapeType="1"/>
            <a:stCxn id="321541" idx="2"/>
            <a:endCxn id="321542" idx="0"/>
          </p:cNvCxnSpPr>
          <p:nvPr/>
        </p:nvCxnSpPr>
        <p:spPr bwMode="auto">
          <a:xfrm flipH="1">
            <a:off x="3632200" y="1981200"/>
            <a:ext cx="9144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53" name="AutoShape 17"/>
          <p:cNvCxnSpPr>
            <a:cxnSpLocks noChangeShapeType="1"/>
            <a:stCxn id="321541" idx="2"/>
            <a:endCxn id="321543" idx="0"/>
          </p:cNvCxnSpPr>
          <p:nvPr/>
        </p:nvCxnSpPr>
        <p:spPr bwMode="auto">
          <a:xfrm>
            <a:off x="4546600" y="1981200"/>
            <a:ext cx="912813"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54" name="AutoShape 18"/>
          <p:cNvCxnSpPr>
            <a:cxnSpLocks noChangeShapeType="1"/>
            <a:stCxn id="321542" idx="2"/>
            <a:endCxn id="321544" idx="0"/>
          </p:cNvCxnSpPr>
          <p:nvPr/>
        </p:nvCxnSpPr>
        <p:spPr bwMode="auto">
          <a:xfrm>
            <a:off x="3632200" y="2895600"/>
            <a:ext cx="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55" name="AutoShape 19"/>
          <p:cNvCxnSpPr>
            <a:cxnSpLocks noChangeShapeType="1"/>
            <a:stCxn id="321543" idx="2"/>
            <a:endCxn id="321545" idx="0"/>
          </p:cNvCxnSpPr>
          <p:nvPr/>
        </p:nvCxnSpPr>
        <p:spPr bwMode="auto">
          <a:xfrm flipH="1">
            <a:off x="4545013" y="2895600"/>
            <a:ext cx="9144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56" name="AutoShape 20"/>
          <p:cNvCxnSpPr>
            <a:cxnSpLocks noChangeShapeType="1"/>
            <a:stCxn id="321543" idx="2"/>
            <a:endCxn id="321546" idx="0"/>
          </p:cNvCxnSpPr>
          <p:nvPr/>
        </p:nvCxnSpPr>
        <p:spPr bwMode="auto">
          <a:xfrm>
            <a:off x="5459413" y="2895600"/>
            <a:ext cx="1587"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57" name="AutoShape 21"/>
          <p:cNvCxnSpPr>
            <a:cxnSpLocks noChangeShapeType="1"/>
            <a:stCxn id="321543" idx="2"/>
            <a:endCxn id="321547" idx="0"/>
          </p:cNvCxnSpPr>
          <p:nvPr/>
        </p:nvCxnSpPr>
        <p:spPr bwMode="auto">
          <a:xfrm>
            <a:off x="5459413" y="2895600"/>
            <a:ext cx="915987"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58" name="AutoShape 22"/>
          <p:cNvCxnSpPr>
            <a:cxnSpLocks noChangeShapeType="1"/>
            <a:stCxn id="321545" idx="2"/>
            <a:endCxn id="321548" idx="0"/>
          </p:cNvCxnSpPr>
          <p:nvPr/>
        </p:nvCxnSpPr>
        <p:spPr bwMode="auto">
          <a:xfrm>
            <a:off x="4545013" y="3810000"/>
            <a:ext cx="1587"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59" name="AutoShape 23"/>
          <p:cNvCxnSpPr>
            <a:cxnSpLocks noChangeShapeType="1"/>
            <a:stCxn id="321545" idx="2"/>
            <a:endCxn id="321549" idx="0"/>
          </p:cNvCxnSpPr>
          <p:nvPr/>
        </p:nvCxnSpPr>
        <p:spPr bwMode="auto">
          <a:xfrm>
            <a:off x="4545013" y="3810000"/>
            <a:ext cx="9144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60" name="AutoShape 24"/>
          <p:cNvCxnSpPr>
            <a:cxnSpLocks noChangeShapeType="1"/>
            <a:stCxn id="321545" idx="2"/>
            <a:endCxn id="321550" idx="0"/>
          </p:cNvCxnSpPr>
          <p:nvPr/>
        </p:nvCxnSpPr>
        <p:spPr bwMode="auto">
          <a:xfrm flipH="1">
            <a:off x="3630613" y="3810000"/>
            <a:ext cx="9144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61" name="AutoShape 25"/>
          <p:cNvCxnSpPr>
            <a:cxnSpLocks noChangeShapeType="1"/>
            <a:stCxn id="321550" idx="2"/>
            <a:endCxn id="321551" idx="0"/>
          </p:cNvCxnSpPr>
          <p:nvPr/>
        </p:nvCxnSpPr>
        <p:spPr bwMode="auto">
          <a:xfrm>
            <a:off x="3630613" y="4724400"/>
            <a:ext cx="1587"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1562" name="Text Box 26"/>
          <p:cNvSpPr txBox="1">
            <a:spLocks noChangeArrowheads="1"/>
          </p:cNvSpPr>
          <p:nvPr/>
        </p:nvSpPr>
        <p:spPr bwMode="auto">
          <a:xfrm>
            <a:off x="2209800" y="2286000"/>
            <a:ext cx="1189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aseline="0">
                <a:solidFill>
                  <a:schemeClr val="accent2"/>
                </a:solidFill>
              </a:rPr>
              <a:t>type=real</a:t>
            </a:r>
          </a:p>
        </p:txBody>
      </p:sp>
      <p:sp>
        <p:nvSpPr>
          <p:cNvPr id="321563" name="Text Box 27"/>
          <p:cNvSpPr txBox="1">
            <a:spLocks noChangeArrowheads="1"/>
          </p:cNvSpPr>
          <p:nvPr/>
        </p:nvSpPr>
        <p:spPr bwMode="auto">
          <a:xfrm>
            <a:off x="5638800" y="2362200"/>
            <a:ext cx="896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aseline="0">
                <a:solidFill>
                  <a:schemeClr val="accent2"/>
                </a:solidFill>
              </a:rPr>
              <a:t>in=real</a:t>
            </a:r>
          </a:p>
        </p:txBody>
      </p:sp>
      <p:sp>
        <p:nvSpPr>
          <p:cNvPr id="321564" name="Text Box 28"/>
          <p:cNvSpPr txBox="1">
            <a:spLocks noChangeArrowheads="1"/>
          </p:cNvSpPr>
          <p:nvPr/>
        </p:nvSpPr>
        <p:spPr bwMode="auto">
          <a:xfrm>
            <a:off x="4572000" y="3352800"/>
            <a:ext cx="896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aseline="0">
                <a:solidFill>
                  <a:schemeClr val="accent2"/>
                </a:solidFill>
              </a:rPr>
              <a:t>in=real</a:t>
            </a:r>
          </a:p>
        </p:txBody>
      </p:sp>
      <p:sp>
        <p:nvSpPr>
          <p:cNvPr id="321565" name="Text Box 29"/>
          <p:cNvSpPr txBox="1">
            <a:spLocks noChangeArrowheads="1"/>
          </p:cNvSpPr>
          <p:nvPr/>
        </p:nvSpPr>
        <p:spPr bwMode="auto">
          <a:xfrm>
            <a:off x="2590800" y="4267200"/>
            <a:ext cx="896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aseline="0">
                <a:solidFill>
                  <a:schemeClr val="accent2"/>
                </a:solidFill>
              </a:rPr>
              <a:t>in=real</a:t>
            </a:r>
          </a:p>
        </p:txBody>
      </p:sp>
      <p:sp>
        <p:nvSpPr>
          <p:cNvPr id="321566" name="Text Box 30"/>
          <p:cNvSpPr txBox="1">
            <a:spLocks noChangeArrowheads="1"/>
          </p:cNvSpPr>
          <p:nvPr/>
        </p:nvSpPr>
        <p:spPr bwMode="auto">
          <a:xfrm>
            <a:off x="1143000" y="5257800"/>
            <a:ext cx="1643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solidFill>
                  <a:srgbClr val="FF0000"/>
                </a:solidFill>
              </a:rPr>
              <a:t>addtype(x,real</a:t>
            </a:r>
            <a:r>
              <a:rPr lang="en-US" altLang="en-US" sz="1600" baseline="0">
                <a:solidFill>
                  <a:srgbClr val="FF9900"/>
                </a:solidFill>
              </a:rPr>
              <a:t>)</a:t>
            </a:r>
          </a:p>
        </p:txBody>
      </p:sp>
      <p:sp>
        <p:nvSpPr>
          <p:cNvPr id="321567" name="Text Box 31"/>
          <p:cNvSpPr txBox="1">
            <a:spLocks noChangeArrowheads="1"/>
          </p:cNvSpPr>
          <p:nvPr/>
        </p:nvSpPr>
        <p:spPr bwMode="auto">
          <a:xfrm>
            <a:off x="5951538" y="4038600"/>
            <a:ext cx="1628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solidFill>
                  <a:srgbClr val="FF0000"/>
                </a:solidFill>
              </a:rPr>
              <a:t>addtype(y,real</a:t>
            </a:r>
            <a:r>
              <a:rPr lang="en-US" altLang="en-US" sz="1600" baseline="0">
                <a:solidFill>
                  <a:srgbClr val="FF9900"/>
                </a:solidFill>
              </a:rPr>
              <a:t>)</a:t>
            </a:r>
          </a:p>
        </p:txBody>
      </p:sp>
      <p:sp>
        <p:nvSpPr>
          <p:cNvPr id="321568" name="Text Box 32"/>
          <p:cNvSpPr txBox="1">
            <a:spLocks noChangeArrowheads="1"/>
          </p:cNvSpPr>
          <p:nvPr/>
        </p:nvSpPr>
        <p:spPr bwMode="auto">
          <a:xfrm>
            <a:off x="6940550" y="2895600"/>
            <a:ext cx="1631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solidFill>
                  <a:srgbClr val="FF0000"/>
                </a:solidFill>
              </a:rPr>
              <a:t>addtype(z,real</a:t>
            </a:r>
            <a:r>
              <a:rPr lang="en-US" altLang="en-US" sz="1600" baseline="0">
                <a:solidFill>
                  <a:srgbClr val="FF9900"/>
                </a:solidFill>
              </a:rPr>
              <a:t>)</a:t>
            </a:r>
          </a:p>
        </p:txBody>
      </p:sp>
      <p:cxnSp>
        <p:nvCxnSpPr>
          <p:cNvPr id="321569" name="AutoShape 33"/>
          <p:cNvCxnSpPr>
            <a:cxnSpLocks noChangeShapeType="1"/>
            <a:stCxn id="321544" idx="1"/>
            <a:endCxn id="321562" idx="2"/>
          </p:cNvCxnSpPr>
          <p:nvPr/>
        </p:nvCxnSpPr>
        <p:spPr bwMode="auto">
          <a:xfrm rot="10800000">
            <a:off x="2805113" y="2652713"/>
            <a:ext cx="458787" cy="928687"/>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70" name="AutoShape 34"/>
          <p:cNvCxnSpPr>
            <a:cxnSpLocks noChangeShapeType="1"/>
            <a:stCxn id="321562" idx="2"/>
            <a:endCxn id="321563" idx="0"/>
          </p:cNvCxnSpPr>
          <p:nvPr/>
        </p:nvCxnSpPr>
        <p:spPr bwMode="auto">
          <a:xfrm rot="5400000" flipH="1" flipV="1">
            <a:off x="4301331" y="865982"/>
            <a:ext cx="290513" cy="3282950"/>
          </a:xfrm>
          <a:prstGeom prst="curvedConnector5">
            <a:avLst>
              <a:gd name="adj1" fmla="val -78690"/>
              <a:gd name="adj2" fmla="val 52222"/>
              <a:gd name="adj3" fmla="val 178690"/>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71" name="AutoShape 35"/>
          <p:cNvCxnSpPr>
            <a:cxnSpLocks noChangeShapeType="1"/>
            <a:stCxn id="321563" idx="2"/>
            <a:endCxn id="321564" idx="0"/>
          </p:cNvCxnSpPr>
          <p:nvPr/>
        </p:nvCxnSpPr>
        <p:spPr bwMode="auto">
          <a:xfrm rot="5400000">
            <a:off x="5242719" y="2507457"/>
            <a:ext cx="623887" cy="1066800"/>
          </a:xfrm>
          <a:prstGeom prst="curvedConnector3">
            <a:avLst>
              <a:gd name="adj1" fmla="val 49875"/>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72" name="AutoShape 36"/>
          <p:cNvCxnSpPr>
            <a:cxnSpLocks noChangeShapeType="1"/>
            <a:stCxn id="321564" idx="2"/>
            <a:endCxn id="321565" idx="0"/>
          </p:cNvCxnSpPr>
          <p:nvPr/>
        </p:nvCxnSpPr>
        <p:spPr bwMode="auto">
          <a:xfrm rot="5400000">
            <a:off x="3756819" y="3002757"/>
            <a:ext cx="547687" cy="1981200"/>
          </a:xfrm>
          <a:prstGeom prst="curvedConnector3">
            <a:avLst>
              <a:gd name="adj1" fmla="val 49856"/>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73" name="AutoShape 37"/>
          <p:cNvCxnSpPr>
            <a:cxnSpLocks noChangeShapeType="1"/>
            <a:stCxn id="321565" idx="2"/>
            <a:endCxn id="321566" idx="0"/>
          </p:cNvCxnSpPr>
          <p:nvPr/>
        </p:nvCxnSpPr>
        <p:spPr bwMode="auto">
          <a:xfrm rot="5400000">
            <a:off x="2190750" y="4408488"/>
            <a:ext cx="623887" cy="1074738"/>
          </a:xfrm>
          <a:prstGeom prst="curvedConnector3">
            <a:avLst>
              <a:gd name="adj1" fmla="val 49875"/>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74" name="AutoShape 38"/>
          <p:cNvCxnSpPr>
            <a:cxnSpLocks noChangeShapeType="1"/>
            <a:stCxn id="321551" idx="1"/>
            <a:endCxn id="321566" idx="3"/>
          </p:cNvCxnSpPr>
          <p:nvPr/>
        </p:nvCxnSpPr>
        <p:spPr bwMode="auto">
          <a:xfrm rot="10800000" flipV="1">
            <a:off x="2786063" y="5410200"/>
            <a:ext cx="663575" cy="15875"/>
          </a:xfrm>
          <a:prstGeom prst="curvedConnector3">
            <a:avLst>
              <a:gd name="adj1" fmla="val 50000"/>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75" name="AutoShape 39"/>
          <p:cNvCxnSpPr>
            <a:cxnSpLocks noChangeShapeType="1"/>
            <a:stCxn id="321564" idx="2"/>
            <a:endCxn id="321567" idx="0"/>
          </p:cNvCxnSpPr>
          <p:nvPr/>
        </p:nvCxnSpPr>
        <p:spPr bwMode="auto">
          <a:xfrm rot="16200000" flipH="1">
            <a:off x="5734050" y="3006726"/>
            <a:ext cx="319087" cy="1744662"/>
          </a:xfrm>
          <a:prstGeom prst="curvedConnector3">
            <a:avLst>
              <a:gd name="adj1" fmla="val 49750"/>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76" name="AutoShape 40"/>
          <p:cNvCxnSpPr>
            <a:cxnSpLocks noChangeShapeType="1"/>
            <a:stCxn id="321549" idx="3"/>
            <a:endCxn id="321567" idx="2"/>
          </p:cNvCxnSpPr>
          <p:nvPr/>
        </p:nvCxnSpPr>
        <p:spPr bwMode="auto">
          <a:xfrm flipV="1">
            <a:off x="5630863" y="4375150"/>
            <a:ext cx="1135062" cy="120650"/>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78" name="AutoShape 42"/>
          <p:cNvCxnSpPr>
            <a:cxnSpLocks noChangeShapeType="1"/>
            <a:stCxn id="321547" idx="3"/>
            <a:endCxn id="321568" idx="2"/>
          </p:cNvCxnSpPr>
          <p:nvPr/>
        </p:nvCxnSpPr>
        <p:spPr bwMode="auto">
          <a:xfrm flipV="1">
            <a:off x="6548438" y="3232150"/>
            <a:ext cx="1208087" cy="349250"/>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579" name="AutoShape 43"/>
          <p:cNvCxnSpPr>
            <a:cxnSpLocks noChangeShapeType="1"/>
            <a:stCxn id="321563" idx="3"/>
            <a:endCxn id="321568" idx="0"/>
          </p:cNvCxnSpPr>
          <p:nvPr/>
        </p:nvCxnSpPr>
        <p:spPr bwMode="auto">
          <a:xfrm>
            <a:off x="6535738" y="2546350"/>
            <a:ext cx="1220787" cy="349250"/>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24143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15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156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15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15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15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156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215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15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157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15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15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2157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15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156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2157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15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1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62" grpId="0"/>
      <p:bldP spid="321563" grpId="0"/>
      <p:bldP spid="321564" grpId="0"/>
      <p:bldP spid="321565" grpId="0"/>
      <p:bldP spid="321566" grpId="0"/>
      <p:bldP spid="321567" grpId="0"/>
      <p:bldP spid="3215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en-US" altLang="en-US"/>
          </a:p>
        </p:txBody>
      </p:sp>
      <p:sp>
        <p:nvSpPr>
          <p:cNvPr id="50179" name="Rectangle 3"/>
          <p:cNvSpPr>
            <a:spLocks noGrp="1" noChangeArrowheads="1"/>
          </p:cNvSpPr>
          <p:nvPr>
            <p:ph idx="1"/>
          </p:nvPr>
        </p:nvSpPr>
        <p:spPr/>
        <p:txBody>
          <a:bodyPr>
            <a:normAutofit/>
          </a:bodyPr>
          <a:lstStyle/>
          <a:p>
            <a:pPr>
              <a:lnSpc>
                <a:spcPct val="80000"/>
              </a:lnSpc>
            </a:pPr>
            <a:r>
              <a:rPr lang="en-US" altLang="en-US" sz="2400" dirty="0"/>
              <a:t>Many top-down and bottom-up translation methods can be obtained by applying a depth-first visit procedure to the root of the parse tree:</a:t>
            </a:r>
          </a:p>
          <a:p>
            <a:pPr>
              <a:lnSpc>
                <a:spcPct val="80000"/>
              </a:lnSpc>
              <a:buFontTx/>
              <a:buNone/>
            </a:pPr>
            <a:r>
              <a:rPr lang="en-US" altLang="en-US" sz="2400" dirty="0"/>
              <a:t>	</a:t>
            </a:r>
          </a:p>
          <a:p>
            <a:pPr>
              <a:lnSpc>
                <a:spcPct val="80000"/>
              </a:lnSpc>
              <a:buFontTx/>
              <a:buNone/>
            </a:pPr>
            <a:r>
              <a:rPr lang="en-US" altLang="en-US" sz="2400" dirty="0"/>
              <a:t>Procedure </a:t>
            </a:r>
            <a:r>
              <a:rPr lang="en-US" altLang="en-US" sz="2400" dirty="0" err="1"/>
              <a:t>dfvisit</a:t>
            </a:r>
            <a:r>
              <a:rPr lang="en-US" altLang="en-US" sz="2400" dirty="0"/>
              <a:t>(n : node);</a:t>
            </a:r>
          </a:p>
          <a:p>
            <a:pPr>
              <a:lnSpc>
                <a:spcPct val="80000"/>
              </a:lnSpc>
              <a:buFontTx/>
              <a:buNone/>
            </a:pPr>
            <a:r>
              <a:rPr lang="en-US" altLang="en-US" sz="2400" dirty="0"/>
              <a:t>Begin</a:t>
            </a:r>
          </a:p>
          <a:p>
            <a:pPr>
              <a:lnSpc>
                <a:spcPct val="80000"/>
              </a:lnSpc>
              <a:buFontTx/>
              <a:buNone/>
            </a:pPr>
            <a:r>
              <a:rPr lang="en-US" altLang="en-US" sz="2400" dirty="0"/>
              <a:t>	for each child m of n, from left to right do</a:t>
            </a:r>
          </a:p>
          <a:p>
            <a:pPr>
              <a:lnSpc>
                <a:spcPct val="80000"/>
              </a:lnSpc>
              <a:buFontTx/>
              <a:buNone/>
            </a:pPr>
            <a:r>
              <a:rPr lang="en-US" altLang="en-US" sz="2400" dirty="0"/>
              <a:t>		begin</a:t>
            </a:r>
          </a:p>
          <a:p>
            <a:pPr>
              <a:lnSpc>
                <a:spcPct val="80000"/>
              </a:lnSpc>
              <a:buFontTx/>
              <a:buNone/>
            </a:pPr>
            <a:r>
              <a:rPr lang="en-US" altLang="en-US" sz="2400" dirty="0"/>
              <a:t>			evaluate inherited attributes of m;</a:t>
            </a:r>
          </a:p>
          <a:p>
            <a:pPr>
              <a:lnSpc>
                <a:spcPct val="80000"/>
              </a:lnSpc>
              <a:buFontTx/>
              <a:buNone/>
            </a:pPr>
            <a:r>
              <a:rPr lang="en-US" altLang="en-US" sz="2400" dirty="0"/>
              <a:t>			</a:t>
            </a:r>
            <a:r>
              <a:rPr lang="en-US" altLang="en-US" sz="2400" dirty="0" err="1"/>
              <a:t>dfvisit</a:t>
            </a:r>
            <a:r>
              <a:rPr lang="en-US" altLang="en-US" sz="2400" dirty="0"/>
              <a:t>(m) end;</a:t>
            </a:r>
          </a:p>
          <a:p>
            <a:pPr>
              <a:lnSpc>
                <a:spcPct val="80000"/>
              </a:lnSpc>
              <a:buFontTx/>
              <a:buNone/>
            </a:pPr>
            <a:r>
              <a:rPr lang="en-US" altLang="en-US" sz="2400" dirty="0"/>
              <a:t>		evaluate synthesized attributes of n</a:t>
            </a:r>
          </a:p>
          <a:p>
            <a:pPr>
              <a:lnSpc>
                <a:spcPct val="80000"/>
              </a:lnSpc>
              <a:buFontTx/>
              <a:buNone/>
            </a:pPr>
            <a:r>
              <a:rPr lang="en-US" altLang="en-US" sz="2400" dirty="0"/>
              <a:t>End.</a:t>
            </a:r>
          </a:p>
        </p:txBody>
      </p:sp>
    </p:spTree>
    <p:extLst>
      <p:ext uri="{BB962C8B-B14F-4D97-AF65-F5344CB8AC3E}">
        <p14:creationId xmlns:p14="http://schemas.microsoft.com/office/powerpoint/2010/main" val="261733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US" altLang="en-US"/>
              <a:t>Dependency Graph</a:t>
            </a:r>
          </a:p>
        </p:txBody>
      </p:sp>
      <p:sp>
        <p:nvSpPr>
          <p:cNvPr id="818179" name="Rectangle 3"/>
          <p:cNvSpPr>
            <a:spLocks noGrp="1" noChangeArrowheads="1"/>
          </p:cNvSpPr>
          <p:nvPr>
            <p:ph idx="1"/>
          </p:nvPr>
        </p:nvSpPr>
        <p:spPr>
          <a:xfrm>
            <a:off x="152400" y="1152525"/>
            <a:ext cx="9144000" cy="5324475"/>
          </a:xfrm>
        </p:spPr>
        <p:txBody>
          <a:bodyPr/>
          <a:lstStyle/>
          <a:p>
            <a:r>
              <a:rPr lang="en-US" altLang="en-US" dirty="0"/>
              <a:t>Directed Graph</a:t>
            </a:r>
          </a:p>
          <a:p>
            <a:r>
              <a:rPr lang="en-US" altLang="en-US" dirty="0"/>
              <a:t>Shows interdependencies between attributes.</a:t>
            </a:r>
          </a:p>
          <a:p>
            <a:endParaRPr lang="en-US" altLang="en-US" dirty="0"/>
          </a:p>
          <a:p>
            <a:r>
              <a:rPr lang="en-US" altLang="en-US" dirty="0"/>
              <a:t>Construction:</a:t>
            </a:r>
          </a:p>
          <a:p>
            <a:pPr lvl="1"/>
            <a:r>
              <a:rPr lang="en-US" altLang="en-US" dirty="0"/>
              <a:t>Put each semantic rule into the form b=f(c</a:t>
            </a:r>
            <a:r>
              <a:rPr lang="en-US" altLang="en-US" baseline="-25000" dirty="0"/>
              <a:t>1</a:t>
            </a:r>
            <a:r>
              <a:rPr lang="en-US" altLang="en-US" dirty="0"/>
              <a:t>,…,</a:t>
            </a:r>
            <a:r>
              <a:rPr lang="en-US" altLang="en-US" dirty="0" err="1"/>
              <a:t>c</a:t>
            </a:r>
            <a:r>
              <a:rPr lang="en-US" altLang="en-US" baseline="-25000" dirty="0" err="1"/>
              <a:t>k</a:t>
            </a:r>
            <a:r>
              <a:rPr lang="en-US" altLang="en-US" dirty="0"/>
              <a:t>) by introducing dummy synthesized attribute b for every semantic rule that consists of a procedure call.</a:t>
            </a:r>
          </a:p>
          <a:p>
            <a:pPr lvl="1"/>
            <a:r>
              <a:rPr lang="en-US" altLang="en-US" dirty="0"/>
              <a:t>E.g.,</a:t>
            </a:r>
          </a:p>
          <a:p>
            <a:pPr lvl="2"/>
            <a:r>
              <a:rPr lang="en-US" altLang="en-US" b="1" dirty="0"/>
              <a:t>L </a:t>
            </a:r>
            <a:r>
              <a:rPr lang="en-US" altLang="en-US" b="1" dirty="0">
                <a:sym typeface="Symbol" pitchFamily="18" charset="2"/>
              </a:rPr>
              <a:t> E </a:t>
            </a:r>
            <a:r>
              <a:rPr lang="en-US" altLang="en-US" b="1" dirty="0">
                <a:solidFill>
                  <a:schemeClr val="accent2"/>
                </a:solidFill>
                <a:sym typeface="Symbol" pitchFamily="18" charset="2"/>
              </a:rPr>
              <a:t>n		</a:t>
            </a:r>
            <a:r>
              <a:rPr lang="en-US" altLang="en-US" b="1" dirty="0">
                <a:sym typeface="Symbol" pitchFamily="18" charset="2"/>
              </a:rPr>
              <a:t> </a:t>
            </a:r>
            <a:r>
              <a:rPr lang="en-US" altLang="en-US" b="1" i="1" dirty="0">
                <a:sym typeface="Symbol" pitchFamily="18" charset="2"/>
              </a:rPr>
              <a:t>print</a:t>
            </a:r>
            <a:r>
              <a:rPr lang="en-US" altLang="en-US" b="1" dirty="0">
                <a:sym typeface="Symbol" pitchFamily="18" charset="2"/>
              </a:rPr>
              <a:t>(</a:t>
            </a:r>
            <a:r>
              <a:rPr lang="en-US" altLang="en-US" b="1" dirty="0" err="1">
                <a:sym typeface="Symbol" pitchFamily="18" charset="2"/>
              </a:rPr>
              <a:t>E.</a:t>
            </a:r>
            <a:r>
              <a:rPr lang="en-US" altLang="en-US" b="1" i="1" dirty="0" err="1">
                <a:sym typeface="Symbol" pitchFamily="18" charset="2"/>
              </a:rPr>
              <a:t>val</a:t>
            </a:r>
            <a:r>
              <a:rPr lang="en-US" altLang="en-US" b="1" dirty="0">
                <a:sym typeface="Symbol" pitchFamily="18" charset="2"/>
              </a:rPr>
              <a:t>)</a:t>
            </a:r>
          </a:p>
          <a:p>
            <a:pPr lvl="2"/>
            <a:r>
              <a:rPr lang="en-US" altLang="en-US" b="1" dirty="0">
                <a:sym typeface="Symbol" pitchFamily="18" charset="2"/>
              </a:rPr>
              <a:t>Becomes: 	</a:t>
            </a:r>
            <a:r>
              <a:rPr lang="en-US" altLang="en-US" b="1" i="1" dirty="0">
                <a:sym typeface="Symbol" pitchFamily="18" charset="2"/>
              </a:rPr>
              <a:t>dummy = print</a:t>
            </a:r>
            <a:r>
              <a:rPr lang="en-US" altLang="en-US" b="1" dirty="0">
                <a:sym typeface="Symbol" pitchFamily="18" charset="2"/>
              </a:rPr>
              <a:t>(</a:t>
            </a:r>
            <a:r>
              <a:rPr lang="en-US" altLang="en-US" b="1" dirty="0" err="1">
                <a:sym typeface="Symbol" pitchFamily="18" charset="2"/>
              </a:rPr>
              <a:t>E.</a:t>
            </a:r>
            <a:r>
              <a:rPr lang="en-US" altLang="en-US" b="1" i="1" dirty="0" err="1">
                <a:sym typeface="Symbol" pitchFamily="18" charset="2"/>
              </a:rPr>
              <a:t>val</a:t>
            </a:r>
            <a:r>
              <a:rPr lang="en-US" altLang="en-US" b="1" dirty="0">
                <a:sym typeface="Symbol" pitchFamily="18" charset="2"/>
              </a:rPr>
              <a:t>)</a:t>
            </a:r>
          </a:p>
          <a:p>
            <a:pPr lvl="2"/>
            <a:r>
              <a:rPr lang="en-US" altLang="en-US" b="1" dirty="0">
                <a:sym typeface="Symbol" pitchFamily="18" charset="2"/>
              </a:rPr>
              <a:t>Etc.</a:t>
            </a:r>
          </a:p>
        </p:txBody>
      </p:sp>
    </p:spTree>
    <p:extLst>
      <p:ext uri="{BB962C8B-B14F-4D97-AF65-F5344CB8AC3E}">
        <p14:creationId xmlns:p14="http://schemas.microsoft.com/office/powerpoint/2010/main" val="58824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533400" y="228600"/>
            <a:ext cx="8229600" cy="1143000"/>
          </a:xfrm>
        </p:spPr>
        <p:txBody>
          <a:bodyPr/>
          <a:lstStyle/>
          <a:p>
            <a:r>
              <a:rPr lang="en-US" altLang="en-US"/>
              <a:t>Dependency Graph Construction</a:t>
            </a:r>
          </a:p>
        </p:txBody>
      </p:sp>
      <p:sp>
        <p:nvSpPr>
          <p:cNvPr id="819203" name="Rectangle 3"/>
          <p:cNvSpPr>
            <a:spLocks noGrp="1" noChangeArrowheads="1"/>
          </p:cNvSpPr>
          <p:nvPr>
            <p:ph idx="1"/>
          </p:nvPr>
        </p:nvSpPr>
        <p:spPr>
          <a:xfrm>
            <a:off x="0" y="1600200"/>
            <a:ext cx="10896600" cy="5714999"/>
          </a:xfrm>
        </p:spPr>
        <p:txBody>
          <a:bodyPr/>
          <a:lstStyle/>
          <a:p>
            <a:pPr>
              <a:buFont typeface="Wingdings" pitchFamily="2" charset="2"/>
              <a:buNone/>
            </a:pPr>
            <a:r>
              <a:rPr lang="en-US" altLang="en-US" sz="2800" dirty="0"/>
              <a:t>for each node </a:t>
            </a:r>
            <a:r>
              <a:rPr lang="en-US" altLang="en-US" sz="2800" i="1" dirty="0"/>
              <a:t>n</a:t>
            </a:r>
            <a:r>
              <a:rPr lang="en-US" altLang="en-US" sz="2800" dirty="0"/>
              <a:t> in the parse tree do</a:t>
            </a:r>
          </a:p>
          <a:p>
            <a:pPr>
              <a:buFont typeface="Wingdings" pitchFamily="2" charset="2"/>
              <a:buNone/>
            </a:pPr>
            <a:r>
              <a:rPr lang="en-US" altLang="en-US" sz="2800" dirty="0"/>
              <a:t>	for each attribute a of the grammar symbol at </a:t>
            </a:r>
            <a:r>
              <a:rPr lang="en-US" altLang="en-US" sz="2800" i="1" dirty="0"/>
              <a:t>n </a:t>
            </a:r>
            <a:r>
              <a:rPr lang="en-US" altLang="en-US" sz="2800" dirty="0"/>
              <a:t>do</a:t>
            </a:r>
          </a:p>
          <a:p>
            <a:pPr>
              <a:buFont typeface="Wingdings" pitchFamily="2" charset="2"/>
              <a:buNone/>
            </a:pPr>
            <a:r>
              <a:rPr lang="en-US" altLang="en-US" sz="2800" dirty="0"/>
              <a:t>		construct a node in the dependency graph for a</a:t>
            </a:r>
          </a:p>
          <a:p>
            <a:pPr>
              <a:buFont typeface="Wingdings" pitchFamily="2" charset="2"/>
              <a:buNone/>
            </a:pPr>
            <a:endParaRPr lang="en-US" altLang="en-US" sz="2800" dirty="0"/>
          </a:p>
          <a:p>
            <a:pPr>
              <a:buFont typeface="Wingdings" pitchFamily="2" charset="2"/>
              <a:buNone/>
            </a:pPr>
            <a:r>
              <a:rPr lang="en-US" altLang="en-US" sz="2800" dirty="0"/>
              <a:t>for each node </a:t>
            </a:r>
            <a:r>
              <a:rPr lang="en-US" altLang="en-US" sz="2800" i="1" dirty="0"/>
              <a:t>n </a:t>
            </a:r>
            <a:r>
              <a:rPr lang="en-US" altLang="en-US" sz="2800" dirty="0"/>
              <a:t>in the parse tree do</a:t>
            </a:r>
          </a:p>
          <a:p>
            <a:pPr>
              <a:buFont typeface="Wingdings" pitchFamily="2" charset="2"/>
              <a:buNone/>
            </a:pPr>
            <a:r>
              <a:rPr lang="en-US" altLang="en-US" sz="2800" dirty="0"/>
              <a:t>	for each semantic rule </a:t>
            </a:r>
            <a:r>
              <a:rPr lang="en-US" altLang="en-US" sz="2800" i="1" dirty="0"/>
              <a:t>b = f(c</a:t>
            </a:r>
            <a:r>
              <a:rPr lang="en-US" altLang="en-US" sz="2800" i="1" baseline="-25000" dirty="0"/>
              <a:t>1</a:t>
            </a:r>
            <a:r>
              <a:rPr lang="en-US" altLang="en-US" sz="2800" i="1" dirty="0"/>
              <a:t>,…,</a:t>
            </a:r>
            <a:r>
              <a:rPr lang="en-US" altLang="en-US" sz="2800" i="1" dirty="0" err="1"/>
              <a:t>c</a:t>
            </a:r>
            <a:r>
              <a:rPr lang="en-US" altLang="en-US" sz="2800" i="1" baseline="-25000" dirty="0" err="1"/>
              <a:t>n</a:t>
            </a:r>
            <a:r>
              <a:rPr lang="en-US" altLang="en-US" sz="2800" i="1" dirty="0"/>
              <a:t>)</a:t>
            </a:r>
          </a:p>
          <a:p>
            <a:pPr>
              <a:buFont typeface="Wingdings" pitchFamily="2" charset="2"/>
              <a:buNone/>
            </a:pPr>
            <a:r>
              <a:rPr lang="en-US" altLang="en-US" sz="2800" dirty="0"/>
              <a:t>		associated with the production used at </a:t>
            </a:r>
            <a:r>
              <a:rPr lang="en-US" altLang="en-US" sz="2800" i="1" dirty="0"/>
              <a:t>n</a:t>
            </a:r>
            <a:r>
              <a:rPr lang="en-US" altLang="en-US" sz="2800" dirty="0"/>
              <a:t> do</a:t>
            </a:r>
          </a:p>
          <a:p>
            <a:pPr>
              <a:buFont typeface="Wingdings" pitchFamily="2" charset="2"/>
              <a:buNone/>
            </a:pPr>
            <a:r>
              <a:rPr lang="en-US" altLang="en-US" sz="2800" dirty="0"/>
              <a:t>			for </a:t>
            </a:r>
            <a:r>
              <a:rPr lang="en-US" altLang="en-US" sz="2800" dirty="0" err="1"/>
              <a:t>i</a:t>
            </a:r>
            <a:r>
              <a:rPr lang="en-US" altLang="en-US" sz="2800" dirty="0"/>
              <a:t>= 1 to n do</a:t>
            </a:r>
          </a:p>
          <a:p>
            <a:pPr>
              <a:buFont typeface="Wingdings" pitchFamily="2" charset="2"/>
              <a:buNone/>
            </a:pPr>
            <a:r>
              <a:rPr lang="en-US" altLang="en-US" sz="2800" dirty="0"/>
              <a:t>				construct an edge from </a:t>
            </a:r>
            <a:br>
              <a:rPr lang="en-US" altLang="en-US" sz="2800" dirty="0"/>
            </a:br>
            <a:r>
              <a:rPr lang="en-US" altLang="en-US" sz="2800" dirty="0"/>
              <a:t>			the node for </a:t>
            </a:r>
            <a:r>
              <a:rPr lang="en-US" altLang="en-US" sz="2800" i="1" dirty="0"/>
              <a:t>c</a:t>
            </a:r>
            <a:r>
              <a:rPr lang="en-US" altLang="en-US" sz="2800" i="1" baseline="-25000" dirty="0"/>
              <a:t>i</a:t>
            </a:r>
            <a:r>
              <a:rPr lang="en-US" altLang="en-US" sz="2800" dirty="0"/>
              <a:t> to the node for </a:t>
            </a:r>
            <a:r>
              <a:rPr lang="en-US" altLang="en-US" sz="2800" i="1" dirty="0"/>
              <a:t>b</a:t>
            </a:r>
          </a:p>
        </p:txBody>
      </p:sp>
    </p:spTree>
    <p:extLst>
      <p:ext uri="{BB962C8B-B14F-4D97-AF65-F5344CB8AC3E}">
        <p14:creationId xmlns:p14="http://schemas.microsoft.com/office/powerpoint/2010/main" val="2272351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r>
              <a:rPr lang="en-US" altLang="en-US"/>
              <a:t>Example I</a:t>
            </a:r>
          </a:p>
        </p:txBody>
      </p:sp>
      <p:sp>
        <p:nvSpPr>
          <p:cNvPr id="821252" name="Oval 4"/>
          <p:cNvSpPr>
            <a:spLocks noChangeArrowheads="1"/>
          </p:cNvSpPr>
          <p:nvPr/>
        </p:nvSpPr>
        <p:spPr bwMode="auto">
          <a:xfrm>
            <a:off x="1905000" y="56388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53" name="Text Box 5"/>
          <p:cNvSpPr txBox="1">
            <a:spLocks noChangeArrowheads="1"/>
          </p:cNvSpPr>
          <p:nvPr/>
        </p:nvSpPr>
        <p:spPr bwMode="auto">
          <a:xfrm>
            <a:off x="1916113" y="5683250"/>
            <a:ext cx="10556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digit</a:t>
            </a:r>
          </a:p>
          <a:p>
            <a:r>
              <a:rPr lang="en-US" altLang="en-US" sz="1800" i="1"/>
              <a:t>lexval =3</a:t>
            </a:r>
          </a:p>
        </p:txBody>
      </p:sp>
      <p:sp>
        <p:nvSpPr>
          <p:cNvPr id="821254" name="Oval 6"/>
          <p:cNvSpPr>
            <a:spLocks noChangeArrowheads="1"/>
          </p:cNvSpPr>
          <p:nvPr/>
        </p:nvSpPr>
        <p:spPr bwMode="auto">
          <a:xfrm>
            <a:off x="4637088" y="567055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55" name="Text Box 7"/>
          <p:cNvSpPr txBox="1">
            <a:spLocks noChangeArrowheads="1"/>
          </p:cNvSpPr>
          <p:nvPr/>
        </p:nvSpPr>
        <p:spPr bwMode="auto">
          <a:xfrm>
            <a:off x="4648200" y="5715000"/>
            <a:ext cx="10556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digit</a:t>
            </a:r>
          </a:p>
          <a:p>
            <a:r>
              <a:rPr lang="en-US" altLang="en-US" sz="1800" i="1"/>
              <a:t>lexval =5</a:t>
            </a:r>
          </a:p>
        </p:txBody>
      </p:sp>
      <p:sp>
        <p:nvSpPr>
          <p:cNvPr id="821256" name="Oval 8"/>
          <p:cNvSpPr>
            <a:spLocks noChangeArrowheads="1"/>
          </p:cNvSpPr>
          <p:nvPr/>
        </p:nvSpPr>
        <p:spPr bwMode="auto">
          <a:xfrm>
            <a:off x="7162800" y="56388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57" name="Text Box 9"/>
          <p:cNvSpPr txBox="1">
            <a:spLocks noChangeArrowheads="1"/>
          </p:cNvSpPr>
          <p:nvPr/>
        </p:nvSpPr>
        <p:spPr bwMode="auto">
          <a:xfrm>
            <a:off x="7173913" y="5683250"/>
            <a:ext cx="10556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digit</a:t>
            </a:r>
          </a:p>
          <a:p>
            <a:r>
              <a:rPr lang="en-US" altLang="en-US" sz="1800" i="1"/>
              <a:t>lexval =4</a:t>
            </a:r>
          </a:p>
        </p:txBody>
      </p:sp>
      <p:sp>
        <p:nvSpPr>
          <p:cNvPr id="821258" name="Oval 10"/>
          <p:cNvSpPr>
            <a:spLocks noChangeArrowheads="1"/>
          </p:cNvSpPr>
          <p:nvPr/>
        </p:nvSpPr>
        <p:spPr bwMode="auto">
          <a:xfrm>
            <a:off x="1905000" y="47244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59" name="Text Box 11"/>
          <p:cNvSpPr txBox="1">
            <a:spLocks noChangeArrowheads="1"/>
          </p:cNvSpPr>
          <p:nvPr/>
        </p:nvSpPr>
        <p:spPr bwMode="auto">
          <a:xfrm>
            <a:off x="6324600" y="579120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t>
            </a:r>
          </a:p>
        </p:txBody>
      </p:sp>
      <p:sp>
        <p:nvSpPr>
          <p:cNvPr id="821260" name="Text Box 12"/>
          <p:cNvSpPr txBox="1">
            <a:spLocks noChangeArrowheads="1"/>
          </p:cNvSpPr>
          <p:nvPr/>
        </p:nvSpPr>
        <p:spPr bwMode="auto">
          <a:xfrm>
            <a:off x="3581400" y="579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t>
            </a:r>
          </a:p>
        </p:txBody>
      </p:sp>
      <p:sp>
        <p:nvSpPr>
          <p:cNvPr id="821261" name="Text Box 13"/>
          <p:cNvSpPr txBox="1">
            <a:spLocks noChangeArrowheads="1"/>
          </p:cNvSpPr>
          <p:nvPr/>
        </p:nvSpPr>
        <p:spPr bwMode="auto">
          <a:xfrm>
            <a:off x="8712200" y="579120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n</a:t>
            </a:r>
          </a:p>
        </p:txBody>
      </p:sp>
      <p:sp>
        <p:nvSpPr>
          <p:cNvPr id="821262" name="Text Box 14"/>
          <p:cNvSpPr txBox="1">
            <a:spLocks noChangeArrowheads="1"/>
          </p:cNvSpPr>
          <p:nvPr/>
        </p:nvSpPr>
        <p:spPr bwMode="auto">
          <a:xfrm>
            <a:off x="1922463" y="4765675"/>
            <a:ext cx="1125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F </a:t>
            </a:r>
            <a:r>
              <a:rPr lang="en-US" altLang="en-US" i="1">
                <a:solidFill>
                  <a:schemeClr val="tx1"/>
                </a:solidFill>
              </a:rPr>
              <a:t>val</a:t>
            </a:r>
            <a:r>
              <a:rPr lang="en-US" altLang="en-US">
                <a:solidFill>
                  <a:schemeClr val="tx1"/>
                </a:solidFill>
              </a:rPr>
              <a:t>=3</a:t>
            </a:r>
          </a:p>
        </p:txBody>
      </p:sp>
      <p:sp>
        <p:nvSpPr>
          <p:cNvPr id="821263" name="Oval 15"/>
          <p:cNvSpPr>
            <a:spLocks noChangeArrowheads="1"/>
          </p:cNvSpPr>
          <p:nvPr/>
        </p:nvSpPr>
        <p:spPr bwMode="auto">
          <a:xfrm>
            <a:off x="4572000" y="47244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64" name="Text Box 16"/>
          <p:cNvSpPr txBox="1">
            <a:spLocks noChangeArrowheads="1"/>
          </p:cNvSpPr>
          <p:nvPr/>
        </p:nvSpPr>
        <p:spPr bwMode="auto">
          <a:xfrm>
            <a:off x="4589463" y="4765675"/>
            <a:ext cx="1125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F </a:t>
            </a:r>
            <a:r>
              <a:rPr lang="en-US" altLang="en-US" i="1">
                <a:solidFill>
                  <a:schemeClr val="tx1"/>
                </a:solidFill>
              </a:rPr>
              <a:t>val</a:t>
            </a:r>
            <a:r>
              <a:rPr lang="en-US" altLang="en-US">
                <a:solidFill>
                  <a:schemeClr val="tx1"/>
                </a:solidFill>
              </a:rPr>
              <a:t>=5</a:t>
            </a:r>
          </a:p>
        </p:txBody>
      </p:sp>
      <p:sp>
        <p:nvSpPr>
          <p:cNvPr id="821265" name="Oval 17"/>
          <p:cNvSpPr>
            <a:spLocks noChangeArrowheads="1"/>
          </p:cNvSpPr>
          <p:nvPr/>
        </p:nvSpPr>
        <p:spPr bwMode="auto">
          <a:xfrm>
            <a:off x="7162800" y="47244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66" name="Text Box 18"/>
          <p:cNvSpPr txBox="1">
            <a:spLocks noChangeArrowheads="1"/>
          </p:cNvSpPr>
          <p:nvPr/>
        </p:nvSpPr>
        <p:spPr bwMode="auto">
          <a:xfrm>
            <a:off x="7180263" y="4765675"/>
            <a:ext cx="1125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F </a:t>
            </a:r>
            <a:r>
              <a:rPr lang="en-US" altLang="en-US" i="1">
                <a:solidFill>
                  <a:schemeClr val="tx1"/>
                </a:solidFill>
              </a:rPr>
              <a:t>val</a:t>
            </a:r>
            <a:r>
              <a:rPr lang="en-US" altLang="en-US">
                <a:solidFill>
                  <a:schemeClr val="tx1"/>
                </a:solidFill>
              </a:rPr>
              <a:t>=4</a:t>
            </a:r>
          </a:p>
        </p:txBody>
      </p:sp>
      <p:sp>
        <p:nvSpPr>
          <p:cNvPr id="821267" name="Oval 19"/>
          <p:cNvSpPr>
            <a:spLocks noChangeArrowheads="1"/>
          </p:cNvSpPr>
          <p:nvPr/>
        </p:nvSpPr>
        <p:spPr bwMode="auto">
          <a:xfrm>
            <a:off x="2286000" y="38862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68" name="Text Box 20"/>
          <p:cNvSpPr txBox="1">
            <a:spLocks noChangeArrowheads="1"/>
          </p:cNvSpPr>
          <p:nvPr/>
        </p:nvSpPr>
        <p:spPr bwMode="auto">
          <a:xfrm>
            <a:off x="2303463" y="3927475"/>
            <a:ext cx="1141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T </a:t>
            </a:r>
            <a:r>
              <a:rPr lang="en-US" altLang="en-US" i="1">
                <a:solidFill>
                  <a:schemeClr val="tx1"/>
                </a:solidFill>
              </a:rPr>
              <a:t>val</a:t>
            </a:r>
            <a:r>
              <a:rPr lang="en-US" altLang="en-US">
                <a:solidFill>
                  <a:schemeClr val="tx1"/>
                </a:solidFill>
              </a:rPr>
              <a:t>=3</a:t>
            </a:r>
          </a:p>
        </p:txBody>
      </p:sp>
      <p:sp>
        <p:nvSpPr>
          <p:cNvPr id="821269" name="Oval 21"/>
          <p:cNvSpPr>
            <a:spLocks noChangeArrowheads="1"/>
          </p:cNvSpPr>
          <p:nvPr/>
        </p:nvSpPr>
        <p:spPr bwMode="auto">
          <a:xfrm>
            <a:off x="3717925" y="3124200"/>
            <a:ext cx="1311275"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70" name="Text Box 22"/>
          <p:cNvSpPr txBox="1">
            <a:spLocks noChangeArrowheads="1"/>
          </p:cNvSpPr>
          <p:nvPr/>
        </p:nvSpPr>
        <p:spPr bwMode="auto">
          <a:xfrm>
            <a:off x="3735388" y="3165475"/>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T </a:t>
            </a:r>
            <a:r>
              <a:rPr lang="en-US" altLang="en-US" i="1">
                <a:solidFill>
                  <a:schemeClr val="tx1"/>
                </a:solidFill>
              </a:rPr>
              <a:t>val</a:t>
            </a:r>
            <a:r>
              <a:rPr lang="en-US" altLang="en-US">
                <a:solidFill>
                  <a:schemeClr val="tx1"/>
                </a:solidFill>
              </a:rPr>
              <a:t>=15</a:t>
            </a:r>
          </a:p>
        </p:txBody>
      </p:sp>
      <p:sp>
        <p:nvSpPr>
          <p:cNvPr id="821271" name="Oval 23"/>
          <p:cNvSpPr>
            <a:spLocks noChangeArrowheads="1"/>
          </p:cNvSpPr>
          <p:nvPr/>
        </p:nvSpPr>
        <p:spPr bwMode="auto">
          <a:xfrm>
            <a:off x="6689725" y="38100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72" name="Text Box 24"/>
          <p:cNvSpPr txBox="1">
            <a:spLocks noChangeArrowheads="1"/>
          </p:cNvSpPr>
          <p:nvPr/>
        </p:nvSpPr>
        <p:spPr bwMode="auto">
          <a:xfrm>
            <a:off x="6707188" y="3851275"/>
            <a:ext cx="1141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T </a:t>
            </a:r>
            <a:r>
              <a:rPr lang="en-US" altLang="en-US" i="1">
                <a:solidFill>
                  <a:schemeClr val="tx1"/>
                </a:solidFill>
              </a:rPr>
              <a:t>val</a:t>
            </a:r>
            <a:r>
              <a:rPr lang="en-US" altLang="en-US">
                <a:solidFill>
                  <a:schemeClr val="tx1"/>
                </a:solidFill>
              </a:rPr>
              <a:t>=4</a:t>
            </a:r>
          </a:p>
        </p:txBody>
      </p:sp>
      <p:sp>
        <p:nvSpPr>
          <p:cNvPr id="821273" name="Oval 25"/>
          <p:cNvSpPr>
            <a:spLocks noChangeArrowheads="1"/>
          </p:cNvSpPr>
          <p:nvPr/>
        </p:nvSpPr>
        <p:spPr bwMode="auto">
          <a:xfrm>
            <a:off x="5318125" y="2286000"/>
            <a:ext cx="1311275"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74" name="Text Box 26"/>
          <p:cNvSpPr txBox="1">
            <a:spLocks noChangeArrowheads="1"/>
          </p:cNvSpPr>
          <p:nvPr/>
        </p:nvSpPr>
        <p:spPr bwMode="auto">
          <a:xfrm>
            <a:off x="5335588" y="2327275"/>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E </a:t>
            </a:r>
            <a:r>
              <a:rPr lang="en-US" altLang="en-US" i="1">
                <a:solidFill>
                  <a:schemeClr val="tx1"/>
                </a:solidFill>
              </a:rPr>
              <a:t>val</a:t>
            </a:r>
            <a:r>
              <a:rPr lang="en-US" altLang="en-US">
                <a:solidFill>
                  <a:schemeClr val="tx1"/>
                </a:solidFill>
              </a:rPr>
              <a:t>=19</a:t>
            </a:r>
          </a:p>
        </p:txBody>
      </p:sp>
      <p:sp>
        <p:nvSpPr>
          <p:cNvPr id="821275" name="Oval 27"/>
          <p:cNvSpPr>
            <a:spLocks noChangeArrowheads="1"/>
          </p:cNvSpPr>
          <p:nvPr/>
        </p:nvSpPr>
        <p:spPr bwMode="auto">
          <a:xfrm>
            <a:off x="5334000" y="1219200"/>
            <a:ext cx="1311275"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76" name="Text Box 28"/>
          <p:cNvSpPr txBox="1">
            <a:spLocks noChangeArrowheads="1"/>
          </p:cNvSpPr>
          <p:nvPr/>
        </p:nvSpPr>
        <p:spPr bwMode="auto">
          <a:xfrm>
            <a:off x="5791200" y="12954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L</a:t>
            </a:r>
          </a:p>
        </p:txBody>
      </p:sp>
      <p:sp>
        <p:nvSpPr>
          <p:cNvPr id="821277" name="Line 29"/>
          <p:cNvSpPr>
            <a:spLocks noChangeShapeType="1"/>
          </p:cNvSpPr>
          <p:nvPr/>
        </p:nvSpPr>
        <p:spPr bwMode="auto">
          <a:xfrm>
            <a:off x="2438400" y="5334000"/>
            <a:ext cx="0" cy="3048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78" name="Line 30"/>
          <p:cNvSpPr>
            <a:spLocks noChangeShapeType="1"/>
          </p:cNvSpPr>
          <p:nvPr/>
        </p:nvSpPr>
        <p:spPr bwMode="auto">
          <a:xfrm flipH="1">
            <a:off x="2590800" y="4495800"/>
            <a:ext cx="152400" cy="2286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79" name="Line 31"/>
          <p:cNvSpPr>
            <a:spLocks noChangeShapeType="1"/>
          </p:cNvSpPr>
          <p:nvPr/>
        </p:nvSpPr>
        <p:spPr bwMode="auto">
          <a:xfrm flipH="1">
            <a:off x="3276600" y="3733800"/>
            <a:ext cx="762000" cy="2286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80" name="Line 32"/>
          <p:cNvSpPr>
            <a:spLocks noChangeShapeType="1"/>
          </p:cNvSpPr>
          <p:nvPr/>
        </p:nvSpPr>
        <p:spPr bwMode="auto">
          <a:xfrm flipH="1">
            <a:off x="3810000" y="3733800"/>
            <a:ext cx="381000" cy="21336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81" name="Line 33"/>
          <p:cNvSpPr>
            <a:spLocks noChangeShapeType="1"/>
          </p:cNvSpPr>
          <p:nvPr/>
        </p:nvSpPr>
        <p:spPr bwMode="auto">
          <a:xfrm>
            <a:off x="4572000" y="3733800"/>
            <a:ext cx="381000" cy="9906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82" name="Line 34"/>
          <p:cNvSpPr>
            <a:spLocks noChangeShapeType="1"/>
          </p:cNvSpPr>
          <p:nvPr/>
        </p:nvSpPr>
        <p:spPr bwMode="auto">
          <a:xfrm>
            <a:off x="5105400" y="5334000"/>
            <a:ext cx="76200" cy="3048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83" name="Line 35"/>
          <p:cNvSpPr>
            <a:spLocks noChangeShapeType="1"/>
          </p:cNvSpPr>
          <p:nvPr/>
        </p:nvSpPr>
        <p:spPr bwMode="auto">
          <a:xfrm flipH="1">
            <a:off x="4648200" y="2743200"/>
            <a:ext cx="762000" cy="3810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84" name="Line 36"/>
          <p:cNvSpPr>
            <a:spLocks noChangeShapeType="1"/>
          </p:cNvSpPr>
          <p:nvPr/>
        </p:nvSpPr>
        <p:spPr bwMode="auto">
          <a:xfrm>
            <a:off x="6324600" y="2819400"/>
            <a:ext cx="914400" cy="9906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85" name="Line 37"/>
          <p:cNvSpPr>
            <a:spLocks noChangeShapeType="1"/>
          </p:cNvSpPr>
          <p:nvPr/>
        </p:nvSpPr>
        <p:spPr bwMode="auto">
          <a:xfrm>
            <a:off x="7467600" y="4419600"/>
            <a:ext cx="152400" cy="3048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86" name="Line 38"/>
          <p:cNvSpPr>
            <a:spLocks noChangeShapeType="1"/>
          </p:cNvSpPr>
          <p:nvPr/>
        </p:nvSpPr>
        <p:spPr bwMode="auto">
          <a:xfrm>
            <a:off x="7696200" y="5334000"/>
            <a:ext cx="76200" cy="3048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87" name="Line 39"/>
          <p:cNvSpPr>
            <a:spLocks noChangeShapeType="1"/>
          </p:cNvSpPr>
          <p:nvPr/>
        </p:nvSpPr>
        <p:spPr bwMode="auto">
          <a:xfrm>
            <a:off x="6096000" y="2895600"/>
            <a:ext cx="381000" cy="28194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88" name="Freeform 40"/>
          <p:cNvSpPr>
            <a:spLocks/>
          </p:cNvSpPr>
          <p:nvPr/>
        </p:nvSpPr>
        <p:spPr bwMode="auto">
          <a:xfrm>
            <a:off x="6477000" y="1752600"/>
            <a:ext cx="2438400" cy="4038600"/>
          </a:xfrm>
          <a:custGeom>
            <a:avLst/>
            <a:gdLst>
              <a:gd name="T0" fmla="*/ 0 w 1536"/>
              <a:gd name="T1" fmla="*/ 0 h 2544"/>
              <a:gd name="T2" fmla="*/ 1152 w 1536"/>
              <a:gd name="T3" fmla="*/ 1344 h 2544"/>
              <a:gd name="T4" fmla="*/ 1536 w 1536"/>
              <a:gd name="T5" fmla="*/ 2544 h 2544"/>
            </a:gdLst>
            <a:ahLst/>
            <a:cxnLst>
              <a:cxn ang="0">
                <a:pos x="T0" y="T1"/>
              </a:cxn>
              <a:cxn ang="0">
                <a:pos x="T2" y="T3"/>
              </a:cxn>
              <a:cxn ang="0">
                <a:pos x="T4" y="T5"/>
              </a:cxn>
            </a:cxnLst>
            <a:rect l="0" t="0" r="r" b="b"/>
            <a:pathLst>
              <a:path w="1536" h="2544">
                <a:moveTo>
                  <a:pt x="0" y="0"/>
                </a:moveTo>
                <a:cubicBezTo>
                  <a:pt x="448" y="460"/>
                  <a:pt x="896" y="920"/>
                  <a:pt x="1152" y="1344"/>
                </a:cubicBezTo>
                <a:cubicBezTo>
                  <a:pt x="1408" y="1768"/>
                  <a:pt x="1472" y="2344"/>
                  <a:pt x="1536" y="2544"/>
                </a:cubicBezTo>
              </a:path>
            </a:pathLst>
          </a:custGeom>
          <a:noFill/>
          <a:ln w="254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89" name="Line 41"/>
          <p:cNvSpPr>
            <a:spLocks noChangeShapeType="1"/>
          </p:cNvSpPr>
          <p:nvPr/>
        </p:nvSpPr>
        <p:spPr bwMode="auto">
          <a:xfrm>
            <a:off x="5943600" y="1828800"/>
            <a:ext cx="0" cy="4572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90" name="Freeform 42"/>
          <p:cNvSpPr>
            <a:spLocks/>
          </p:cNvSpPr>
          <p:nvPr/>
        </p:nvSpPr>
        <p:spPr bwMode="auto">
          <a:xfrm>
            <a:off x="2209800" y="1447800"/>
            <a:ext cx="3505200" cy="914400"/>
          </a:xfrm>
          <a:custGeom>
            <a:avLst/>
            <a:gdLst>
              <a:gd name="T0" fmla="*/ 2208 w 2208"/>
              <a:gd name="T1" fmla="*/ 0 h 576"/>
              <a:gd name="T2" fmla="*/ 576 w 2208"/>
              <a:gd name="T3" fmla="*/ 528 h 576"/>
              <a:gd name="T4" fmla="*/ 240 w 2208"/>
              <a:gd name="T5" fmla="*/ 288 h 576"/>
              <a:gd name="T6" fmla="*/ 0 w 2208"/>
              <a:gd name="T7" fmla="*/ 336 h 576"/>
            </a:gdLst>
            <a:ahLst/>
            <a:cxnLst>
              <a:cxn ang="0">
                <a:pos x="T0" y="T1"/>
              </a:cxn>
              <a:cxn ang="0">
                <a:pos x="T2" y="T3"/>
              </a:cxn>
              <a:cxn ang="0">
                <a:pos x="T4" y="T5"/>
              </a:cxn>
              <a:cxn ang="0">
                <a:pos x="T6" y="T7"/>
              </a:cxn>
            </a:cxnLst>
            <a:rect l="0" t="0" r="r" b="b"/>
            <a:pathLst>
              <a:path w="2208" h="576">
                <a:moveTo>
                  <a:pt x="2208" y="0"/>
                </a:moveTo>
                <a:cubicBezTo>
                  <a:pt x="1556" y="240"/>
                  <a:pt x="904" y="480"/>
                  <a:pt x="576" y="528"/>
                </a:cubicBezTo>
                <a:cubicBezTo>
                  <a:pt x="248" y="576"/>
                  <a:pt x="336" y="320"/>
                  <a:pt x="240" y="288"/>
                </a:cubicBezTo>
                <a:cubicBezTo>
                  <a:pt x="144" y="256"/>
                  <a:pt x="72" y="296"/>
                  <a:pt x="0" y="336"/>
                </a:cubicBezTo>
              </a:path>
            </a:pathLst>
          </a:custGeom>
          <a:noFill/>
          <a:ln w="25400" cap="rnd" cmpd="sng">
            <a:solidFill>
              <a:schemeClr val="tx1"/>
            </a:solidFill>
            <a:prstDash val="sysDot"/>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91" name="Text Box 43"/>
          <p:cNvSpPr txBox="1">
            <a:spLocks noChangeArrowheads="1"/>
          </p:cNvSpPr>
          <p:nvPr/>
        </p:nvSpPr>
        <p:spPr bwMode="auto">
          <a:xfrm>
            <a:off x="1447800" y="2057400"/>
            <a:ext cx="128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Print(19)</a:t>
            </a:r>
          </a:p>
        </p:txBody>
      </p:sp>
    </p:spTree>
    <p:extLst>
      <p:ext uri="{BB962C8B-B14F-4D97-AF65-F5344CB8AC3E}">
        <p14:creationId xmlns:p14="http://schemas.microsoft.com/office/powerpoint/2010/main" val="4230945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US" altLang="en-US"/>
              <a:t>Example I</a:t>
            </a:r>
          </a:p>
        </p:txBody>
      </p:sp>
      <p:sp>
        <p:nvSpPr>
          <p:cNvPr id="820228" name="Oval 4"/>
          <p:cNvSpPr>
            <a:spLocks noChangeArrowheads="1"/>
          </p:cNvSpPr>
          <p:nvPr/>
        </p:nvSpPr>
        <p:spPr bwMode="auto">
          <a:xfrm>
            <a:off x="1905000" y="56388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29" name="Text Box 5"/>
          <p:cNvSpPr txBox="1">
            <a:spLocks noChangeArrowheads="1"/>
          </p:cNvSpPr>
          <p:nvPr/>
        </p:nvSpPr>
        <p:spPr bwMode="auto">
          <a:xfrm>
            <a:off x="1916113" y="5683250"/>
            <a:ext cx="10556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digit</a:t>
            </a:r>
          </a:p>
          <a:p>
            <a:r>
              <a:rPr lang="en-US" altLang="en-US" sz="1800" i="1"/>
              <a:t>lexval =3</a:t>
            </a:r>
          </a:p>
        </p:txBody>
      </p:sp>
      <p:sp>
        <p:nvSpPr>
          <p:cNvPr id="820230" name="Oval 6"/>
          <p:cNvSpPr>
            <a:spLocks noChangeArrowheads="1"/>
          </p:cNvSpPr>
          <p:nvPr/>
        </p:nvSpPr>
        <p:spPr bwMode="auto">
          <a:xfrm>
            <a:off x="4637088" y="567055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31" name="Text Box 7"/>
          <p:cNvSpPr txBox="1">
            <a:spLocks noChangeArrowheads="1"/>
          </p:cNvSpPr>
          <p:nvPr/>
        </p:nvSpPr>
        <p:spPr bwMode="auto">
          <a:xfrm>
            <a:off x="4648200" y="5715000"/>
            <a:ext cx="10556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digit</a:t>
            </a:r>
          </a:p>
          <a:p>
            <a:r>
              <a:rPr lang="en-US" altLang="en-US" sz="1800" i="1"/>
              <a:t>lexval =5</a:t>
            </a:r>
          </a:p>
        </p:txBody>
      </p:sp>
      <p:sp>
        <p:nvSpPr>
          <p:cNvPr id="820232" name="Oval 8"/>
          <p:cNvSpPr>
            <a:spLocks noChangeArrowheads="1"/>
          </p:cNvSpPr>
          <p:nvPr/>
        </p:nvSpPr>
        <p:spPr bwMode="auto">
          <a:xfrm>
            <a:off x="7162800" y="56388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33" name="Text Box 9"/>
          <p:cNvSpPr txBox="1">
            <a:spLocks noChangeArrowheads="1"/>
          </p:cNvSpPr>
          <p:nvPr/>
        </p:nvSpPr>
        <p:spPr bwMode="auto">
          <a:xfrm>
            <a:off x="7173913" y="5683250"/>
            <a:ext cx="10556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digit</a:t>
            </a:r>
          </a:p>
          <a:p>
            <a:r>
              <a:rPr lang="en-US" altLang="en-US" sz="1800" i="1"/>
              <a:t>lexval =4</a:t>
            </a:r>
          </a:p>
        </p:txBody>
      </p:sp>
      <p:sp>
        <p:nvSpPr>
          <p:cNvPr id="820234" name="Oval 10"/>
          <p:cNvSpPr>
            <a:spLocks noChangeArrowheads="1"/>
          </p:cNvSpPr>
          <p:nvPr/>
        </p:nvSpPr>
        <p:spPr bwMode="auto">
          <a:xfrm>
            <a:off x="1905000" y="47244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38" name="Text Box 14"/>
          <p:cNvSpPr txBox="1">
            <a:spLocks noChangeArrowheads="1"/>
          </p:cNvSpPr>
          <p:nvPr/>
        </p:nvSpPr>
        <p:spPr bwMode="auto">
          <a:xfrm>
            <a:off x="1922463" y="476567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=3</a:t>
            </a:r>
          </a:p>
        </p:txBody>
      </p:sp>
      <p:sp>
        <p:nvSpPr>
          <p:cNvPr id="820239" name="Oval 15"/>
          <p:cNvSpPr>
            <a:spLocks noChangeArrowheads="1"/>
          </p:cNvSpPr>
          <p:nvPr/>
        </p:nvSpPr>
        <p:spPr bwMode="auto">
          <a:xfrm>
            <a:off x="4572000" y="47244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40" name="Text Box 16"/>
          <p:cNvSpPr txBox="1">
            <a:spLocks noChangeArrowheads="1"/>
          </p:cNvSpPr>
          <p:nvPr/>
        </p:nvSpPr>
        <p:spPr bwMode="auto">
          <a:xfrm>
            <a:off x="4589463" y="476567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=5</a:t>
            </a:r>
          </a:p>
        </p:txBody>
      </p:sp>
      <p:sp>
        <p:nvSpPr>
          <p:cNvPr id="820241" name="Oval 17"/>
          <p:cNvSpPr>
            <a:spLocks noChangeArrowheads="1"/>
          </p:cNvSpPr>
          <p:nvPr/>
        </p:nvSpPr>
        <p:spPr bwMode="auto">
          <a:xfrm>
            <a:off x="7162800" y="47244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42" name="Text Box 18"/>
          <p:cNvSpPr txBox="1">
            <a:spLocks noChangeArrowheads="1"/>
          </p:cNvSpPr>
          <p:nvPr/>
        </p:nvSpPr>
        <p:spPr bwMode="auto">
          <a:xfrm>
            <a:off x="7180263" y="476567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=4</a:t>
            </a:r>
          </a:p>
        </p:txBody>
      </p:sp>
      <p:sp>
        <p:nvSpPr>
          <p:cNvPr id="820243" name="Oval 19"/>
          <p:cNvSpPr>
            <a:spLocks noChangeArrowheads="1"/>
          </p:cNvSpPr>
          <p:nvPr/>
        </p:nvSpPr>
        <p:spPr bwMode="auto">
          <a:xfrm>
            <a:off x="2286000" y="38862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44" name="Text Box 20"/>
          <p:cNvSpPr txBox="1">
            <a:spLocks noChangeArrowheads="1"/>
          </p:cNvSpPr>
          <p:nvPr/>
        </p:nvSpPr>
        <p:spPr bwMode="auto">
          <a:xfrm>
            <a:off x="2303463" y="392747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=3</a:t>
            </a:r>
          </a:p>
        </p:txBody>
      </p:sp>
      <p:sp>
        <p:nvSpPr>
          <p:cNvPr id="820245" name="Oval 21"/>
          <p:cNvSpPr>
            <a:spLocks noChangeArrowheads="1"/>
          </p:cNvSpPr>
          <p:nvPr/>
        </p:nvSpPr>
        <p:spPr bwMode="auto">
          <a:xfrm>
            <a:off x="3717925" y="3124200"/>
            <a:ext cx="1311275"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46" name="Text Box 22"/>
          <p:cNvSpPr txBox="1">
            <a:spLocks noChangeArrowheads="1"/>
          </p:cNvSpPr>
          <p:nvPr/>
        </p:nvSpPr>
        <p:spPr bwMode="auto">
          <a:xfrm>
            <a:off x="3735388" y="3165475"/>
            <a:ext cx="103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=15</a:t>
            </a:r>
          </a:p>
        </p:txBody>
      </p:sp>
      <p:sp>
        <p:nvSpPr>
          <p:cNvPr id="820247" name="Oval 23"/>
          <p:cNvSpPr>
            <a:spLocks noChangeArrowheads="1"/>
          </p:cNvSpPr>
          <p:nvPr/>
        </p:nvSpPr>
        <p:spPr bwMode="auto">
          <a:xfrm>
            <a:off x="6689725" y="38100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48" name="Text Box 24"/>
          <p:cNvSpPr txBox="1">
            <a:spLocks noChangeArrowheads="1"/>
          </p:cNvSpPr>
          <p:nvPr/>
        </p:nvSpPr>
        <p:spPr bwMode="auto">
          <a:xfrm>
            <a:off x="6707188" y="385127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=4</a:t>
            </a:r>
          </a:p>
        </p:txBody>
      </p:sp>
      <p:sp>
        <p:nvSpPr>
          <p:cNvPr id="820249" name="Oval 25"/>
          <p:cNvSpPr>
            <a:spLocks noChangeArrowheads="1"/>
          </p:cNvSpPr>
          <p:nvPr/>
        </p:nvSpPr>
        <p:spPr bwMode="auto">
          <a:xfrm>
            <a:off x="5318125" y="2286000"/>
            <a:ext cx="1311275"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50" name="Text Box 26"/>
          <p:cNvSpPr txBox="1">
            <a:spLocks noChangeArrowheads="1"/>
          </p:cNvSpPr>
          <p:nvPr/>
        </p:nvSpPr>
        <p:spPr bwMode="auto">
          <a:xfrm>
            <a:off x="5335588" y="2327275"/>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 </a:t>
            </a:r>
            <a:r>
              <a:rPr lang="en-US" altLang="en-US" i="1">
                <a:solidFill>
                  <a:schemeClr val="tx1"/>
                </a:solidFill>
              </a:rPr>
              <a:t>val</a:t>
            </a:r>
            <a:r>
              <a:rPr lang="en-US" altLang="en-US">
                <a:solidFill>
                  <a:schemeClr val="tx1"/>
                </a:solidFill>
              </a:rPr>
              <a:t>=19</a:t>
            </a:r>
          </a:p>
        </p:txBody>
      </p:sp>
      <p:sp>
        <p:nvSpPr>
          <p:cNvPr id="820251" name="Oval 27"/>
          <p:cNvSpPr>
            <a:spLocks noChangeArrowheads="1"/>
          </p:cNvSpPr>
          <p:nvPr/>
        </p:nvSpPr>
        <p:spPr bwMode="auto">
          <a:xfrm>
            <a:off x="5334000" y="1219200"/>
            <a:ext cx="1311275"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53" name="Line 29"/>
          <p:cNvSpPr>
            <a:spLocks noChangeShapeType="1"/>
          </p:cNvSpPr>
          <p:nvPr/>
        </p:nvSpPr>
        <p:spPr bwMode="auto">
          <a:xfrm>
            <a:off x="2438400" y="5334000"/>
            <a:ext cx="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54" name="Line 30"/>
          <p:cNvSpPr>
            <a:spLocks noChangeShapeType="1"/>
          </p:cNvSpPr>
          <p:nvPr/>
        </p:nvSpPr>
        <p:spPr bwMode="auto">
          <a:xfrm flipH="1">
            <a:off x="2590800" y="4495800"/>
            <a:ext cx="152400" cy="2286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55" name="Line 31"/>
          <p:cNvSpPr>
            <a:spLocks noChangeShapeType="1"/>
          </p:cNvSpPr>
          <p:nvPr/>
        </p:nvSpPr>
        <p:spPr bwMode="auto">
          <a:xfrm flipH="1">
            <a:off x="3276600" y="3733800"/>
            <a:ext cx="762000" cy="2286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57" name="Line 33"/>
          <p:cNvSpPr>
            <a:spLocks noChangeShapeType="1"/>
          </p:cNvSpPr>
          <p:nvPr/>
        </p:nvSpPr>
        <p:spPr bwMode="auto">
          <a:xfrm>
            <a:off x="4572000" y="3733800"/>
            <a:ext cx="381000" cy="9906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58" name="Line 34"/>
          <p:cNvSpPr>
            <a:spLocks noChangeShapeType="1"/>
          </p:cNvSpPr>
          <p:nvPr/>
        </p:nvSpPr>
        <p:spPr bwMode="auto">
          <a:xfrm>
            <a:off x="5105400" y="5334000"/>
            <a:ext cx="762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59" name="Line 35"/>
          <p:cNvSpPr>
            <a:spLocks noChangeShapeType="1"/>
          </p:cNvSpPr>
          <p:nvPr/>
        </p:nvSpPr>
        <p:spPr bwMode="auto">
          <a:xfrm flipH="1">
            <a:off x="4648200" y="2743200"/>
            <a:ext cx="762000" cy="3810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60" name="Line 36"/>
          <p:cNvSpPr>
            <a:spLocks noChangeShapeType="1"/>
          </p:cNvSpPr>
          <p:nvPr/>
        </p:nvSpPr>
        <p:spPr bwMode="auto">
          <a:xfrm>
            <a:off x="6324600" y="2819400"/>
            <a:ext cx="914400" cy="9906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61" name="Line 37"/>
          <p:cNvSpPr>
            <a:spLocks noChangeShapeType="1"/>
          </p:cNvSpPr>
          <p:nvPr/>
        </p:nvSpPr>
        <p:spPr bwMode="auto">
          <a:xfrm>
            <a:off x="7467600" y="4419600"/>
            <a:ext cx="1524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62" name="Line 38"/>
          <p:cNvSpPr>
            <a:spLocks noChangeShapeType="1"/>
          </p:cNvSpPr>
          <p:nvPr/>
        </p:nvSpPr>
        <p:spPr bwMode="auto">
          <a:xfrm>
            <a:off x="7696200" y="5334000"/>
            <a:ext cx="762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65" name="Line 41"/>
          <p:cNvSpPr>
            <a:spLocks noChangeShapeType="1"/>
          </p:cNvSpPr>
          <p:nvPr/>
        </p:nvSpPr>
        <p:spPr bwMode="auto">
          <a:xfrm>
            <a:off x="5943600" y="1828800"/>
            <a:ext cx="0" cy="4572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67" name="Text Box 43"/>
          <p:cNvSpPr txBox="1">
            <a:spLocks noChangeArrowheads="1"/>
          </p:cNvSpPr>
          <p:nvPr/>
        </p:nvSpPr>
        <p:spPr bwMode="auto">
          <a:xfrm>
            <a:off x="5486400" y="1295400"/>
            <a:ext cx="106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dummy</a:t>
            </a:r>
            <a:endParaRPr lang="en-US" altLang="en-US"/>
          </a:p>
        </p:txBody>
      </p:sp>
    </p:spTree>
    <p:extLst>
      <p:ext uri="{BB962C8B-B14F-4D97-AF65-F5344CB8AC3E}">
        <p14:creationId xmlns:p14="http://schemas.microsoft.com/office/powerpoint/2010/main" val="169990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209550" y="0"/>
            <a:ext cx="8229600" cy="1143000"/>
          </a:xfrm>
        </p:spPr>
        <p:txBody>
          <a:bodyPr/>
          <a:lstStyle/>
          <a:p>
            <a:r>
              <a:rPr lang="en-US" altLang="en-US"/>
              <a:t>Example II</a:t>
            </a:r>
          </a:p>
        </p:txBody>
      </p:sp>
      <p:sp>
        <p:nvSpPr>
          <p:cNvPr id="823300" name="Oval 4"/>
          <p:cNvSpPr>
            <a:spLocks noChangeArrowheads="1"/>
          </p:cNvSpPr>
          <p:nvPr/>
        </p:nvSpPr>
        <p:spPr bwMode="auto">
          <a:xfrm>
            <a:off x="1905000" y="56388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01" name="Oval 5"/>
          <p:cNvSpPr>
            <a:spLocks noChangeArrowheads="1"/>
          </p:cNvSpPr>
          <p:nvPr/>
        </p:nvSpPr>
        <p:spPr bwMode="auto">
          <a:xfrm>
            <a:off x="5175250" y="567055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02" name="Text Box 6"/>
          <p:cNvSpPr txBox="1">
            <a:spLocks noChangeArrowheads="1"/>
          </p:cNvSpPr>
          <p:nvPr/>
        </p:nvSpPr>
        <p:spPr bwMode="auto">
          <a:xfrm>
            <a:off x="5186363" y="5715000"/>
            <a:ext cx="1062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id</a:t>
            </a:r>
          </a:p>
          <a:p>
            <a:r>
              <a:rPr lang="en-US" altLang="en-US" sz="1800" i="1"/>
              <a:t>entry=</a:t>
            </a:r>
            <a:r>
              <a:rPr lang="en-US" altLang="en-US" sz="1800"/>
              <a:t>id</a:t>
            </a:r>
            <a:r>
              <a:rPr lang="en-US" altLang="en-US" sz="1800" baseline="-25000"/>
              <a:t>2</a:t>
            </a:r>
            <a:endParaRPr lang="en-US" altLang="en-US" sz="1800"/>
          </a:p>
        </p:txBody>
      </p:sp>
      <p:sp>
        <p:nvSpPr>
          <p:cNvPr id="823303" name="Oval 7"/>
          <p:cNvSpPr>
            <a:spLocks noChangeArrowheads="1"/>
          </p:cNvSpPr>
          <p:nvPr/>
        </p:nvSpPr>
        <p:spPr bwMode="auto">
          <a:xfrm>
            <a:off x="7162800" y="56388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04" name="Text Box 8"/>
          <p:cNvSpPr txBox="1">
            <a:spLocks noChangeArrowheads="1"/>
          </p:cNvSpPr>
          <p:nvPr/>
        </p:nvSpPr>
        <p:spPr bwMode="auto">
          <a:xfrm>
            <a:off x="7173913" y="5683250"/>
            <a:ext cx="1062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id</a:t>
            </a:r>
          </a:p>
          <a:p>
            <a:r>
              <a:rPr lang="en-US" altLang="en-US" sz="1800" i="1"/>
              <a:t>entry=</a:t>
            </a:r>
            <a:r>
              <a:rPr lang="en-US" altLang="en-US" sz="1800"/>
              <a:t>id</a:t>
            </a:r>
            <a:r>
              <a:rPr lang="en-US" altLang="en-US" sz="1800" baseline="-25000"/>
              <a:t>3</a:t>
            </a:r>
          </a:p>
        </p:txBody>
      </p:sp>
      <p:sp>
        <p:nvSpPr>
          <p:cNvPr id="823305" name="Oval 9"/>
          <p:cNvSpPr>
            <a:spLocks noChangeArrowheads="1"/>
          </p:cNvSpPr>
          <p:nvPr/>
        </p:nvSpPr>
        <p:spPr bwMode="auto">
          <a:xfrm>
            <a:off x="3810000" y="44196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06" name="Text Box 10"/>
          <p:cNvSpPr txBox="1">
            <a:spLocks noChangeArrowheads="1"/>
          </p:cNvSpPr>
          <p:nvPr/>
        </p:nvSpPr>
        <p:spPr bwMode="auto">
          <a:xfrm>
            <a:off x="6521450" y="579120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t>
            </a:r>
          </a:p>
        </p:txBody>
      </p:sp>
      <p:sp>
        <p:nvSpPr>
          <p:cNvPr id="823307" name="Text Box 11"/>
          <p:cNvSpPr txBox="1">
            <a:spLocks noChangeArrowheads="1"/>
          </p:cNvSpPr>
          <p:nvPr/>
        </p:nvSpPr>
        <p:spPr bwMode="auto">
          <a:xfrm>
            <a:off x="3962400" y="4432300"/>
            <a:ext cx="833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L</a:t>
            </a:r>
          </a:p>
          <a:p>
            <a:r>
              <a:rPr lang="en-US" altLang="en-US" sz="1800" i="1">
                <a:solidFill>
                  <a:schemeClr val="tx1"/>
                </a:solidFill>
              </a:rPr>
              <a:t>in</a:t>
            </a:r>
            <a:r>
              <a:rPr lang="en-US" altLang="en-US" sz="1800">
                <a:solidFill>
                  <a:schemeClr val="tx1"/>
                </a:solidFill>
              </a:rPr>
              <a:t>=real</a:t>
            </a:r>
          </a:p>
        </p:txBody>
      </p:sp>
      <p:sp>
        <p:nvSpPr>
          <p:cNvPr id="823308" name="Text Box 12"/>
          <p:cNvSpPr txBox="1">
            <a:spLocks noChangeArrowheads="1"/>
          </p:cNvSpPr>
          <p:nvPr/>
        </p:nvSpPr>
        <p:spPr bwMode="auto">
          <a:xfrm>
            <a:off x="2608263" y="3581400"/>
            <a:ext cx="1049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T</a:t>
            </a:r>
          </a:p>
          <a:p>
            <a:r>
              <a:rPr lang="en-US" altLang="en-US" sz="1800">
                <a:solidFill>
                  <a:schemeClr val="tx1"/>
                </a:solidFill>
              </a:rPr>
              <a:t>type=real</a:t>
            </a:r>
          </a:p>
        </p:txBody>
      </p:sp>
      <p:sp>
        <p:nvSpPr>
          <p:cNvPr id="823309" name="Oval 13"/>
          <p:cNvSpPr>
            <a:spLocks noChangeArrowheads="1"/>
          </p:cNvSpPr>
          <p:nvPr/>
        </p:nvSpPr>
        <p:spPr bwMode="auto">
          <a:xfrm>
            <a:off x="5334000" y="1219200"/>
            <a:ext cx="1311275"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10" name="Text Box 14"/>
          <p:cNvSpPr txBox="1">
            <a:spLocks noChangeArrowheads="1"/>
          </p:cNvSpPr>
          <p:nvPr/>
        </p:nvSpPr>
        <p:spPr bwMode="auto">
          <a:xfrm>
            <a:off x="5791200" y="12954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D</a:t>
            </a:r>
          </a:p>
        </p:txBody>
      </p:sp>
      <p:sp>
        <p:nvSpPr>
          <p:cNvPr id="823311" name="Line 15"/>
          <p:cNvSpPr>
            <a:spLocks noChangeShapeType="1"/>
          </p:cNvSpPr>
          <p:nvPr/>
        </p:nvSpPr>
        <p:spPr bwMode="auto">
          <a:xfrm flipH="1">
            <a:off x="3962400" y="5181600"/>
            <a:ext cx="152400" cy="4572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12" name="Line 16"/>
          <p:cNvSpPr>
            <a:spLocks noChangeShapeType="1"/>
          </p:cNvSpPr>
          <p:nvPr/>
        </p:nvSpPr>
        <p:spPr bwMode="auto">
          <a:xfrm flipH="1">
            <a:off x="4419600" y="3962400"/>
            <a:ext cx="304800" cy="4572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13" name="Line 17"/>
          <p:cNvSpPr>
            <a:spLocks noChangeShapeType="1"/>
          </p:cNvSpPr>
          <p:nvPr/>
        </p:nvSpPr>
        <p:spPr bwMode="auto">
          <a:xfrm>
            <a:off x="5334000" y="4038600"/>
            <a:ext cx="533400" cy="16764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14" name="Line 18"/>
          <p:cNvSpPr>
            <a:spLocks noChangeShapeType="1"/>
          </p:cNvSpPr>
          <p:nvPr/>
        </p:nvSpPr>
        <p:spPr bwMode="auto">
          <a:xfrm flipH="1">
            <a:off x="5257800" y="2743200"/>
            <a:ext cx="533400" cy="5334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15" name="Line 19"/>
          <p:cNvSpPr>
            <a:spLocks noChangeShapeType="1"/>
          </p:cNvSpPr>
          <p:nvPr/>
        </p:nvSpPr>
        <p:spPr bwMode="auto">
          <a:xfrm>
            <a:off x="6096000" y="2895600"/>
            <a:ext cx="533400" cy="30480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16" name="Line 20"/>
          <p:cNvSpPr>
            <a:spLocks noChangeShapeType="1"/>
          </p:cNvSpPr>
          <p:nvPr/>
        </p:nvSpPr>
        <p:spPr bwMode="auto">
          <a:xfrm>
            <a:off x="6400800" y="2895600"/>
            <a:ext cx="1371600" cy="27432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17" name="Line 21"/>
          <p:cNvSpPr>
            <a:spLocks noChangeShapeType="1"/>
          </p:cNvSpPr>
          <p:nvPr/>
        </p:nvSpPr>
        <p:spPr bwMode="auto">
          <a:xfrm flipH="1">
            <a:off x="4876800" y="4114800"/>
            <a:ext cx="152400" cy="18288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18" name="Line 22"/>
          <p:cNvSpPr>
            <a:spLocks noChangeShapeType="1"/>
          </p:cNvSpPr>
          <p:nvPr/>
        </p:nvSpPr>
        <p:spPr bwMode="auto">
          <a:xfrm>
            <a:off x="6172200" y="1828800"/>
            <a:ext cx="0" cy="2286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19" name="Text Box 23"/>
          <p:cNvSpPr txBox="1">
            <a:spLocks noChangeArrowheads="1"/>
          </p:cNvSpPr>
          <p:nvPr/>
        </p:nvSpPr>
        <p:spPr bwMode="auto">
          <a:xfrm>
            <a:off x="2178050" y="59436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real</a:t>
            </a:r>
            <a:endParaRPr lang="en-US" altLang="en-US" sz="1800" b="1" baseline="-25000"/>
          </a:p>
        </p:txBody>
      </p:sp>
      <p:sp>
        <p:nvSpPr>
          <p:cNvPr id="823320" name="Oval 24"/>
          <p:cNvSpPr>
            <a:spLocks noChangeArrowheads="1"/>
          </p:cNvSpPr>
          <p:nvPr/>
        </p:nvSpPr>
        <p:spPr bwMode="auto">
          <a:xfrm>
            <a:off x="3581400" y="56388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21" name="Text Box 25"/>
          <p:cNvSpPr txBox="1">
            <a:spLocks noChangeArrowheads="1"/>
          </p:cNvSpPr>
          <p:nvPr/>
        </p:nvSpPr>
        <p:spPr bwMode="auto">
          <a:xfrm>
            <a:off x="3581400" y="5715000"/>
            <a:ext cx="1062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id</a:t>
            </a:r>
          </a:p>
          <a:p>
            <a:r>
              <a:rPr lang="en-US" altLang="en-US" sz="1800" i="1"/>
              <a:t>entry=</a:t>
            </a:r>
            <a:r>
              <a:rPr lang="en-US" altLang="en-US" sz="1800"/>
              <a:t>id</a:t>
            </a:r>
            <a:r>
              <a:rPr lang="en-US" altLang="en-US" sz="1800" baseline="-25000"/>
              <a:t>1</a:t>
            </a:r>
          </a:p>
        </p:txBody>
      </p:sp>
      <p:sp>
        <p:nvSpPr>
          <p:cNvPr id="823322" name="Text Box 26"/>
          <p:cNvSpPr txBox="1">
            <a:spLocks noChangeArrowheads="1"/>
          </p:cNvSpPr>
          <p:nvPr/>
        </p:nvSpPr>
        <p:spPr bwMode="auto">
          <a:xfrm>
            <a:off x="4724400" y="579120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t>
            </a:r>
          </a:p>
        </p:txBody>
      </p:sp>
      <p:sp>
        <p:nvSpPr>
          <p:cNvPr id="823323" name="Oval 27"/>
          <p:cNvSpPr>
            <a:spLocks noChangeArrowheads="1"/>
          </p:cNvSpPr>
          <p:nvPr/>
        </p:nvSpPr>
        <p:spPr bwMode="auto">
          <a:xfrm>
            <a:off x="4572000" y="32766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24" name="Text Box 28"/>
          <p:cNvSpPr txBox="1">
            <a:spLocks noChangeArrowheads="1"/>
          </p:cNvSpPr>
          <p:nvPr/>
        </p:nvSpPr>
        <p:spPr bwMode="auto">
          <a:xfrm>
            <a:off x="4724400" y="3289300"/>
            <a:ext cx="833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L</a:t>
            </a:r>
          </a:p>
          <a:p>
            <a:r>
              <a:rPr lang="en-US" altLang="en-US" sz="1800" i="1">
                <a:solidFill>
                  <a:schemeClr val="tx1"/>
                </a:solidFill>
              </a:rPr>
              <a:t>in</a:t>
            </a:r>
            <a:r>
              <a:rPr lang="en-US" altLang="en-US" sz="1800">
                <a:solidFill>
                  <a:schemeClr val="tx1"/>
                </a:solidFill>
              </a:rPr>
              <a:t>=real</a:t>
            </a:r>
          </a:p>
        </p:txBody>
      </p:sp>
      <p:sp>
        <p:nvSpPr>
          <p:cNvPr id="823325" name="Oval 29"/>
          <p:cNvSpPr>
            <a:spLocks noChangeArrowheads="1"/>
          </p:cNvSpPr>
          <p:nvPr/>
        </p:nvSpPr>
        <p:spPr bwMode="auto">
          <a:xfrm>
            <a:off x="5638800" y="20447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26" name="Text Box 30"/>
          <p:cNvSpPr txBox="1">
            <a:spLocks noChangeArrowheads="1"/>
          </p:cNvSpPr>
          <p:nvPr/>
        </p:nvSpPr>
        <p:spPr bwMode="auto">
          <a:xfrm>
            <a:off x="5791200" y="2057400"/>
            <a:ext cx="833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L</a:t>
            </a:r>
          </a:p>
          <a:p>
            <a:r>
              <a:rPr lang="en-US" altLang="en-US" sz="1800" i="1">
                <a:solidFill>
                  <a:schemeClr val="tx1"/>
                </a:solidFill>
              </a:rPr>
              <a:t>in</a:t>
            </a:r>
            <a:r>
              <a:rPr lang="en-US" altLang="en-US" sz="1800">
                <a:solidFill>
                  <a:schemeClr val="tx1"/>
                </a:solidFill>
              </a:rPr>
              <a:t>=real</a:t>
            </a:r>
          </a:p>
        </p:txBody>
      </p:sp>
      <p:sp>
        <p:nvSpPr>
          <p:cNvPr id="823327" name="Oval 31"/>
          <p:cNvSpPr>
            <a:spLocks noChangeArrowheads="1"/>
          </p:cNvSpPr>
          <p:nvPr/>
        </p:nvSpPr>
        <p:spPr bwMode="auto">
          <a:xfrm>
            <a:off x="2590800" y="35052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28" name="Line 32"/>
          <p:cNvSpPr>
            <a:spLocks noChangeShapeType="1"/>
          </p:cNvSpPr>
          <p:nvPr/>
        </p:nvSpPr>
        <p:spPr bwMode="auto">
          <a:xfrm flipH="1">
            <a:off x="3352800" y="1676400"/>
            <a:ext cx="2057400" cy="19050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29" name="Line 33"/>
          <p:cNvSpPr>
            <a:spLocks noChangeShapeType="1"/>
          </p:cNvSpPr>
          <p:nvPr/>
        </p:nvSpPr>
        <p:spPr bwMode="auto">
          <a:xfrm flipH="1">
            <a:off x="2514600" y="4343400"/>
            <a:ext cx="457200" cy="129540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30" name="Text Box 34"/>
          <p:cNvSpPr txBox="1">
            <a:spLocks noChangeArrowheads="1"/>
          </p:cNvSpPr>
          <p:nvPr/>
        </p:nvSpPr>
        <p:spPr bwMode="auto">
          <a:xfrm>
            <a:off x="7543800" y="4006850"/>
            <a:ext cx="1550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addtype(id</a:t>
            </a:r>
            <a:r>
              <a:rPr lang="en-US" altLang="en-US" sz="1600" baseline="-25000"/>
              <a:t>1</a:t>
            </a:r>
            <a:r>
              <a:rPr lang="en-US" altLang="en-US" sz="1600"/>
              <a:t>,real)</a:t>
            </a:r>
          </a:p>
        </p:txBody>
      </p:sp>
      <p:sp>
        <p:nvSpPr>
          <p:cNvPr id="823331" name="Freeform 35"/>
          <p:cNvSpPr>
            <a:spLocks/>
          </p:cNvSpPr>
          <p:nvPr/>
        </p:nvSpPr>
        <p:spPr bwMode="auto">
          <a:xfrm>
            <a:off x="4419600" y="4343400"/>
            <a:ext cx="3581400" cy="660400"/>
          </a:xfrm>
          <a:custGeom>
            <a:avLst/>
            <a:gdLst>
              <a:gd name="T0" fmla="*/ 0 w 2160"/>
              <a:gd name="T1" fmla="*/ 224 h 416"/>
              <a:gd name="T2" fmla="*/ 912 w 2160"/>
              <a:gd name="T3" fmla="*/ 32 h 416"/>
              <a:gd name="T4" fmla="*/ 1392 w 2160"/>
              <a:gd name="T5" fmla="*/ 416 h 416"/>
              <a:gd name="T6" fmla="*/ 2160 w 2160"/>
              <a:gd name="T7" fmla="*/ 32 h 416"/>
            </a:gdLst>
            <a:ahLst/>
            <a:cxnLst>
              <a:cxn ang="0">
                <a:pos x="T0" y="T1"/>
              </a:cxn>
              <a:cxn ang="0">
                <a:pos x="T2" y="T3"/>
              </a:cxn>
              <a:cxn ang="0">
                <a:pos x="T4" y="T5"/>
              </a:cxn>
              <a:cxn ang="0">
                <a:pos x="T6" y="T7"/>
              </a:cxn>
            </a:cxnLst>
            <a:rect l="0" t="0" r="r" b="b"/>
            <a:pathLst>
              <a:path w="2160" h="416">
                <a:moveTo>
                  <a:pt x="0" y="224"/>
                </a:moveTo>
                <a:cubicBezTo>
                  <a:pt x="340" y="112"/>
                  <a:pt x="680" y="0"/>
                  <a:pt x="912" y="32"/>
                </a:cubicBezTo>
                <a:cubicBezTo>
                  <a:pt x="1144" y="64"/>
                  <a:pt x="1184" y="416"/>
                  <a:pt x="1392" y="416"/>
                </a:cubicBezTo>
                <a:cubicBezTo>
                  <a:pt x="1600" y="416"/>
                  <a:pt x="1880" y="224"/>
                  <a:pt x="2160" y="32"/>
                </a:cubicBezTo>
              </a:path>
            </a:pathLst>
          </a:custGeom>
          <a:noFill/>
          <a:ln w="25400" cap="rnd" cmpd="sng">
            <a:solidFill>
              <a:schemeClr val="tx1"/>
            </a:solidFill>
            <a:prstDash val="sysDot"/>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32" name="Freeform 36"/>
          <p:cNvSpPr>
            <a:spLocks/>
          </p:cNvSpPr>
          <p:nvPr/>
        </p:nvSpPr>
        <p:spPr bwMode="auto">
          <a:xfrm>
            <a:off x="5334000" y="3200400"/>
            <a:ext cx="2743200" cy="381000"/>
          </a:xfrm>
          <a:custGeom>
            <a:avLst/>
            <a:gdLst>
              <a:gd name="T0" fmla="*/ 0 w 1728"/>
              <a:gd name="T1" fmla="*/ 240 h 240"/>
              <a:gd name="T2" fmla="*/ 672 w 1728"/>
              <a:gd name="T3" fmla="*/ 0 h 240"/>
              <a:gd name="T4" fmla="*/ 1200 w 1728"/>
              <a:gd name="T5" fmla="*/ 240 h 240"/>
              <a:gd name="T6" fmla="*/ 1728 w 1728"/>
              <a:gd name="T7" fmla="*/ 0 h 240"/>
            </a:gdLst>
            <a:ahLst/>
            <a:cxnLst>
              <a:cxn ang="0">
                <a:pos x="T0" y="T1"/>
              </a:cxn>
              <a:cxn ang="0">
                <a:pos x="T2" y="T3"/>
              </a:cxn>
              <a:cxn ang="0">
                <a:pos x="T4" y="T5"/>
              </a:cxn>
              <a:cxn ang="0">
                <a:pos x="T6" y="T7"/>
              </a:cxn>
            </a:cxnLst>
            <a:rect l="0" t="0" r="r" b="b"/>
            <a:pathLst>
              <a:path w="1728" h="240">
                <a:moveTo>
                  <a:pt x="0" y="240"/>
                </a:moveTo>
                <a:cubicBezTo>
                  <a:pt x="236" y="120"/>
                  <a:pt x="472" y="0"/>
                  <a:pt x="672" y="0"/>
                </a:cubicBezTo>
                <a:cubicBezTo>
                  <a:pt x="872" y="0"/>
                  <a:pt x="1024" y="240"/>
                  <a:pt x="1200" y="240"/>
                </a:cubicBezTo>
                <a:cubicBezTo>
                  <a:pt x="1376" y="240"/>
                  <a:pt x="1640" y="40"/>
                  <a:pt x="1728" y="0"/>
                </a:cubicBezTo>
              </a:path>
            </a:pathLst>
          </a:custGeom>
          <a:noFill/>
          <a:ln w="25400" cap="rnd" cmpd="sng">
            <a:solidFill>
              <a:schemeClr val="tx1"/>
            </a:solidFill>
            <a:prstDash val="sysDot"/>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33" name="Text Box 37"/>
          <p:cNvSpPr txBox="1">
            <a:spLocks noChangeArrowheads="1"/>
          </p:cNvSpPr>
          <p:nvPr/>
        </p:nvSpPr>
        <p:spPr bwMode="auto">
          <a:xfrm>
            <a:off x="7516813" y="2787650"/>
            <a:ext cx="1550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addtype(id</a:t>
            </a:r>
            <a:r>
              <a:rPr lang="en-US" altLang="en-US" sz="1600" baseline="-25000"/>
              <a:t>2</a:t>
            </a:r>
            <a:r>
              <a:rPr lang="en-US" altLang="en-US" sz="1600"/>
              <a:t>,real)</a:t>
            </a:r>
          </a:p>
        </p:txBody>
      </p:sp>
      <p:sp>
        <p:nvSpPr>
          <p:cNvPr id="823334" name="Freeform 38"/>
          <p:cNvSpPr>
            <a:spLocks/>
          </p:cNvSpPr>
          <p:nvPr/>
        </p:nvSpPr>
        <p:spPr bwMode="auto">
          <a:xfrm>
            <a:off x="6172200" y="1968500"/>
            <a:ext cx="1828800" cy="495300"/>
          </a:xfrm>
          <a:custGeom>
            <a:avLst/>
            <a:gdLst>
              <a:gd name="T0" fmla="*/ 0 w 1152"/>
              <a:gd name="T1" fmla="*/ 248 h 312"/>
              <a:gd name="T2" fmla="*/ 480 w 1152"/>
              <a:gd name="T3" fmla="*/ 8 h 312"/>
              <a:gd name="T4" fmla="*/ 720 w 1152"/>
              <a:gd name="T5" fmla="*/ 296 h 312"/>
              <a:gd name="T6" fmla="*/ 1152 w 1152"/>
              <a:gd name="T7" fmla="*/ 104 h 312"/>
            </a:gdLst>
            <a:ahLst/>
            <a:cxnLst>
              <a:cxn ang="0">
                <a:pos x="T0" y="T1"/>
              </a:cxn>
              <a:cxn ang="0">
                <a:pos x="T2" y="T3"/>
              </a:cxn>
              <a:cxn ang="0">
                <a:pos x="T4" y="T5"/>
              </a:cxn>
              <a:cxn ang="0">
                <a:pos x="T6" y="T7"/>
              </a:cxn>
            </a:cxnLst>
            <a:rect l="0" t="0" r="r" b="b"/>
            <a:pathLst>
              <a:path w="1152" h="312">
                <a:moveTo>
                  <a:pt x="0" y="248"/>
                </a:moveTo>
                <a:cubicBezTo>
                  <a:pt x="180" y="124"/>
                  <a:pt x="360" y="0"/>
                  <a:pt x="480" y="8"/>
                </a:cubicBezTo>
                <a:cubicBezTo>
                  <a:pt x="600" y="16"/>
                  <a:pt x="608" y="280"/>
                  <a:pt x="720" y="296"/>
                </a:cubicBezTo>
                <a:cubicBezTo>
                  <a:pt x="832" y="312"/>
                  <a:pt x="992" y="208"/>
                  <a:pt x="1152" y="104"/>
                </a:cubicBezTo>
              </a:path>
            </a:pathLst>
          </a:custGeom>
          <a:noFill/>
          <a:ln w="25400" cap="rnd" cmpd="sng">
            <a:solidFill>
              <a:schemeClr val="tx1"/>
            </a:solidFill>
            <a:prstDash val="sysDot"/>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35" name="Text Box 39"/>
          <p:cNvSpPr txBox="1">
            <a:spLocks noChangeArrowheads="1"/>
          </p:cNvSpPr>
          <p:nvPr/>
        </p:nvSpPr>
        <p:spPr bwMode="auto">
          <a:xfrm>
            <a:off x="7543800" y="1752600"/>
            <a:ext cx="1550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addtype(id</a:t>
            </a:r>
            <a:r>
              <a:rPr lang="en-US" altLang="en-US" sz="1600" baseline="-25000"/>
              <a:t>3</a:t>
            </a:r>
            <a:r>
              <a:rPr lang="en-US" altLang="en-US" sz="1600"/>
              <a:t>,real)</a:t>
            </a:r>
          </a:p>
        </p:txBody>
      </p:sp>
    </p:spTree>
    <p:extLst>
      <p:ext uri="{BB962C8B-B14F-4D97-AF65-F5344CB8AC3E}">
        <p14:creationId xmlns:p14="http://schemas.microsoft.com/office/powerpoint/2010/main" val="278974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743200"/>
            <a:ext cx="9601200" cy="3382963"/>
          </a:xfrm>
        </p:spPr>
        <p:txBody>
          <a:bodyPr/>
          <a:lstStyle/>
          <a:p>
            <a:r>
              <a:rPr lang="en-US" dirty="0" smtClean="0"/>
              <a:t>Input string </a:t>
            </a:r>
            <a:r>
              <a:rPr lang="en-US" dirty="0" smtClean="0">
                <a:sym typeface="Wingdings" panose="05000000000000000000" pitchFamily="2" charset="2"/>
              </a:rPr>
              <a:t> parse tree dependency graph evaluation order for semantic rules</a:t>
            </a:r>
            <a:endParaRPr lang="en-US" dirty="0"/>
          </a:p>
        </p:txBody>
      </p:sp>
    </p:spTree>
    <p:extLst>
      <p:ext uri="{BB962C8B-B14F-4D97-AF65-F5344CB8AC3E}">
        <p14:creationId xmlns:p14="http://schemas.microsoft.com/office/powerpoint/2010/main" val="3927589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r>
              <a:rPr lang="en-US" altLang="en-US"/>
              <a:t>Example II</a:t>
            </a:r>
          </a:p>
        </p:txBody>
      </p:sp>
      <p:sp>
        <p:nvSpPr>
          <p:cNvPr id="822277" name="Oval 5"/>
          <p:cNvSpPr>
            <a:spLocks noChangeArrowheads="1"/>
          </p:cNvSpPr>
          <p:nvPr/>
        </p:nvSpPr>
        <p:spPr bwMode="auto">
          <a:xfrm>
            <a:off x="5175250" y="567055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78" name="Text Box 6"/>
          <p:cNvSpPr txBox="1">
            <a:spLocks noChangeArrowheads="1"/>
          </p:cNvSpPr>
          <p:nvPr/>
        </p:nvSpPr>
        <p:spPr bwMode="auto">
          <a:xfrm>
            <a:off x="5186363" y="5715000"/>
            <a:ext cx="1062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id</a:t>
            </a:r>
          </a:p>
          <a:p>
            <a:r>
              <a:rPr lang="en-US" altLang="en-US" sz="1800" i="1"/>
              <a:t>entry=</a:t>
            </a:r>
            <a:r>
              <a:rPr lang="en-US" altLang="en-US" sz="1800"/>
              <a:t>id</a:t>
            </a:r>
            <a:r>
              <a:rPr lang="en-US" altLang="en-US" sz="1800" baseline="-25000"/>
              <a:t>2</a:t>
            </a:r>
            <a:endParaRPr lang="en-US" altLang="en-US" sz="1800"/>
          </a:p>
        </p:txBody>
      </p:sp>
      <p:sp>
        <p:nvSpPr>
          <p:cNvPr id="822279" name="Oval 7"/>
          <p:cNvSpPr>
            <a:spLocks noChangeArrowheads="1"/>
          </p:cNvSpPr>
          <p:nvPr/>
        </p:nvSpPr>
        <p:spPr bwMode="auto">
          <a:xfrm>
            <a:off x="7162800" y="56388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0" name="Text Box 8"/>
          <p:cNvSpPr txBox="1">
            <a:spLocks noChangeArrowheads="1"/>
          </p:cNvSpPr>
          <p:nvPr/>
        </p:nvSpPr>
        <p:spPr bwMode="auto">
          <a:xfrm>
            <a:off x="7173913" y="5683250"/>
            <a:ext cx="1062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id</a:t>
            </a:r>
          </a:p>
          <a:p>
            <a:r>
              <a:rPr lang="en-US" altLang="en-US" sz="1800" i="1"/>
              <a:t>entry=</a:t>
            </a:r>
            <a:r>
              <a:rPr lang="en-US" altLang="en-US" sz="1800"/>
              <a:t>id</a:t>
            </a:r>
            <a:r>
              <a:rPr lang="en-US" altLang="en-US" sz="1800" baseline="-25000"/>
              <a:t>3</a:t>
            </a:r>
          </a:p>
        </p:txBody>
      </p:sp>
      <p:sp>
        <p:nvSpPr>
          <p:cNvPr id="822281" name="Oval 9"/>
          <p:cNvSpPr>
            <a:spLocks noChangeArrowheads="1"/>
          </p:cNvSpPr>
          <p:nvPr/>
        </p:nvSpPr>
        <p:spPr bwMode="auto">
          <a:xfrm>
            <a:off x="3810000" y="44196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3" name="Text Box 11"/>
          <p:cNvSpPr txBox="1">
            <a:spLocks noChangeArrowheads="1"/>
          </p:cNvSpPr>
          <p:nvPr/>
        </p:nvSpPr>
        <p:spPr bwMode="auto">
          <a:xfrm>
            <a:off x="3962400" y="4432300"/>
            <a:ext cx="8445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1"/>
                </a:solidFill>
              </a:rPr>
              <a:t>in</a:t>
            </a:r>
            <a:r>
              <a:rPr lang="en-US" altLang="en-US" sz="1800">
                <a:solidFill>
                  <a:schemeClr val="tx1"/>
                </a:solidFill>
              </a:rPr>
              <a:t>=real</a:t>
            </a:r>
            <a:endParaRPr lang="en-US" altLang="en-US" sz="1800" i="1">
              <a:solidFill>
                <a:schemeClr val="tx1"/>
              </a:solidFill>
            </a:endParaRPr>
          </a:p>
          <a:p>
            <a:r>
              <a:rPr lang="en-US" altLang="en-US" sz="1800" i="1">
                <a:solidFill>
                  <a:schemeClr val="tx1"/>
                </a:solidFill>
              </a:rPr>
              <a:t>dummy</a:t>
            </a:r>
          </a:p>
          <a:p>
            <a:endParaRPr lang="en-US" altLang="en-US" sz="1800">
              <a:solidFill>
                <a:schemeClr val="tx1"/>
              </a:solidFill>
            </a:endParaRPr>
          </a:p>
        </p:txBody>
      </p:sp>
      <p:sp>
        <p:nvSpPr>
          <p:cNvPr id="822284" name="Text Box 12"/>
          <p:cNvSpPr txBox="1">
            <a:spLocks noChangeArrowheads="1"/>
          </p:cNvSpPr>
          <p:nvPr/>
        </p:nvSpPr>
        <p:spPr bwMode="auto">
          <a:xfrm>
            <a:off x="2608263" y="3581400"/>
            <a:ext cx="1049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rPr>
              <a:t>T</a:t>
            </a:r>
          </a:p>
          <a:p>
            <a:r>
              <a:rPr lang="en-US" altLang="en-US" sz="1800">
                <a:solidFill>
                  <a:schemeClr val="tx1"/>
                </a:solidFill>
              </a:rPr>
              <a:t>type=real</a:t>
            </a:r>
          </a:p>
        </p:txBody>
      </p:sp>
      <p:sp>
        <p:nvSpPr>
          <p:cNvPr id="822296" name="Oval 24"/>
          <p:cNvSpPr>
            <a:spLocks noChangeArrowheads="1"/>
          </p:cNvSpPr>
          <p:nvPr/>
        </p:nvSpPr>
        <p:spPr bwMode="auto">
          <a:xfrm>
            <a:off x="3581400" y="56388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97" name="Text Box 25"/>
          <p:cNvSpPr txBox="1">
            <a:spLocks noChangeArrowheads="1"/>
          </p:cNvSpPr>
          <p:nvPr/>
        </p:nvSpPr>
        <p:spPr bwMode="auto">
          <a:xfrm>
            <a:off x="3581400" y="5715000"/>
            <a:ext cx="1062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id</a:t>
            </a:r>
          </a:p>
          <a:p>
            <a:r>
              <a:rPr lang="en-US" altLang="en-US" sz="1800" i="1"/>
              <a:t>entry=</a:t>
            </a:r>
            <a:r>
              <a:rPr lang="en-US" altLang="en-US" sz="1800"/>
              <a:t>id</a:t>
            </a:r>
            <a:r>
              <a:rPr lang="en-US" altLang="en-US" sz="1800" baseline="-25000"/>
              <a:t>1</a:t>
            </a:r>
          </a:p>
        </p:txBody>
      </p:sp>
      <p:sp>
        <p:nvSpPr>
          <p:cNvPr id="822299" name="Oval 27"/>
          <p:cNvSpPr>
            <a:spLocks noChangeArrowheads="1"/>
          </p:cNvSpPr>
          <p:nvPr/>
        </p:nvSpPr>
        <p:spPr bwMode="auto">
          <a:xfrm>
            <a:off x="4572000" y="32766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01" name="Oval 29"/>
          <p:cNvSpPr>
            <a:spLocks noChangeArrowheads="1"/>
          </p:cNvSpPr>
          <p:nvPr/>
        </p:nvSpPr>
        <p:spPr bwMode="auto">
          <a:xfrm>
            <a:off x="5638800" y="20447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03" name="Oval 31"/>
          <p:cNvSpPr>
            <a:spLocks noChangeArrowheads="1"/>
          </p:cNvSpPr>
          <p:nvPr/>
        </p:nvSpPr>
        <p:spPr bwMode="auto">
          <a:xfrm>
            <a:off x="2590800" y="35052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12" name="Line 40"/>
          <p:cNvSpPr>
            <a:spLocks noChangeShapeType="1"/>
          </p:cNvSpPr>
          <p:nvPr/>
        </p:nvSpPr>
        <p:spPr bwMode="auto">
          <a:xfrm>
            <a:off x="3810000" y="4800600"/>
            <a:ext cx="1066800" cy="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13" name="Line 41"/>
          <p:cNvSpPr>
            <a:spLocks noChangeShapeType="1"/>
          </p:cNvSpPr>
          <p:nvPr/>
        </p:nvSpPr>
        <p:spPr bwMode="auto">
          <a:xfrm>
            <a:off x="4572000" y="3657600"/>
            <a:ext cx="1066800" cy="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14" name="Line 42"/>
          <p:cNvSpPr>
            <a:spLocks noChangeShapeType="1"/>
          </p:cNvSpPr>
          <p:nvPr/>
        </p:nvSpPr>
        <p:spPr bwMode="auto">
          <a:xfrm>
            <a:off x="5638800" y="2438400"/>
            <a:ext cx="1066800" cy="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17" name="Text Box 45"/>
          <p:cNvSpPr txBox="1">
            <a:spLocks noChangeArrowheads="1"/>
          </p:cNvSpPr>
          <p:nvPr/>
        </p:nvSpPr>
        <p:spPr bwMode="auto">
          <a:xfrm>
            <a:off x="4718050" y="3276600"/>
            <a:ext cx="8445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1"/>
                </a:solidFill>
              </a:rPr>
              <a:t>in</a:t>
            </a:r>
            <a:r>
              <a:rPr lang="en-US" altLang="en-US" sz="1800">
                <a:solidFill>
                  <a:schemeClr val="tx1"/>
                </a:solidFill>
              </a:rPr>
              <a:t>=real</a:t>
            </a:r>
            <a:endParaRPr lang="en-US" altLang="en-US" sz="1800" i="1">
              <a:solidFill>
                <a:schemeClr val="tx1"/>
              </a:solidFill>
            </a:endParaRPr>
          </a:p>
          <a:p>
            <a:r>
              <a:rPr lang="en-US" altLang="en-US" sz="1800" i="1">
                <a:solidFill>
                  <a:schemeClr val="tx1"/>
                </a:solidFill>
              </a:rPr>
              <a:t>dummy</a:t>
            </a:r>
          </a:p>
          <a:p>
            <a:endParaRPr lang="en-US" altLang="en-US" sz="1800">
              <a:solidFill>
                <a:schemeClr val="tx1"/>
              </a:solidFill>
            </a:endParaRPr>
          </a:p>
        </p:txBody>
      </p:sp>
      <p:sp>
        <p:nvSpPr>
          <p:cNvPr id="822318" name="Text Box 46"/>
          <p:cNvSpPr txBox="1">
            <a:spLocks noChangeArrowheads="1"/>
          </p:cNvSpPr>
          <p:nvPr/>
        </p:nvSpPr>
        <p:spPr bwMode="auto">
          <a:xfrm>
            <a:off x="5784850" y="2057400"/>
            <a:ext cx="8445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solidFill>
                  <a:schemeClr val="tx1"/>
                </a:solidFill>
              </a:rPr>
              <a:t>in</a:t>
            </a:r>
            <a:r>
              <a:rPr lang="en-US" altLang="en-US" sz="1800">
                <a:solidFill>
                  <a:schemeClr val="tx1"/>
                </a:solidFill>
              </a:rPr>
              <a:t>=real</a:t>
            </a:r>
            <a:endParaRPr lang="en-US" altLang="en-US" sz="1800" i="1">
              <a:solidFill>
                <a:schemeClr val="tx1"/>
              </a:solidFill>
            </a:endParaRPr>
          </a:p>
          <a:p>
            <a:r>
              <a:rPr lang="en-US" altLang="en-US" sz="1800" i="1">
                <a:solidFill>
                  <a:schemeClr val="tx1"/>
                </a:solidFill>
              </a:rPr>
              <a:t>dummy</a:t>
            </a:r>
          </a:p>
          <a:p>
            <a:endParaRPr lang="en-US" altLang="en-US" sz="1800">
              <a:solidFill>
                <a:schemeClr val="tx1"/>
              </a:solidFill>
            </a:endParaRPr>
          </a:p>
        </p:txBody>
      </p:sp>
      <p:sp>
        <p:nvSpPr>
          <p:cNvPr id="822319" name="Line 47"/>
          <p:cNvSpPr>
            <a:spLocks noChangeShapeType="1"/>
          </p:cNvSpPr>
          <p:nvPr/>
        </p:nvSpPr>
        <p:spPr bwMode="auto">
          <a:xfrm flipV="1">
            <a:off x="4267200" y="5257800"/>
            <a:ext cx="76200" cy="381000"/>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0" name="Freeform 48"/>
          <p:cNvSpPr>
            <a:spLocks/>
          </p:cNvSpPr>
          <p:nvPr/>
        </p:nvSpPr>
        <p:spPr bwMode="auto">
          <a:xfrm>
            <a:off x="3365500" y="4648200"/>
            <a:ext cx="520700" cy="508000"/>
          </a:xfrm>
          <a:custGeom>
            <a:avLst/>
            <a:gdLst>
              <a:gd name="T0" fmla="*/ 328 w 328"/>
              <a:gd name="T1" fmla="*/ 0 h 320"/>
              <a:gd name="T2" fmla="*/ 40 w 328"/>
              <a:gd name="T3" fmla="*/ 48 h 320"/>
              <a:gd name="T4" fmla="*/ 88 w 328"/>
              <a:gd name="T5" fmla="*/ 288 h 320"/>
              <a:gd name="T6" fmla="*/ 328 w 328"/>
              <a:gd name="T7" fmla="*/ 240 h 320"/>
            </a:gdLst>
            <a:ahLst/>
            <a:cxnLst>
              <a:cxn ang="0">
                <a:pos x="T0" y="T1"/>
              </a:cxn>
              <a:cxn ang="0">
                <a:pos x="T2" y="T3"/>
              </a:cxn>
              <a:cxn ang="0">
                <a:pos x="T4" y="T5"/>
              </a:cxn>
              <a:cxn ang="0">
                <a:pos x="T6" y="T7"/>
              </a:cxn>
            </a:cxnLst>
            <a:rect l="0" t="0" r="r" b="b"/>
            <a:pathLst>
              <a:path w="328" h="320">
                <a:moveTo>
                  <a:pt x="328" y="0"/>
                </a:moveTo>
                <a:cubicBezTo>
                  <a:pt x="204" y="0"/>
                  <a:pt x="80" y="0"/>
                  <a:pt x="40" y="48"/>
                </a:cubicBezTo>
                <a:cubicBezTo>
                  <a:pt x="0" y="96"/>
                  <a:pt x="40" y="256"/>
                  <a:pt x="88" y="288"/>
                </a:cubicBezTo>
                <a:cubicBezTo>
                  <a:pt x="136" y="320"/>
                  <a:pt x="232" y="280"/>
                  <a:pt x="328" y="240"/>
                </a:cubicBezTo>
              </a:path>
            </a:pathLst>
          </a:custGeom>
          <a:noFill/>
          <a:ln w="571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1" name="Freeform 49"/>
          <p:cNvSpPr>
            <a:spLocks/>
          </p:cNvSpPr>
          <p:nvPr/>
        </p:nvSpPr>
        <p:spPr bwMode="auto">
          <a:xfrm>
            <a:off x="4102100" y="3378200"/>
            <a:ext cx="546100" cy="1041400"/>
          </a:xfrm>
          <a:custGeom>
            <a:avLst/>
            <a:gdLst>
              <a:gd name="T0" fmla="*/ 344 w 344"/>
              <a:gd name="T1" fmla="*/ 32 h 656"/>
              <a:gd name="T2" fmla="*/ 56 w 344"/>
              <a:gd name="T3" fmla="*/ 32 h 656"/>
              <a:gd name="T4" fmla="*/ 8 w 344"/>
              <a:gd name="T5" fmla="*/ 224 h 656"/>
              <a:gd name="T6" fmla="*/ 56 w 344"/>
              <a:gd name="T7" fmla="*/ 656 h 656"/>
            </a:gdLst>
            <a:ahLst/>
            <a:cxnLst>
              <a:cxn ang="0">
                <a:pos x="T0" y="T1"/>
              </a:cxn>
              <a:cxn ang="0">
                <a:pos x="T2" y="T3"/>
              </a:cxn>
              <a:cxn ang="0">
                <a:pos x="T4" y="T5"/>
              </a:cxn>
              <a:cxn ang="0">
                <a:pos x="T6" y="T7"/>
              </a:cxn>
            </a:cxnLst>
            <a:rect l="0" t="0" r="r" b="b"/>
            <a:pathLst>
              <a:path w="344" h="656">
                <a:moveTo>
                  <a:pt x="344" y="32"/>
                </a:moveTo>
                <a:cubicBezTo>
                  <a:pt x="228" y="16"/>
                  <a:pt x="112" y="0"/>
                  <a:pt x="56" y="32"/>
                </a:cubicBezTo>
                <a:cubicBezTo>
                  <a:pt x="0" y="64"/>
                  <a:pt x="8" y="120"/>
                  <a:pt x="8" y="224"/>
                </a:cubicBezTo>
                <a:cubicBezTo>
                  <a:pt x="8" y="328"/>
                  <a:pt x="32" y="492"/>
                  <a:pt x="56" y="656"/>
                </a:cubicBezTo>
              </a:path>
            </a:pathLst>
          </a:custGeom>
          <a:noFill/>
          <a:ln w="571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2" name="Freeform 50"/>
          <p:cNvSpPr>
            <a:spLocks/>
          </p:cNvSpPr>
          <p:nvPr/>
        </p:nvSpPr>
        <p:spPr bwMode="auto">
          <a:xfrm>
            <a:off x="5105400" y="2311400"/>
            <a:ext cx="546100" cy="965200"/>
          </a:xfrm>
          <a:custGeom>
            <a:avLst/>
            <a:gdLst>
              <a:gd name="T0" fmla="*/ 344 w 344"/>
              <a:gd name="T1" fmla="*/ 32 h 656"/>
              <a:gd name="T2" fmla="*/ 56 w 344"/>
              <a:gd name="T3" fmla="*/ 32 h 656"/>
              <a:gd name="T4" fmla="*/ 8 w 344"/>
              <a:gd name="T5" fmla="*/ 224 h 656"/>
              <a:gd name="T6" fmla="*/ 56 w 344"/>
              <a:gd name="T7" fmla="*/ 656 h 656"/>
            </a:gdLst>
            <a:ahLst/>
            <a:cxnLst>
              <a:cxn ang="0">
                <a:pos x="T0" y="T1"/>
              </a:cxn>
              <a:cxn ang="0">
                <a:pos x="T2" y="T3"/>
              </a:cxn>
              <a:cxn ang="0">
                <a:pos x="T4" y="T5"/>
              </a:cxn>
              <a:cxn ang="0">
                <a:pos x="T6" y="T7"/>
              </a:cxn>
            </a:cxnLst>
            <a:rect l="0" t="0" r="r" b="b"/>
            <a:pathLst>
              <a:path w="344" h="656">
                <a:moveTo>
                  <a:pt x="344" y="32"/>
                </a:moveTo>
                <a:cubicBezTo>
                  <a:pt x="228" y="16"/>
                  <a:pt x="112" y="0"/>
                  <a:pt x="56" y="32"/>
                </a:cubicBezTo>
                <a:cubicBezTo>
                  <a:pt x="0" y="64"/>
                  <a:pt x="8" y="120"/>
                  <a:pt x="8" y="224"/>
                </a:cubicBezTo>
                <a:cubicBezTo>
                  <a:pt x="8" y="328"/>
                  <a:pt x="32" y="492"/>
                  <a:pt x="56" y="656"/>
                </a:cubicBezTo>
              </a:path>
            </a:pathLst>
          </a:custGeom>
          <a:noFill/>
          <a:ln w="571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3" name="Line 51"/>
          <p:cNvSpPr>
            <a:spLocks noChangeShapeType="1"/>
          </p:cNvSpPr>
          <p:nvPr/>
        </p:nvSpPr>
        <p:spPr bwMode="auto">
          <a:xfrm flipH="1" flipV="1">
            <a:off x="5334000" y="4114800"/>
            <a:ext cx="228600" cy="1600200"/>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4" name="Line 52"/>
          <p:cNvSpPr>
            <a:spLocks noChangeShapeType="1"/>
          </p:cNvSpPr>
          <p:nvPr/>
        </p:nvSpPr>
        <p:spPr bwMode="auto">
          <a:xfrm flipH="1" flipV="1">
            <a:off x="6477000" y="2819400"/>
            <a:ext cx="1143000" cy="2819400"/>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5" name="Freeform 53"/>
          <p:cNvSpPr>
            <a:spLocks/>
          </p:cNvSpPr>
          <p:nvPr/>
        </p:nvSpPr>
        <p:spPr bwMode="auto">
          <a:xfrm>
            <a:off x="5562600" y="3352800"/>
            <a:ext cx="520700" cy="685800"/>
          </a:xfrm>
          <a:custGeom>
            <a:avLst/>
            <a:gdLst>
              <a:gd name="T0" fmla="*/ 0 w 328"/>
              <a:gd name="T1" fmla="*/ 56 h 440"/>
              <a:gd name="T2" fmla="*/ 288 w 328"/>
              <a:gd name="T3" fmla="*/ 56 h 440"/>
              <a:gd name="T4" fmla="*/ 240 w 328"/>
              <a:gd name="T5" fmla="*/ 392 h 440"/>
              <a:gd name="T6" fmla="*/ 0 w 328"/>
              <a:gd name="T7" fmla="*/ 344 h 440"/>
            </a:gdLst>
            <a:ahLst/>
            <a:cxnLst>
              <a:cxn ang="0">
                <a:pos x="T0" y="T1"/>
              </a:cxn>
              <a:cxn ang="0">
                <a:pos x="T2" y="T3"/>
              </a:cxn>
              <a:cxn ang="0">
                <a:pos x="T4" y="T5"/>
              </a:cxn>
              <a:cxn ang="0">
                <a:pos x="T6" y="T7"/>
              </a:cxn>
            </a:cxnLst>
            <a:rect l="0" t="0" r="r" b="b"/>
            <a:pathLst>
              <a:path w="328" h="440">
                <a:moveTo>
                  <a:pt x="0" y="56"/>
                </a:moveTo>
                <a:cubicBezTo>
                  <a:pt x="124" y="28"/>
                  <a:pt x="248" y="0"/>
                  <a:pt x="288" y="56"/>
                </a:cubicBezTo>
                <a:cubicBezTo>
                  <a:pt x="328" y="112"/>
                  <a:pt x="288" y="344"/>
                  <a:pt x="240" y="392"/>
                </a:cubicBezTo>
                <a:cubicBezTo>
                  <a:pt x="192" y="440"/>
                  <a:pt x="96" y="392"/>
                  <a:pt x="0" y="344"/>
                </a:cubicBezTo>
              </a:path>
            </a:pathLst>
          </a:custGeom>
          <a:noFill/>
          <a:ln w="571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6" name="Freeform 54"/>
          <p:cNvSpPr>
            <a:spLocks/>
          </p:cNvSpPr>
          <p:nvPr/>
        </p:nvSpPr>
        <p:spPr bwMode="auto">
          <a:xfrm>
            <a:off x="6553200" y="2032000"/>
            <a:ext cx="622300" cy="800100"/>
          </a:xfrm>
          <a:custGeom>
            <a:avLst/>
            <a:gdLst>
              <a:gd name="T0" fmla="*/ 0 w 392"/>
              <a:gd name="T1" fmla="*/ 64 h 504"/>
              <a:gd name="T2" fmla="*/ 336 w 392"/>
              <a:gd name="T3" fmla="*/ 64 h 504"/>
              <a:gd name="T4" fmla="*/ 336 w 392"/>
              <a:gd name="T5" fmla="*/ 448 h 504"/>
              <a:gd name="T6" fmla="*/ 48 w 392"/>
              <a:gd name="T7" fmla="*/ 400 h 504"/>
            </a:gdLst>
            <a:ahLst/>
            <a:cxnLst>
              <a:cxn ang="0">
                <a:pos x="T0" y="T1"/>
              </a:cxn>
              <a:cxn ang="0">
                <a:pos x="T2" y="T3"/>
              </a:cxn>
              <a:cxn ang="0">
                <a:pos x="T4" y="T5"/>
              </a:cxn>
              <a:cxn ang="0">
                <a:pos x="T6" y="T7"/>
              </a:cxn>
            </a:cxnLst>
            <a:rect l="0" t="0" r="r" b="b"/>
            <a:pathLst>
              <a:path w="392" h="504">
                <a:moveTo>
                  <a:pt x="0" y="64"/>
                </a:moveTo>
                <a:cubicBezTo>
                  <a:pt x="140" y="32"/>
                  <a:pt x="280" y="0"/>
                  <a:pt x="336" y="64"/>
                </a:cubicBezTo>
                <a:cubicBezTo>
                  <a:pt x="392" y="128"/>
                  <a:pt x="384" y="392"/>
                  <a:pt x="336" y="448"/>
                </a:cubicBezTo>
                <a:cubicBezTo>
                  <a:pt x="288" y="504"/>
                  <a:pt x="168" y="452"/>
                  <a:pt x="48" y="400"/>
                </a:cubicBezTo>
              </a:path>
            </a:pathLst>
          </a:custGeom>
          <a:noFill/>
          <a:ln w="571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8" name="Freeform 56"/>
          <p:cNvSpPr>
            <a:spLocks/>
          </p:cNvSpPr>
          <p:nvPr/>
        </p:nvSpPr>
        <p:spPr bwMode="auto">
          <a:xfrm>
            <a:off x="3124200" y="1752600"/>
            <a:ext cx="2667000" cy="1752600"/>
          </a:xfrm>
          <a:custGeom>
            <a:avLst/>
            <a:gdLst>
              <a:gd name="T0" fmla="*/ 0 w 1680"/>
              <a:gd name="T1" fmla="*/ 1104 h 1104"/>
              <a:gd name="T2" fmla="*/ 624 w 1680"/>
              <a:gd name="T3" fmla="*/ 144 h 1104"/>
              <a:gd name="T4" fmla="*/ 1680 w 1680"/>
              <a:gd name="T5" fmla="*/ 240 h 1104"/>
            </a:gdLst>
            <a:ahLst/>
            <a:cxnLst>
              <a:cxn ang="0">
                <a:pos x="T0" y="T1"/>
              </a:cxn>
              <a:cxn ang="0">
                <a:pos x="T2" y="T3"/>
              </a:cxn>
              <a:cxn ang="0">
                <a:pos x="T4" y="T5"/>
              </a:cxn>
            </a:cxnLst>
            <a:rect l="0" t="0" r="r" b="b"/>
            <a:pathLst>
              <a:path w="1680" h="1104">
                <a:moveTo>
                  <a:pt x="0" y="1104"/>
                </a:moveTo>
                <a:cubicBezTo>
                  <a:pt x="172" y="696"/>
                  <a:pt x="344" y="288"/>
                  <a:pt x="624" y="144"/>
                </a:cubicBezTo>
                <a:cubicBezTo>
                  <a:pt x="904" y="0"/>
                  <a:pt x="1292" y="120"/>
                  <a:pt x="1680" y="240"/>
                </a:cubicBezTo>
              </a:path>
            </a:pathLst>
          </a:custGeom>
          <a:noFill/>
          <a:ln w="571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71145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altLang="en-US"/>
              <a:t>Example I</a:t>
            </a:r>
          </a:p>
        </p:txBody>
      </p:sp>
      <p:sp>
        <p:nvSpPr>
          <p:cNvPr id="825348" name="Oval 4"/>
          <p:cNvSpPr>
            <a:spLocks noChangeArrowheads="1"/>
          </p:cNvSpPr>
          <p:nvPr/>
        </p:nvSpPr>
        <p:spPr bwMode="auto">
          <a:xfrm>
            <a:off x="1905000" y="56388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349" name="Text Box 5"/>
          <p:cNvSpPr txBox="1">
            <a:spLocks noChangeArrowheads="1"/>
          </p:cNvSpPr>
          <p:nvPr/>
        </p:nvSpPr>
        <p:spPr bwMode="auto">
          <a:xfrm>
            <a:off x="1916113" y="5683250"/>
            <a:ext cx="10556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digit</a:t>
            </a:r>
          </a:p>
          <a:p>
            <a:r>
              <a:rPr lang="en-US" altLang="en-US" sz="1800" i="1"/>
              <a:t>lexval =3</a:t>
            </a:r>
          </a:p>
        </p:txBody>
      </p:sp>
      <p:sp>
        <p:nvSpPr>
          <p:cNvPr id="825350" name="Oval 6"/>
          <p:cNvSpPr>
            <a:spLocks noChangeArrowheads="1"/>
          </p:cNvSpPr>
          <p:nvPr/>
        </p:nvSpPr>
        <p:spPr bwMode="auto">
          <a:xfrm>
            <a:off x="4637088" y="567055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351" name="Text Box 7"/>
          <p:cNvSpPr txBox="1">
            <a:spLocks noChangeArrowheads="1"/>
          </p:cNvSpPr>
          <p:nvPr/>
        </p:nvSpPr>
        <p:spPr bwMode="auto">
          <a:xfrm>
            <a:off x="4648200" y="5715000"/>
            <a:ext cx="10556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digit</a:t>
            </a:r>
          </a:p>
          <a:p>
            <a:r>
              <a:rPr lang="en-US" altLang="en-US" sz="1800" i="1"/>
              <a:t>lexval =5</a:t>
            </a:r>
          </a:p>
        </p:txBody>
      </p:sp>
      <p:sp>
        <p:nvSpPr>
          <p:cNvPr id="825352" name="Oval 8"/>
          <p:cNvSpPr>
            <a:spLocks noChangeArrowheads="1"/>
          </p:cNvSpPr>
          <p:nvPr/>
        </p:nvSpPr>
        <p:spPr bwMode="auto">
          <a:xfrm>
            <a:off x="7162800" y="5638800"/>
            <a:ext cx="1066800" cy="8382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353" name="Text Box 9"/>
          <p:cNvSpPr txBox="1">
            <a:spLocks noChangeArrowheads="1"/>
          </p:cNvSpPr>
          <p:nvPr/>
        </p:nvSpPr>
        <p:spPr bwMode="auto">
          <a:xfrm>
            <a:off x="7173913" y="5683250"/>
            <a:ext cx="10556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digit</a:t>
            </a:r>
          </a:p>
          <a:p>
            <a:r>
              <a:rPr lang="en-US" altLang="en-US" sz="1800" i="1"/>
              <a:t>lexval =4</a:t>
            </a:r>
          </a:p>
        </p:txBody>
      </p:sp>
      <p:sp>
        <p:nvSpPr>
          <p:cNvPr id="825354" name="Oval 10"/>
          <p:cNvSpPr>
            <a:spLocks noChangeArrowheads="1"/>
          </p:cNvSpPr>
          <p:nvPr/>
        </p:nvSpPr>
        <p:spPr bwMode="auto">
          <a:xfrm>
            <a:off x="1905000" y="47244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355" name="Text Box 11"/>
          <p:cNvSpPr txBox="1">
            <a:spLocks noChangeArrowheads="1"/>
          </p:cNvSpPr>
          <p:nvPr/>
        </p:nvSpPr>
        <p:spPr bwMode="auto">
          <a:xfrm>
            <a:off x="1922463" y="476567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=3</a:t>
            </a:r>
          </a:p>
        </p:txBody>
      </p:sp>
      <p:sp>
        <p:nvSpPr>
          <p:cNvPr id="825356" name="Oval 12"/>
          <p:cNvSpPr>
            <a:spLocks noChangeArrowheads="1"/>
          </p:cNvSpPr>
          <p:nvPr/>
        </p:nvSpPr>
        <p:spPr bwMode="auto">
          <a:xfrm>
            <a:off x="4572000" y="47244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357" name="Text Box 13"/>
          <p:cNvSpPr txBox="1">
            <a:spLocks noChangeArrowheads="1"/>
          </p:cNvSpPr>
          <p:nvPr/>
        </p:nvSpPr>
        <p:spPr bwMode="auto">
          <a:xfrm>
            <a:off x="4589463" y="476567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=5</a:t>
            </a:r>
          </a:p>
        </p:txBody>
      </p:sp>
      <p:sp>
        <p:nvSpPr>
          <p:cNvPr id="825358" name="Oval 14"/>
          <p:cNvSpPr>
            <a:spLocks noChangeArrowheads="1"/>
          </p:cNvSpPr>
          <p:nvPr/>
        </p:nvSpPr>
        <p:spPr bwMode="auto">
          <a:xfrm>
            <a:off x="7162800" y="47244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359" name="Text Box 15"/>
          <p:cNvSpPr txBox="1">
            <a:spLocks noChangeArrowheads="1"/>
          </p:cNvSpPr>
          <p:nvPr/>
        </p:nvSpPr>
        <p:spPr bwMode="auto">
          <a:xfrm>
            <a:off x="7180263" y="476567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=4</a:t>
            </a:r>
          </a:p>
        </p:txBody>
      </p:sp>
      <p:sp>
        <p:nvSpPr>
          <p:cNvPr id="825360" name="Oval 16"/>
          <p:cNvSpPr>
            <a:spLocks noChangeArrowheads="1"/>
          </p:cNvSpPr>
          <p:nvPr/>
        </p:nvSpPr>
        <p:spPr bwMode="auto">
          <a:xfrm>
            <a:off x="2286000" y="38862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361" name="Text Box 17"/>
          <p:cNvSpPr txBox="1">
            <a:spLocks noChangeArrowheads="1"/>
          </p:cNvSpPr>
          <p:nvPr/>
        </p:nvSpPr>
        <p:spPr bwMode="auto">
          <a:xfrm>
            <a:off x="2303463" y="392747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=3</a:t>
            </a:r>
          </a:p>
        </p:txBody>
      </p:sp>
      <p:sp>
        <p:nvSpPr>
          <p:cNvPr id="825362" name="Oval 18"/>
          <p:cNvSpPr>
            <a:spLocks noChangeArrowheads="1"/>
          </p:cNvSpPr>
          <p:nvPr/>
        </p:nvSpPr>
        <p:spPr bwMode="auto">
          <a:xfrm>
            <a:off x="3717925" y="3124200"/>
            <a:ext cx="1311275"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363" name="Text Box 19"/>
          <p:cNvSpPr txBox="1">
            <a:spLocks noChangeArrowheads="1"/>
          </p:cNvSpPr>
          <p:nvPr/>
        </p:nvSpPr>
        <p:spPr bwMode="auto">
          <a:xfrm>
            <a:off x="3735388" y="3165475"/>
            <a:ext cx="103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=15</a:t>
            </a:r>
          </a:p>
        </p:txBody>
      </p:sp>
      <p:sp>
        <p:nvSpPr>
          <p:cNvPr id="825364" name="Oval 20"/>
          <p:cNvSpPr>
            <a:spLocks noChangeArrowheads="1"/>
          </p:cNvSpPr>
          <p:nvPr/>
        </p:nvSpPr>
        <p:spPr bwMode="auto">
          <a:xfrm>
            <a:off x="6689725" y="3810000"/>
            <a:ext cx="1143000"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365" name="Text Box 21"/>
          <p:cNvSpPr txBox="1">
            <a:spLocks noChangeArrowheads="1"/>
          </p:cNvSpPr>
          <p:nvPr/>
        </p:nvSpPr>
        <p:spPr bwMode="auto">
          <a:xfrm>
            <a:off x="6707188" y="385127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tx1"/>
                </a:solidFill>
              </a:rPr>
              <a:t>val</a:t>
            </a:r>
            <a:r>
              <a:rPr lang="en-US" altLang="en-US">
                <a:solidFill>
                  <a:schemeClr val="tx1"/>
                </a:solidFill>
              </a:rPr>
              <a:t>=4</a:t>
            </a:r>
          </a:p>
        </p:txBody>
      </p:sp>
      <p:sp>
        <p:nvSpPr>
          <p:cNvPr id="825366" name="Oval 22"/>
          <p:cNvSpPr>
            <a:spLocks noChangeArrowheads="1"/>
          </p:cNvSpPr>
          <p:nvPr/>
        </p:nvSpPr>
        <p:spPr bwMode="auto">
          <a:xfrm>
            <a:off x="5318125" y="2286000"/>
            <a:ext cx="1311275"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367" name="Text Box 23"/>
          <p:cNvSpPr txBox="1">
            <a:spLocks noChangeArrowheads="1"/>
          </p:cNvSpPr>
          <p:nvPr/>
        </p:nvSpPr>
        <p:spPr bwMode="auto">
          <a:xfrm>
            <a:off x="5335588" y="2327275"/>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 </a:t>
            </a:r>
            <a:r>
              <a:rPr lang="en-US" altLang="en-US" i="1">
                <a:solidFill>
                  <a:schemeClr val="tx1"/>
                </a:solidFill>
              </a:rPr>
              <a:t>val</a:t>
            </a:r>
            <a:r>
              <a:rPr lang="en-US" altLang="en-US">
                <a:solidFill>
                  <a:schemeClr val="tx1"/>
                </a:solidFill>
              </a:rPr>
              <a:t>=19</a:t>
            </a:r>
          </a:p>
        </p:txBody>
      </p:sp>
      <p:sp>
        <p:nvSpPr>
          <p:cNvPr id="825368" name="Oval 24"/>
          <p:cNvSpPr>
            <a:spLocks noChangeArrowheads="1"/>
          </p:cNvSpPr>
          <p:nvPr/>
        </p:nvSpPr>
        <p:spPr bwMode="auto">
          <a:xfrm>
            <a:off x="5334000" y="1219200"/>
            <a:ext cx="1311275" cy="609600"/>
          </a:xfrm>
          <a:prstGeom prst="ellipse">
            <a:avLst/>
          </a:prstGeom>
          <a:noFill/>
          <a:ln w="25400">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369" name="Line 25"/>
          <p:cNvSpPr>
            <a:spLocks noChangeShapeType="1"/>
          </p:cNvSpPr>
          <p:nvPr/>
        </p:nvSpPr>
        <p:spPr bwMode="auto">
          <a:xfrm>
            <a:off x="2438400" y="5334000"/>
            <a:ext cx="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70" name="Line 26"/>
          <p:cNvSpPr>
            <a:spLocks noChangeShapeType="1"/>
          </p:cNvSpPr>
          <p:nvPr/>
        </p:nvSpPr>
        <p:spPr bwMode="auto">
          <a:xfrm flipH="1">
            <a:off x="2590800" y="4495800"/>
            <a:ext cx="152400" cy="2286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71" name="Line 27"/>
          <p:cNvSpPr>
            <a:spLocks noChangeShapeType="1"/>
          </p:cNvSpPr>
          <p:nvPr/>
        </p:nvSpPr>
        <p:spPr bwMode="auto">
          <a:xfrm flipH="1">
            <a:off x="3276600" y="3733800"/>
            <a:ext cx="762000" cy="2286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72" name="Line 28"/>
          <p:cNvSpPr>
            <a:spLocks noChangeShapeType="1"/>
          </p:cNvSpPr>
          <p:nvPr/>
        </p:nvSpPr>
        <p:spPr bwMode="auto">
          <a:xfrm>
            <a:off x="4572000" y="3733800"/>
            <a:ext cx="381000" cy="9906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73" name="Line 29"/>
          <p:cNvSpPr>
            <a:spLocks noChangeShapeType="1"/>
          </p:cNvSpPr>
          <p:nvPr/>
        </p:nvSpPr>
        <p:spPr bwMode="auto">
          <a:xfrm>
            <a:off x="5105400" y="5334000"/>
            <a:ext cx="762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74" name="Line 30"/>
          <p:cNvSpPr>
            <a:spLocks noChangeShapeType="1"/>
          </p:cNvSpPr>
          <p:nvPr/>
        </p:nvSpPr>
        <p:spPr bwMode="auto">
          <a:xfrm flipH="1">
            <a:off x="4648200" y="2743200"/>
            <a:ext cx="762000" cy="3810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75" name="Line 31"/>
          <p:cNvSpPr>
            <a:spLocks noChangeShapeType="1"/>
          </p:cNvSpPr>
          <p:nvPr/>
        </p:nvSpPr>
        <p:spPr bwMode="auto">
          <a:xfrm>
            <a:off x="6324600" y="2819400"/>
            <a:ext cx="914400" cy="9906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76" name="Line 32"/>
          <p:cNvSpPr>
            <a:spLocks noChangeShapeType="1"/>
          </p:cNvSpPr>
          <p:nvPr/>
        </p:nvSpPr>
        <p:spPr bwMode="auto">
          <a:xfrm>
            <a:off x="7467600" y="4419600"/>
            <a:ext cx="1524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77" name="Line 33"/>
          <p:cNvSpPr>
            <a:spLocks noChangeShapeType="1"/>
          </p:cNvSpPr>
          <p:nvPr/>
        </p:nvSpPr>
        <p:spPr bwMode="auto">
          <a:xfrm>
            <a:off x="7696200" y="5334000"/>
            <a:ext cx="7620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78" name="Line 34"/>
          <p:cNvSpPr>
            <a:spLocks noChangeShapeType="1"/>
          </p:cNvSpPr>
          <p:nvPr/>
        </p:nvSpPr>
        <p:spPr bwMode="auto">
          <a:xfrm>
            <a:off x="5943600" y="1828800"/>
            <a:ext cx="0" cy="4572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79" name="Text Box 35"/>
          <p:cNvSpPr txBox="1">
            <a:spLocks noChangeArrowheads="1"/>
          </p:cNvSpPr>
          <p:nvPr/>
        </p:nvSpPr>
        <p:spPr bwMode="auto">
          <a:xfrm>
            <a:off x="5486400" y="1295400"/>
            <a:ext cx="106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dummy</a:t>
            </a:r>
            <a:endParaRPr lang="en-US" altLang="en-US"/>
          </a:p>
        </p:txBody>
      </p:sp>
    </p:spTree>
    <p:extLst>
      <p:ext uri="{BB962C8B-B14F-4D97-AF65-F5344CB8AC3E}">
        <p14:creationId xmlns:p14="http://schemas.microsoft.com/office/powerpoint/2010/main" val="762523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xfrm>
            <a:off x="457200" y="0"/>
            <a:ext cx="8229600" cy="1143000"/>
          </a:xfrm>
        </p:spPr>
        <p:txBody>
          <a:bodyPr/>
          <a:lstStyle/>
          <a:p>
            <a:r>
              <a:rPr lang="en-US" altLang="en-US" dirty="0"/>
              <a:t>Syntax Trees</a:t>
            </a:r>
          </a:p>
        </p:txBody>
      </p:sp>
      <p:sp>
        <p:nvSpPr>
          <p:cNvPr id="805891" name="Rectangle 3"/>
          <p:cNvSpPr>
            <a:spLocks noGrp="1" noChangeArrowheads="1"/>
          </p:cNvSpPr>
          <p:nvPr>
            <p:ph idx="1"/>
          </p:nvPr>
        </p:nvSpPr>
        <p:spPr>
          <a:xfrm>
            <a:off x="228600" y="914400"/>
            <a:ext cx="9601200" cy="4830763"/>
          </a:xfrm>
        </p:spPr>
        <p:txBody>
          <a:bodyPr>
            <a:normAutofit fontScale="92500" lnSpcReduction="10000"/>
          </a:bodyPr>
          <a:lstStyle/>
          <a:p>
            <a:r>
              <a:rPr lang="en-US" altLang="en-US" sz="2400" dirty="0"/>
              <a:t>Decoupling Translation from Parsing-Trees.</a:t>
            </a:r>
          </a:p>
          <a:p>
            <a:r>
              <a:rPr lang="en-US" altLang="en-US" sz="2400" dirty="0"/>
              <a:t>Syntax-Tree: an intermediate representation of the compiler’s input.</a:t>
            </a:r>
          </a:p>
          <a:p>
            <a:r>
              <a:rPr lang="en-US" altLang="en-US" sz="2400" dirty="0"/>
              <a:t>Example Procedures:</a:t>
            </a:r>
            <a:br>
              <a:rPr lang="en-US" altLang="en-US" sz="2400" dirty="0"/>
            </a:br>
            <a:r>
              <a:rPr lang="en-US" altLang="en-US" sz="2400" i="1" dirty="0" err="1"/>
              <a:t>mknode</a:t>
            </a:r>
            <a:r>
              <a:rPr lang="en-US" altLang="en-US" sz="2400" dirty="0"/>
              <a:t>, </a:t>
            </a:r>
            <a:r>
              <a:rPr lang="en-US" altLang="en-US" sz="2400" i="1" dirty="0" err="1"/>
              <a:t>mkleaf</a:t>
            </a:r>
            <a:r>
              <a:rPr lang="en-US" altLang="en-US" sz="2400" i="1" dirty="0"/>
              <a:t> (create a labeled node – return pointer)</a:t>
            </a:r>
          </a:p>
          <a:p>
            <a:r>
              <a:rPr lang="en-US" altLang="en-US" sz="2400" dirty="0"/>
              <a:t>Employment of the synthesized attribute </a:t>
            </a:r>
            <a:r>
              <a:rPr lang="en-US" altLang="en-US" sz="2400" i="1" dirty="0" err="1"/>
              <a:t>nptr</a:t>
            </a:r>
            <a:r>
              <a:rPr lang="en-US" altLang="en-US" sz="2400" i="1" dirty="0"/>
              <a:t> </a:t>
            </a:r>
            <a:r>
              <a:rPr lang="en-US" altLang="en-US" sz="2400" dirty="0"/>
              <a:t>(</a:t>
            </a:r>
            <a:r>
              <a:rPr lang="en-US" altLang="en-US" sz="2400" dirty="0" err="1"/>
              <a:t>type:pointer</a:t>
            </a:r>
            <a:r>
              <a:rPr lang="en-US" altLang="en-US" sz="2400" dirty="0"/>
              <a:t>)</a:t>
            </a:r>
          </a:p>
          <a:p>
            <a:endParaRPr lang="en-US" altLang="en-US" sz="2400" dirty="0"/>
          </a:p>
          <a:p>
            <a:pPr>
              <a:buFont typeface="Wingdings" pitchFamily="2" charset="2"/>
              <a:buNone/>
            </a:pPr>
            <a:r>
              <a:rPr lang="en-US" altLang="en-US" sz="2400" b="1" u="sng" dirty="0">
                <a:effectLst/>
              </a:rPr>
              <a:t>PRODUCTION	SEMANTIC RULE</a:t>
            </a:r>
          </a:p>
          <a:p>
            <a:pPr>
              <a:buFont typeface="Wingdings" pitchFamily="2" charset="2"/>
              <a:buNone/>
            </a:pPr>
            <a:r>
              <a:rPr lang="en-US" altLang="en-US" sz="2400" b="1" dirty="0">
                <a:effectLst/>
                <a:sym typeface="Symbol" pitchFamily="18" charset="2"/>
              </a:rPr>
              <a:t>E  E</a:t>
            </a:r>
            <a:r>
              <a:rPr lang="en-US" altLang="en-US" sz="2400" b="1" baseline="-25000" dirty="0">
                <a:effectLst/>
                <a:sym typeface="Symbol" pitchFamily="18" charset="2"/>
              </a:rPr>
              <a:t>1</a:t>
            </a:r>
            <a:r>
              <a:rPr lang="en-US" altLang="en-US" sz="2400" b="1" dirty="0">
                <a:effectLst/>
                <a:sym typeface="Symbol" pitchFamily="18" charset="2"/>
              </a:rPr>
              <a:t> </a:t>
            </a:r>
            <a:r>
              <a:rPr lang="en-US" altLang="en-US" sz="2400" b="1" dirty="0">
                <a:solidFill>
                  <a:schemeClr val="accent2"/>
                </a:solidFill>
                <a:effectLst/>
                <a:sym typeface="Symbol" pitchFamily="18" charset="2"/>
              </a:rPr>
              <a:t>+</a:t>
            </a:r>
            <a:r>
              <a:rPr lang="en-US" altLang="en-US" sz="2400" b="1" dirty="0">
                <a:effectLst/>
                <a:sym typeface="Symbol" pitchFamily="18" charset="2"/>
              </a:rPr>
              <a:t> T		</a:t>
            </a:r>
            <a:r>
              <a:rPr lang="en-US" altLang="en-US" sz="2400" b="1" dirty="0" err="1">
                <a:effectLst/>
                <a:sym typeface="Symbol" pitchFamily="18" charset="2"/>
              </a:rPr>
              <a:t>E.</a:t>
            </a:r>
            <a:r>
              <a:rPr lang="en-US" altLang="en-US" sz="2400" b="1" i="1" dirty="0" err="1">
                <a:effectLst/>
                <a:sym typeface="Symbol" pitchFamily="18" charset="2"/>
              </a:rPr>
              <a:t>nptr</a:t>
            </a:r>
            <a:r>
              <a:rPr lang="en-US" altLang="en-US" sz="2400" b="1" dirty="0">
                <a:effectLst/>
                <a:sym typeface="Symbol" pitchFamily="18" charset="2"/>
              </a:rPr>
              <a:t> = </a:t>
            </a:r>
            <a:r>
              <a:rPr lang="en-US" altLang="en-US" sz="2400" b="1" i="1" dirty="0" err="1">
                <a:effectLst/>
                <a:sym typeface="Symbol" pitchFamily="18" charset="2"/>
              </a:rPr>
              <a:t>mknode</a:t>
            </a:r>
            <a:r>
              <a:rPr lang="en-US" altLang="en-US" sz="2400" b="1" dirty="0">
                <a:effectLst/>
                <a:sym typeface="Symbol" pitchFamily="18" charset="2"/>
              </a:rPr>
              <a:t>(“+”,E</a:t>
            </a:r>
            <a:r>
              <a:rPr lang="en-US" altLang="en-US" sz="2400" b="1" baseline="-25000" dirty="0">
                <a:effectLst/>
                <a:sym typeface="Symbol" pitchFamily="18" charset="2"/>
              </a:rPr>
              <a:t>1</a:t>
            </a:r>
            <a:r>
              <a:rPr lang="en-US" altLang="en-US" sz="2400" b="1" dirty="0">
                <a:effectLst/>
                <a:sym typeface="Symbol" pitchFamily="18" charset="2"/>
              </a:rPr>
              <a:t>.</a:t>
            </a:r>
            <a:r>
              <a:rPr lang="en-US" altLang="en-US" sz="2400" b="1" i="1" dirty="0">
                <a:effectLst/>
                <a:sym typeface="Symbol" pitchFamily="18" charset="2"/>
              </a:rPr>
              <a:t>nptr </a:t>
            </a:r>
            <a:r>
              <a:rPr lang="en-US" altLang="en-US" sz="2400" b="1" dirty="0">
                <a:effectLst/>
                <a:sym typeface="Symbol" pitchFamily="18" charset="2"/>
              </a:rPr>
              <a:t>,</a:t>
            </a:r>
            <a:r>
              <a:rPr lang="en-US" altLang="en-US" sz="2400" b="1" dirty="0" err="1">
                <a:effectLst/>
                <a:sym typeface="Symbol" pitchFamily="18" charset="2"/>
              </a:rPr>
              <a:t>T.</a:t>
            </a:r>
            <a:r>
              <a:rPr lang="en-US" altLang="en-US" sz="2400" b="1" i="1" dirty="0" err="1">
                <a:effectLst/>
                <a:sym typeface="Symbol" pitchFamily="18" charset="2"/>
              </a:rPr>
              <a:t>nptr</a:t>
            </a:r>
            <a:r>
              <a:rPr lang="en-US" altLang="en-US" sz="2400" b="1" dirty="0">
                <a:effectLst/>
                <a:sym typeface="Symbol" pitchFamily="18" charset="2"/>
              </a:rPr>
              <a:t>)</a:t>
            </a:r>
          </a:p>
          <a:p>
            <a:pPr>
              <a:buFont typeface="Wingdings" pitchFamily="2" charset="2"/>
              <a:buNone/>
            </a:pPr>
            <a:r>
              <a:rPr lang="en-US" altLang="en-US" sz="2400" b="1" dirty="0">
                <a:effectLst/>
                <a:sym typeface="Symbol" pitchFamily="18" charset="2"/>
              </a:rPr>
              <a:t>E  E</a:t>
            </a:r>
            <a:r>
              <a:rPr lang="en-US" altLang="en-US" sz="2400" b="1" baseline="-25000" dirty="0">
                <a:effectLst/>
                <a:sym typeface="Symbol" pitchFamily="18" charset="2"/>
              </a:rPr>
              <a:t>1</a:t>
            </a:r>
            <a:r>
              <a:rPr lang="en-US" altLang="en-US" sz="2400" b="1" dirty="0">
                <a:effectLst/>
                <a:sym typeface="Symbol" pitchFamily="18" charset="2"/>
              </a:rPr>
              <a:t> </a:t>
            </a:r>
            <a:r>
              <a:rPr lang="en-US" altLang="en-US" sz="2400" b="1" dirty="0">
                <a:solidFill>
                  <a:schemeClr val="accent2"/>
                </a:solidFill>
                <a:effectLst/>
                <a:sym typeface="Symbol" pitchFamily="18" charset="2"/>
              </a:rPr>
              <a:t>-</a:t>
            </a:r>
            <a:r>
              <a:rPr lang="en-US" altLang="en-US" sz="2400" b="1" dirty="0">
                <a:effectLst/>
                <a:sym typeface="Symbol" pitchFamily="18" charset="2"/>
              </a:rPr>
              <a:t> T		</a:t>
            </a:r>
            <a:r>
              <a:rPr lang="en-US" altLang="en-US" sz="2400" b="1" dirty="0" err="1">
                <a:effectLst/>
                <a:sym typeface="Symbol" pitchFamily="18" charset="2"/>
              </a:rPr>
              <a:t>E.</a:t>
            </a:r>
            <a:r>
              <a:rPr lang="en-US" altLang="en-US" sz="2400" b="1" i="1" dirty="0" err="1">
                <a:effectLst/>
                <a:sym typeface="Symbol" pitchFamily="18" charset="2"/>
              </a:rPr>
              <a:t>nptr</a:t>
            </a:r>
            <a:r>
              <a:rPr lang="en-US" altLang="en-US" sz="2400" b="1" dirty="0">
                <a:effectLst/>
                <a:sym typeface="Symbol" pitchFamily="18" charset="2"/>
              </a:rPr>
              <a:t> = </a:t>
            </a:r>
            <a:r>
              <a:rPr lang="en-US" altLang="en-US" sz="2400" b="1" i="1" dirty="0" err="1">
                <a:effectLst/>
                <a:sym typeface="Symbol" pitchFamily="18" charset="2"/>
              </a:rPr>
              <a:t>mknode</a:t>
            </a:r>
            <a:r>
              <a:rPr lang="en-US" altLang="en-US" sz="2400" b="1" dirty="0">
                <a:effectLst/>
                <a:sym typeface="Symbol" pitchFamily="18" charset="2"/>
              </a:rPr>
              <a:t>(“-”,E</a:t>
            </a:r>
            <a:r>
              <a:rPr lang="en-US" altLang="en-US" sz="2400" b="1" baseline="-25000" dirty="0">
                <a:effectLst/>
                <a:sym typeface="Symbol" pitchFamily="18" charset="2"/>
              </a:rPr>
              <a:t>1</a:t>
            </a:r>
            <a:r>
              <a:rPr lang="en-US" altLang="en-US" sz="2400" b="1" dirty="0">
                <a:effectLst/>
                <a:sym typeface="Symbol" pitchFamily="18" charset="2"/>
              </a:rPr>
              <a:t>.</a:t>
            </a:r>
            <a:r>
              <a:rPr lang="en-US" altLang="en-US" sz="2400" b="1" i="1" dirty="0">
                <a:effectLst/>
                <a:sym typeface="Symbol" pitchFamily="18" charset="2"/>
              </a:rPr>
              <a:t>nptr </a:t>
            </a:r>
            <a:r>
              <a:rPr lang="en-US" altLang="en-US" sz="2400" b="1" dirty="0">
                <a:effectLst/>
                <a:sym typeface="Symbol" pitchFamily="18" charset="2"/>
              </a:rPr>
              <a:t>,</a:t>
            </a:r>
            <a:r>
              <a:rPr lang="en-US" altLang="en-US" sz="2400" b="1" dirty="0" err="1">
                <a:effectLst/>
                <a:sym typeface="Symbol" pitchFamily="18" charset="2"/>
              </a:rPr>
              <a:t>T.</a:t>
            </a:r>
            <a:r>
              <a:rPr lang="en-US" altLang="en-US" sz="2400" b="1" i="1" dirty="0" err="1">
                <a:effectLst/>
                <a:sym typeface="Symbol" pitchFamily="18" charset="2"/>
              </a:rPr>
              <a:t>nptr</a:t>
            </a:r>
            <a:r>
              <a:rPr lang="en-US" altLang="en-US" sz="2400" b="1" dirty="0">
                <a:effectLst/>
                <a:sym typeface="Symbol" pitchFamily="18" charset="2"/>
              </a:rPr>
              <a:t>)</a:t>
            </a:r>
          </a:p>
          <a:p>
            <a:pPr>
              <a:buFont typeface="Wingdings" pitchFamily="2" charset="2"/>
              <a:buNone/>
            </a:pPr>
            <a:r>
              <a:rPr lang="en-US" altLang="en-US" sz="2400" b="1" dirty="0">
                <a:effectLst/>
                <a:sym typeface="Symbol" pitchFamily="18" charset="2"/>
              </a:rPr>
              <a:t>E  T			</a:t>
            </a:r>
            <a:r>
              <a:rPr lang="en-US" altLang="en-US" sz="2400" b="1" dirty="0" err="1">
                <a:effectLst/>
                <a:sym typeface="Symbol" pitchFamily="18" charset="2"/>
              </a:rPr>
              <a:t>E.</a:t>
            </a:r>
            <a:r>
              <a:rPr lang="en-US" altLang="en-US" sz="2400" b="1" i="1" dirty="0" err="1">
                <a:effectLst/>
                <a:sym typeface="Symbol" pitchFamily="18" charset="2"/>
              </a:rPr>
              <a:t>nptr</a:t>
            </a:r>
            <a:r>
              <a:rPr lang="en-US" altLang="en-US" sz="2400" b="1" dirty="0">
                <a:effectLst/>
                <a:sym typeface="Symbol" pitchFamily="18" charset="2"/>
              </a:rPr>
              <a:t> = </a:t>
            </a:r>
            <a:r>
              <a:rPr lang="en-US" altLang="en-US" sz="2400" b="1" dirty="0" err="1">
                <a:effectLst/>
                <a:sym typeface="Symbol" pitchFamily="18" charset="2"/>
              </a:rPr>
              <a:t>T.</a:t>
            </a:r>
            <a:r>
              <a:rPr lang="en-US" altLang="en-US" sz="2400" b="1" i="1" dirty="0" err="1">
                <a:effectLst/>
                <a:sym typeface="Symbol" pitchFamily="18" charset="2"/>
              </a:rPr>
              <a:t>nptr</a:t>
            </a:r>
            <a:endParaRPr lang="en-US" altLang="en-US" sz="2400" dirty="0"/>
          </a:p>
          <a:p>
            <a:pPr>
              <a:buFont typeface="Wingdings" pitchFamily="2" charset="2"/>
              <a:buNone/>
            </a:pPr>
            <a:r>
              <a:rPr lang="en-US" altLang="en-US" sz="2400" b="1" dirty="0">
                <a:effectLst/>
                <a:sym typeface="Symbol" pitchFamily="18" charset="2"/>
              </a:rPr>
              <a:t>T  </a:t>
            </a:r>
            <a:r>
              <a:rPr lang="en-US" altLang="en-US" sz="2400" b="1" dirty="0">
                <a:solidFill>
                  <a:schemeClr val="accent2"/>
                </a:solidFill>
                <a:effectLst/>
                <a:sym typeface="Symbol" pitchFamily="18" charset="2"/>
              </a:rPr>
              <a:t>(</a:t>
            </a:r>
            <a:r>
              <a:rPr lang="en-US" altLang="en-US" sz="2400" b="1" dirty="0">
                <a:effectLst/>
                <a:sym typeface="Symbol" pitchFamily="18" charset="2"/>
              </a:rPr>
              <a:t>E</a:t>
            </a:r>
            <a:r>
              <a:rPr lang="en-US" altLang="en-US" sz="2400" b="1" dirty="0">
                <a:solidFill>
                  <a:schemeClr val="accent2"/>
                </a:solidFill>
                <a:effectLst/>
                <a:sym typeface="Symbol" pitchFamily="18" charset="2"/>
              </a:rPr>
              <a:t>)</a:t>
            </a:r>
            <a:r>
              <a:rPr lang="en-US" altLang="en-US" sz="2400" b="1" dirty="0">
                <a:effectLst/>
                <a:sym typeface="Symbol" pitchFamily="18" charset="2"/>
              </a:rPr>
              <a:t> 		</a:t>
            </a:r>
            <a:r>
              <a:rPr lang="en-US" altLang="en-US" sz="2400" b="1" dirty="0" err="1">
                <a:effectLst/>
                <a:sym typeface="Symbol" pitchFamily="18" charset="2"/>
              </a:rPr>
              <a:t>T.</a:t>
            </a:r>
            <a:r>
              <a:rPr lang="en-US" altLang="en-US" sz="2400" b="1" i="1" dirty="0" err="1">
                <a:effectLst/>
                <a:sym typeface="Symbol" pitchFamily="18" charset="2"/>
              </a:rPr>
              <a:t>nptr</a:t>
            </a:r>
            <a:r>
              <a:rPr lang="en-US" altLang="en-US" sz="2400" b="1" dirty="0">
                <a:effectLst/>
                <a:sym typeface="Symbol" pitchFamily="18" charset="2"/>
              </a:rPr>
              <a:t> = </a:t>
            </a:r>
            <a:r>
              <a:rPr lang="en-US" altLang="en-US" sz="2400" b="1" dirty="0" err="1">
                <a:effectLst/>
                <a:sym typeface="Symbol" pitchFamily="18" charset="2"/>
              </a:rPr>
              <a:t>E.</a:t>
            </a:r>
            <a:r>
              <a:rPr lang="en-US" altLang="en-US" sz="2400" b="1" i="1" dirty="0" err="1">
                <a:effectLst/>
                <a:sym typeface="Symbol" pitchFamily="18" charset="2"/>
              </a:rPr>
              <a:t>nptr</a:t>
            </a:r>
            <a:endParaRPr lang="en-US" altLang="en-US" sz="2400" b="1" dirty="0">
              <a:effectLst/>
              <a:sym typeface="Symbol" pitchFamily="18" charset="2"/>
            </a:endParaRPr>
          </a:p>
          <a:p>
            <a:pPr>
              <a:buFont typeface="Wingdings" pitchFamily="2" charset="2"/>
              <a:buNone/>
            </a:pPr>
            <a:r>
              <a:rPr lang="en-US" altLang="en-US" sz="2400" b="1" dirty="0">
                <a:effectLst/>
                <a:sym typeface="Symbol" pitchFamily="18" charset="2"/>
              </a:rPr>
              <a:t>T  </a:t>
            </a:r>
            <a:r>
              <a:rPr lang="en-US" altLang="en-US" sz="2400" b="1" dirty="0">
                <a:solidFill>
                  <a:schemeClr val="accent2"/>
                </a:solidFill>
                <a:effectLst/>
                <a:sym typeface="Symbol" pitchFamily="18" charset="2"/>
              </a:rPr>
              <a:t>id</a:t>
            </a:r>
            <a:r>
              <a:rPr lang="en-US" altLang="en-US" sz="2400" b="1" dirty="0">
                <a:effectLst/>
                <a:sym typeface="Symbol" pitchFamily="18" charset="2"/>
              </a:rPr>
              <a:t>		</a:t>
            </a:r>
            <a:r>
              <a:rPr lang="en-US" altLang="en-US" sz="2400" b="1" dirty="0" smtClean="0">
                <a:effectLst/>
                <a:sym typeface="Symbol" pitchFamily="18" charset="2"/>
              </a:rPr>
              <a:t>            </a:t>
            </a:r>
            <a:r>
              <a:rPr lang="en-US" altLang="en-US" sz="2400" b="1" dirty="0" err="1" smtClean="0">
                <a:effectLst/>
                <a:sym typeface="Symbol" pitchFamily="18" charset="2"/>
              </a:rPr>
              <a:t>T.</a:t>
            </a:r>
            <a:r>
              <a:rPr lang="en-US" altLang="en-US" sz="2400" b="1" i="1" dirty="0" err="1" smtClean="0">
                <a:effectLst/>
                <a:sym typeface="Symbol" pitchFamily="18" charset="2"/>
              </a:rPr>
              <a:t>nptr</a:t>
            </a:r>
            <a:r>
              <a:rPr lang="en-US" altLang="en-US" sz="2400" b="1" dirty="0" smtClean="0">
                <a:effectLst/>
                <a:sym typeface="Symbol" pitchFamily="18" charset="2"/>
              </a:rPr>
              <a:t> </a:t>
            </a:r>
            <a:r>
              <a:rPr lang="en-US" altLang="en-US" sz="2400" b="1" dirty="0">
                <a:effectLst/>
                <a:sym typeface="Symbol" pitchFamily="18" charset="2"/>
              </a:rPr>
              <a:t>= </a:t>
            </a:r>
            <a:r>
              <a:rPr lang="en-US" altLang="en-US" sz="2400" b="1" i="1" dirty="0" err="1">
                <a:effectLst/>
                <a:sym typeface="Symbol" pitchFamily="18" charset="2"/>
              </a:rPr>
              <a:t>mkleaf</a:t>
            </a:r>
            <a:r>
              <a:rPr lang="en-US" altLang="en-US" sz="2400" b="1" dirty="0">
                <a:effectLst/>
                <a:sym typeface="Symbol" pitchFamily="18" charset="2"/>
              </a:rPr>
              <a:t>(id, </a:t>
            </a:r>
            <a:r>
              <a:rPr lang="en-US" altLang="en-US" sz="2400" b="1" dirty="0" err="1">
                <a:solidFill>
                  <a:schemeClr val="accent2"/>
                </a:solidFill>
                <a:effectLst/>
                <a:sym typeface="Symbol" pitchFamily="18" charset="2"/>
              </a:rPr>
              <a:t>id</a:t>
            </a:r>
            <a:r>
              <a:rPr lang="en-US" altLang="en-US" sz="2400" b="1" dirty="0" err="1">
                <a:effectLst/>
                <a:sym typeface="Symbol" pitchFamily="18" charset="2"/>
              </a:rPr>
              <a:t>.</a:t>
            </a:r>
            <a:r>
              <a:rPr lang="en-US" altLang="en-US" sz="2400" b="1" i="1" dirty="0" err="1">
                <a:effectLst/>
                <a:sym typeface="Symbol" pitchFamily="18" charset="2"/>
              </a:rPr>
              <a:t>lexval</a:t>
            </a:r>
            <a:r>
              <a:rPr lang="en-US" altLang="en-US" sz="2400" b="1" dirty="0">
                <a:effectLst/>
                <a:sym typeface="Symbol" pitchFamily="18" charset="2"/>
              </a:rPr>
              <a:t>)</a:t>
            </a:r>
          </a:p>
          <a:p>
            <a:pPr>
              <a:buFont typeface="Wingdings" pitchFamily="2" charset="2"/>
              <a:buNone/>
            </a:pPr>
            <a:r>
              <a:rPr lang="en-US" altLang="en-US" sz="2400" b="1" dirty="0">
                <a:effectLst/>
                <a:sym typeface="Symbol" pitchFamily="18" charset="2"/>
              </a:rPr>
              <a:t>T  </a:t>
            </a:r>
            <a:r>
              <a:rPr lang="en-US" altLang="en-US" sz="2400" b="1" dirty="0" err="1">
                <a:solidFill>
                  <a:schemeClr val="accent2"/>
                </a:solidFill>
                <a:effectLst/>
                <a:sym typeface="Symbol" pitchFamily="18" charset="2"/>
              </a:rPr>
              <a:t>num</a:t>
            </a:r>
            <a:r>
              <a:rPr lang="en-US" altLang="en-US" sz="2400" b="1" dirty="0">
                <a:effectLst/>
                <a:sym typeface="Symbol" pitchFamily="18" charset="2"/>
              </a:rPr>
              <a:t>		</a:t>
            </a:r>
            <a:r>
              <a:rPr lang="en-US" altLang="en-US" sz="2400" b="1" dirty="0" err="1">
                <a:effectLst/>
                <a:sym typeface="Symbol" pitchFamily="18" charset="2"/>
              </a:rPr>
              <a:t>T.</a:t>
            </a:r>
            <a:r>
              <a:rPr lang="en-US" altLang="en-US" sz="2400" b="1" i="1" dirty="0" err="1">
                <a:effectLst/>
                <a:sym typeface="Symbol" pitchFamily="18" charset="2"/>
              </a:rPr>
              <a:t>nptr</a:t>
            </a:r>
            <a:r>
              <a:rPr lang="en-US" altLang="en-US" sz="2400" b="1" dirty="0">
                <a:effectLst/>
                <a:sym typeface="Symbol" pitchFamily="18" charset="2"/>
              </a:rPr>
              <a:t> = </a:t>
            </a:r>
            <a:r>
              <a:rPr lang="en-US" altLang="en-US" sz="2400" b="1" i="1" dirty="0" err="1">
                <a:effectLst/>
                <a:sym typeface="Symbol" pitchFamily="18" charset="2"/>
              </a:rPr>
              <a:t>mkleaf</a:t>
            </a:r>
            <a:r>
              <a:rPr lang="en-US" altLang="en-US" sz="2400" b="1" dirty="0">
                <a:effectLst/>
                <a:sym typeface="Symbol" pitchFamily="18" charset="2"/>
              </a:rPr>
              <a:t>(</a:t>
            </a:r>
            <a:r>
              <a:rPr lang="en-US" altLang="en-US" sz="2400" b="1" dirty="0" err="1">
                <a:effectLst/>
                <a:sym typeface="Symbol" pitchFamily="18" charset="2"/>
              </a:rPr>
              <a:t>num</a:t>
            </a:r>
            <a:r>
              <a:rPr lang="en-US" altLang="en-US" sz="2400" b="1" dirty="0">
                <a:effectLst/>
                <a:sym typeface="Symbol" pitchFamily="18" charset="2"/>
              </a:rPr>
              <a:t>, </a:t>
            </a:r>
            <a:r>
              <a:rPr lang="en-US" altLang="en-US" sz="2400" b="1" dirty="0" err="1">
                <a:solidFill>
                  <a:schemeClr val="accent2"/>
                </a:solidFill>
                <a:effectLst/>
                <a:sym typeface="Symbol" pitchFamily="18" charset="2"/>
              </a:rPr>
              <a:t>num</a:t>
            </a:r>
            <a:r>
              <a:rPr lang="en-US" altLang="en-US" sz="2400" b="1" dirty="0" err="1">
                <a:effectLst/>
                <a:sym typeface="Symbol" pitchFamily="18" charset="2"/>
              </a:rPr>
              <a:t>.</a:t>
            </a:r>
            <a:r>
              <a:rPr lang="en-US" altLang="en-US" sz="2400" b="1" i="1" dirty="0" err="1">
                <a:effectLst/>
                <a:sym typeface="Symbol" pitchFamily="18" charset="2"/>
              </a:rPr>
              <a:t>val</a:t>
            </a:r>
            <a:r>
              <a:rPr lang="en-US" altLang="en-US" sz="2400" b="1" dirty="0">
                <a:effectLst/>
                <a:sym typeface="Symbol" pitchFamily="18" charset="2"/>
              </a:rPr>
              <a:t>)</a:t>
            </a:r>
          </a:p>
          <a:p>
            <a:pPr>
              <a:buFont typeface="Wingdings" pitchFamily="2" charset="2"/>
              <a:buNone/>
            </a:pPr>
            <a:endParaRPr lang="en-US" altLang="en-US" sz="2400" b="1" dirty="0">
              <a:effectLst/>
              <a:sym typeface="Symbol" pitchFamily="18" charset="2"/>
            </a:endParaRPr>
          </a:p>
        </p:txBody>
      </p:sp>
    </p:spTree>
    <p:extLst>
      <p:ext uri="{BB962C8B-B14F-4D97-AF65-F5344CB8AC3E}">
        <p14:creationId xmlns:p14="http://schemas.microsoft.com/office/powerpoint/2010/main" val="1778501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fld id="{7CD6097F-B31E-4822-B3F3-29D750559514}" type="slidenum">
              <a:rPr lang="en-US" altLang="en-US"/>
              <a:pPr/>
              <a:t>23</a:t>
            </a:fld>
            <a:endParaRPr lang="en-US" altLang="en-US"/>
          </a:p>
        </p:txBody>
      </p:sp>
      <p:sp>
        <p:nvSpPr>
          <p:cNvPr id="292866" name="Rectangle 2"/>
          <p:cNvSpPr>
            <a:spLocks noGrp="1" noChangeArrowheads="1"/>
          </p:cNvSpPr>
          <p:nvPr>
            <p:ph type="title"/>
          </p:nvPr>
        </p:nvSpPr>
        <p:spPr>
          <a:xfrm>
            <a:off x="762000" y="0"/>
            <a:ext cx="7772400" cy="1143000"/>
          </a:xfrm>
        </p:spPr>
        <p:txBody>
          <a:bodyPr/>
          <a:lstStyle/>
          <a:p>
            <a:r>
              <a:rPr lang="en-US" altLang="en-US"/>
              <a:t>Example </a:t>
            </a:r>
          </a:p>
        </p:txBody>
      </p:sp>
      <p:sp>
        <p:nvSpPr>
          <p:cNvPr id="292867" name="Rectangle 3"/>
          <p:cNvSpPr>
            <a:spLocks noGrp="1" noChangeArrowheads="1"/>
          </p:cNvSpPr>
          <p:nvPr>
            <p:ph type="body" idx="1"/>
          </p:nvPr>
        </p:nvSpPr>
        <p:spPr>
          <a:xfrm>
            <a:off x="685800" y="1143000"/>
            <a:ext cx="4267200" cy="4953000"/>
          </a:xfrm>
        </p:spPr>
        <p:txBody>
          <a:bodyPr/>
          <a:lstStyle/>
          <a:p>
            <a:pPr>
              <a:lnSpc>
                <a:spcPct val="90000"/>
              </a:lnSpc>
              <a:buFontTx/>
              <a:buNone/>
            </a:pPr>
            <a:r>
              <a:rPr lang="en-US" altLang="en-US" sz="2800" dirty="0"/>
              <a:t>	the following sequence of function calls creates a parse tree for a- 4 + c</a:t>
            </a:r>
          </a:p>
          <a:p>
            <a:pPr>
              <a:lnSpc>
                <a:spcPct val="90000"/>
              </a:lnSpc>
              <a:buFontTx/>
              <a:buNone/>
            </a:pPr>
            <a:endParaRPr lang="en-US" altLang="en-US" sz="2800" dirty="0"/>
          </a:p>
          <a:p>
            <a:pPr>
              <a:lnSpc>
                <a:spcPct val="90000"/>
              </a:lnSpc>
              <a:buFontTx/>
              <a:buNone/>
            </a:pPr>
            <a:r>
              <a:rPr lang="en-US" altLang="en-US" dirty="0"/>
              <a:t>	</a:t>
            </a:r>
            <a:r>
              <a:rPr lang="en-US" altLang="en-US" sz="2400" dirty="0"/>
              <a:t>P</a:t>
            </a:r>
            <a:r>
              <a:rPr lang="en-US" altLang="en-US" sz="2400" baseline="-25000" dirty="0"/>
              <a:t>1</a:t>
            </a:r>
            <a:r>
              <a:rPr lang="en-US" altLang="en-US" sz="2400" dirty="0"/>
              <a:t> = </a:t>
            </a:r>
            <a:r>
              <a:rPr lang="en-US" altLang="en-US" sz="2400" dirty="0" err="1"/>
              <a:t>mkleaf</a:t>
            </a:r>
            <a:r>
              <a:rPr lang="en-US" altLang="en-US" sz="2400" dirty="0"/>
              <a:t>(id, </a:t>
            </a:r>
            <a:r>
              <a:rPr lang="en-US" altLang="en-US" sz="2400" dirty="0" err="1"/>
              <a:t>entry.a</a:t>
            </a:r>
            <a:r>
              <a:rPr lang="en-US" altLang="en-US" sz="2400" dirty="0"/>
              <a:t>)</a:t>
            </a:r>
          </a:p>
          <a:p>
            <a:pPr>
              <a:lnSpc>
                <a:spcPct val="90000"/>
              </a:lnSpc>
              <a:buFontTx/>
              <a:buNone/>
            </a:pPr>
            <a:r>
              <a:rPr lang="en-US" altLang="en-US" sz="2400" dirty="0"/>
              <a:t>	P</a:t>
            </a:r>
            <a:r>
              <a:rPr lang="en-US" altLang="en-US" sz="2400" baseline="-25000" dirty="0"/>
              <a:t>2</a:t>
            </a:r>
            <a:r>
              <a:rPr lang="en-US" altLang="en-US" sz="2400" dirty="0"/>
              <a:t> = </a:t>
            </a:r>
            <a:r>
              <a:rPr lang="en-US" altLang="en-US" sz="2400" dirty="0" err="1"/>
              <a:t>mkleaf</a:t>
            </a:r>
            <a:r>
              <a:rPr lang="en-US" altLang="en-US" sz="2400" dirty="0"/>
              <a:t>(</a:t>
            </a:r>
            <a:r>
              <a:rPr lang="en-US" altLang="en-US" sz="2400" dirty="0" err="1"/>
              <a:t>num</a:t>
            </a:r>
            <a:r>
              <a:rPr lang="en-US" altLang="en-US" sz="2400" dirty="0"/>
              <a:t>, 4)</a:t>
            </a:r>
          </a:p>
          <a:p>
            <a:pPr>
              <a:lnSpc>
                <a:spcPct val="90000"/>
              </a:lnSpc>
              <a:buFontTx/>
              <a:buNone/>
            </a:pPr>
            <a:r>
              <a:rPr lang="en-US" altLang="en-US" sz="2400" dirty="0"/>
              <a:t>	P</a:t>
            </a:r>
            <a:r>
              <a:rPr lang="en-US" altLang="en-US" sz="2400" baseline="-25000" dirty="0"/>
              <a:t>3</a:t>
            </a:r>
            <a:r>
              <a:rPr lang="en-US" altLang="en-US" sz="2400" dirty="0"/>
              <a:t> = </a:t>
            </a:r>
            <a:r>
              <a:rPr lang="en-US" altLang="en-US" sz="2400" dirty="0" err="1"/>
              <a:t>mknode</a:t>
            </a:r>
            <a:r>
              <a:rPr lang="en-US" altLang="en-US" sz="2400" dirty="0"/>
              <a:t>(-, P</a:t>
            </a:r>
            <a:r>
              <a:rPr lang="en-US" altLang="en-US" sz="2400" baseline="-25000" dirty="0"/>
              <a:t>1</a:t>
            </a:r>
            <a:r>
              <a:rPr lang="en-US" altLang="en-US" sz="2400" dirty="0"/>
              <a:t>, P</a:t>
            </a:r>
            <a:r>
              <a:rPr lang="en-US" altLang="en-US" sz="2400" baseline="-25000" dirty="0"/>
              <a:t>2</a:t>
            </a:r>
            <a:r>
              <a:rPr lang="en-US" altLang="en-US" sz="2400" dirty="0"/>
              <a:t>)</a:t>
            </a:r>
          </a:p>
          <a:p>
            <a:pPr>
              <a:lnSpc>
                <a:spcPct val="90000"/>
              </a:lnSpc>
              <a:buFontTx/>
              <a:buNone/>
            </a:pPr>
            <a:r>
              <a:rPr lang="en-US" altLang="en-US" sz="2400" dirty="0"/>
              <a:t>	P</a:t>
            </a:r>
            <a:r>
              <a:rPr lang="en-US" altLang="en-US" sz="2400" baseline="-25000" dirty="0"/>
              <a:t>4</a:t>
            </a:r>
            <a:r>
              <a:rPr lang="en-US" altLang="en-US" sz="2400" dirty="0"/>
              <a:t> = </a:t>
            </a:r>
            <a:r>
              <a:rPr lang="en-US" altLang="en-US" sz="2400" dirty="0" err="1"/>
              <a:t>mkleaf</a:t>
            </a:r>
            <a:r>
              <a:rPr lang="en-US" altLang="en-US" sz="2400" dirty="0"/>
              <a:t>(id, </a:t>
            </a:r>
            <a:r>
              <a:rPr lang="en-US" altLang="en-US" sz="2400" dirty="0" err="1"/>
              <a:t>entry.c</a:t>
            </a:r>
            <a:r>
              <a:rPr lang="en-US" altLang="en-US" sz="2400" dirty="0"/>
              <a:t>)</a:t>
            </a:r>
          </a:p>
          <a:p>
            <a:pPr>
              <a:lnSpc>
                <a:spcPct val="90000"/>
              </a:lnSpc>
              <a:buFontTx/>
              <a:buNone/>
            </a:pPr>
            <a:r>
              <a:rPr lang="en-US" altLang="en-US" sz="2400" dirty="0"/>
              <a:t>	P</a:t>
            </a:r>
            <a:r>
              <a:rPr lang="en-US" altLang="en-US" sz="2400" baseline="-25000" dirty="0"/>
              <a:t>5</a:t>
            </a:r>
            <a:r>
              <a:rPr lang="en-US" altLang="en-US" sz="2400" dirty="0"/>
              <a:t> = </a:t>
            </a:r>
            <a:r>
              <a:rPr lang="en-US" altLang="en-US" sz="2400" dirty="0" err="1"/>
              <a:t>mknode</a:t>
            </a:r>
            <a:r>
              <a:rPr lang="en-US" altLang="en-US" sz="2400" dirty="0"/>
              <a:t>(+, P</a:t>
            </a:r>
            <a:r>
              <a:rPr lang="en-US" altLang="en-US" sz="2400" baseline="-25000" dirty="0"/>
              <a:t>3</a:t>
            </a:r>
            <a:r>
              <a:rPr lang="en-US" altLang="en-US" sz="2400" dirty="0"/>
              <a:t>, P</a:t>
            </a:r>
            <a:r>
              <a:rPr lang="en-US" altLang="en-US" sz="2400" baseline="-25000" dirty="0"/>
              <a:t>4</a:t>
            </a:r>
            <a:r>
              <a:rPr lang="en-US" altLang="en-US" sz="2400" dirty="0"/>
              <a:t>)</a:t>
            </a:r>
          </a:p>
          <a:p>
            <a:pPr lvl="2">
              <a:lnSpc>
                <a:spcPct val="90000"/>
              </a:lnSpc>
              <a:buFontTx/>
              <a:buNone/>
            </a:pPr>
            <a:endParaRPr lang="en-US" altLang="en-US" sz="1800" dirty="0"/>
          </a:p>
        </p:txBody>
      </p:sp>
      <p:sp>
        <p:nvSpPr>
          <p:cNvPr id="292868" name="Rectangle 4"/>
          <p:cNvSpPr>
            <a:spLocks noChangeArrowheads="1"/>
          </p:cNvSpPr>
          <p:nvPr/>
        </p:nvSpPr>
        <p:spPr bwMode="auto">
          <a:xfrm>
            <a:off x="5181600" y="49530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69" name="Rectangle 5"/>
          <p:cNvSpPr>
            <a:spLocks noChangeArrowheads="1"/>
          </p:cNvSpPr>
          <p:nvPr/>
        </p:nvSpPr>
        <p:spPr bwMode="auto">
          <a:xfrm>
            <a:off x="6553200" y="49530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70" name="Rectangle 6"/>
          <p:cNvSpPr>
            <a:spLocks noChangeArrowheads="1"/>
          </p:cNvSpPr>
          <p:nvPr/>
        </p:nvSpPr>
        <p:spPr bwMode="auto">
          <a:xfrm>
            <a:off x="5791200" y="40386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71" name="Rectangle 7"/>
          <p:cNvSpPr>
            <a:spLocks noChangeArrowheads="1"/>
          </p:cNvSpPr>
          <p:nvPr/>
        </p:nvSpPr>
        <p:spPr bwMode="auto">
          <a:xfrm>
            <a:off x="7315200" y="40386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72" name="Rectangle 8"/>
          <p:cNvSpPr>
            <a:spLocks noChangeArrowheads="1"/>
          </p:cNvSpPr>
          <p:nvPr/>
        </p:nvSpPr>
        <p:spPr bwMode="auto">
          <a:xfrm>
            <a:off x="6553200" y="3124200"/>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73" name="Line 9"/>
          <p:cNvSpPr>
            <a:spLocks noChangeShapeType="1"/>
          </p:cNvSpPr>
          <p:nvPr/>
        </p:nvSpPr>
        <p:spPr bwMode="auto">
          <a:xfrm>
            <a:off x="5486400" y="4953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4" name="Line 10"/>
          <p:cNvSpPr>
            <a:spLocks noChangeShapeType="1"/>
          </p:cNvSpPr>
          <p:nvPr/>
        </p:nvSpPr>
        <p:spPr bwMode="auto">
          <a:xfrm>
            <a:off x="6858000" y="4953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5" name="Line 11"/>
          <p:cNvSpPr>
            <a:spLocks noChangeShapeType="1"/>
          </p:cNvSpPr>
          <p:nvPr/>
        </p:nvSpPr>
        <p:spPr bwMode="auto">
          <a:xfrm>
            <a:off x="6324600" y="4038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6" name="Line 12"/>
          <p:cNvSpPr>
            <a:spLocks noChangeShapeType="1"/>
          </p:cNvSpPr>
          <p:nvPr/>
        </p:nvSpPr>
        <p:spPr bwMode="auto">
          <a:xfrm>
            <a:off x="6019800" y="4038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7" name="Line 13"/>
          <p:cNvSpPr>
            <a:spLocks noChangeShapeType="1"/>
          </p:cNvSpPr>
          <p:nvPr/>
        </p:nvSpPr>
        <p:spPr bwMode="auto">
          <a:xfrm>
            <a:off x="7620000" y="4038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8" name="Line 14"/>
          <p:cNvSpPr>
            <a:spLocks noChangeShapeType="1"/>
          </p:cNvSpPr>
          <p:nvPr/>
        </p:nvSpPr>
        <p:spPr bwMode="auto">
          <a:xfrm>
            <a:off x="7086600" y="3124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9" name="Line 15"/>
          <p:cNvSpPr>
            <a:spLocks noChangeShapeType="1"/>
          </p:cNvSpPr>
          <p:nvPr/>
        </p:nvSpPr>
        <p:spPr bwMode="auto">
          <a:xfrm>
            <a:off x="6781800" y="3124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82" name="Line 18"/>
          <p:cNvSpPr>
            <a:spLocks noChangeShapeType="1"/>
          </p:cNvSpPr>
          <p:nvPr/>
        </p:nvSpPr>
        <p:spPr bwMode="auto">
          <a:xfrm>
            <a:off x="5486400" y="35814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83" name="Line 19"/>
          <p:cNvSpPr>
            <a:spLocks noChangeShapeType="1"/>
          </p:cNvSpPr>
          <p:nvPr/>
        </p:nvSpPr>
        <p:spPr bwMode="auto">
          <a:xfrm>
            <a:off x="4876800" y="46482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84" name="Line 20"/>
          <p:cNvSpPr>
            <a:spLocks noChangeShapeType="1"/>
          </p:cNvSpPr>
          <p:nvPr/>
        </p:nvSpPr>
        <p:spPr bwMode="auto">
          <a:xfrm flipH="1">
            <a:off x="7162800" y="46482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85" name="Line 21"/>
          <p:cNvSpPr>
            <a:spLocks noChangeShapeType="1"/>
          </p:cNvSpPr>
          <p:nvPr/>
        </p:nvSpPr>
        <p:spPr bwMode="auto">
          <a:xfrm flipH="1">
            <a:off x="7924800" y="3733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86" name="Line 22"/>
          <p:cNvSpPr>
            <a:spLocks noChangeShapeType="1"/>
          </p:cNvSpPr>
          <p:nvPr/>
        </p:nvSpPr>
        <p:spPr bwMode="auto">
          <a:xfrm flipH="1">
            <a:off x="6934200" y="2667000"/>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87" name="Line 23"/>
          <p:cNvSpPr>
            <a:spLocks noChangeShapeType="1"/>
          </p:cNvSpPr>
          <p:nvPr/>
        </p:nvSpPr>
        <p:spPr bwMode="auto">
          <a:xfrm flipH="1">
            <a:off x="5486400" y="4191000"/>
            <a:ext cx="457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88" name="Line 24"/>
          <p:cNvSpPr>
            <a:spLocks noChangeShapeType="1"/>
          </p:cNvSpPr>
          <p:nvPr/>
        </p:nvSpPr>
        <p:spPr bwMode="auto">
          <a:xfrm>
            <a:off x="6477000" y="4191000"/>
            <a:ext cx="381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89" name="Line 25"/>
          <p:cNvSpPr>
            <a:spLocks noChangeShapeType="1"/>
          </p:cNvSpPr>
          <p:nvPr/>
        </p:nvSpPr>
        <p:spPr bwMode="auto">
          <a:xfrm flipH="1">
            <a:off x="6172200" y="3276600"/>
            <a:ext cx="457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90" name="Line 26"/>
          <p:cNvSpPr>
            <a:spLocks noChangeShapeType="1"/>
          </p:cNvSpPr>
          <p:nvPr/>
        </p:nvSpPr>
        <p:spPr bwMode="auto">
          <a:xfrm>
            <a:off x="7162800" y="3276600"/>
            <a:ext cx="457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91" name="Line 27"/>
          <p:cNvSpPr>
            <a:spLocks noChangeShapeType="1"/>
          </p:cNvSpPr>
          <p:nvPr/>
        </p:nvSpPr>
        <p:spPr bwMode="auto">
          <a:xfrm>
            <a:off x="5638800" y="5105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92" name="Line 28"/>
          <p:cNvSpPr>
            <a:spLocks noChangeShapeType="1"/>
          </p:cNvSpPr>
          <p:nvPr/>
        </p:nvSpPr>
        <p:spPr bwMode="auto">
          <a:xfrm>
            <a:off x="7772400" y="4191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93" name="Text Box 29"/>
          <p:cNvSpPr txBox="1">
            <a:spLocks noChangeArrowheads="1"/>
          </p:cNvSpPr>
          <p:nvPr/>
        </p:nvSpPr>
        <p:spPr bwMode="auto">
          <a:xfrm>
            <a:off x="7696200" y="4572000"/>
            <a:ext cx="1136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entry of c</a:t>
            </a:r>
          </a:p>
        </p:txBody>
      </p:sp>
      <p:sp>
        <p:nvSpPr>
          <p:cNvPr id="292894" name="Text Box 30"/>
          <p:cNvSpPr txBox="1">
            <a:spLocks noChangeArrowheads="1"/>
          </p:cNvSpPr>
          <p:nvPr/>
        </p:nvSpPr>
        <p:spPr bwMode="auto">
          <a:xfrm>
            <a:off x="5181600" y="4953000"/>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id</a:t>
            </a:r>
          </a:p>
        </p:txBody>
      </p:sp>
      <p:sp>
        <p:nvSpPr>
          <p:cNvPr id="292895" name="Text Box 31"/>
          <p:cNvSpPr txBox="1">
            <a:spLocks noChangeArrowheads="1"/>
          </p:cNvSpPr>
          <p:nvPr/>
        </p:nvSpPr>
        <p:spPr bwMode="auto">
          <a:xfrm>
            <a:off x="7315200" y="4038600"/>
            <a:ext cx="360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id</a:t>
            </a:r>
          </a:p>
        </p:txBody>
      </p:sp>
      <p:sp>
        <p:nvSpPr>
          <p:cNvPr id="292896" name="Text Box 32"/>
          <p:cNvSpPr txBox="1">
            <a:spLocks noChangeArrowheads="1"/>
          </p:cNvSpPr>
          <p:nvPr/>
        </p:nvSpPr>
        <p:spPr bwMode="auto">
          <a:xfrm>
            <a:off x="6400800" y="4953000"/>
            <a:ext cx="554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num</a:t>
            </a:r>
          </a:p>
        </p:txBody>
      </p:sp>
      <p:sp>
        <p:nvSpPr>
          <p:cNvPr id="292897" name="Text Box 33"/>
          <p:cNvSpPr txBox="1">
            <a:spLocks noChangeArrowheads="1"/>
          </p:cNvSpPr>
          <p:nvPr/>
        </p:nvSpPr>
        <p:spPr bwMode="auto">
          <a:xfrm>
            <a:off x="6019800" y="4038600"/>
            <a:ext cx="268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a:t>
            </a:r>
          </a:p>
        </p:txBody>
      </p:sp>
      <p:sp>
        <p:nvSpPr>
          <p:cNvPr id="292898" name="Text Box 34"/>
          <p:cNvSpPr txBox="1">
            <a:spLocks noChangeArrowheads="1"/>
          </p:cNvSpPr>
          <p:nvPr/>
        </p:nvSpPr>
        <p:spPr bwMode="auto">
          <a:xfrm>
            <a:off x="6781800" y="3124200"/>
            <a:ext cx="282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a:t>
            </a:r>
          </a:p>
        </p:txBody>
      </p:sp>
      <p:sp>
        <p:nvSpPr>
          <p:cNvPr id="292899" name="Text Box 35"/>
          <p:cNvSpPr txBox="1">
            <a:spLocks noChangeArrowheads="1"/>
          </p:cNvSpPr>
          <p:nvPr/>
        </p:nvSpPr>
        <p:spPr bwMode="auto">
          <a:xfrm>
            <a:off x="4724400" y="4343400"/>
            <a:ext cx="382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P1</a:t>
            </a:r>
          </a:p>
        </p:txBody>
      </p:sp>
      <p:sp>
        <p:nvSpPr>
          <p:cNvPr id="292900" name="Text Box 36"/>
          <p:cNvSpPr txBox="1">
            <a:spLocks noChangeArrowheads="1"/>
          </p:cNvSpPr>
          <p:nvPr/>
        </p:nvSpPr>
        <p:spPr bwMode="auto">
          <a:xfrm>
            <a:off x="7146925" y="4495800"/>
            <a:ext cx="414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P2</a:t>
            </a:r>
          </a:p>
        </p:txBody>
      </p:sp>
      <p:sp>
        <p:nvSpPr>
          <p:cNvPr id="292901" name="Text Box 37"/>
          <p:cNvSpPr txBox="1">
            <a:spLocks noChangeArrowheads="1"/>
          </p:cNvSpPr>
          <p:nvPr/>
        </p:nvSpPr>
        <p:spPr bwMode="auto">
          <a:xfrm>
            <a:off x="5241925" y="3352800"/>
            <a:ext cx="414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P3</a:t>
            </a:r>
          </a:p>
        </p:txBody>
      </p:sp>
      <p:sp>
        <p:nvSpPr>
          <p:cNvPr id="292902" name="Text Box 38"/>
          <p:cNvSpPr txBox="1">
            <a:spLocks noChangeArrowheads="1"/>
          </p:cNvSpPr>
          <p:nvPr/>
        </p:nvSpPr>
        <p:spPr bwMode="auto">
          <a:xfrm>
            <a:off x="8061325" y="3429000"/>
            <a:ext cx="414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P4</a:t>
            </a:r>
          </a:p>
        </p:txBody>
      </p:sp>
      <p:sp>
        <p:nvSpPr>
          <p:cNvPr id="292903" name="Text Box 39"/>
          <p:cNvSpPr txBox="1">
            <a:spLocks noChangeArrowheads="1"/>
          </p:cNvSpPr>
          <p:nvPr/>
        </p:nvSpPr>
        <p:spPr bwMode="auto">
          <a:xfrm>
            <a:off x="7299325" y="2362200"/>
            <a:ext cx="414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P5</a:t>
            </a:r>
          </a:p>
        </p:txBody>
      </p:sp>
      <p:sp>
        <p:nvSpPr>
          <p:cNvPr id="292904" name="Text Box 40"/>
          <p:cNvSpPr txBox="1">
            <a:spLocks noChangeArrowheads="1"/>
          </p:cNvSpPr>
          <p:nvPr/>
        </p:nvSpPr>
        <p:spPr bwMode="auto">
          <a:xfrm>
            <a:off x="5029200" y="5562600"/>
            <a:ext cx="1136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entry of a</a:t>
            </a:r>
          </a:p>
        </p:txBody>
      </p:sp>
      <p:sp>
        <p:nvSpPr>
          <p:cNvPr id="292905" name="Text Box 41"/>
          <p:cNvSpPr txBox="1">
            <a:spLocks noChangeArrowheads="1"/>
          </p:cNvSpPr>
          <p:nvPr/>
        </p:nvSpPr>
        <p:spPr bwMode="auto">
          <a:xfrm>
            <a:off x="6858000" y="4953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aseline="0"/>
              <a:t>4</a:t>
            </a:r>
          </a:p>
        </p:txBody>
      </p:sp>
    </p:spTree>
    <p:extLst>
      <p:ext uri="{BB962C8B-B14F-4D97-AF65-F5344CB8AC3E}">
        <p14:creationId xmlns:p14="http://schemas.microsoft.com/office/powerpoint/2010/main" val="1414279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28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28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28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28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29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28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28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288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92867">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29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28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28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28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28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290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92867">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29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28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289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28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287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28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288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2888"/>
                                        </p:tgtEl>
                                        <p:attrNameLst>
                                          <p:attrName>style.visibility</p:attrName>
                                        </p:attrNameLst>
                                      </p:cBhvr>
                                      <p:to>
                                        <p:strVal val="visible"/>
                                      </p:to>
                                    </p:set>
                                  </p:childTnLst>
                                </p:cTn>
                              </p:par>
                              <p:par>
                                <p:cTn id="57" presetID="3" presetClass="exit" presetSubtype="10" fill="hold" grpId="1" nodeType="withEffect">
                                  <p:stCondLst>
                                    <p:cond delay="0"/>
                                  </p:stCondLst>
                                  <p:childTnLst>
                                    <p:animEffect transition="out" filter="blinds(horizontal)">
                                      <p:cBhvr>
                                        <p:cTn id="58" dur="3000"/>
                                        <p:tgtEl>
                                          <p:spTgt spid="292899"/>
                                        </p:tgtEl>
                                      </p:cBhvr>
                                    </p:animEffect>
                                    <p:set>
                                      <p:cBhvr>
                                        <p:cTn id="59" dur="1" fill="hold">
                                          <p:stCondLst>
                                            <p:cond delay="2999"/>
                                          </p:stCondLst>
                                        </p:cTn>
                                        <p:tgtEl>
                                          <p:spTgt spid="292899"/>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3000"/>
                                        <p:tgtEl>
                                          <p:spTgt spid="292883"/>
                                        </p:tgtEl>
                                      </p:cBhvr>
                                    </p:animEffect>
                                    <p:set>
                                      <p:cBhvr>
                                        <p:cTn id="62" dur="1" fill="hold">
                                          <p:stCondLst>
                                            <p:cond delay="2999"/>
                                          </p:stCondLst>
                                        </p:cTn>
                                        <p:tgtEl>
                                          <p:spTgt spid="292883"/>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3000"/>
                                        <p:tgtEl>
                                          <p:spTgt spid="292900"/>
                                        </p:tgtEl>
                                      </p:cBhvr>
                                    </p:animEffect>
                                    <p:set>
                                      <p:cBhvr>
                                        <p:cTn id="65" dur="1" fill="hold">
                                          <p:stCondLst>
                                            <p:cond delay="2999"/>
                                          </p:stCondLst>
                                        </p:cTn>
                                        <p:tgtEl>
                                          <p:spTgt spid="292900"/>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3000"/>
                                        <p:tgtEl>
                                          <p:spTgt spid="292884"/>
                                        </p:tgtEl>
                                      </p:cBhvr>
                                    </p:animEffect>
                                    <p:set>
                                      <p:cBhvr>
                                        <p:cTn id="68" dur="1" fill="hold">
                                          <p:stCondLst>
                                            <p:cond delay="2999"/>
                                          </p:stCondLst>
                                        </p:cTn>
                                        <p:tgtEl>
                                          <p:spTgt spid="292884"/>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292867">
                                            <p:txEl>
                                              <p:pRg st="5" end="5"/>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90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288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28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28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9287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9289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9289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92867">
                                            <p:txEl>
                                              <p:pRg st="6" end="6"/>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9290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9288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9289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287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928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9287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928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92890"/>
                                        </p:tgtEl>
                                        <p:attrNameLst>
                                          <p:attrName>style.visibility</p:attrName>
                                        </p:attrNameLst>
                                      </p:cBhvr>
                                      <p:to>
                                        <p:strVal val="visible"/>
                                      </p:to>
                                    </p:set>
                                  </p:childTnLst>
                                </p:cTn>
                              </p:par>
                              <p:par>
                                <p:cTn id="107" presetID="3" presetClass="exit" presetSubtype="10" fill="hold" grpId="1" nodeType="withEffect">
                                  <p:stCondLst>
                                    <p:cond delay="0"/>
                                  </p:stCondLst>
                                  <p:childTnLst>
                                    <p:animEffect transition="out" filter="blinds(horizontal)">
                                      <p:cBhvr>
                                        <p:cTn id="108" dur="500"/>
                                        <p:tgtEl>
                                          <p:spTgt spid="292901"/>
                                        </p:tgtEl>
                                      </p:cBhvr>
                                    </p:animEffect>
                                    <p:set>
                                      <p:cBhvr>
                                        <p:cTn id="109" dur="1" fill="hold">
                                          <p:stCondLst>
                                            <p:cond delay="499"/>
                                          </p:stCondLst>
                                        </p:cTn>
                                        <p:tgtEl>
                                          <p:spTgt spid="292901"/>
                                        </p:tgtEl>
                                        <p:attrNameLst>
                                          <p:attrName>style.visibility</p:attrName>
                                        </p:attrNameLst>
                                      </p:cBhvr>
                                      <p:to>
                                        <p:strVal val="hidden"/>
                                      </p:to>
                                    </p:set>
                                  </p:childTnLst>
                                </p:cTn>
                              </p:par>
                              <p:par>
                                <p:cTn id="110" presetID="3" presetClass="exit" presetSubtype="10" fill="hold" grpId="1" nodeType="withEffect">
                                  <p:stCondLst>
                                    <p:cond delay="0"/>
                                  </p:stCondLst>
                                  <p:childTnLst>
                                    <p:animEffect transition="out" filter="blinds(horizontal)">
                                      <p:cBhvr>
                                        <p:cTn id="111" dur="500"/>
                                        <p:tgtEl>
                                          <p:spTgt spid="292882"/>
                                        </p:tgtEl>
                                      </p:cBhvr>
                                    </p:animEffect>
                                    <p:set>
                                      <p:cBhvr>
                                        <p:cTn id="112" dur="1" fill="hold">
                                          <p:stCondLst>
                                            <p:cond delay="499"/>
                                          </p:stCondLst>
                                        </p:cTn>
                                        <p:tgtEl>
                                          <p:spTgt spid="292882"/>
                                        </p:tgtEl>
                                        <p:attrNameLst>
                                          <p:attrName>style.visibility</p:attrName>
                                        </p:attrNameLst>
                                      </p:cBhvr>
                                      <p:to>
                                        <p:strVal val="hidden"/>
                                      </p:to>
                                    </p:set>
                                  </p:childTnLst>
                                </p:cTn>
                              </p:par>
                              <p:par>
                                <p:cTn id="113" presetID="3" presetClass="exit" presetSubtype="10" fill="hold" grpId="1" nodeType="withEffect">
                                  <p:stCondLst>
                                    <p:cond delay="0"/>
                                  </p:stCondLst>
                                  <p:childTnLst>
                                    <p:animEffect transition="out" filter="blinds(horizontal)">
                                      <p:cBhvr>
                                        <p:cTn id="114" dur="500"/>
                                        <p:tgtEl>
                                          <p:spTgt spid="292902"/>
                                        </p:tgtEl>
                                      </p:cBhvr>
                                    </p:animEffect>
                                    <p:set>
                                      <p:cBhvr>
                                        <p:cTn id="115" dur="1" fill="hold">
                                          <p:stCondLst>
                                            <p:cond delay="499"/>
                                          </p:stCondLst>
                                        </p:cTn>
                                        <p:tgtEl>
                                          <p:spTgt spid="292902"/>
                                        </p:tgtEl>
                                        <p:attrNameLst>
                                          <p:attrName>style.visibility</p:attrName>
                                        </p:attrNameLst>
                                      </p:cBhvr>
                                      <p:to>
                                        <p:strVal val="hidden"/>
                                      </p:to>
                                    </p:set>
                                  </p:childTnLst>
                                </p:cTn>
                              </p:par>
                              <p:par>
                                <p:cTn id="116" presetID="3" presetClass="exit" presetSubtype="10" fill="hold" grpId="1" nodeType="withEffect">
                                  <p:stCondLst>
                                    <p:cond delay="0"/>
                                  </p:stCondLst>
                                  <p:childTnLst>
                                    <p:animEffect transition="out" filter="blinds(horizontal)">
                                      <p:cBhvr>
                                        <p:cTn id="117" dur="500"/>
                                        <p:tgtEl>
                                          <p:spTgt spid="292885"/>
                                        </p:tgtEl>
                                      </p:cBhvr>
                                    </p:animEffect>
                                    <p:set>
                                      <p:cBhvr>
                                        <p:cTn id="118" dur="1" fill="hold">
                                          <p:stCondLst>
                                            <p:cond delay="499"/>
                                          </p:stCondLst>
                                        </p:cTn>
                                        <p:tgtEl>
                                          <p:spTgt spid="2928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animBg="1"/>
      <p:bldP spid="292869" grpId="0" animBg="1"/>
      <p:bldP spid="292870" grpId="0" animBg="1"/>
      <p:bldP spid="292871" grpId="0" animBg="1"/>
      <p:bldP spid="292872" grpId="0" animBg="1"/>
      <p:bldP spid="292873" grpId="0" animBg="1"/>
      <p:bldP spid="292874" grpId="0" animBg="1"/>
      <p:bldP spid="292875" grpId="0" animBg="1"/>
      <p:bldP spid="292876" grpId="0" animBg="1"/>
      <p:bldP spid="292877" grpId="0" animBg="1"/>
      <p:bldP spid="292878" grpId="0" animBg="1"/>
      <p:bldP spid="292879" grpId="0" animBg="1"/>
      <p:bldP spid="292882" grpId="0" animBg="1"/>
      <p:bldP spid="292882" grpId="1" animBg="1"/>
      <p:bldP spid="292883" grpId="0" animBg="1"/>
      <p:bldP spid="292883" grpId="1" animBg="1"/>
      <p:bldP spid="292884" grpId="0" animBg="1"/>
      <p:bldP spid="292884" grpId="1" animBg="1"/>
      <p:bldP spid="292885" grpId="0" animBg="1"/>
      <p:bldP spid="292885" grpId="1" animBg="1"/>
      <p:bldP spid="292886" grpId="0" animBg="1"/>
      <p:bldP spid="292887" grpId="0" animBg="1"/>
      <p:bldP spid="292888" grpId="0" animBg="1"/>
      <p:bldP spid="292889" grpId="0" animBg="1"/>
      <p:bldP spid="292890" grpId="0" animBg="1"/>
      <p:bldP spid="292891" grpId="0" animBg="1"/>
      <p:bldP spid="292892" grpId="0" animBg="1"/>
      <p:bldP spid="292893" grpId="0"/>
      <p:bldP spid="292894" grpId="0"/>
      <p:bldP spid="292895" grpId="0"/>
      <p:bldP spid="292896" grpId="0"/>
      <p:bldP spid="292897" grpId="0"/>
      <p:bldP spid="292898" grpId="0"/>
      <p:bldP spid="292899" grpId="0"/>
      <p:bldP spid="292899" grpId="1"/>
      <p:bldP spid="292900" grpId="0"/>
      <p:bldP spid="292900" grpId="1"/>
      <p:bldP spid="292901" grpId="0"/>
      <p:bldP spid="292901" grpId="1"/>
      <p:bldP spid="292902" grpId="0"/>
      <p:bldP spid="292902" grpId="1"/>
      <p:bldP spid="292903" grpId="0"/>
      <p:bldP spid="292904" grpId="0"/>
      <p:bldP spid="29290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E243363-F05D-4FEE-9CDA-7FA381EF160C}" type="slidenum">
              <a:rPr lang="en-US" altLang="en-US"/>
              <a:pPr/>
              <a:t>24</a:t>
            </a:fld>
            <a:endParaRPr lang="en-US" altLang="en-US"/>
          </a:p>
        </p:txBody>
      </p:sp>
      <p:sp>
        <p:nvSpPr>
          <p:cNvPr id="293890" name="Rectangle 2"/>
          <p:cNvSpPr>
            <a:spLocks noGrp="1" noChangeArrowheads="1"/>
          </p:cNvSpPr>
          <p:nvPr>
            <p:ph type="title"/>
          </p:nvPr>
        </p:nvSpPr>
        <p:spPr/>
        <p:txBody>
          <a:bodyPr>
            <a:normAutofit fontScale="90000"/>
          </a:bodyPr>
          <a:lstStyle/>
          <a:p>
            <a:r>
              <a:rPr lang="en-US" altLang="en-US" sz="4000"/>
              <a:t>A syntax directed definition for constructing syntax tree</a:t>
            </a:r>
          </a:p>
        </p:txBody>
      </p:sp>
      <p:sp>
        <p:nvSpPr>
          <p:cNvPr id="293891" name="Rectangle 3"/>
          <p:cNvSpPr>
            <a:spLocks noGrp="1" noChangeArrowheads="1"/>
          </p:cNvSpPr>
          <p:nvPr>
            <p:ph type="body" idx="1"/>
          </p:nvPr>
        </p:nvSpPr>
        <p:spPr/>
        <p:txBody>
          <a:bodyPr/>
          <a:lstStyle/>
          <a:p>
            <a:pPr>
              <a:lnSpc>
                <a:spcPct val="90000"/>
              </a:lnSpc>
              <a:buFontTx/>
              <a:buNone/>
            </a:pPr>
            <a:r>
              <a:rPr lang="en-US" altLang="en-US" sz="2800" dirty="0"/>
              <a:t>E  → E</a:t>
            </a:r>
            <a:r>
              <a:rPr lang="en-US" altLang="en-US" sz="2400" baseline="-25000" dirty="0"/>
              <a:t>1</a:t>
            </a:r>
            <a:r>
              <a:rPr lang="en-US" altLang="en-US" sz="2800" dirty="0"/>
              <a:t> + T 	</a:t>
            </a:r>
            <a:r>
              <a:rPr lang="en-US" altLang="en-US" sz="2400" dirty="0" err="1"/>
              <a:t>E.ptr</a:t>
            </a:r>
            <a:r>
              <a:rPr lang="en-US" altLang="en-US" sz="2400" dirty="0"/>
              <a:t> = </a:t>
            </a:r>
            <a:r>
              <a:rPr lang="en-US" altLang="en-US" sz="2400" dirty="0" err="1"/>
              <a:t>mknode</a:t>
            </a:r>
            <a:r>
              <a:rPr lang="en-US" altLang="en-US" sz="2400" dirty="0"/>
              <a:t>(+, E</a:t>
            </a:r>
            <a:r>
              <a:rPr lang="en-US" altLang="en-US" sz="2400" baseline="-25000" dirty="0"/>
              <a:t>1</a:t>
            </a:r>
            <a:r>
              <a:rPr lang="en-US" altLang="en-US" sz="2400" dirty="0"/>
              <a:t>.ptr, </a:t>
            </a:r>
            <a:r>
              <a:rPr lang="en-US" altLang="en-US" sz="2400" dirty="0" err="1"/>
              <a:t>T.ptr</a:t>
            </a:r>
            <a:r>
              <a:rPr lang="en-US" altLang="en-US" sz="2400" dirty="0"/>
              <a:t>)</a:t>
            </a:r>
          </a:p>
          <a:p>
            <a:pPr>
              <a:lnSpc>
                <a:spcPct val="90000"/>
              </a:lnSpc>
              <a:buFontTx/>
              <a:buNone/>
            </a:pPr>
            <a:r>
              <a:rPr lang="en-US" altLang="en-US" sz="2800" dirty="0" smtClean="0"/>
              <a:t>E  </a:t>
            </a:r>
            <a:r>
              <a:rPr lang="en-US" altLang="en-US" sz="2800" dirty="0"/>
              <a:t>→ </a:t>
            </a:r>
            <a:r>
              <a:rPr lang="en-US" altLang="en-US" sz="2800" dirty="0" smtClean="0"/>
              <a:t>E</a:t>
            </a:r>
            <a:r>
              <a:rPr lang="en-US" altLang="en-US" sz="2400" baseline="-25000" dirty="0" smtClean="0"/>
              <a:t>1</a:t>
            </a:r>
            <a:r>
              <a:rPr lang="en-US" altLang="en-US" sz="2800" dirty="0" smtClean="0"/>
              <a:t> - T </a:t>
            </a:r>
            <a:r>
              <a:rPr lang="en-US" altLang="en-US" sz="2800" dirty="0"/>
              <a:t>	</a:t>
            </a:r>
            <a:r>
              <a:rPr lang="en-US" altLang="en-US" sz="2400" dirty="0" err="1"/>
              <a:t>T.ptr</a:t>
            </a:r>
            <a:r>
              <a:rPr lang="en-US" altLang="en-US" sz="2400" dirty="0"/>
              <a:t> := </a:t>
            </a:r>
            <a:r>
              <a:rPr lang="en-US" altLang="en-US" sz="2400" dirty="0" err="1"/>
              <a:t>mknode</a:t>
            </a:r>
            <a:r>
              <a:rPr lang="en-US" altLang="en-US" sz="2400" dirty="0" smtClean="0"/>
              <a:t>(-, E</a:t>
            </a:r>
            <a:r>
              <a:rPr lang="en-US" altLang="en-US" sz="2400" baseline="-25000" dirty="0" smtClean="0"/>
              <a:t>1</a:t>
            </a:r>
            <a:r>
              <a:rPr lang="en-US" altLang="en-US" sz="2400" dirty="0" smtClean="0"/>
              <a:t>.ptr</a:t>
            </a:r>
            <a:r>
              <a:rPr lang="en-US" altLang="en-US" sz="2400" dirty="0"/>
              <a:t>, </a:t>
            </a:r>
            <a:r>
              <a:rPr lang="en-US" altLang="en-US" sz="2400" dirty="0" err="1" smtClean="0"/>
              <a:t>T.ptr</a:t>
            </a:r>
            <a:r>
              <a:rPr lang="en-US" altLang="en-US" sz="2400" dirty="0" smtClean="0"/>
              <a:t>)</a:t>
            </a:r>
          </a:p>
          <a:p>
            <a:pPr>
              <a:lnSpc>
                <a:spcPct val="90000"/>
              </a:lnSpc>
              <a:buNone/>
            </a:pPr>
            <a:r>
              <a:rPr lang="en-US" altLang="en-US" sz="2800" dirty="0"/>
              <a:t>E  → T 		</a:t>
            </a:r>
            <a:r>
              <a:rPr lang="en-US" altLang="en-US" dirty="0" err="1"/>
              <a:t>E.ptr</a:t>
            </a:r>
            <a:r>
              <a:rPr lang="en-US" altLang="en-US" dirty="0"/>
              <a:t> = </a:t>
            </a:r>
            <a:r>
              <a:rPr lang="en-US" altLang="en-US" dirty="0" err="1" smtClean="0"/>
              <a:t>T.ptr</a:t>
            </a:r>
            <a:endParaRPr lang="en-US" altLang="en-US" sz="2400" dirty="0"/>
          </a:p>
          <a:p>
            <a:pPr>
              <a:lnSpc>
                <a:spcPct val="90000"/>
              </a:lnSpc>
              <a:buFontTx/>
              <a:buNone/>
            </a:pPr>
            <a:r>
              <a:rPr lang="en-US" altLang="en-US" sz="2800" dirty="0" smtClean="0"/>
              <a:t>T  </a:t>
            </a:r>
            <a:r>
              <a:rPr lang="en-US" altLang="en-US" sz="2800" dirty="0"/>
              <a:t>→ (E)          	</a:t>
            </a:r>
            <a:r>
              <a:rPr lang="en-US" altLang="en-US" sz="2400" dirty="0" err="1" smtClean="0"/>
              <a:t>T.ptr</a:t>
            </a:r>
            <a:r>
              <a:rPr lang="en-US" altLang="en-US" sz="2400" dirty="0" smtClean="0"/>
              <a:t> </a:t>
            </a:r>
            <a:r>
              <a:rPr lang="en-US" altLang="en-US" sz="2400" dirty="0"/>
              <a:t>:= </a:t>
            </a:r>
            <a:r>
              <a:rPr lang="en-US" altLang="en-US" sz="2400" dirty="0" err="1"/>
              <a:t>E.ptr</a:t>
            </a:r>
            <a:endParaRPr lang="en-US" altLang="en-US" sz="2400" dirty="0"/>
          </a:p>
          <a:p>
            <a:pPr>
              <a:lnSpc>
                <a:spcPct val="90000"/>
              </a:lnSpc>
              <a:buFontTx/>
              <a:buNone/>
            </a:pPr>
            <a:r>
              <a:rPr lang="en-US" altLang="en-US" sz="2800" dirty="0" smtClean="0"/>
              <a:t>T  </a:t>
            </a:r>
            <a:r>
              <a:rPr lang="en-US" altLang="en-US" sz="2800" dirty="0"/>
              <a:t>→ id 		</a:t>
            </a:r>
            <a:r>
              <a:rPr lang="en-US" altLang="en-US" sz="2400" dirty="0" err="1" smtClean="0"/>
              <a:t>T.ptr</a:t>
            </a:r>
            <a:r>
              <a:rPr lang="en-US" altLang="en-US" sz="2400" dirty="0" smtClean="0"/>
              <a:t> </a:t>
            </a:r>
            <a:r>
              <a:rPr lang="en-US" altLang="en-US" sz="2400" dirty="0"/>
              <a:t>:= </a:t>
            </a:r>
            <a:r>
              <a:rPr lang="en-US" altLang="en-US" sz="2400" dirty="0" err="1"/>
              <a:t>mkleaf</a:t>
            </a:r>
            <a:r>
              <a:rPr lang="en-US" altLang="en-US" sz="2400" dirty="0"/>
              <a:t>(id, entry.id)</a:t>
            </a:r>
          </a:p>
          <a:p>
            <a:pPr>
              <a:lnSpc>
                <a:spcPct val="90000"/>
              </a:lnSpc>
              <a:buFontTx/>
              <a:buNone/>
            </a:pPr>
            <a:r>
              <a:rPr lang="en-US" altLang="en-US" sz="2800" dirty="0" smtClean="0"/>
              <a:t>T  </a:t>
            </a:r>
            <a:r>
              <a:rPr lang="en-US" altLang="en-US" sz="2800" dirty="0"/>
              <a:t>→ </a:t>
            </a:r>
            <a:r>
              <a:rPr lang="en-US" altLang="en-US" sz="2800" dirty="0" err="1"/>
              <a:t>num</a:t>
            </a:r>
            <a:r>
              <a:rPr lang="en-US" altLang="en-US" sz="2800" dirty="0"/>
              <a:t>	 	</a:t>
            </a:r>
            <a:r>
              <a:rPr lang="en-US" altLang="en-US" sz="2400" dirty="0" err="1"/>
              <a:t>F.ptr</a:t>
            </a:r>
            <a:r>
              <a:rPr lang="en-US" altLang="en-US" sz="2400" dirty="0"/>
              <a:t> := </a:t>
            </a:r>
            <a:r>
              <a:rPr lang="en-US" altLang="en-US" sz="2400" dirty="0" err="1"/>
              <a:t>mkleaf</a:t>
            </a:r>
            <a:r>
              <a:rPr lang="en-US" altLang="en-US" sz="2400" dirty="0"/>
              <a:t>(</a:t>
            </a:r>
            <a:r>
              <a:rPr lang="en-US" altLang="en-US" sz="2400" dirty="0" err="1"/>
              <a:t>num,val</a:t>
            </a:r>
            <a:r>
              <a:rPr lang="en-US" altLang="en-US" sz="2400" dirty="0"/>
              <a:t>)</a:t>
            </a:r>
          </a:p>
          <a:p>
            <a:pPr>
              <a:lnSpc>
                <a:spcPct val="90000"/>
              </a:lnSpc>
            </a:pPr>
            <a:endParaRPr lang="en-US" altLang="en-US" sz="2400" dirty="0"/>
          </a:p>
        </p:txBody>
      </p:sp>
    </p:spTree>
    <p:extLst>
      <p:ext uri="{BB962C8B-B14F-4D97-AF65-F5344CB8AC3E}">
        <p14:creationId xmlns:p14="http://schemas.microsoft.com/office/powerpoint/2010/main" val="694027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3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3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3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38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3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en-US" altLang="en-US"/>
              <a:t>Draw the Tree</a:t>
            </a:r>
          </a:p>
        </p:txBody>
      </p:sp>
      <p:sp>
        <p:nvSpPr>
          <p:cNvPr id="812036" name="Rectangle 4"/>
          <p:cNvSpPr>
            <a:spLocks noChangeArrowheads="1"/>
          </p:cNvSpPr>
          <p:nvPr/>
        </p:nvSpPr>
        <p:spPr bwMode="auto">
          <a:xfrm>
            <a:off x="7483475" y="457200"/>
            <a:ext cx="8985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9000"/>
              </a:lnSpc>
              <a:spcBef>
                <a:spcPct val="10000"/>
              </a:spcBef>
              <a:buClr>
                <a:srgbClr val="FF3300"/>
              </a:buClr>
              <a:buSzPct val="75000"/>
              <a:buFont typeface="Wingdings" pitchFamily="2" charset="2"/>
              <a:buNone/>
            </a:pPr>
            <a:r>
              <a:rPr lang="en-US" altLang="en-US" b="1">
                <a:solidFill>
                  <a:schemeClr val="tx1"/>
                </a:solidFill>
                <a:sym typeface="Symbol" pitchFamily="18" charset="2"/>
              </a:rPr>
              <a:t>a-4+c</a:t>
            </a:r>
          </a:p>
        </p:txBody>
      </p:sp>
    </p:spTree>
    <p:extLst>
      <p:ext uri="{BB962C8B-B14F-4D97-AF65-F5344CB8AC3E}">
        <p14:creationId xmlns:p14="http://schemas.microsoft.com/office/powerpoint/2010/main" val="3186196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US" altLang="en-US"/>
              <a:t>Using DAGs for expressions</a:t>
            </a:r>
          </a:p>
        </p:txBody>
      </p:sp>
      <p:sp>
        <p:nvSpPr>
          <p:cNvPr id="830467" name="Rectangle 3"/>
          <p:cNvSpPr>
            <a:spLocks noGrp="1" noChangeArrowheads="1"/>
          </p:cNvSpPr>
          <p:nvPr>
            <p:ph idx="1"/>
          </p:nvPr>
        </p:nvSpPr>
        <p:spPr/>
        <p:txBody>
          <a:bodyPr/>
          <a:lstStyle/>
          <a:p>
            <a:r>
              <a:rPr lang="en-US" altLang="en-US"/>
              <a:t>Consider the expression:</a:t>
            </a:r>
          </a:p>
          <a:p>
            <a:pPr lvl="1"/>
            <a:r>
              <a:rPr lang="en-US" altLang="en-US" b="1"/>
              <a:t>a+a*(b-c)+(b-c)*d</a:t>
            </a:r>
          </a:p>
        </p:txBody>
      </p:sp>
    </p:spTree>
    <p:extLst>
      <p:ext uri="{BB962C8B-B14F-4D97-AF65-F5344CB8AC3E}">
        <p14:creationId xmlns:p14="http://schemas.microsoft.com/office/powerpoint/2010/main" val="2100705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altLang="en-US"/>
              <a:t>Using DAGs for expressions</a:t>
            </a:r>
          </a:p>
        </p:txBody>
      </p:sp>
      <p:sp>
        <p:nvSpPr>
          <p:cNvPr id="832515" name="Rectangle 3"/>
          <p:cNvSpPr>
            <a:spLocks noGrp="1" noChangeArrowheads="1"/>
          </p:cNvSpPr>
          <p:nvPr>
            <p:ph idx="1"/>
          </p:nvPr>
        </p:nvSpPr>
        <p:spPr/>
        <p:txBody>
          <a:bodyPr/>
          <a:lstStyle/>
          <a:p>
            <a:r>
              <a:rPr lang="en-US" altLang="en-US"/>
              <a:t>Consider the expression:</a:t>
            </a:r>
          </a:p>
          <a:p>
            <a:pPr lvl="1"/>
            <a:r>
              <a:rPr lang="en-US" altLang="en-US" b="1"/>
              <a:t>a+a*(b-c)+(b-c)*d</a:t>
            </a:r>
          </a:p>
          <a:p>
            <a:pPr>
              <a:buFont typeface="Wingdings" pitchFamily="2" charset="2"/>
              <a:buNone/>
            </a:pPr>
            <a:endParaRPr lang="en-US" altLang="en-US"/>
          </a:p>
        </p:txBody>
      </p:sp>
      <p:sp>
        <p:nvSpPr>
          <p:cNvPr id="832516" name="Rectangle 4"/>
          <p:cNvSpPr>
            <a:spLocks noChangeArrowheads="1"/>
          </p:cNvSpPr>
          <p:nvPr/>
        </p:nvSpPr>
        <p:spPr bwMode="auto">
          <a:xfrm>
            <a:off x="1447800" y="5791200"/>
            <a:ext cx="385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tx1"/>
                </a:solidFill>
                <a:effectLst>
                  <a:outerShdw blurRad="38100" dist="38100" dir="2700000" algn="tl">
                    <a:srgbClr val="C0C0C0"/>
                  </a:outerShdw>
                </a:effectLst>
              </a:rPr>
              <a:t>a    a       b    c       b      c      d</a:t>
            </a:r>
          </a:p>
        </p:txBody>
      </p:sp>
      <p:sp>
        <p:nvSpPr>
          <p:cNvPr id="832517" name="Line 5"/>
          <p:cNvSpPr>
            <a:spLocks noChangeShapeType="1"/>
          </p:cNvSpPr>
          <p:nvPr/>
        </p:nvSpPr>
        <p:spPr bwMode="auto">
          <a:xfrm flipV="1">
            <a:off x="1600200" y="4191000"/>
            <a:ext cx="914400" cy="16764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18" name="Line 6"/>
          <p:cNvSpPr>
            <a:spLocks noChangeShapeType="1"/>
          </p:cNvSpPr>
          <p:nvPr/>
        </p:nvSpPr>
        <p:spPr bwMode="auto">
          <a:xfrm flipV="1">
            <a:off x="2133600" y="4648200"/>
            <a:ext cx="838200" cy="11430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0" name="Line 8"/>
          <p:cNvSpPr>
            <a:spLocks noChangeShapeType="1"/>
          </p:cNvSpPr>
          <p:nvPr/>
        </p:nvSpPr>
        <p:spPr bwMode="auto">
          <a:xfrm flipV="1">
            <a:off x="2819400" y="5257800"/>
            <a:ext cx="381000" cy="5334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1" name="Line 9"/>
          <p:cNvSpPr>
            <a:spLocks noChangeShapeType="1"/>
          </p:cNvSpPr>
          <p:nvPr/>
        </p:nvSpPr>
        <p:spPr bwMode="auto">
          <a:xfrm flipH="1" flipV="1">
            <a:off x="3200400" y="5257800"/>
            <a:ext cx="76200" cy="5334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2" name="Line 10"/>
          <p:cNvSpPr>
            <a:spLocks noChangeShapeType="1"/>
          </p:cNvSpPr>
          <p:nvPr/>
        </p:nvSpPr>
        <p:spPr bwMode="auto">
          <a:xfrm flipV="1">
            <a:off x="3962400" y="5181600"/>
            <a:ext cx="228600" cy="6096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3" name="Line 11"/>
          <p:cNvSpPr>
            <a:spLocks noChangeShapeType="1"/>
          </p:cNvSpPr>
          <p:nvPr/>
        </p:nvSpPr>
        <p:spPr bwMode="auto">
          <a:xfrm flipH="1" flipV="1">
            <a:off x="4191000" y="5181600"/>
            <a:ext cx="304800" cy="6858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4" name="Line 12"/>
          <p:cNvSpPr>
            <a:spLocks noChangeShapeType="1"/>
          </p:cNvSpPr>
          <p:nvPr/>
        </p:nvSpPr>
        <p:spPr bwMode="auto">
          <a:xfrm flipH="1" flipV="1">
            <a:off x="4419600" y="4419600"/>
            <a:ext cx="685800" cy="14478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5" name="Line 13"/>
          <p:cNvSpPr>
            <a:spLocks noChangeShapeType="1"/>
          </p:cNvSpPr>
          <p:nvPr/>
        </p:nvSpPr>
        <p:spPr bwMode="auto">
          <a:xfrm flipV="1">
            <a:off x="4114800" y="4495800"/>
            <a:ext cx="76200" cy="4572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6" name="Line 14"/>
          <p:cNvSpPr>
            <a:spLocks noChangeShapeType="1"/>
          </p:cNvSpPr>
          <p:nvPr/>
        </p:nvSpPr>
        <p:spPr bwMode="auto">
          <a:xfrm>
            <a:off x="2667000" y="4191000"/>
            <a:ext cx="228600" cy="2286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7" name="Line 15"/>
          <p:cNvSpPr>
            <a:spLocks noChangeShapeType="1"/>
          </p:cNvSpPr>
          <p:nvPr/>
        </p:nvSpPr>
        <p:spPr bwMode="auto">
          <a:xfrm flipH="1" flipV="1">
            <a:off x="2971800" y="4648200"/>
            <a:ext cx="228600" cy="3048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8" name="Line 16"/>
          <p:cNvSpPr>
            <a:spLocks noChangeShapeType="1"/>
          </p:cNvSpPr>
          <p:nvPr/>
        </p:nvSpPr>
        <p:spPr bwMode="auto">
          <a:xfrm flipV="1">
            <a:off x="2743200" y="3276600"/>
            <a:ext cx="838200" cy="3810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9" name="Line 17"/>
          <p:cNvSpPr>
            <a:spLocks noChangeShapeType="1"/>
          </p:cNvSpPr>
          <p:nvPr/>
        </p:nvSpPr>
        <p:spPr bwMode="auto">
          <a:xfrm>
            <a:off x="3886200" y="3276600"/>
            <a:ext cx="381000" cy="6858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30" name="Text Box 18"/>
          <p:cNvSpPr txBox="1">
            <a:spLocks noChangeArrowheads="1"/>
          </p:cNvSpPr>
          <p:nvPr/>
        </p:nvSpPr>
        <p:spPr bwMode="auto">
          <a:xfrm>
            <a:off x="2422525" y="3698875"/>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832531" name="Text Box 19"/>
          <p:cNvSpPr txBox="1">
            <a:spLocks noChangeArrowheads="1"/>
          </p:cNvSpPr>
          <p:nvPr/>
        </p:nvSpPr>
        <p:spPr bwMode="auto">
          <a:xfrm>
            <a:off x="2844800" y="4267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832532" name="Text Box 20"/>
          <p:cNvSpPr txBox="1">
            <a:spLocks noChangeArrowheads="1"/>
          </p:cNvSpPr>
          <p:nvPr/>
        </p:nvSpPr>
        <p:spPr bwMode="auto">
          <a:xfrm>
            <a:off x="3092450" y="48768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832534" name="Text Box 22"/>
          <p:cNvSpPr txBox="1">
            <a:spLocks noChangeArrowheads="1"/>
          </p:cNvSpPr>
          <p:nvPr/>
        </p:nvSpPr>
        <p:spPr bwMode="auto">
          <a:xfrm>
            <a:off x="4038600" y="48006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832535" name="Text Box 23"/>
          <p:cNvSpPr txBox="1">
            <a:spLocks noChangeArrowheads="1"/>
          </p:cNvSpPr>
          <p:nvPr/>
        </p:nvSpPr>
        <p:spPr bwMode="auto">
          <a:xfrm>
            <a:off x="4114800"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832536" name="Text Box 24"/>
          <p:cNvSpPr txBox="1">
            <a:spLocks noChangeArrowheads="1"/>
          </p:cNvSpPr>
          <p:nvPr/>
        </p:nvSpPr>
        <p:spPr bwMode="auto">
          <a:xfrm>
            <a:off x="3530600" y="289560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832537" name="Rectangle 25"/>
          <p:cNvSpPr>
            <a:spLocks noChangeArrowheads="1"/>
          </p:cNvSpPr>
          <p:nvPr/>
        </p:nvSpPr>
        <p:spPr bwMode="auto">
          <a:xfrm>
            <a:off x="5818188" y="5791200"/>
            <a:ext cx="3021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tx1"/>
                </a:solidFill>
                <a:effectLst>
                  <a:outerShdw blurRad="38100" dist="38100" dir="2700000" algn="tl">
                    <a:srgbClr val="C0C0C0"/>
                  </a:outerShdw>
                </a:effectLst>
              </a:rPr>
              <a:t>      a           b      c      d</a:t>
            </a:r>
          </a:p>
        </p:txBody>
      </p:sp>
      <p:sp>
        <p:nvSpPr>
          <p:cNvPr id="832539" name="Line 27"/>
          <p:cNvSpPr>
            <a:spLocks noChangeShapeType="1"/>
          </p:cNvSpPr>
          <p:nvPr/>
        </p:nvSpPr>
        <p:spPr bwMode="auto">
          <a:xfrm flipV="1">
            <a:off x="6503988" y="4648200"/>
            <a:ext cx="838200" cy="11430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42" name="Line 30"/>
          <p:cNvSpPr>
            <a:spLocks noChangeShapeType="1"/>
          </p:cNvSpPr>
          <p:nvPr/>
        </p:nvSpPr>
        <p:spPr bwMode="auto">
          <a:xfrm flipV="1">
            <a:off x="7494588" y="5181600"/>
            <a:ext cx="228600" cy="6096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43" name="Line 31"/>
          <p:cNvSpPr>
            <a:spLocks noChangeShapeType="1"/>
          </p:cNvSpPr>
          <p:nvPr/>
        </p:nvSpPr>
        <p:spPr bwMode="auto">
          <a:xfrm flipH="1" flipV="1">
            <a:off x="7723188" y="5181600"/>
            <a:ext cx="304800" cy="6858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44" name="Line 32"/>
          <p:cNvSpPr>
            <a:spLocks noChangeShapeType="1"/>
          </p:cNvSpPr>
          <p:nvPr/>
        </p:nvSpPr>
        <p:spPr bwMode="auto">
          <a:xfrm flipV="1">
            <a:off x="8713788" y="4419600"/>
            <a:ext cx="76200" cy="14478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45" name="Line 33"/>
          <p:cNvSpPr>
            <a:spLocks noChangeShapeType="1"/>
          </p:cNvSpPr>
          <p:nvPr/>
        </p:nvSpPr>
        <p:spPr bwMode="auto">
          <a:xfrm flipV="1">
            <a:off x="7875588" y="4495800"/>
            <a:ext cx="685800" cy="5334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46" name="Line 34"/>
          <p:cNvSpPr>
            <a:spLocks noChangeShapeType="1"/>
          </p:cNvSpPr>
          <p:nvPr/>
        </p:nvSpPr>
        <p:spPr bwMode="auto">
          <a:xfrm>
            <a:off x="7113588" y="4114800"/>
            <a:ext cx="228600" cy="2286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47" name="Line 35"/>
          <p:cNvSpPr>
            <a:spLocks noChangeShapeType="1"/>
          </p:cNvSpPr>
          <p:nvPr/>
        </p:nvSpPr>
        <p:spPr bwMode="auto">
          <a:xfrm flipH="1" flipV="1">
            <a:off x="7342188" y="4648200"/>
            <a:ext cx="228600" cy="3048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48" name="Line 36"/>
          <p:cNvSpPr>
            <a:spLocks noChangeShapeType="1"/>
          </p:cNvSpPr>
          <p:nvPr/>
        </p:nvSpPr>
        <p:spPr bwMode="auto">
          <a:xfrm flipV="1">
            <a:off x="7113588" y="3276600"/>
            <a:ext cx="838200" cy="3810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49" name="Line 37"/>
          <p:cNvSpPr>
            <a:spLocks noChangeShapeType="1"/>
          </p:cNvSpPr>
          <p:nvPr/>
        </p:nvSpPr>
        <p:spPr bwMode="auto">
          <a:xfrm>
            <a:off x="8256588" y="3276600"/>
            <a:ext cx="381000" cy="6858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50" name="Text Box 38"/>
          <p:cNvSpPr txBox="1">
            <a:spLocks noChangeArrowheads="1"/>
          </p:cNvSpPr>
          <p:nvPr/>
        </p:nvSpPr>
        <p:spPr bwMode="auto">
          <a:xfrm>
            <a:off x="6792913" y="3698875"/>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832551" name="Text Box 39"/>
          <p:cNvSpPr txBox="1">
            <a:spLocks noChangeArrowheads="1"/>
          </p:cNvSpPr>
          <p:nvPr/>
        </p:nvSpPr>
        <p:spPr bwMode="auto">
          <a:xfrm>
            <a:off x="7215188" y="4267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832552" name="Text Box 40"/>
          <p:cNvSpPr txBox="1">
            <a:spLocks noChangeArrowheads="1"/>
          </p:cNvSpPr>
          <p:nvPr/>
        </p:nvSpPr>
        <p:spPr bwMode="auto">
          <a:xfrm>
            <a:off x="7543800" y="48006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832554" name="Text Box 42"/>
          <p:cNvSpPr txBox="1">
            <a:spLocks noChangeArrowheads="1"/>
          </p:cNvSpPr>
          <p:nvPr/>
        </p:nvSpPr>
        <p:spPr bwMode="auto">
          <a:xfrm>
            <a:off x="8485188"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832555" name="Text Box 43"/>
          <p:cNvSpPr txBox="1">
            <a:spLocks noChangeArrowheads="1"/>
          </p:cNvSpPr>
          <p:nvPr/>
        </p:nvSpPr>
        <p:spPr bwMode="auto">
          <a:xfrm>
            <a:off x="7900988" y="2895600"/>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832556" name="Line 44"/>
          <p:cNvSpPr>
            <a:spLocks noChangeShapeType="1"/>
          </p:cNvSpPr>
          <p:nvPr/>
        </p:nvSpPr>
        <p:spPr bwMode="auto">
          <a:xfrm flipV="1">
            <a:off x="6427788" y="4114800"/>
            <a:ext cx="457200" cy="16764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57" name="AutoShape 45"/>
          <p:cNvSpPr>
            <a:spLocks noChangeArrowheads="1"/>
          </p:cNvSpPr>
          <p:nvPr/>
        </p:nvSpPr>
        <p:spPr bwMode="auto">
          <a:xfrm>
            <a:off x="5105400" y="3581400"/>
            <a:ext cx="990600" cy="533400"/>
          </a:xfrm>
          <a:prstGeom prst="rightArrow">
            <a:avLst>
              <a:gd name="adj1" fmla="val 50000"/>
              <a:gd name="adj2" fmla="val 46429"/>
            </a:avLst>
          </a:prstGeom>
          <a:noFill/>
          <a:ln w="25400">
            <a:solidFill>
              <a:schemeClr val="tx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17167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normAutofit fontScale="90000"/>
          </a:bodyPr>
          <a:lstStyle/>
          <a:p>
            <a:r>
              <a:rPr lang="en-US" altLang="en-US" dirty="0"/>
              <a:t>DAG </a:t>
            </a:r>
            <a:r>
              <a:rPr lang="en-US" altLang="en-US" dirty="0" smtClean="0"/>
              <a:t>representation – Value number method</a:t>
            </a:r>
            <a:endParaRPr lang="en-US" altLang="en-US" dirty="0"/>
          </a:p>
        </p:txBody>
      </p:sp>
      <p:sp>
        <p:nvSpPr>
          <p:cNvPr id="834563" name="Rectangle 3"/>
          <p:cNvSpPr>
            <a:spLocks noGrp="1" noChangeArrowheads="1"/>
          </p:cNvSpPr>
          <p:nvPr>
            <p:ph type="body" sz="half" idx="1"/>
          </p:nvPr>
        </p:nvSpPr>
        <p:spPr/>
        <p:txBody>
          <a:bodyPr/>
          <a:lstStyle/>
          <a:p>
            <a:pPr>
              <a:buFont typeface="Wingdings" pitchFamily="2" charset="2"/>
              <a:buNone/>
            </a:pPr>
            <a:r>
              <a:rPr lang="en-US" altLang="en-US" sz="2400" i="1" dirty="0"/>
              <a:t>input</a:t>
            </a:r>
          </a:p>
          <a:p>
            <a:pPr>
              <a:buFont typeface="Wingdings" pitchFamily="2" charset="2"/>
              <a:buNone/>
            </a:pPr>
            <a:r>
              <a:rPr lang="en-US" altLang="en-US" sz="2400" dirty="0" err="1">
                <a:latin typeface="Verdana" pitchFamily="34" charset="0"/>
              </a:rPr>
              <a:t>i</a:t>
            </a:r>
            <a:r>
              <a:rPr lang="en-US" altLang="en-US" sz="2400" dirty="0">
                <a:latin typeface="Verdana" pitchFamily="34" charset="0"/>
              </a:rPr>
              <a:t> := </a:t>
            </a:r>
            <a:r>
              <a:rPr lang="en-US" altLang="en-US" sz="2400" dirty="0" err="1">
                <a:latin typeface="Verdana" pitchFamily="34" charset="0"/>
              </a:rPr>
              <a:t>i</a:t>
            </a:r>
            <a:r>
              <a:rPr lang="en-US" altLang="en-US" sz="2400" dirty="0">
                <a:latin typeface="Verdana" pitchFamily="34" charset="0"/>
              </a:rPr>
              <a:t> + 10</a:t>
            </a:r>
          </a:p>
          <a:p>
            <a:pPr>
              <a:buFont typeface="Wingdings" pitchFamily="2" charset="2"/>
              <a:buNone/>
            </a:pPr>
            <a:endParaRPr lang="en-US" altLang="en-US" sz="2400" dirty="0">
              <a:latin typeface="Verdana" pitchFamily="34" charset="0"/>
            </a:endParaRPr>
          </a:p>
          <a:p>
            <a:pPr>
              <a:buFont typeface="Wingdings" pitchFamily="2" charset="2"/>
              <a:buNone/>
            </a:pPr>
            <a:r>
              <a:rPr lang="en-US" altLang="en-US" sz="2400" i="1" dirty="0"/>
              <a:t>DAG form</a:t>
            </a:r>
          </a:p>
          <a:p>
            <a:pPr>
              <a:buFont typeface="Wingdings" pitchFamily="2" charset="2"/>
              <a:buNone/>
            </a:pPr>
            <a:endParaRPr lang="en-US" altLang="en-US" sz="2400" i="1" dirty="0"/>
          </a:p>
          <a:p>
            <a:pPr>
              <a:buFont typeface="Wingdings" pitchFamily="2" charset="2"/>
              <a:buNone/>
            </a:pPr>
            <a:endParaRPr lang="en-US" altLang="en-US" sz="2400" i="1" dirty="0"/>
          </a:p>
          <a:p>
            <a:pPr>
              <a:buFont typeface="Wingdings" pitchFamily="2" charset="2"/>
              <a:buNone/>
            </a:pPr>
            <a:r>
              <a:rPr lang="en-US" altLang="en-US" sz="2400" i="1" dirty="0"/>
              <a:t>Array Representation:</a:t>
            </a:r>
          </a:p>
        </p:txBody>
      </p:sp>
      <p:graphicFrame>
        <p:nvGraphicFramePr>
          <p:cNvPr id="834627" name="Group 67"/>
          <p:cNvGraphicFramePr>
            <a:graphicFrameLocks noGrp="1"/>
          </p:cNvGraphicFramePr>
          <p:nvPr>
            <p:ph sz="half" idx="2"/>
            <p:extLst>
              <p:ext uri="{D42A27DB-BD31-4B8C-83A1-F6EECF244321}">
                <p14:modId xmlns:p14="http://schemas.microsoft.com/office/powerpoint/2010/main" val="2778846983"/>
              </p:ext>
            </p:extLst>
          </p:nvPr>
        </p:nvGraphicFramePr>
        <p:xfrm>
          <a:off x="4360863" y="3733800"/>
          <a:ext cx="4267200" cy="2743201"/>
        </p:xfrm>
        <a:graphic>
          <a:graphicData uri="http://schemas.openxmlformats.org/drawingml/2006/table">
            <a:tbl>
              <a:tblPr/>
              <a:tblGrid>
                <a:gridCol w="876300"/>
                <a:gridCol w="1181100"/>
                <a:gridCol w="2209800"/>
              </a:tblGrid>
              <a:tr h="549275">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1</a:t>
                      </a:r>
                    </a:p>
                  </a:txBody>
                  <a:tcP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id</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pointer to i</a:t>
                      </a:r>
                    </a:p>
                  </a:txBody>
                  <a:tcP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28575"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r>
              <a:tr h="547688">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2</a:t>
                      </a:r>
                    </a:p>
                  </a:txBody>
                  <a:tcP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num</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10</a:t>
                      </a:r>
                    </a:p>
                  </a:txBody>
                  <a:tcP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r>
              <a:tr h="549275">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3</a:t>
                      </a:r>
                    </a:p>
                  </a:txBody>
                  <a:tcP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1,2</a:t>
                      </a:r>
                    </a:p>
                  </a:txBody>
                  <a:tcP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r>
              <a:tr h="547688">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4</a:t>
                      </a:r>
                    </a:p>
                  </a:txBody>
                  <a:tcP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1,3</a:t>
                      </a:r>
                    </a:p>
                  </a:txBody>
                  <a:tcP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12700" cap="flat" cmpd="sng" algn="ctr">
                      <a:solidFill>
                        <a:schemeClr val="tx1"/>
                      </a:solidFill>
                      <a:prstDash val="solid"/>
                      <a:round/>
                      <a:headEnd type="none" w="sm" len="sm"/>
                      <a:tailEnd type="none" w="med" len="med"/>
                    </a:lnB>
                    <a:lnTlToBr>
                      <a:noFill/>
                    </a:lnTlToBr>
                    <a:lnBlToTr>
                      <a:noFill/>
                    </a:lnBlToTr>
                    <a:noFill/>
                  </a:tcPr>
                </a:tc>
              </a:tr>
              <a:tr h="549275">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a:t>
                      </a:r>
                    </a:p>
                  </a:txBody>
                  <a:tcPr horzOverflow="overflow">
                    <a:lnL w="28575"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noFill/>
                  </a:tcPr>
                </a:tc>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r>
                        <a:rPr kumimoji="0" lang="en-US" altLang="en-US" sz="24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a:t>
                      </a:r>
                    </a:p>
                  </a:txBody>
                  <a:tcPr horzOverflow="overflow">
                    <a:lnL w="12700" cap="flat" cmpd="sng" algn="ctr">
                      <a:solidFill>
                        <a:schemeClr val="tx1"/>
                      </a:solidFill>
                      <a:prstDash val="solid"/>
                      <a:round/>
                      <a:headEnd type="none" w="sm" len="sm"/>
                      <a:tailEnd type="none" w="med" len="med"/>
                    </a:lnL>
                    <a:lnR w="12700"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noFill/>
                  </a:tcPr>
                </a:tc>
                <a:tc>
                  <a:txBody>
                    <a:bodyPr/>
                    <a:lstStyle>
                      <a:lvl1pPr>
                        <a:lnSpc>
                          <a:spcPct val="89000"/>
                        </a:lnSpc>
                        <a:spcBef>
                          <a:spcPct val="10000"/>
                        </a:spcBef>
                        <a:buClr>
                          <a:srgbClr val="FF3300"/>
                        </a:buClr>
                        <a:buSzPct val="75000"/>
                        <a:buFont typeface="Wingdings" pitchFamily="2" charset="2"/>
                        <a:tabLst>
                          <a:tab pos="1025525" algn="l"/>
                        </a:tabLst>
                        <a:defRPr sz="2400">
                          <a:solidFill>
                            <a:schemeClr val="tx1"/>
                          </a:solidFill>
                          <a:effectLst>
                            <a:outerShdw blurRad="38100" dist="38100" dir="2700000" algn="tl">
                              <a:srgbClr val="C0C0C0"/>
                            </a:outerShdw>
                          </a:effectLst>
                          <a:latin typeface="Times New Roman" pitchFamily="18" charset="0"/>
                        </a:defRPr>
                      </a:lvl1pPr>
                      <a:lvl2pPr marL="638175">
                        <a:lnSpc>
                          <a:spcPct val="80000"/>
                        </a:lnSpc>
                        <a:spcBef>
                          <a:spcPct val="20000"/>
                        </a:spcBef>
                        <a:buSzPct val="69000"/>
                        <a:buFont typeface="Wingdings" pitchFamily="2" charset="2"/>
                        <a:tabLst>
                          <a:tab pos="1025525" algn="l"/>
                        </a:tabLst>
                        <a:defRPr sz="2400">
                          <a:solidFill>
                            <a:schemeClr val="accent2"/>
                          </a:solidFill>
                          <a:latin typeface="Times New Roman" pitchFamily="18" charset="0"/>
                        </a:defRPr>
                      </a:lvl2pPr>
                      <a:lvl3pPr marL="1139825">
                        <a:spcBef>
                          <a:spcPct val="20000"/>
                        </a:spcBef>
                        <a:buFont typeface="Wingdings" pitchFamily="2" charset="2"/>
                        <a:tabLst>
                          <a:tab pos="1025525" algn="l"/>
                        </a:tabLst>
                        <a:defRPr sz="2000">
                          <a:solidFill>
                            <a:srgbClr val="FF3300"/>
                          </a:solidFill>
                          <a:latin typeface="Times New Roman" pitchFamily="18" charset="0"/>
                        </a:defRPr>
                      </a:lvl3pPr>
                      <a:lvl4pPr marL="1592263">
                        <a:spcBef>
                          <a:spcPct val="20000"/>
                        </a:spcBef>
                        <a:tabLst>
                          <a:tab pos="1025525" algn="l"/>
                        </a:tabLst>
                        <a:defRPr>
                          <a:solidFill>
                            <a:schemeClr val="tx1"/>
                          </a:solidFill>
                          <a:latin typeface="Times New Roman" pitchFamily="18" charset="0"/>
                        </a:defRPr>
                      </a:lvl4pPr>
                      <a:lvl5pPr marL="1935163">
                        <a:spcBef>
                          <a:spcPct val="20000"/>
                        </a:spcBef>
                        <a:tabLst>
                          <a:tab pos="1025525" algn="l"/>
                        </a:tabLst>
                        <a:defRPr>
                          <a:solidFill>
                            <a:schemeClr val="tx1"/>
                          </a:solidFill>
                          <a:latin typeface="Times New Roman" pitchFamily="18" charset="0"/>
                        </a:defRPr>
                      </a:lvl5pPr>
                      <a:lvl6pPr marL="2392363" fontAlgn="base">
                        <a:spcBef>
                          <a:spcPct val="20000"/>
                        </a:spcBef>
                        <a:spcAft>
                          <a:spcPct val="0"/>
                        </a:spcAft>
                        <a:tabLst>
                          <a:tab pos="1025525" algn="l"/>
                        </a:tabLst>
                        <a:defRPr>
                          <a:solidFill>
                            <a:schemeClr val="tx1"/>
                          </a:solidFill>
                          <a:latin typeface="Times New Roman" pitchFamily="18" charset="0"/>
                        </a:defRPr>
                      </a:lvl6pPr>
                      <a:lvl7pPr marL="2849563" fontAlgn="base">
                        <a:spcBef>
                          <a:spcPct val="20000"/>
                        </a:spcBef>
                        <a:spcAft>
                          <a:spcPct val="0"/>
                        </a:spcAft>
                        <a:tabLst>
                          <a:tab pos="1025525" algn="l"/>
                        </a:tabLst>
                        <a:defRPr>
                          <a:solidFill>
                            <a:schemeClr val="tx1"/>
                          </a:solidFill>
                          <a:latin typeface="Times New Roman" pitchFamily="18" charset="0"/>
                        </a:defRPr>
                      </a:lvl7pPr>
                      <a:lvl8pPr marL="3306763" fontAlgn="base">
                        <a:spcBef>
                          <a:spcPct val="20000"/>
                        </a:spcBef>
                        <a:spcAft>
                          <a:spcPct val="0"/>
                        </a:spcAft>
                        <a:tabLst>
                          <a:tab pos="1025525" algn="l"/>
                        </a:tabLst>
                        <a:defRPr>
                          <a:solidFill>
                            <a:schemeClr val="tx1"/>
                          </a:solidFill>
                          <a:latin typeface="Times New Roman" pitchFamily="18" charset="0"/>
                        </a:defRPr>
                      </a:lvl8pPr>
                      <a:lvl9pPr marL="3763963" fontAlgn="base">
                        <a:spcBef>
                          <a:spcPct val="20000"/>
                        </a:spcBef>
                        <a:spcAft>
                          <a:spcPct val="0"/>
                        </a:spcAft>
                        <a:tabLst>
                          <a:tab pos="1025525" algn="l"/>
                        </a:tabLst>
                        <a:defRPr>
                          <a:solidFill>
                            <a:schemeClr val="tx1"/>
                          </a:solidFill>
                          <a:latin typeface="Times New Roman" pitchFamily="18" charset="0"/>
                        </a:defRPr>
                      </a:lvl9pPr>
                    </a:lstStyle>
                    <a:p>
                      <a:pPr marL="0" marR="0" lvl="0" indent="0" algn="l" defTabSz="914400" rtl="0" eaLnBrk="1" fontAlgn="base" latinLnBrk="0" hangingPunct="1">
                        <a:lnSpc>
                          <a:spcPct val="89000"/>
                        </a:lnSpc>
                        <a:spcBef>
                          <a:spcPct val="10000"/>
                        </a:spcBef>
                        <a:spcAft>
                          <a:spcPct val="0"/>
                        </a:spcAft>
                        <a:buClr>
                          <a:srgbClr val="FF3300"/>
                        </a:buClr>
                        <a:buSzPct val="75000"/>
                        <a:buFont typeface="Wingdings" pitchFamily="2" charset="2"/>
                        <a:buNone/>
                        <a:tabLst>
                          <a:tab pos="1025525" algn="l"/>
                        </a:tabLst>
                      </a:pPr>
                      <a:endParaRPr kumimoji="0" lang="en-US" altLang="en-US" sz="24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sm" len="sm"/>
                      <a:tailEnd type="none" w="med" len="med"/>
                    </a:lnL>
                    <a:lnR w="28575" cap="flat" cmpd="sng" algn="ctr">
                      <a:solidFill>
                        <a:schemeClr val="tx1"/>
                      </a:solidFill>
                      <a:prstDash val="solid"/>
                      <a:round/>
                      <a:headEnd type="none" w="sm" len="sm"/>
                      <a:tailEnd type="none" w="med" len="med"/>
                    </a:lnR>
                    <a:lnT w="12700" cap="flat" cmpd="sng" algn="ctr">
                      <a:solidFill>
                        <a:schemeClr val="tx1"/>
                      </a:solidFill>
                      <a:prstDash val="solid"/>
                      <a:round/>
                      <a:headEnd type="none" w="sm" len="sm"/>
                      <a:tailEnd type="none" w="med" len="med"/>
                    </a:lnT>
                    <a:lnB w="28575" cap="flat" cmpd="sng" algn="ctr">
                      <a:solidFill>
                        <a:schemeClr val="tx1"/>
                      </a:solidFill>
                      <a:prstDash val="solid"/>
                      <a:round/>
                      <a:headEnd type="none" w="sm" len="sm"/>
                      <a:tailEnd type="none" w="med" len="med"/>
                    </a:lnB>
                    <a:lnTlToBr>
                      <a:noFill/>
                    </a:lnTlToBr>
                    <a:lnBlToTr>
                      <a:noFill/>
                    </a:lnBlToTr>
                    <a:noFill/>
                  </a:tcPr>
                </a:tc>
              </a:tr>
            </a:tbl>
          </a:graphicData>
        </a:graphic>
      </p:graphicFrame>
      <p:sp>
        <p:nvSpPr>
          <p:cNvPr id="834564" name="Rectangle 4"/>
          <p:cNvSpPr>
            <a:spLocks noChangeArrowheads="1"/>
          </p:cNvSpPr>
          <p:nvPr/>
        </p:nvSpPr>
        <p:spPr bwMode="auto">
          <a:xfrm>
            <a:off x="3886200" y="137160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effectLst>
                  <a:outerShdw blurRad="38100" dist="38100" dir="2700000" algn="tl">
                    <a:srgbClr val="C0C0C0"/>
                  </a:outerShdw>
                </a:effectLst>
                <a:latin typeface="Verdana" pitchFamily="34" charset="0"/>
              </a:rPr>
              <a:t>:=</a:t>
            </a:r>
          </a:p>
        </p:txBody>
      </p:sp>
      <p:sp>
        <p:nvSpPr>
          <p:cNvPr id="834566" name="Rectangle 6"/>
          <p:cNvSpPr>
            <a:spLocks noChangeArrowheads="1"/>
          </p:cNvSpPr>
          <p:nvPr/>
        </p:nvSpPr>
        <p:spPr bwMode="auto">
          <a:xfrm>
            <a:off x="3886200" y="2286000"/>
            <a:ext cx="474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tx1"/>
                </a:solidFill>
                <a:effectLst>
                  <a:outerShdw blurRad="38100" dist="38100" dir="2700000" algn="tl">
                    <a:srgbClr val="C0C0C0"/>
                  </a:outerShdw>
                </a:effectLst>
                <a:latin typeface="Verdana" pitchFamily="34" charset="0"/>
              </a:rPr>
              <a:t>+</a:t>
            </a:r>
          </a:p>
        </p:txBody>
      </p:sp>
      <p:sp>
        <p:nvSpPr>
          <p:cNvPr id="834567" name="Rectangle 7"/>
          <p:cNvSpPr>
            <a:spLocks noChangeArrowheads="1"/>
          </p:cNvSpPr>
          <p:nvPr/>
        </p:nvSpPr>
        <p:spPr bwMode="auto">
          <a:xfrm>
            <a:off x="4876800" y="2819400"/>
            <a:ext cx="63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tx1"/>
                </a:solidFill>
                <a:effectLst>
                  <a:outerShdw blurRad="38100" dist="38100" dir="2700000" algn="tl">
                    <a:srgbClr val="C0C0C0"/>
                  </a:outerShdw>
                </a:effectLst>
                <a:latin typeface="Verdana" pitchFamily="34" charset="0"/>
              </a:rPr>
              <a:t>10</a:t>
            </a:r>
          </a:p>
        </p:txBody>
      </p:sp>
      <p:sp>
        <p:nvSpPr>
          <p:cNvPr id="834568" name="Rectangle 8"/>
          <p:cNvSpPr>
            <a:spLocks noChangeArrowheads="1"/>
          </p:cNvSpPr>
          <p:nvPr/>
        </p:nvSpPr>
        <p:spPr bwMode="auto">
          <a:xfrm>
            <a:off x="3124200" y="2743200"/>
            <a:ext cx="280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tx1"/>
                </a:solidFill>
                <a:effectLst>
                  <a:outerShdw blurRad="38100" dist="38100" dir="2700000" algn="tl">
                    <a:srgbClr val="C0C0C0"/>
                  </a:outerShdw>
                </a:effectLst>
                <a:latin typeface="Verdana" pitchFamily="34" charset="0"/>
              </a:rPr>
              <a:t>i</a:t>
            </a:r>
          </a:p>
        </p:txBody>
      </p:sp>
      <p:sp>
        <p:nvSpPr>
          <p:cNvPr id="834569" name="Line 9"/>
          <p:cNvSpPr>
            <a:spLocks noChangeShapeType="1"/>
          </p:cNvSpPr>
          <p:nvPr/>
        </p:nvSpPr>
        <p:spPr bwMode="auto">
          <a:xfrm flipV="1">
            <a:off x="3429000" y="2590800"/>
            <a:ext cx="457200" cy="2286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4570" name="Line 10"/>
          <p:cNvSpPr>
            <a:spLocks noChangeShapeType="1"/>
          </p:cNvSpPr>
          <p:nvPr/>
        </p:nvSpPr>
        <p:spPr bwMode="auto">
          <a:xfrm flipH="1" flipV="1">
            <a:off x="4343400" y="2590800"/>
            <a:ext cx="533400" cy="3810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4571" name="Line 11"/>
          <p:cNvSpPr>
            <a:spLocks noChangeShapeType="1"/>
          </p:cNvSpPr>
          <p:nvPr/>
        </p:nvSpPr>
        <p:spPr bwMode="auto">
          <a:xfrm flipV="1">
            <a:off x="4114800" y="1828800"/>
            <a:ext cx="0" cy="45720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4572" name="Freeform 12"/>
          <p:cNvSpPr>
            <a:spLocks/>
          </p:cNvSpPr>
          <p:nvPr/>
        </p:nvSpPr>
        <p:spPr bwMode="auto">
          <a:xfrm>
            <a:off x="3352800" y="1600200"/>
            <a:ext cx="533400" cy="1143000"/>
          </a:xfrm>
          <a:custGeom>
            <a:avLst/>
            <a:gdLst>
              <a:gd name="T0" fmla="*/ 0 w 336"/>
              <a:gd name="T1" fmla="*/ 720 h 720"/>
              <a:gd name="T2" fmla="*/ 96 w 336"/>
              <a:gd name="T3" fmla="*/ 144 h 720"/>
              <a:gd name="T4" fmla="*/ 336 w 336"/>
              <a:gd name="T5" fmla="*/ 0 h 720"/>
            </a:gdLst>
            <a:ahLst/>
            <a:cxnLst>
              <a:cxn ang="0">
                <a:pos x="T0" y="T1"/>
              </a:cxn>
              <a:cxn ang="0">
                <a:pos x="T2" y="T3"/>
              </a:cxn>
              <a:cxn ang="0">
                <a:pos x="T4" y="T5"/>
              </a:cxn>
            </a:cxnLst>
            <a:rect l="0" t="0" r="r" b="b"/>
            <a:pathLst>
              <a:path w="336" h="720">
                <a:moveTo>
                  <a:pt x="0" y="720"/>
                </a:moveTo>
                <a:cubicBezTo>
                  <a:pt x="20" y="492"/>
                  <a:pt x="40" y="264"/>
                  <a:pt x="96" y="144"/>
                </a:cubicBezTo>
                <a:cubicBezTo>
                  <a:pt x="152" y="24"/>
                  <a:pt x="244" y="12"/>
                  <a:pt x="336" y="0"/>
                </a:cubicBezTo>
              </a:path>
            </a:pathLst>
          </a:custGeom>
          <a:noFill/>
          <a:ln w="254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06650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685800" y="0"/>
            <a:ext cx="7772400" cy="1143000"/>
          </a:xfrm>
        </p:spPr>
        <p:txBody>
          <a:bodyPr>
            <a:normAutofit fontScale="90000"/>
          </a:bodyPr>
          <a:lstStyle/>
          <a:p>
            <a:r>
              <a:rPr lang="en-US" altLang="en-US" sz="4000" dirty="0"/>
              <a:t>Constructing Syntax tree for</a:t>
            </a:r>
            <a:br>
              <a:rPr lang="en-US" altLang="en-US" sz="4000" dirty="0"/>
            </a:br>
            <a:r>
              <a:rPr lang="en-US" altLang="en-US" sz="4000" dirty="0"/>
              <a:t>expression</a:t>
            </a:r>
          </a:p>
        </p:txBody>
      </p:sp>
      <p:sp>
        <p:nvSpPr>
          <p:cNvPr id="291843" name="Rectangle 3"/>
          <p:cNvSpPr>
            <a:spLocks noGrp="1" noChangeArrowheads="1"/>
          </p:cNvSpPr>
          <p:nvPr>
            <p:ph idx="1"/>
          </p:nvPr>
        </p:nvSpPr>
        <p:spPr>
          <a:xfrm>
            <a:off x="685800" y="1447800"/>
            <a:ext cx="7772400" cy="4648200"/>
          </a:xfrm>
        </p:spPr>
        <p:txBody>
          <a:bodyPr/>
          <a:lstStyle/>
          <a:p>
            <a:pPr>
              <a:lnSpc>
                <a:spcPct val="80000"/>
              </a:lnSpc>
            </a:pPr>
            <a:r>
              <a:rPr lang="en-US" altLang="en-US" sz="2400" dirty="0"/>
              <a:t>Each node can be represented as a record</a:t>
            </a:r>
          </a:p>
          <a:p>
            <a:pPr>
              <a:lnSpc>
                <a:spcPct val="80000"/>
              </a:lnSpc>
            </a:pPr>
            <a:endParaRPr lang="en-US" altLang="en-US" sz="2400" i="1" dirty="0"/>
          </a:p>
          <a:p>
            <a:pPr>
              <a:lnSpc>
                <a:spcPct val="80000"/>
              </a:lnSpc>
            </a:pPr>
            <a:r>
              <a:rPr lang="en-US" altLang="en-US" sz="2400" i="1" dirty="0"/>
              <a:t>operators</a:t>
            </a:r>
            <a:r>
              <a:rPr lang="en-US" altLang="en-US" sz="2400" dirty="0"/>
              <a:t>: one field for operator, remaining fields </a:t>
            </a:r>
            <a:r>
              <a:rPr lang="en-US" altLang="en-US" sz="2400" dirty="0" err="1"/>
              <a:t>ptrs</a:t>
            </a:r>
            <a:r>
              <a:rPr lang="en-US" altLang="en-US" sz="2400" dirty="0"/>
              <a:t> to operands</a:t>
            </a:r>
          </a:p>
          <a:p>
            <a:pPr>
              <a:lnSpc>
                <a:spcPct val="80000"/>
              </a:lnSpc>
              <a:buFontTx/>
              <a:buNone/>
            </a:pPr>
            <a:r>
              <a:rPr lang="en-US" altLang="en-US" sz="2400" dirty="0"/>
              <a:t>		</a:t>
            </a:r>
            <a:r>
              <a:rPr lang="en-US" altLang="en-US" sz="2400" dirty="0" err="1"/>
              <a:t>mknode</a:t>
            </a:r>
            <a:r>
              <a:rPr lang="en-US" altLang="en-US" sz="2400" dirty="0"/>
              <a:t>( </a:t>
            </a:r>
            <a:r>
              <a:rPr lang="en-US" altLang="en-US" sz="2400" dirty="0" err="1"/>
              <a:t>op,left,right</a:t>
            </a:r>
            <a:r>
              <a:rPr lang="en-US" altLang="en-US" sz="2400" dirty="0"/>
              <a:t> )</a:t>
            </a:r>
          </a:p>
          <a:p>
            <a:pPr>
              <a:lnSpc>
                <a:spcPct val="80000"/>
              </a:lnSpc>
              <a:buFontTx/>
              <a:buNone/>
            </a:pPr>
            <a:endParaRPr lang="en-US" altLang="en-US" sz="2400" dirty="0"/>
          </a:p>
          <a:p>
            <a:pPr>
              <a:lnSpc>
                <a:spcPct val="80000"/>
              </a:lnSpc>
            </a:pPr>
            <a:r>
              <a:rPr lang="en-US" altLang="en-US" sz="2400" i="1" dirty="0"/>
              <a:t>identifier</a:t>
            </a:r>
            <a:r>
              <a:rPr lang="en-US" altLang="en-US" sz="2400" dirty="0"/>
              <a:t>: one field with label id and another </a:t>
            </a:r>
            <a:r>
              <a:rPr lang="en-US" altLang="en-US" sz="2400" dirty="0" err="1"/>
              <a:t>ptr</a:t>
            </a:r>
            <a:r>
              <a:rPr lang="en-US" altLang="en-US" sz="2400" dirty="0"/>
              <a:t> to symbol table</a:t>
            </a:r>
          </a:p>
          <a:p>
            <a:pPr>
              <a:lnSpc>
                <a:spcPct val="80000"/>
              </a:lnSpc>
              <a:buFontTx/>
              <a:buNone/>
            </a:pPr>
            <a:r>
              <a:rPr lang="en-US" altLang="en-US" sz="2400" dirty="0"/>
              <a:t>		</a:t>
            </a:r>
            <a:r>
              <a:rPr lang="en-US" altLang="en-US" sz="2400" dirty="0" err="1"/>
              <a:t>mkleaf</a:t>
            </a:r>
            <a:r>
              <a:rPr lang="en-US" altLang="en-US" sz="2400" dirty="0"/>
              <a:t>(</a:t>
            </a:r>
            <a:r>
              <a:rPr lang="en-US" altLang="en-US" sz="2400" dirty="0" err="1"/>
              <a:t>id,entry</a:t>
            </a:r>
            <a:r>
              <a:rPr lang="en-US" altLang="en-US" sz="2400" dirty="0"/>
              <a:t>)</a:t>
            </a:r>
          </a:p>
          <a:p>
            <a:pPr>
              <a:lnSpc>
                <a:spcPct val="80000"/>
              </a:lnSpc>
              <a:buFontTx/>
              <a:buNone/>
            </a:pPr>
            <a:endParaRPr lang="en-US" altLang="en-US" sz="2400" dirty="0"/>
          </a:p>
          <a:p>
            <a:pPr>
              <a:lnSpc>
                <a:spcPct val="80000"/>
              </a:lnSpc>
            </a:pPr>
            <a:r>
              <a:rPr lang="en-US" altLang="en-US" sz="2400" i="1" dirty="0"/>
              <a:t>number</a:t>
            </a:r>
            <a:r>
              <a:rPr lang="en-US" altLang="en-US" sz="2400" dirty="0"/>
              <a:t>: one field with label </a:t>
            </a:r>
            <a:r>
              <a:rPr lang="en-US" altLang="en-US" sz="2400" dirty="0" err="1"/>
              <a:t>num</a:t>
            </a:r>
            <a:r>
              <a:rPr lang="en-US" altLang="en-US" sz="2400" dirty="0"/>
              <a:t> and another to keep the value of the number</a:t>
            </a:r>
          </a:p>
          <a:p>
            <a:pPr>
              <a:lnSpc>
                <a:spcPct val="80000"/>
              </a:lnSpc>
              <a:buFontTx/>
              <a:buNone/>
            </a:pPr>
            <a:r>
              <a:rPr lang="en-US" altLang="en-US" sz="2400" dirty="0"/>
              <a:t>		</a:t>
            </a:r>
            <a:r>
              <a:rPr lang="en-US" altLang="en-US" sz="2400" dirty="0" err="1"/>
              <a:t>mkleaf</a:t>
            </a:r>
            <a:r>
              <a:rPr lang="en-US" altLang="en-US" sz="2400" dirty="0"/>
              <a:t>(</a:t>
            </a:r>
            <a:r>
              <a:rPr lang="en-US" altLang="en-US" sz="2400" dirty="0" err="1"/>
              <a:t>num,val</a:t>
            </a:r>
            <a:r>
              <a:rPr lang="en-US" altLang="en-US" sz="2400" dirty="0"/>
              <a:t>)</a:t>
            </a:r>
          </a:p>
          <a:p>
            <a:pPr>
              <a:lnSpc>
                <a:spcPct val="80000"/>
              </a:lnSpc>
            </a:pPr>
            <a:endParaRPr lang="en-US" altLang="en-US" sz="2400" dirty="0"/>
          </a:p>
        </p:txBody>
      </p:sp>
      <p:sp>
        <p:nvSpPr>
          <p:cNvPr id="6" name="Slide Number Placeholder 5"/>
          <p:cNvSpPr>
            <a:spLocks noGrp="1"/>
          </p:cNvSpPr>
          <p:nvPr>
            <p:ph type="sldNum" sz="quarter" idx="12"/>
          </p:nvPr>
        </p:nvSpPr>
        <p:spPr/>
        <p:txBody>
          <a:bodyPr/>
          <a:lstStyle/>
          <a:p>
            <a:fld id="{B7217E1B-B7F5-4C04-9A26-F9528B5158C2}" type="slidenum">
              <a:rPr lang="en-US" altLang="en-US"/>
              <a:pPr/>
              <a:t>29</a:t>
            </a:fld>
            <a:endParaRPr lang="en-US" altLang="en-US"/>
          </a:p>
        </p:txBody>
      </p:sp>
    </p:spTree>
    <p:extLst>
      <p:ext uri="{BB962C8B-B14F-4D97-AF65-F5344CB8AC3E}">
        <p14:creationId xmlns:p14="http://schemas.microsoft.com/office/powerpoint/2010/main" val="3555816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1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1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184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184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184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1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en-US" altLang="en-US" dirty="0"/>
              <a:t>Syntax-Directed Definitions, </a:t>
            </a:r>
          </a:p>
        </p:txBody>
      </p:sp>
      <p:sp>
        <p:nvSpPr>
          <p:cNvPr id="799747" name="Rectangle 3"/>
          <p:cNvSpPr>
            <a:spLocks noGrp="1" noChangeArrowheads="1"/>
          </p:cNvSpPr>
          <p:nvPr>
            <p:ph idx="1"/>
          </p:nvPr>
        </p:nvSpPr>
        <p:spPr>
          <a:xfrm>
            <a:off x="457200" y="2209800"/>
            <a:ext cx="8229600" cy="4906963"/>
          </a:xfrm>
        </p:spPr>
        <p:txBody>
          <a:bodyPr/>
          <a:lstStyle/>
          <a:p>
            <a:pPr>
              <a:lnSpc>
                <a:spcPct val="79000"/>
              </a:lnSpc>
            </a:pPr>
            <a:r>
              <a:rPr lang="en-US" altLang="en-US" dirty="0"/>
              <a:t>It is a CFG grammar augmented with:</a:t>
            </a:r>
          </a:p>
          <a:p>
            <a:pPr lvl="1">
              <a:lnSpc>
                <a:spcPct val="70000"/>
              </a:lnSpc>
            </a:pPr>
            <a:r>
              <a:rPr lang="en-US" altLang="en-US" dirty="0"/>
              <a:t>“Attributes” (assigned to each grammar symbol).</a:t>
            </a:r>
          </a:p>
          <a:p>
            <a:pPr lvl="1">
              <a:lnSpc>
                <a:spcPct val="70000"/>
              </a:lnSpc>
            </a:pPr>
            <a:r>
              <a:rPr lang="en-US" altLang="en-US" dirty="0"/>
              <a:t>Semantic Rules (associated to each production involving the Attributes of the symbols in the production).</a:t>
            </a:r>
          </a:p>
          <a:p>
            <a:pPr lvl="1">
              <a:lnSpc>
                <a:spcPct val="70000"/>
              </a:lnSpc>
            </a:pPr>
            <a:r>
              <a:rPr lang="en-US" altLang="en-US" dirty="0"/>
              <a:t>Attributes can be synthesized or inherited.</a:t>
            </a:r>
          </a:p>
          <a:p>
            <a:pPr>
              <a:lnSpc>
                <a:spcPct val="79000"/>
              </a:lnSpc>
            </a:pPr>
            <a:r>
              <a:rPr lang="en-US" altLang="en-US" dirty="0"/>
              <a:t>Semantic Rules for a production </a:t>
            </a:r>
            <a:r>
              <a:rPr lang="en-US" altLang="en-US" b="1" dirty="0">
                <a:effectLst/>
              </a:rPr>
              <a:t>A </a:t>
            </a:r>
            <a:r>
              <a:rPr lang="en-US" altLang="en-US" b="1" dirty="0">
                <a:effectLst/>
                <a:sym typeface="Symbol" pitchFamily="18" charset="2"/>
              </a:rPr>
              <a:t> </a:t>
            </a:r>
            <a:r>
              <a:rPr lang="en-US" altLang="en-US" dirty="0"/>
              <a:t> have the form:</a:t>
            </a:r>
          </a:p>
          <a:p>
            <a:pPr lvl="1">
              <a:lnSpc>
                <a:spcPct val="70000"/>
              </a:lnSpc>
            </a:pPr>
            <a:r>
              <a:rPr lang="en-US" altLang="en-US" dirty="0"/>
              <a:t>b = </a:t>
            </a:r>
            <a:r>
              <a:rPr lang="en-US" altLang="en-US" i="1" dirty="0"/>
              <a:t>f </a:t>
            </a:r>
            <a:r>
              <a:rPr lang="en-US" altLang="en-US" dirty="0"/>
              <a:t>(c</a:t>
            </a:r>
            <a:r>
              <a:rPr lang="en-US" altLang="en-US" baseline="-25000" dirty="0"/>
              <a:t>1</a:t>
            </a:r>
            <a:r>
              <a:rPr lang="en-US" altLang="en-US" dirty="0"/>
              <a:t>,…,</a:t>
            </a:r>
            <a:r>
              <a:rPr lang="en-US" altLang="en-US" dirty="0" err="1"/>
              <a:t>c</a:t>
            </a:r>
            <a:r>
              <a:rPr lang="en-US" altLang="en-US" baseline="-25000" dirty="0" err="1"/>
              <a:t>n</a:t>
            </a:r>
            <a:r>
              <a:rPr lang="en-US" altLang="en-US" dirty="0"/>
              <a:t>)	where</a:t>
            </a:r>
          </a:p>
          <a:p>
            <a:pPr lvl="1">
              <a:lnSpc>
                <a:spcPct val="70000"/>
              </a:lnSpc>
            </a:pPr>
            <a:r>
              <a:rPr lang="en-US" altLang="en-US" dirty="0"/>
              <a:t>(</a:t>
            </a:r>
            <a:r>
              <a:rPr lang="en-US" altLang="en-US" i="1" dirty="0"/>
              <a:t>b is synthesized</a:t>
            </a:r>
            <a:r>
              <a:rPr lang="en-US" altLang="en-US" dirty="0"/>
              <a:t>) b is an attribute of </a:t>
            </a:r>
            <a:r>
              <a:rPr lang="en-US" altLang="en-US" b="1" dirty="0"/>
              <a:t>A </a:t>
            </a:r>
            <a:r>
              <a:rPr lang="en-US" altLang="en-US" dirty="0"/>
              <a:t>and c</a:t>
            </a:r>
            <a:r>
              <a:rPr lang="en-US" altLang="en-US" baseline="-25000" dirty="0"/>
              <a:t>1</a:t>
            </a:r>
            <a:r>
              <a:rPr lang="en-US" altLang="en-US" dirty="0"/>
              <a:t>…</a:t>
            </a:r>
            <a:r>
              <a:rPr lang="en-US" altLang="en-US" dirty="0" err="1"/>
              <a:t>c</a:t>
            </a:r>
            <a:r>
              <a:rPr lang="en-US" altLang="en-US" baseline="-25000" dirty="0" err="1"/>
              <a:t>n</a:t>
            </a:r>
            <a:r>
              <a:rPr lang="en-US" altLang="en-US" dirty="0"/>
              <a:t> are attributes of symbols in </a:t>
            </a:r>
            <a:r>
              <a:rPr lang="en-US" altLang="en-US" b="1" dirty="0">
                <a:sym typeface="Symbol" pitchFamily="18" charset="2"/>
              </a:rPr>
              <a:t>.</a:t>
            </a:r>
          </a:p>
          <a:p>
            <a:pPr lvl="1">
              <a:lnSpc>
                <a:spcPct val="70000"/>
              </a:lnSpc>
            </a:pPr>
            <a:r>
              <a:rPr lang="en-US" altLang="en-US" dirty="0"/>
              <a:t>(</a:t>
            </a:r>
            <a:r>
              <a:rPr lang="en-US" altLang="en-US" i="1" dirty="0"/>
              <a:t>b is inherited</a:t>
            </a:r>
            <a:r>
              <a:rPr lang="en-US" altLang="en-US" dirty="0"/>
              <a:t>) b is an attribute of some symbol in </a:t>
            </a:r>
            <a:r>
              <a:rPr lang="en-US" altLang="en-US" b="1" dirty="0">
                <a:sym typeface="Symbol" pitchFamily="18" charset="2"/>
              </a:rPr>
              <a:t></a:t>
            </a:r>
            <a:r>
              <a:rPr lang="en-US" altLang="en-US" dirty="0"/>
              <a:t> and c</a:t>
            </a:r>
            <a:r>
              <a:rPr lang="en-US" altLang="en-US" baseline="-25000" dirty="0"/>
              <a:t>1</a:t>
            </a:r>
            <a:r>
              <a:rPr lang="en-US" altLang="en-US" dirty="0"/>
              <a:t>…</a:t>
            </a:r>
            <a:r>
              <a:rPr lang="en-US" altLang="en-US" dirty="0" err="1"/>
              <a:t>c</a:t>
            </a:r>
            <a:r>
              <a:rPr lang="en-US" altLang="en-US" baseline="-25000" dirty="0" err="1"/>
              <a:t>n</a:t>
            </a:r>
            <a:r>
              <a:rPr lang="en-US" altLang="en-US" dirty="0"/>
              <a:t> are attributes of symbols in </a:t>
            </a:r>
            <a:r>
              <a:rPr lang="en-US" altLang="en-US" b="1" dirty="0"/>
              <a:t>A,</a:t>
            </a:r>
            <a:r>
              <a:rPr lang="en-US" altLang="en-US" b="1" dirty="0">
                <a:sym typeface="Symbol" pitchFamily="18" charset="2"/>
              </a:rPr>
              <a:t></a:t>
            </a:r>
          </a:p>
          <a:p>
            <a:pPr lvl="1">
              <a:lnSpc>
                <a:spcPct val="70000"/>
              </a:lnSpc>
            </a:pPr>
            <a:endParaRPr lang="en-US" altLang="en-US" dirty="0"/>
          </a:p>
        </p:txBody>
      </p:sp>
    </p:spTree>
    <p:extLst>
      <p:ext uri="{BB962C8B-B14F-4D97-AF65-F5344CB8AC3E}">
        <p14:creationId xmlns:p14="http://schemas.microsoft.com/office/powerpoint/2010/main" val="3586745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7217E1B-B7F5-4C04-9A26-F9528B5158C2}" type="slidenum">
              <a:rPr lang="en-US" altLang="en-US"/>
              <a:pPr/>
              <a:t>30</a:t>
            </a:fld>
            <a:endParaRPr lang="en-US" altLang="en-US"/>
          </a:p>
        </p:txBody>
      </p:sp>
      <p:sp>
        <p:nvSpPr>
          <p:cNvPr id="291842" name="Rectangle 2"/>
          <p:cNvSpPr>
            <a:spLocks noGrp="1" noChangeArrowheads="1"/>
          </p:cNvSpPr>
          <p:nvPr>
            <p:ph type="title"/>
          </p:nvPr>
        </p:nvSpPr>
        <p:spPr>
          <a:xfrm>
            <a:off x="685800" y="0"/>
            <a:ext cx="7772400" cy="1143000"/>
          </a:xfrm>
        </p:spPr>
        <p:txBody>
          <a:bodyPr>
            <a:normAutofit fontScale="90000"/>
          </a:bodyPr>
          <a:lstStyle/>
          <a:p>
            <a:r>
              <a:rPr lang="en-US" altLang="en-US" sz="4000" dirty="0"/>
              <a:t>Constructing Syntax tree for</a:t>
            </a:r>
            <a:br>
              <a:rPr lang="en-US" altLang="en-US" sz="4000" dirty="0"/>
            </a:br>
            <a:r>
              <a:rPr lang="en-US" altLang="en-US" sz="4000" dirty="0"/>
              <a:t>expression</a:t>
            </a:r>
          </a:p>
        </p:txBody>
      </p:sp>
      <p:sp>
        <p:nvSpPr>
          <p:cNvPr id="291843" name="Rectangle 3"/>
          <p:cNvSpPr>
            <a:spLocks noGrp="1" noChangeArrowheads="1"/>
          </p:cNvSpPr>
          <p:nvPr>
            <p:ph type="body" idx="1"/>
          </p:nvPr>
        </p:nvSpPr>
        <p:spPr>
          <a:xfrm>
            <a:off x="685800" y="1447800"/>
            <a:ext cx="7772400" cy="4648200"/>
          </a:xfrm>
        </p:spPr>
        <p:txBody>
          <a:bodyPr/>
          <a:lstStyle/>
          <a:p>
            <a:pPr>
              <a:lnSpc>
                <a:spcPct val="80000"/>
              </a:lnSpc>
            </a:pPr>
            <a:r>
              <a:rPr lang="en-US" altLang="en-US" sz="2400" dirty="0"/>
              <a:t>Each node can be represented as a record</a:t>
            </a:r>
          </a:p>
          <a:p>
            <a:pPr>
              <a:lnSpc>
                <a:spcPct val="80000"/>
              </a:lnSpc>
            </a:pPr>
            <a:endParaRPr lang="en-US" altLang="en-US" sz="2400" i="1" dirty="0"/>
          </a:p>
          <a:p>
            <a:pPr>
              <a:lnSpc>
                <a:spcPct val="80000"/>
              </a:lnSpc>
            </a:pPr>
            <a:r>
              <a:rPr lang="en-US" altLang="en-US" sz="2400" i="1" dirty="0"/>
              <a:t>operators</a:t>
            </a:r>
            <a:r>
              <a:rPr lang="en-US" altLang="en-US" sz="2400" dirty="0"/>
              <a:t>: one field for operator, remaining fields </a:t>
            </a:r>
            <a:r>
              <a:rPr lang="en-US" altLang="en-US" sz="2400" dirty="0" err="1"/>
              <a:t>ptrs</a:t>
            </a:r>
            <a:r>
              <a:rPr lang="en-US" altLang="en-US" sz="2400" dirty="0"/>
              <a:t> to operands</a:t>
            </a:r>
          </a:p>
          <a:p>
            <a:pPr>
              <a:lnSpc>
                <a:spcPct val="80000"/>
              </a:lnSpc>
              <a:buFontTx/>
              <a:buNone/>
            </a:pPr>
            <a:r>
              <a:rPr lang="en-US" altLang="en-US" sz="2400" dirty="0"/>
              <a:t>		</a:t>
            </a:r>
            <a:r>
              <a:rPr lang="en-US" altLang="en-US" sz="2400" dirty="0" err="1"/>
              <a:t>mknode</a:t>
            </a:r>
            <a:r>
              <a:rPr lang="en-US" altLang="en-US" sz="2400" dirty="0"/>
              <a:t>( </a:t>
            </a:r>
            <a:r>
              <a:rPr lang="en-US" altLang="en-US" sz="2400" dirty="0" err="1"/>
              <a:t>op,left,right</a:t>
            </a:r>
            <a:r>
              <a:rPr lang="en-US" altLang="en-US" sz="2400" dirty="0"/>
              <a:t> )</a:t>
            </a:r>
          </a:p>
          <a:p>
            <a:pPr>
              <a:lnSpc>
                <a:spcPct val="80000"/>
              </a:lnSpc>
              <a:buFontTx/>
              <a:buNone/>
            </a:pPr>
            <a:endParaRPr lang="en-US" altLang="en-US" sz="2400" dirty="0"/>
          </a:p>
          <a:p>
            <a:pPr>
              <a:lnSpc>
                <a:spcPct val="80000"/>
              </a:lnSpc>
            </a:pPr>
            <a:r>
              <a:rPr lang="en-US" altLang="en-US" sz="2400" i="1" dirty="0"/>
              <a:t>identifier</a:t>
            </a:r>
            <a:r>
              <a:rPr lang="en-US" altLang="en-US" sz="2400" dirty="0"/>
              <a:t>: one field with label id and another </a:t>
            </a:r>
            <a:r>
              <a:rPr lang="en-US" altLang="en-US" sz="2400" dirty="0" err="1"/>
              <a:t>ptr</a:t>
            </a:r>
            <a:r>
              <a:rPr lang="en-US" altLang="en-US" sz="2400" dirty="0"/>
              <a:t> to symbol table</a:t>
            </a:r>
          </a:p>
          <a:p>
            <a:pPr>
              <a:lnSpc>
                <a:spcPct val="80000"/>
              </a:lnSpc>
              <a:buFontTx/>
              <a:buNone/>
            </a:pPr>
            <a:r>
              <a:rPr lang="en-US" altLang="en-US" sz="2400" dirty="0"/>
              <a:t>		</a:t>
            </a:r>
            <a:r>
              <a:rPr lang="en-US" altLang="en-US" sz="2400" dirty="0" err="1"/>
              <a:t>mkleaf</a:t>
            </a:r>
            <a:r>
              <a:rPr lang="en-US" altLang="en-US" sz="2400" dirty="0"/>
              <a:t>(</a:t>
            </a:r>
            <a:r>
              <a:rPr lang="en-US" altLang="en-US" sz="2400" dirty="0" err="1"/>
              <a:t>id,entry</a:t>
            </a:r>
            <a:r>
              <a:rPr lang="en-US" altLang="en-US" sz="2400" dirty="0"/>
              <a:t>)</a:t>
            </a:r>
          </a:p>
          <a:p>
            <a:pPr>
              <a:lnSpc>
                <a:spcPct val="80000"/>
              </a:lnSpc>
              <a:buFontTx/>
              <a:buNone/>
            </a:pPr>
            <a:endParaRPr lang="en-US" altLang="en-US" sz="2400" dirty="0"/>
          </a:p>
          <a:p>
            <a:pPr>
              <a:lnSpc>
                <a:spcPct val="80000"/>
              </a:lnSpc>
            </a:pPr>
            <a:r>
              <a:rPr lang="en-US" altLang="en-US" sz="2400" i="1" dirty="0"/>
              <a:t>number</a:t>
            </a:r>
            <a:r>
              <a:rPr lang="en-US" altLang="en-US" sz="2400" dirty="0"/>
              <a:t>: one field with label </a:t>
            </a:r>
            <a:r>
              <a:rPr lang="en-US" altLang="en-US" sz="2400" dirty="0" err="1"/>
              <a:t>num</a:t>
            </a:r>
            <a:r>
              <a:rPr lang="en-US" altLang="en-US" sz="2400" dirty="0"/>
              <a:t> and another to keep the value of the number</a:t>
            </a:r>
          </a:p>
          <a:p>
            <a:pPr>
              <a:lnSpc>
                <a:spcPct val="80000"/>
              </a:lnSpc>
              <a:buFontTx/>
              <a:buNone/>
            </a:pPr>
            <a:r>
              <a:rPr lang="en-US" altLang="en-US" sz="2400" dirty="0"/>
              <a:t>		</a:t>
            </a:r>
            <a:r>
              <a:rPr lang="en-US" altLang="en-US" sz="2400" dirty="0" err="1"/>
              <a:t>mkleaf</a:t>
            </a:r>
            <a:r>
              <a:rPr lang="en-US" altLang="en-US" sz="2400" dirty="0"/>
              <a:t>(</a:t>
            </a:r>
            <a:r>
              <a:rPr lang="en-US" altLang="en-US" sz="2400" dirty="0" err="1"/>
              <a:t>num,val</a:t>
            </a:r>
            <a:r>
              <a:rPr lang="en-US" altLang="en-US" sz="2400" dirty="0"/>
              <a:t>)</a:t>
            </a:r>
          </a:p>
          <a:p>
            <a:pPr>
              <a:lnSpc>
                <a:spcPct val="80000"/>
              </a:lnSpc>
            </a:pPr>
            <a:endParaRPr lang="en-US" altLang="en-US" sz="2400" dirty="0"/>
          </a:p>
        </p:txBody>
      </p:sp>
    </p:spTree>
    <p:extLst>
      <p:ext uri="{BB962C8B-B14F-4D97-AF65-F5344CB8AC3E}">
        <p14:creationId xmlns:p14="http://schemas.microsoft.com/office/powerpoint/2010/main" val="819826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1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1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184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184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184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1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altLang="en-US"/>
              <a:t>Syntax-Directed Defitions, II</a:t>
            </a:r>
          </a:p>
        </p:txBody>
      </p:sp>
      <p:sp>
        <p:nvSpPr>
          <p:cNvPr id="800771" name="Rectangle 3"/>
          <p:cNvSpPr>
            <a:spLocks noGrp="1" noChangeArrowheads="1"/>
          </p:cNvSpPr>
          <p:nvPr>
            <p:ph type="body" idx="1"/>
          </p:nvPr>
        </p:nvSpPr>
        <p:spPr/>
        <p:txBody>
          <a:bodyPr/>
          <a:lstStyle/>
          <a:p>
            <a:r>
              <a:rPr lang="en-US" altLang="en-US" i="1"/>
              <a:t>Terminals</a:t>
            </a:r>
            <a:r>
              <a:rPr lang="en-US" altLang="en-US"/>
              <a:t> have only synthesized attributes whose values are provided by the lexical analyzer.</a:t>
            </a:r>
          </a:p>
          <a:p>
            <a:r>
              <a:rPr lang="en-US" altLang="en-US"/>
              <a:t>The start </a:t>
            </a:r>
            <a:r>
              <a:rPr lang="en-US" altLang="en-US" i="1"/>
              <a:t>non-terminal </a:t>
            </a:r>
            <a:r>
              <a:rPr lang="en-US" altLang="en-US"/>
              <a:t>typically has no inherited attributes.</a:t>
            </a:r>
          </a:p>
          <a:p>
            <a:r>
              <a:rPr lang="en-US" altLang="en-US"/>
              <a:t>[we may allow function calls as semantic-rules also; these are “</a:t>
            </a:r>
            <a:r>
              <a:rPr lang="en-US" altLang="en-US" i="1"/>
              <a:t>Side-effects”…</a:t>
            </a:r>
            <a:endParaRPr lang="en-US" altLang="en-US"/>
          </a:p>
        </p:txBody>
      </p:sp>
    </p:spTree>
    <p:extLst>
      <p:ext uri="{BB962C8B-B14F-4D97-AF65-F5344CB8AC3E}">
        <p14:creationId xmlns:p14="http://schemas.microsoft.com/office/powerpoint/2010/main" val="894870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en-US" altLang="en-US"/>
          </a:p>
        </p:txBody>
      </p:sp>
      <p:sp>
        <p:nvSpPr>
          <p:cNvPr id="38915" name="Rectangle 3"/>
          <p:cNvSpPr>
            <a:spLocks noGrp="1" noChangeArrowheads="1"/>
          </p:cNvSpPr>
          <p:nvPr>
            <p:ph idx="1"/>
          </p:nvPr>
        </p:nvSpPr>
        <p:spPr/>
        <p:txBody>
          <a:bodyPr>
            <a:normAutofit/>
          </a:bodyPr>
          <a:lstStyle/>
          <a:p>
            <a:pPr>
              <a:lnSpc>
                <a:spcPct val="80000"/>
              </a:lnSpc>
            </a:pPr>
            <a:r>
              <a:rPr lang="en-US" altLang="en-US" sz="2400" dirty="0" smtClean="0"/>
              <a:t>Translation of languages guided by context-free grammars.</a:t>
            </a:r>
          </a:p>
          <a:p>
            <a:pPr>
              <a:lnSpc>
                <a:spcPct val="80000"/>
              </a:lnSpc>
            </a:pPr>
            <a:r>
              <a:rPr lang="en-US" altLang="en-US" sz="2400" dirty="0" smtClean="0"/>
              <a:t>Attach attributes to the grammar symbols. Values of the attributes are computed by semantic rules associated with the grammar productions.</a:t>
            </a:r>
          </a:p>
          <a:p>
            <a:pPr>
              <a:lnSpc>
                <a:spcPct val="80000"/>
              </a:lnSpc>
            </a:pPr>
            <a:r>
              <a:rPr lang="en-US" altLang="en-US" sz="2400" dirty="0" smtClean="0"/>
              <a:t>Two notations:</a:t>
            </a:r>
          </a:p>
          <a:p>
            <a:pPr>
              <a:lnSpc>
                <a:spcPct val="80000"/>
              </a:lnSpc>
              <a:buFontTx/>
              <a:buNone/>
            </a:pPr>
            <a:r>
              <a:rPr lang="en-US" altLang="en-US" sz="2400" dirty="0" smtClean="0"/>
              <a:t>-- Syntax–directed definitions: Each production has a set of semantic rules associated with it.</a:t>
            </a:r>
          </a:p>
          <a:p>
            <a:pPr>
              <a:lnSpc>
                <a:spcPct val="80000"/>
              </a:lnSpc>
              <a:buFontTx/>
              <a:buNone/>
            </a:pPr>
            <a:r>
              <a:rPr lang="en-US" altLang="en-US" sz="2400" dirty="0" smtClean="0"/>
              <a:t>--Translation Schemes: Embed the semantic actions within the productions.</a:t>
            </a:r>
          </a:p>
          <a:p>
            <a:pPr>
              <a:lnSpc>
                <a:spcPct val="80000"/>
              </a:lnSpc>
            </a:pPr>
            <a:r>
              <a:rPr lang="en-US" altLang="en-US" sz="2400" dirty="0" smtClean="0"/>
              <a:t>Conceptually we parse the input token stream, build the parse tree and then traverse the tree as needed to evaluate the semantic rules. The rules may generate code, save information in the symbol table, issue error messages, etc.</a:t>
            </a:r>
            <a:endParaRPr lang="en-US" altLang="en-US" sz="2400" dirty="0"/>
          </a:p>
        </p:txBody>
      </p:sp>
    </p:spTree>
    <p:extLst>
      <p:ext uri="{BB962C8B-B14F-4D97-AF65-F5344CB8AC3E}">
        <p14:creationId xmlns:p14="http://schemas.microsoft.com/office/powerpoint/2010/main" val="400227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en-US" altLang="en-US"/>
          </a:p>
        </p:txBody>
      </p:sp>
      <p:sp>
        <p:nvSpPr>
          <p:cNvPr id="39939" name="Rectangle 3"/>
          <p:cNvSpPr>
            <a:spLocks noGrp="1" noChangeArrowheads="1"/>
          </p:cNvSpPr>
          <p:nvPr>
            <p:ph idx="1"/>
          </p:nvPr>
        </p:nvSpPr>
        <p:spPr/>
        <p:txBody>
          <a:bodyPr>
            <a:normAutofit/>
          </a:bodyPr>
          <a:lstStyle/>
          <a:p>
            <a:pPr>
              <a:lnSpc>
                <a:spcPct val="80000"/>
              </a:lnSpc>
            </a:pPr>
            <a:r>
              <a:rPr lang="en-US" altLang="en-US" sz="2400" dirty="0"/>
              <a:t>In some cases we don’t have to follow this outline literally. We may evaluate the rules during parsing. </a:t>
            </a:r>
          </a:p>
          <a:p>
            <a:pPr>
              <a:lnSpc>
                <a:spcPct val="80000"/>
              </a:lnSpc>
            </a:pPr>
            <a:r>
              <a:rPr lang="en-US" altLang="en-US" sz="2400" dirty="0"/>
              <a:t>Synthesized attribute: The value of the attribute at a parent node can be found from the attributes of its children. It can be evaluated by traversing the tree bottom-up.</a:t>
            </a:r>
          </a:p>
          <a:p>
            <a:pPr>
              <a:lnSpc>
                <a:spcPct val="80000"/>
              </a:lnSpc>
            </a:pPr>
            <a:r>
              <a:rPr lang="en-US" altLang="en-US" sz="2400" dirty="0"/>
              <a:t>Inherited attribute: The value of the attribute at a node can be found from the attributes at its parent node and/or its sibling nodes. Can be evaluated by traversing the tree top-down.</a:t>
            </a:r>
          </a:p>
          <a:p>
            <a:pPr>
              <a:lnSpc>
                <a:spcPct val="80000"/>
              </a:lnSpc>
            </a:pPr>
            <a:r>
              <a:rPr lang="en-US" altLang="en-US" sz="2400" dirty="0"/>
              <a:t>S-attributed definition: A syntax-directed definition where all attributes are synthesized (the “S” stands for synthesized).</a:t>
            </a:r>
          </a:p>
        </p:txBody>
      </p:sp>
    </p:spTree>
    <p:extLst>
      <p:ext uri="{BB962C8B-B14F-4D97-AF65-F5344CB8AC3E}">
        <p14:creationId xmlns:p14="http://schemas.microsoft.com/office/powerpoint/2010/main" val="280019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3124200"/>
            <a:ext cx="8896350" cy="1143000"/>
          </a:xfrm>
        </p:spPr>
        <p:txBody>
          <a:bodyPr/>
          <a:lstStyle/>
          <a:p>
            <a:r>
              <a:rPr lang="en-US" dirty="0" smtClean="0"/>
              <a:t>Grammar+ Semantic rules= SDT</a:t>
            </a:r>
            <a:endParaRPr lang="en-US" dirty="0"/>
          </a:p>
        </p:txBody>
      </p:sp>
      <p:sp>
        <p:nvSpPr>
          <p:cNvPr id="6" name="Content Placeholder 5"/>
          <p:cNvSpPr>
            <a:spLocks noGrp="1"/>
          </p:cNvSpPr>
          <p:nvPr>
            <p:ph idx="1"/>
          </p:nvPr>
        </p:nvSpPr>
        <p:spPr>
          <a:xfrm>
            <a:off x="899160" y="1600200"/>
            <a:ext cx="8229600" cy="4876800"/>
          </a:xfrm>
        </p:spPr>
        <p:txBody>
          <a:bodyPr/>
          <a:lstStyle/>
          <a:p>
            <a:endParaRPr lang="en-US" dirty="0"/>
          </a:p>
        </p:txBody>
      </p:sp>
    </p:spTree>
    <p:extLst>
      <p:ext uri="{BB962C8B-B14F-4D97-AF65-F5344CB8AC3E}">
        <p14:creationId xmlns:p14="http://schemas.microsoft.com/office/powerpoint/2010/main" val="145104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Inherited Attributes</a:t>
            </a:r>
          </a:p>
          <a:p>
            <a:r>
              <a:rPr lang="en-US" dirty="0" smtClean="0"/>
              <a:t>Synthesized Attributes</a:t>
            </a:r>
          </a:p>
          <a:p>
            <a:endParaRPr lang="en-US" dirty="0"/>
          </a:p>
          <a:p>
            <a:r>
              <a:rPr lang="en-US" dirty="0"/>
              <a:t>Annotated Syntax Tree</a:t>
            </a:r>
          </a:p>
          <a:p>
            <a:endParaRPr lang="en-US" dirty="0" smtClean="0"/>
          </a:p>
          <a:p>
            <a:r>
              <a:rPr lang="en-US" dirty="0" smtClean="0"/>
              <a:t>Concrete Syntax Tree</a:t>
            </a:r>
          </a:p>
          <a:p>
            <a:r>
              <a:rPr lang="en-US" dirty="0" smtClean="0"/>
              <a:t>Abstract Syntax Tree</a:t>
            </a:r>
          </a:p>
        </p:txBody>
      </p:sp>
    </p:spTree>
    <p:extLst>
      <p:ext uri="{BB962C8B-B14F-4D97-AF65-F5344CB8AC3E}">
        <p14:creationId xmlns:p14="http://schemas.microsoft.com/office/powerpoint/2010/main" val="172377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563562"/>
          </a:xfrm>
        </p:spPr>
        <p:txBody>
          <a:bodyPr>
            <a:normAutofit fontScale="90000"/>
          </a:bodyPr>
          <a:lstStyle/>
          <a:p>
            <a:r>
              <a:rPr lang="en-US" altLang="en-US" sz="4000">
                <a:solidFill>
                  <a:schemeClr val="tx1"/>
                </a:solidFill>
              </a:rPr>
              <a:t>Example: Simple desk calculator</a:t>
            </a:r>
          </a:p>
        </p:txBody>
      </p:sp>
      <p:sp>
        <p:nvSpPr>
          <p:cNvPr id="40963" name="Rectangle 3"/>
          <p:cNvSpPr>
            <a:spLocks noGrp="1" noChangeArrowheads="1"/>
          </p:cNvSpPr>
          <p:nvPr>
            <p:ph sz="half" idx="1"/>
          </p:nvPr>
        </p:nvSpPr>
        <p:spPr/>
        <p:txBody>
          <a:bodyPr/>
          <a:lstStyle/>
          <a:p>
            <a:pPr>
              <a:buFontTx/>
              <a:buNone/>
            </a:pPr>
            <a:r>
              <a:rPr lang="en-US" altLang="en-US" dirty="0"/>
              <a:t>Production</a:t>
            </a:r>
          </a:p>
          <a:p>
            <a:r>
              <a:rPr lang="en-US" altLang="en-US" dirty="0"/>
              <a:t>L </a:t>
            </a:r>
            <a:r>
              <a:rPr lang="en-US" altLang="en-US" dirty="0">
                <a:sym typeface="Wingdings" pitchFamily="2" charset="2"/>
              </a:rPr>
              <a:t></a:t>
            </a:r>
            <a:r>
              <a:rPr lang="en-US" altLang="en-US" dirty="0" err="1">
                <a:sym typeface="Wingdings" pitchFamily="2" charset="2"/>
              </a:rPr>
              <a:t>En</a:t>
            </a:r>
            <a:endParaRPr lang="en-US" altLang="en-US" dirty="0">
              <a:sym typeface="Wingdings" pitchFamily="2" charset="2"/>
            </a:endParaRPr>
          </a:p>
          <a:p>
            <a:r>
              <a:rPr lang="en-US" altLang="en-US" dirty="0">
                <a:sym typeface="Wingdings" pitchFamily="2" charset="2"/>
              </a:rPr>
              <a:t>E  E1 + T</a:t>
            </a:r>
          </a:p>
          <a:p>
            <a:r>
              <a:rPr lang="en-US" altLang="en-US" dirty="0">
                <a:sym typeface="Wingdings" pitchFamily="2" charset="2"/>
              </a:rPr>
              <a:t>E  T</a:t>
            </a:r>
          </a:p>
          <a:p>
            <a:r>
              <a:rPr lang="en-US" altLang="en-US" dirty="0">
                <a:sym typeface="Wingdings" pitchFamily="2" charset="2"/>
              </a:rPr>
              <a:t>T  T1 * F</a:t>
            </a:r>
          </a:p>
          <a:p>
            <a:r>
              <a:rPr lang="en-US" altLang="en-US" dirty="0">
                <a:sym typeface="Wingdings" pitchFamily="2" charset="2"/>
              </a:rPr>
              <a:t>T  F</a:t>
            </a:r>
          </a:p>
          <a:p>
            <a:r>
              <a:rPr lang="en-US" altLang="en-US" dirty="0">
                <a:sym typeface="Wingdings" pitchFamily="2" charset="2"/>
              </a:rPr>
              <a:t>F  (E)</a:t>
            </a:r>
          </a:p>
          <a:p>
            <a:r>
              <a:rPr lang="en-US" altLang="en-US" dirty="0">
                <a:sym typeface="Wingdings" pitchFamily="2" charset="2"/>
              </a:rPr>
              <a:t>F  digit</a:t>
            </a:r>
            <a:endParaRPr lang="en-US" altLang="en-US" dirty="0"/>
          </a:p>
          <a:p>
            <a:endParaRPr lang="en-US" altLang="en-US" dirty="0"/>
          </a:p>
        </p:txBody>
      </p:sp>
      <p:sp>
        <p:nvSpPr>
          <p:cNvPr id="40964" name="Rectangle 4"/>
          <p:cNvSpPr>
            <a:spLocks noGrp="1" noChangeArrowheads="1"/>
          </p:cNvSpPr>
          <p:nvPr>
            <p:ph sz="half" idx="2"/>
          </p:nvPr>
        </p:nvSpPr>
        <p:spPr/>
        <p:txBody>
          <a:bodyPr/>
          <a:lstStyle/>
          <a:p>
            <a:pPr>
              <a:buFontTx/>
              <a:buNone/>
            </a:pPr>
            <a:r>
              <a:rPr lang="en-US" altLang="en-US"/>
              <a:t>Semantic Rules</a:t>
            </a:r>
          </a:p>
          <a:p>
            <a:r>
              <a:rPr lang="en-US" altLang="en-US"/>
              <a:t>print(E.val)</a:t>
            </a:r>
          </a:p>
          <a:p>
            <a:r>
              <a:rPr lang="en-US" altLang="en-US"/>
              <a:t>E.val := E1.val + T.val</a:t>
            </a:r>
          </a:p>
          <a:p>
            <a:r>
              <a:rPr lang="en-US" altLang="en-US"/>
              <a:t>E.val := T.val</a:t>
            </a:r>
          </a:p>
          <a:p>
            <a:r>
              <a:rPr lang="en-US" altLang="en-US"/>
              <a:t>T.val := T1.val * F.val</a:t>
            </a:r>
          </a:p>
          <a:p>
            <a:r>
              <a:rPr lang="en-US" altLang="en-US"/>
              <a:t>T.val := F.val</a:t>
            </a:r>
          </a:p>
          <a:p>
            <a:r>
              <a:rPr lang="en-US" altLang="en-US"/>
              <a:t>F.val := E.val</a:t>
            </a:r>
          </a:p>
          <a:p>
            <a:r>
              <a:rPr lang="en-US" altLang="en-US"/>
              <a:t>F.val := digit.lexval</a:t>
            </a:r>
          </a:p>
        </p:txBody>
      </p:sp>
    </p:spTree>
    <p:extLst>
      <p:ext uri="{BB962C8B-B14F-4D97-AF65-F5344CB8AC3E}">
        <p14:creationId xmlns:p14="http://schemas.microsoft.com/office/powerpoint/2010/main" val="97545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197</TotalTime>
  <Words>1576</Words>
  <Application>Microsoft Office PowerPoint</Application>
  <PresentationFormat>On-screen Show (4:3)</PresentationFormat>
  <Paragraphs>396</Paragraphs>
  <Slides>30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Symbol</vt:lpstr>
      <vt:lpstr>Verdana</vt:lpstr>
      <vt:lpstr>Wingdings</vt:lpstr>
      <vt:lpstr>Clarity</vt:lpstr>
      <vt:lpstr>SYNTAX DIRECTED TRANSLATION</vt:lpstr>
      <vt:lpstr>PowerPoint Presentation</vt:lpstr>
      <vt:lpstr>Syntax-Directed Definitions, </vt:lpstr>
      <vt:lpstr>Syntax-Directed Defitions, II</vt:lpstr>
      <vt:lpstr>PowerPoint Presentation</vt:lpstr>
      <vt:lpstr>PowerPoint Presentation</vt:lpstr>
      <vt:lpstr>Grammar+ Semantic rules= SDT</vt:lpstr>
      <vt:lpstr>PowerPoint Presentation</vt:lpstr>
      <vt:lpstr>Example: Simple desk calculator</vt:lpstr>
      <vt:lpstr>Example: Annotated parse tree for 3*5+4</vt:lpstr>
      <vt:lpstr>Inherited Attributes</vt:lpstr>
      <vt:lpstr>Annotated Parse Tree for real, id1, id2, id3</vt:lpstr>
      <vt:lpstr>Parse tree for  real x, y, z</vt:lpstr>
      <vt:lpstr>PowerPoint Presentation</vt:lpstr>
      <vt:lpstr>Dependency Graph</vt:lpstr>
      <vt:lpstr>Dependency Graph Construction</vt:lpstr>
      <vt:lpstr>Example I</vt:lpstr>
      <vt:lpstr>Example I</vt:lpstr>
      <vt:lpstr>Example II</vt:lpstr>
      <vt:lpstr>Example II</vt:lpstr>
      <vt:lpstr>Example I</vt:lpstr>
      <vt:lpstr>Syntax Trees</vt:lpstr>
      <vt:lpstr>Example </vt:lpstr>
      <vt:lpstr>A syntax directed definition for constructing syntax tree</vt:lpstr>
      <vt:lpstr>Draw the Tree</vt:lpstr>
      <vt:lpstr>Using DAGs for expressions</vt:lpstr>
      <vt:lpstr>Using DAGs for expressions</vt:lpstr>
      <vt:lpstr>DAG representation – Value number method</vt:lpstr>
      <vt:lpstr>Constructing Syntax tree for expression</vt:lpstr>
      <vt:lpstr>Constructing Syntax tree for expression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fgh</dc:title>
  <dc:creator>Administrator</dc:creator>
  <cp:lastModifiedBy>Ann baby</cp:lastModifiedBy>
  <cp:revision>7</cp:revision>
  <dcterms:created xsi:type="dcterms:W3CDTF">2015-02-21T09:25:27Z</dcterms:created>
  <dcterms:modified xsi:type="dcterms:W3CDTF">2016-08-18T11:10:43Z</dcterms:modified>
</cp:coreProperties>
</file>