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65" r:id="rId3"/>
    <p:sldId id="266" r:id="rId4"/>
    <p:sldId id="268" r:id="rId5"/>
    <p:sldId id="267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314" r:id="rId16"/>
  </p:sldIdLst>
  <p:sldSz cx="9144000" cy="5143500" type="screen16x9"/>
  <p:notesSz cx="6858000" cy="9144000"/>
  <p:embeddedFontLst>
    <p:embeddedFont>
      <p:font typeface="Nunito" pitchFamily="2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922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24a04840bd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24a04840bd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24a04840bd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24a04840bd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24a04840bd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24a04840bd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24a04840bd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124a04840bd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24a04840bd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124a04840bd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124c64f097a_0_3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124c64f097a_0_3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24983d3a2d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24983d3a2d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24983d3a2d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24983d3a2d_0_2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24983d3a2d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24983d3a2d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24983d3a2d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24983d3a2d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24a04840bd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24a04840bd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24a04840bd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24a04840bd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24a04840bd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24a04840bd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24a04840bd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24a04840bd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An Overview of Android SQLite Databases</a:t>
            </a:r>
            <a:endParaRPr b="1"/>
          </a:p>
        </p:txBody>
      </p:sp>
      <p:sp>
        <p:nvSpPr>
          <p:cNvPr id="130" name="Google Shape;130;p1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Nunito"/>
                <a:ea typeface="Nunito"/>
                <a:cs typeface="Nunito"/>
                <a:sym typeface="Nunito"/>
              </a:rPr>
              <a:t>1</a:t>
            </a:fld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EA54F0-8A52-25F1-BFFF-807E6DC1E3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0"/>
          <p:cNvSpPr txBox="1">
            <a:spLocks noGrp="1"/>
          </p:cNvSpPr>
          <p:nvPr>
            <p:ph type="title"/>
          </p:nvPr>
        </p:nvSpPr>
        <p:spPr>
          <a:xfrm>
            <a:off x="819150" y="374625"/>
            <a:ext cx="7505700" cy="71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latin typeface="Times New Roman"/>
                <a:ea typeface="Times New Roman"/>
                <a:cs typeface="Times New Roman"/>
                <a:sym typeface="Times New Roman"/>
              </a:rPr>
              <a:t>2. 	SQLiteDatabase</a:t>
            </a:r>
            <a:endParaRPr sz="25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27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8" name="Google Shape;248;p30"/>
          <p:cNvSpPr txBox="1">
            <a:spLocks noGrp="1"/>
          </p:cNvSpPr>
          <p:nvPr>
            <p:ph type="body" idx="1"/>
          </p:nvPr>
        </p:nvSpPr>
        <p:spPr>
          <a:xfrm>
            <a:off x="819150" y="1090725"/>
            <a:ext cx="7505700" cy="33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914400" lvl="0" indent="-355600" algn="just" rtl="0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❏"/>
            </a:pPr>
            <a:r>
              <a:rPr lang="en" sz="2000" b="1">
                <a:latin typeface="Times New Roman"/>
                <a:ea typeface="Times New Roman"/>
                <a:cs typeface="Times New Roman"/>
                <a:sym typeface="Times New Roman"/>
              </a:rPr>
              <a:t>execSQL() 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– Executes a single SQL statement that does not return result data.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-355600" algn="just" rtl="0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❏"/>
            </a:pPr>
            <a:r>
              <a:rPr lang="en" sz="2000" b="1">
                <a:latin typeface="Times New Roman"/>
                <a:ea typeface="Times New Roman"/>
                <a:cs typeface="Times New Roman"/>
                <a:sym typeface="Times New Roman"/>
              </a:rPr>
              <a:t>rawQuery()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 – Executes a SQL query statement and returns matching results in the form of a Cursor object.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0" algn="just" rtl="0">
              <a:spcBef>
                <a:spcPts val="1200"/>
              </a:spcBef>
              <a:spcAft>
                <a:spcPts val="1200"/>
              </a:spcAft>
              <a:buNone/>
            </a:pP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9" name="Google Shape;249;p3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1"/>
          <p:cNvSpPr txBox="1">
            <a:spLocks noGrp="1"/>
          </p:cNvSpPr>
          <p:nvPr>
            <p:ph type="title"/>
          </p:nvPr>
        </p:nvSpPr>
        <p:spPr>
          <a:xfrm>
            <a:off x="819150" y="374625"/>
            <a:ext cx="7505700" cy="71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latin typeface="Times New Roman"/>
                <a:ea typeface="Times New Roman"/>
                <a:cs typeface="Times New Roman"/>
                <a:sym typeface="Times New Roman"/>
              </a:rPr>
              <a:t>3. 	SQLiteOpenHelper</a:t>
            </a:r>
            <a:endParaRPr sz="25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27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5" name="Google Shape;255;p31"/>
          <p:cNvSpPr txBox="1">
            <a:spLocks noGrp="1"/>
          </p:cNvSpPr>
          <p:nvPr>
            <p:ph type="body" idx="1"/>
          </p:nvPr>
        </p:nvSpPr>
        <p:spPr>
          <a:xfrm>
            <a:off x="819150" y="1090725"/>
            <a:ext cx="7505700" cy="33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6075" algn="just" rtl="0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❏"/>
            </a:pPr>
            <a:r>
              <a:rPr lang="en" sz="2000" dirty="0">
                <a:latin typeface="Times New Roman"/>
                <a:ea typeface="Times New Roman"/>
                <a:cs typeface="Times New Roman"/>
                <a:sym typeface="Times New Roman"/>
              </a:rPr>
              <a:t>to create and update databases. 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46075" algn="just" rtl="0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❏"/>
            </a:pPr>
            <a:r>
              <a:rPr lang="en" sz="2000" b="1" dirty="0">
                <a:latin typeface="Times New Roman"/>
                <a:ea typeface="Times New Roman"/>
                <a:cs typeface="Times New Roman"/>
                <a:sym typeface="Times New Roman"/>
              </a:rPr>
              <a:t>onCreate() </a:t>
            </a:r>
            <a:r>
              <a:rPr lang="en" sz="2000" dirty="0">
                <a:latin typeface="Times New Roman"/>
                <a:ea typeface="Times New Roman"/>
                <a:cs typeface="Times New Roman"/>
                <a:sym typeface="Times New Roman"/>
              </a:rPr>
              <a:t>– Called when the database is created for the first time. 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0" lvl="2" indent="-346075" algn="just" rtl="0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❏"/>
            </a:pPr>
            <a:r>
              <a:rPr lang="en" sz="2000" dirty="0">
                <a:latin typeface="Times New Roman"/>
                <a:ea typeface="Times New Roman"/>
                <a:cs typeface="Times New Roman"/>
                <a:sym typeface="Times New Roman"/>
              </a:rPr>
              <a:t>This method is passed the SQLiteDatabase object as an argument for the newly created database. 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0" lvl="2" indent="-346075" algn="just" rtl="0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❏"/>
            </a:pPr>
            <a:r>
              <a:rPr lang="en" sz="2000" dirty="0">
                <a:latin typeface="Times New Roman"/>
                <a:ea typeface="Times New Roman"/>
                <a:cs typeface="Times New Roman"/>
                <a:sym typeface="Times New Roman"/>
              </a:rPr>
              <a:t>Ideal location to initialize the database in terms of creating a table and inserting any initial data rows.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6" name="Google Shape;256;p3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2"/>
          <p:cNvSpPr txBox="1">
            <a:spLocks noGrp="1"/>
          </p:cNvSpPr>
          <p:nvPr>
            <p:ph type="title"/>
          </p:nvPr>
        </p:nvSpPr>
        <p:spPr>
          <a:xfrm>
            <a:off x="819150" y="374625"/>
            <a:ext cx="7505700" cy="71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latin typeface="Times New Roman"/>
                <a:ea typeface="Times New Roman"/>
                <a:cs typeface="Times New Roman"/>
                <a:sym typeface="Times New Roman"/>
              </a:rPr>
              <a:t>3. 	SQLiteOpenHelper</a:t>
            </a:r>
            <a:endParaRPr sz="25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27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2" name="Google Shape;262;p32"/>
          <p:cNvSpPr txBox="1">
            <a:spLocks noGrp="1"/>
          </p:cNvSpPr>
          <p:nvPr>
            <p:ph type="body" idx="1"/>
          </p:nvPr>
        </p:nvSpPr>
        <p:spPr>
          <a:xfrm>
            <a:off x="819150" y="1090725"/>
            <a:ext cx="7505700" cy="33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914400" lvl="0" indent="-355600" algn="just" rtl="0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❏"/>
            </a:pPr>
            <a:r>
              <a:rPr lang="en" sz="2000" b="1" dirty="0">
                <a:latin typeface="Times New Roman"/>
                <a:ea typeface="Times New Roman"/>
                <a:cs typeface="Times New Roman"/>
                <a:sym typeface="Times New Roman"/>
              </a:rPr>
              <a:t>onUpgrade()</a:t>
            </a:r>
            <a:r>
              <a:rPr lang="en" sz="2000" dirty="0">
                <a:latin typeface="Times New Roman"/>
                <a:ea typeface="Times New Roman"/>
                <a:cs typeface="Times New Roman"/>
                <a:sym typeface="Times New Roman"/>
              </a:rPr>
              <a:t> – Called in the event that the application code contains a more recent database version number reference. 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28650" lvl="0" indent="-355600" algn="just" rtl="0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❏"/>
            </a:pPr>
            <a:r>
              <a:rPr lang="en" sz="2000" b="1" dirty="0">
                <a:latin typeface="Times New Roman"/>
                <a:ea typeface="Times New Roman"/>
                <a:cs typeface="Times New Roman"/>
                <a:sym typeface="Times New Roman"/>
              </a:rPr>
              <a:t>onOpen()</a:t>
            </a:r>
            <a:r>
              <a:rPr lang="en" sz="2000" dirty="0">
                <a:latin typeface="Times New Roman"/>
                <a:ea typeface="Times New Roman"/>
                <a:cs typeface="Times New Roman"/>
                <a:sym typeface="Times New Roman"/>
              </a:rPr>
              <a:t> call back method (optional) called when the database is opened, may also be implemented within the subclass.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3" name="Google Shape;263;p3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3"/>
          <p:cNvSpPr txBox="1">
            <a:spLocks noGrp="1"/>
          </p:cNvSpPr>
          <p:nvPr>
            <p:ph type="title"/>
          </p:nvPr>
        </p:nvSpPr>
        <p:spPr>
          <a:xfrm>
            <a:off x="819150" y="374625"/>
            <a:ext cx="7505700" cy="71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latin typeface="Times New Roman"/>
                <a:ea typeface="Times New Roman"/>
                <a:cs typeface="Times New Roman"/>
                <a:sym typeface="Times New Roman"/>
              </a:rPr>
              <a:t>3. 	SQLiteOpenHelper</a:t>
            </a:r>
            <a:endParaRPr sz="25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27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9" name="Google Shape;269;p33"/>
          <p:cNvSpPr txBox="1">
            <a:spLocks noGrp="1"/>
          </p:cNvSpPr>
          <p:nvPr>
            <p:ph type="body" idx="1"/>
          </p:nvPr>
        </p:nvSpPr>
        <p:spPr>
          <a:xfrm>
            <a:off x="819150" y="1090725"/>
            <a:ext cx="7505700" cy="33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just" rtl="0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❏"/>
            </a:pPr>
            <a:r>
              <a:rPr lang="en" sz="2000" dirty="0">
                <a:latin typeface="Times New Roman"/>
                <a:ea typeface="Times New Roman"/>
                <a:cs typeface="Times New Roman"/>
                <a:sym typeface="Times New Roman"/>
              </a:rPr>
              <a:t>Notable methods of the SQLiteOpenHelper class include: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55600" algn="just" rtl="0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❏"/>
            </a:pPr>
            <a:r>
              <a:rPr lang="en" sz="2000" b="1" dirty="0">
                <a:latin typeface="Times New Roman"/>
                <a:ea typeface="Times New Roman"/>
                <a:cs typeface="Times New Roman"/>
                <a:sym typeface="Times New Roman"/>
              </a:rPr>
              <a:t>getWritableDatabase()</a:t>
            </a:r>
            <a:r>
              <a:rPr lang="en" sz="2000" dirty="0">
                <a:latin typeface="Times New Roman"/>
                <a:ea typeface="Times New Roman"/>
                <a:cs typeface="Times New Roman"/>
                <a:sym typeface="Times New Roman"/>
              </a:rPr>
              <a:t> – Opens or creates a database for reading and writing. 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55600" algn="just" rtl="0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❏"/>
            </a:pPr>
            <a:r>
              <a:rPr lang="en" sz="2000" b="1" dirty="0">
                <a:latin typeface="Times New Roman"/>
                <a:ea typeface="Times New Roman"/>
                <a:cs typeface="Times New Roman"/>
                <a:sym typeface="Times New Roman"/>
              </a:rPr>
              <a:t>getReadableDatabase()</a:t>
            </a:r>
            <a:r>
              <a:rPr lang="en" sz="2000" dirty="0">
                <a:latin typeface="Times New Roman"/>
                <a:ea typeface="Times New Roman"/>
                <a:cs typeface="Times New Roman"/>
                <a:sym typeface="Times New Roman"/>
              </a:rPr>
              <a:t> – Creates or opens a database for reading only.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55600" algn="just" rtl="0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❏"/>
            </a:pPr>
            <a:r>
              <a:rPr lang="en" sz="2000" b="1" dirty="0">
                <a:latin typeface="Times New Roman"/>
                <a:ea typeface="Times New Roman"/>
                <a:cs typeface="Times New Roman"/>
                <a:sym typeface="Times New Roman"/>
              </a:rPr>
              <a:t>close()</a:t>
            </a:r>
            <a:r>
              <a:rPr lang="en" sz="2000" dirty="0">
                <a:latin typeface="Times New Roman"/>
                <a:ea typeface="Times New Roman"/>
                <a:cs typeface="Times New Roman"/>
                <a:sym typeface="Times New Roman"/>
              </a:rPr>
              <a:t> – Closes the database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0" name="Google Shape;270;p3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4"/>
          <p:cNvSpPr txBox="1">
            <a:spLocks noGrp="1"/>
          </p:cNvSpPr>
          <p:nvPr>
            <p:ph type="title"/>
          </p:nvPr>
        </p:nvSpPr>
        <p:spPr>
          <a:xfrm>
            <a:off x="819150" y="374625"/>
            <a:ext cx="7505700" cy="71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latin typeface="Times New Roman"/>
                <a:ea typeface="Times New Roman"/>
                <a:cs typeface="Times New Roman"/>
                <a:sym typeface="Times New Roman"/>
              </a:rPr>
              <a:t>4. 	ContentValues</a:t>
            </a:r>
            <a:endParaRPr sz="27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6" name="Google Shape;276;p34"/>
          <p:cNvSpPr txBox="1">
            <a:spLocks noGrp="1"/>
          </p:cNvSpPr>
          <p:nvPr>
            <p:ph type="body" idx="1"/>
          </p:nvPr>
        </p:nvSpPr>
        <p:spPr>
          <a:xfrm>
            <a:off x="819150" y="1090725"/>
            <a:ext cx="7505700" cy="33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just" rtl="0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ContentValues is a convenience class that allows key/value pairs to be declared consisting of table column identifiers and the values to be stored in each column.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just" rtl="0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This class is of particular use when inserting or updating entries in a database table.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spcBef>
                <a:spcPts val="1200"/>
              </a:spcBef>
              <a:spcAft>
                <a:spcPts val="1200"/>
              </a:spcAft>
              <a:buNone/>
            </a:pP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7" name="Google Shape;277;p3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71"/>
          <p:cNvSpPr txBox="1">
            <a:spLocks noGrp="1"/>
          </p:cNvSpPr>
          <p:nvPr>
            <p:ph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>
                <a:latin typeface="Times New Roman"/>
                <a:ea typeface="Times New Roman"/>
                <a:cs typeface="Times New Roman"/>
                <a:sym typeface="Times New Roman"/>
              </a:rPr>
              <a:t>Thank You..!!</a:t>
            </a:r>
            <a:endParaRPr sz="27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3" name="Google Shape;563;p7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2"/>
          <p:cNvSpPr txBox="1">
            <a:spLocks noGrp="1"/>
          </p:cNvSpPr>
          <p:nvPr>
            <p:ph type="title"/>
          </p:nvPr>
        </p:nvSpPr>
        <p:spPr>
          <a:xfrm>
            <a:off x="819150" y="374625"/>
            <a:ext cx="7505700" cy="71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Times New Roman"/>
                <a:ea typeface="Times New Roman"/>
                <a:cs typeface="Times New Roman"/>
                <a:sym typeface="Times New Roman"/>
              </a:rPr>
              <a:t>What is SQLite?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2" name="Google Shape;192;p22"/>
          <p:cNvSpPr txBox="1">
            <a:spLocks noGrp="1"/>
          </p:cNvSpPr>
          <p:nvPr>
            <p:ph type="body" idx="1"/>
          </p:nvPr>
        </p:nvSpPr>
        <p:spPr>
          <a:xfrm>
            <a:off x="819150" y="1090725"/>
            <a:ext cx="7505700" cy="33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just" rtl="0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❏"/>
            </a:pPr>
            <a:r>
              <a:rPr lang="en" sz="2000" dirty="0">
                <a:latin typeface="Times New Roman"/>
                <a:ea typeface="Times New Roman"/>
                <a:cs typeface="Times New Roman"/>
                <a:sym typeface="Times New Roman"/>
              </a:rPr>
              <a:t>SQLite is an embedded, relational database management system (RDBMS).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just" rtl="0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❏"/>
            </a:pPr>
            <a:r>
              <a:rPr lang="en" sz="2000" dirty="0">
                <a:latin typeface="Times New Roman"/>
                <a:ea typeface="Times New Roman"/>
                <a:cs typeface="Times New Roman"/>
                <a:sym typeface="Times New Roman"/>
              </a:rPr>
              <a:t>SQLite is referred to as </a:t>
            </a:r>
            <a:r>
              <a:rPr lang="en" sz="2000" i="1" dirty="0">
                <a:latin typeface="Times New Roman"/>
                <a:ea typeface="Times New Roman"/>
                <a:cs typeface="Times New Roman"/>
                <a:sym typeface="Times New Roman"/>
              </a:rPr>
              <a:t>embedded</a:t>
            </a:r>
            <a:r>
              <a:rPr lang="en" sz="2000" dirty="0">
                <a:latin typeface="Times New Roman"/>
                <a:ea typeface="Times New Roman"/>
                <a:cs typeface="Times New Roman"/>
                <a:sym typeface="Times New Roman"/>
              </a:rPr>
              <a:t> because it is provided in the form of a library that is linked into applications. 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55600" algn="just" rtl="0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❏"/>
            </a:pPr>
            <a:r>
              <a:rPr lang="en" sz="2000" dirty="0">
                <a:latin typeface="Times New Roman"/>
                <a:ea typeface="Times New Roman"/>
                <a:cs typeface="Times New Roman"/>
                <a:sym typeface="Times New Roman"/>
              </a:rPr>
              <a:t>No standalone database server running in the background. 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55600" algn="just" rtl="0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❏"/>
            </a:pPr>
            <a:r>
              <a:rPr lang="en" sz="2000" dirty="0">
                <a:latin typeface="Times New Roman"/>
                <a:ea typeface="Times New Roman"/>
                <a:cs typeface="Times New Roman"/>
                <a:sym typeface="Times New Roman"/>
              </a:rPr>
              <a:t>All database operations are handled internally within the application through calls to functions contained in the SQLite library.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3" name="Google Shape;193;p2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3"/>
          <p:cNvSpPr txBox="1">
            <a:spLocks noGrp="1"/>
          </p:cNvSpPr>
          <p:nvPr>
            <p:ph type="title"/>
          </p:nvPr>
        </p:nvSpPr>
        <p:spPr>
          <a:xfrm>
            <a:off x="819150" y="374625"/>
            <a:ext cx="7505700" cy="71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Times New Roman"/>
                <a:ea typeface="Times New Roman"/>
                <a:cs typeface="Times New Roman"/>
                <a:sym typeface="Times New Roman"/>
              </a:rPr>
              <a:t>What is SQLite?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9" name="Google Shape;199;p23"/>
          <p:cNvSpPr txBox="1">
            <a:spLocks noGrp="1"/>
          </p:cNvSpPr>
          <p:nvPr>
            <p:ph type="body" idx="1"/>
          </p:nvPr>
        </p:nvSpPr>
        <p:spPr>
          <a:xfrm>
            <a:off x="819150" y="1090725"/>
            <a:ext cx="7505700" cy="33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6075" algn="just" rtl="0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❏"/>
            </a:pPr>
            <a:r>
              <a:rPr lang="en" sz="2000" dirty="0">
                <a:latin typeface="Times New Roman"/>
                <a:ea typeface="Times New Roman"/>
                <a:cs typeface="Times New Roman"/>
                <a:sym typeface="Times New Roman"/>
              </a:rPr>
              <a:t>SQLite is written in the C programming language .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46075" algn="just" rtl="0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❏"/>
            </a:pPr>
            <a:r>
              <a:rPr lang="en" sz="2000" dirty="0">
                <a:latin typeface="Times New Roman"/>
                <a:ea typeface="Times New Roman"/>
                <a:cs typeface="Times New Roman"/>
                <a:sym typeface="Times New Roman"/>
              </a:rPr>
              <a:t>Android SDK provides a Java based “wrapper” around the underlying database interface. 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46075" algn="just" rtl="0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❏"/>
            </a:pPr>
            <a:r>
              <a:rPr lang="en" sz="2000" dirty="0">
                <a:latin typeface="Times New Roman"/>
                <a:ea typeface="Times New Roman"/>
                <a:cs typeface="Times New Roman"/>
                <a:sym typeface="Times New Roman"/>
              </a:rPr>
              <a:t>This essentially consists of a set of classes that may be utilized within the Java or Kotlin code of an application to create and manage SQLite based databases.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1125" lvl="0" indent="0" algn="just" rtl="0"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 sz="2000" i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0" name="Google Shape;200;p2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5"/>
          <p:cNvSpPr txBox="1">
            <a:spLocks noGrp="1"/>
          </p:cNvSpPr>
          <p:nvPr>
            <p:ph type="title"/>
          </p:nvPr>
        </p:nvSpPr>
        <p:spPr>
          <a:xfrm>
            <a:off x="819150" y="374625"/>
            <a:ext cx="7505700" cy="71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00" b="1">
                <a:latin typeface="Times New Roman"/>
                <a:ea typeface="Times New Roman"/>
                <a:cs typeface="Times New Roman"/>
                <a:sym typeface="Times New Roman"/>
              </a:rPr>
              <a:t>Android SQLite Classes</a:t>
            </a:r>
            <a:endParaRPr sz="25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27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3" name="Google Shape;213;p25"/>
          <p:cNvSpPr txBox="1">
            <a:spLocks noGrp="1"/>
          </p:cNvSpPr>
          <p:nvPr>
            <p:ph type="body" idx="1"/>
          </p:nvPr>
        </p:nvSpPr>
        <p:spPr>
          <a:xfrm>
            <a:off x="819150" y="1090725"/>
            <a:ext cx="7505700" cy="33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just" rtl="0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SQLite is written in the C programming language.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55600" algn="just" rtl="0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While Android applications are primarily developed using Java.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just" rtl="0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To bridge this “language gap”, the Android SDK includes a set of classes that provide a Java layer on top of the SQLite database management system.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spcBef>
                <a:spcPts val="1200"/>
              </a:spcBef>
              <a:spcAft>
                <a:spcPts val="1200"/>
              </a:spcAft>
              <a:buNone/>
            </a:pP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4" name="Google Shape;214;p2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4"/>
          <p:cNvSpPr txBox="1">
            <a:spLocks noGrp="1"/>
          </p:cNvSpPr>
          <p:nvPr>
            <p:ph type="title"/>
          </p:nvPr>
        </p:nvSpPr>
        <p:spPr>
          <a:xfrm>
            <a:off x="819150" y="374625"/>
            <a:ext cx="7505700" cy="71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Times New Roman"/>
                <a:ea typeface="Times New Roman"/>
                <a:cs typeface="Times New Roman"/>
                <a:sym typeface="Times New Roman"/>
              </a:rPr>
              <a:t>Structured Query Language (SQL)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6" name="Google Shape;206;p24"/>
          <p:cNvSpPr txBox="1">
            <a:spLocks noGrp="1"/>
          </p:cNvSpPr>
          <p:nvPr>
            <p:ph type="body" idx="1"/>
          </p:nvPr>
        </p:nvSpPr>
        <p:spPr>
          <a:xfrm>
            <a:off x="819150" y="1090725"/>
            <a:ext cx="7505700" cy="33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just" rtl="0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❏"/>
            </a:pPr>
            <a:r>
              <a:rPr lang="en" sz="2000" dirty="0">
                <a:latin typeface="Times New Roman"/>
                <a:ea typeface="Times New Roman"/>
                <a:cs typeface="Times New Roman"/>
                <a:sym typeface="Times New Roman"/>
              </a:rPr>
              <a:t>Data is accessed in SQLite databases using a high-level language known as </a:t>
            </a:r>
            <a:r>
              <a:rPr lang="en" sz="2000" i="1" dirty="0">
                <a:latin typeface="Times New Roman"/>
                <a:ea typeface="Times New Roman"/>
                <a:cs typeface="Times New Roman"/>
                <a:sym typeface="Times New Roman"/>
              </a:rPr>
              <a:t>Structured Query Language</a:t>
            </a:r>
            <a:r>
              <a:rPr lang="en" sz="2000" dirty="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7" name="Google Shape;207;p2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6"/>
          <p:cNvSpPr txBox="1">
            <a:spLocks noGrp="1"/>
          </p:cNvSpPr>
          <p:nvPr>
            <p:ph type="title"/>
          </p:nvPr>
        </p:nvSpPr>
        <p:spPr>
          <a:xfrm>
            <a:off x="819150" y="374625"/>
            <a:ext cx="7505700" cy="71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Font typeface="Times New Roman"/>
              <a:buAutoNum type="arabicPeriod"/>
            </a:pPr>
            <a:r>
              <a:rPr lang="en" sz="2500" b="1">
                <a:latin typeface="Times New Roman"/>
                <a:ea typeface="Times New Roman"/>
                <a:cs typeface="Times New Roman"/>
                <a:sym typeface="Times New Roman"/>
              </a:rPr>
              <a:t>Cursor</a:t>
            </a:r>
            <a:endParaRPr sz="25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27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0" name="Google Shape;220;p26"/>
          <p:cNvSpPr txBox="1">
            <a:spLocks noGrp="1"/>
          </p:cNvSpPr>
          <p:nvPr>
            <p:ph type="body" idx="1"/>
          </p:nvPr>
        </p:nvSpPr>
        <p:spPr>
          <a:xfrm>
            <a:off x="819150" y="1090725"/>
            <a:ext cx="7505700" cy="33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just" rtl="0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❏"/>
            </a:pPr>
            <a:r>
              <a:rPr lang="en" sz="2000" dirty="0">
                <a:latin typeface="Times New Roman"/>
                <a:ea typeface="Times New Roman"/>
                <a:cs typeface="Times New Roman"/>
                <a:sym typeface="Times New Roman"/>
              </a:rPr>
              <a:t>A class provided specifically to provide access to the results of a database query.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just" rtl="0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❏"/>
            </a:pPr>
            <a:r>
              <a:rPr lang="en" sz="2000" dirty="0">
                <a:latin typeface="Times New Roman"/>
                <a:ea typeface="Times New Roman"/>
                <a:cs typeface="Times New Roman"/>
                <a:sym typeface="Times New Roman"/>
              </a:rPr>
              <a:t>Eg: a SQL SELECT operation performed on a database will potentially return multiple matching rows from the database. 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55600" algn="just" rtl="0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❏"/>
            </a:pPr>
            <a:r>
              <a:rPr lang="en" sz="2000" dirty="0">
                <a:latin typeface="Times New Roman"/>
                <a:ea typeface="Times New Roman"/>
                <a:cs typeface="Times New Roman"/>
                <a:sym typeface="Times New Roman"/>
              </a:rPr>
              <a:t>A Cursor instance can be used to step through these results, which may then be accessed from within the application code using a variety of methods.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1" name="Google Shape;221;p2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7"/>
          <p:cNvSpPr txBox="1">
            <a:spLocks noGrp="1"/>
          </p:cNvSpPr>
          <p:nvPr>
            <p:ph type="title"/>
          </p:nvPr>
        </p:nvSpPr>
        <p:spPr>
          <a:xfrm>
            <a:off x="819150" y="374625"/>
            <a:ext cx="7505700" cy="71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Font typeface="Times New Roman"/>
              <a:buAutoNum type="arabicPeriod"/>
            </a:pPr>
            <a:r>
              <a:rPr lang="en" sz="2500" b="1">
                <a:latin typeface="Times New Roman"/>
                <a:ea typeface="Times New Roman"/>
                <a:cs typeface="Times New Roman"/>
                <a:sym typeface="Times New Roman"/>
              </a:rPr>
              <a:t>Cursor</a:t>
            </a:r>
            <a:endParaRPr sz="25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27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7" name="Google Shape;227;p27"/>
          <p:cNvSpPr txBox="1">
            <a:spLocks noGrp="1"/>
          </p:cNvSpPr>
          <p:nvPr>
            <p:ph type="body" idx="1"/>
          </p:nvPr>
        </p:nvSpPr>
        <p:spPr>
          <a:xfrm>
            <a:off x="819150" y="1090725"/>
            <a:ext cx="7505700" cy="33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just" rtl="0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Some key methods of this class are as follows: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55600" algn="just" rtl="0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❏"/>
            </a:pPr>
            <a:r>
              <a:rPr lang="en" sz="2000" b="1">
                <a:latin typeface="Times New Roman"/>
                <a:ea typeface="Times New Roman"/>
                <a:cs typeface="Times New Roman"/>
                <a:sym typeface="Times New Roman"/>
              </a:rPr>
              <a:t>close() 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– Releases all resources used by the cursor and closes it.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55600" algn="just" rtl="0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❏"/>
            </a:pPr>
            <a:r>
              <a:rPr lang="en" sz="2000" b="1">
                <a:latin typeface="Times New Roman"/>
                <a:ea typeface="Times New Roman"/>
                <a:cs typeface="Times New Roman"/>
                <a:sym typeface="Times New Roman"/>
              </a:rPr>
              <a:t>getCount()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 – Returns the number of rows contained within the result set.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55600" algn="just" rtl="0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❏"/>
            </a:pPr>
            <a:r>
              <a:rPr lang="en" sz="2000" b="1">
                <a:latin typeface="Times New Roman"/>
                <a:ea typeface="Times New Roman"/>
                <a:cs typeface="Times New Roman"/>
                <a:sym typeface="Times New Roman"/>
              </a:rPr>
              <a:t>moveToFirst()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 – Moves to the first row within the result set.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55600" algn="just" rtl="0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❏"/>
            </a:pPr>
            <a:r>
              <a:rPr lang="en" sz="2000" b="1">
                <a:latin typeface="Times New Roman"/>
                <a:ea typeface="Times New Roman"/>
                <a:cs typeface="Times New Roman"/>
                <a:sym typeface="Times New Roman"/>
              </a:rPr>
              <a:t>moveToLast()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 – Moves to the last row in the result set.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55600" algn="just" rtl="0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❏"/>
            </a:pPr>
            <a:r>
              <a:rPr lang="en" sz="2000" b="1">
                <a:latin typeface="Times New Roman"/>
                <a:ea typeface="Times New Roman"/>
                <a:cs typeface="Times New Roman"/>
                <a:sym typeface="Times New Roman"/>
              </a:rPr>
              <a:t>moveToNext()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 – Moves to the next row in the result set.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8" name="Google Shape;228;p2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8"/>
          <p:cNvSpPr txBox="1">
            <a:spLocks noGrp="1"/>
          </p:cNvSpPr>
          <p:nvPr>
            <p:ph type="title"/>
          </p:nvPr>
        </p:nvSpPr>
        <p:spPr>
          <a:xfrm>
            <a:off x="819150" y="374625"/>
            <a:ext cx="7505700" cy="71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Font typeface="Times New Roman"/>
              <a:buAutoNum type="arabicPeriod"/>
            </a:pPr>
            <a:r>
              <a:rPr lang="en" sz="2500" b="1">
                <a:latin typeface="Times New Roman"/>
                <a:ea typeface="Times New Roman"/>
                <a:cs typeface="Times New Roman"/>
                <a:sym typeface="Times New Roman"/>
              </a:rPr>
              <a:t>Cursor</a:t>
            </a:r>
            <a:endParaRPr sz="25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27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4" name="Google Shape;234;p28"/>
          <p:cNvSpPr txBox="1">
            <a:spLocks noGrp="1"/>
          </p:cNvSpPr>
          <p:nvPr>
            <p:ph type="body" idx="1"/>
          </p:nvPr>
        </p:nvSpPr>
        <p:spPr>
          <a:xfrm>
            <a:off x="819150" y="1090725"/>
            <a:ext cx="7505700" cy="33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914400" lvl="0" indent="-355600" algn="just" rtl="0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❏"/>
            </a:pPr>
            <a:r>
              <a:rPr lang="en" sz="2000" b="1">
                <a:latin typeface="Times New Roman"/>
                <a:ea typeface="Times New Roman"/>
                <a:cs typeface="Times New Roman"/>
                <a:sym typeface="Times New Roman"/>
              </a:rPr>
              <a:t>move() 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– Moves by a specified offset from the current position in the result set.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-355600" algn="just" rtl="0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❏"/>
            </a:pPr>
            <a:r>
              <a:rPr lang="en" sz="2000" b="1">
                <a:latin typeface="Times New Roman"/>
                <a:ea typeface="Times New Roman"/>
                <a:cs typeface="Times New Roman"/>
                <a:sym typeface="Times New Roman"/>
              </a:rPr>
              <a:t>get&lt;type&gt;()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 – Returns the value of the specified </a:t>
            </a:r>
            <a:r>
              <a:rPr lang="en" sz="2000" i="1">
                <a:latin typeface="Times New Roman"/>
                <a:ea typeface="Times New Roman"/>
                <a:cs typeface="Times New Roman"/>
                <a:sym typeface="Times New Roman"/>
              </a:rPr>
              <a:t>&lt;type&gt;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 contained at the specified column index of the row at the current cursor position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0" lvl="1" indent="-355600" algn="just" rtl="0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Variations consist of getString(), getInt(), getShort(), getFloat() and getDouble()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5" name="Google Shape;235;p2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9"/>
          <p:cNvSpPr txBox="1">
            <a:spLocks noGrp="1"/>
          </p:cNvSpPr>
          <p:nvPr>
            <p:ph type="title"/>
          </p:nvPr>
        </p:nvSpPr>
        <p:spPr>
          <a:xfrm>
            <a:off x="819150" y="374625"/>
            <a:ext cx="7505700" cy="71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latin typeface="Times New Roman"/>
                <a:ea typeface="Times New Roman"/>
                <a:cs typeface="Times New Roman"/>
                <a:sym typeface="Times New Roman"/>
              </a:rPr>
              <a:t>2. 	SQLiteDatabase</a:t>
            </a:r>
            <a:endParaRPr sz="25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27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1" name="Google Shape;241;p29"/>
          <p:cNvSpPr txBox="1">
            <a:spLocks noGrp="1"/>
          </p:cNvSpPr>
          <p:nvPr>
            <p:ph type="body" idx="1"/>
          </p:nvPr>
        </p:nvSpPr>
        <p:spPr>
          <a:xfrm>
            <a:off x="819150" y="1090725"/>
            <a:ext cx="7505700" cy="33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just" rtl="0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❏"/>
            </a:pPr>
            <a:r>
              <a:rPr lang="en" sz="2000" dirty="0">
                <a:latin typeface="Times New Roman"/>
                <a:ea typeface="Times New Roman"/>
                <a:cs typeface="Times New Roman"/>
                <a:sym typeface="Times New Roman"/>
              </a:rPr>
              <a:t>ability to create, delete and perform SQL based operations on databases.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just" rtl="0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❏"/>
            </a:pPr>
            <a:r>
              <a:rPr lang="en" sz="2000" dirty="0">
                <a:latin typeface="Times New Roman"/>
                <a:ea typeface="Times New Roman"/>
                <a:cs typeface="Times New Roman"/>
                <a:sym typeface="Times New Roman"/>
              </a:rPr>
              <a:t>Some key methods are: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55600" algn="just" rtl="0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❏"/>
            </a:pPr>
            <a:r>
              <a:rPr lang="en" sz="2000" b="1" dirty="0">
                <a:latin typeface="Times New Roman"/>
                <a:ea typeface="Times New Roman"/>
                <a:cs typeface="Times New Roman"/>
                <a:sym typeface="Times New Roman"/>
              </a:rPr>
              <a:t>insert()</a:t>
            </a:r>
            <a:r>
              <a:rPr lang="en" sz="2000" dirty="0">
                <a:latin typeface="Times New Roman"/>
                <a:ea typeface="Times New Roman"/>
                <a:cs typeface="Times New Roman"/>
                <a:sym typeface="Times New Roman"/>
              </a:rPr>
              <a:t> – Inserts a new row into a database table.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55600" algn="just" rtl="0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❏"/>
            </a:pPr>
            <a:r>
              <a:rPr lang="en" sz="2000" b="1" dirty="0">
                <a:latin typeface="Times New Roman"/>
                <a:ea typeface="Times New Roman"/>
                <a:cs typeface="Times New Roman"/>
                <a:sym typeface="Times New Roman"/>
              </a:rPr>
              <a:t>delete()</a:t>
            </a:r>
            <a:r>
              <a:rPr lang="en" sz="2000" dirty="0">
                <a:latin typeface="Times New Roman"/>
                <a:ea typeface="Times New Roman"/>
                <a:cs typeface="Times New Roman"/>
                <a:sym typeface="Times New Roman"/>
              </a:rPr>
              <a:t> – Deletes rows from a database table.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55600" algn="just" rtl="0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❏"/>
            </a:pPr>
            <a:r>
              <a:rPr lang="en" sz="2000" b="1" dirty="0">
                <a:latin typeface="Times New Roman"/>
                <a:ea typeface="Times New Roman"/>
                <a:cs typeface="Times New Roman"/>
                <a:sym typeface="Times New Roman"/>
              </a:rPr>
              <a:t>query()</a:t>
            </a:r>
            <a:r>
              <a:rPr lang="en" sz="2000" dirty="0">
                <a:latin typeface="Times New Roman"/>
                <a:ea typeface="Times New Roman"/>
                <a:cs typeface="Times New Roman"/>
                <a:sym typeface="Times New Roman"/>
              </a:rPr>
              <a:t> – Performs a specified database query and returns matching results via a Cursor object.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2" name="Google Shape;242;p2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719</Words>
  <Application>Microsoft Office PowerPoint</Application>
  <PresentationFormat>On-screen Show (16:9)</PresentationFormat>
  <Paragraphs>72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Nunito</vt:lpstr>
      <vt:lpstr>Arial</vt:lpstr>
      <vt:lpstr>Calibri</vt:lpstr>
      <vt:lpstr>Times New Roman</vt:lpstr>
      <vt:lpstr>Shift</vt:lpstr>
      <vt:lpstr>An Overview of Android SQLite Databases</vt:lpstr>
      <vt:lpstr>What is SQLite?</vt:lpstr>
      <vt:lpstr>What is SQLite?</vt:lpstr>
      <vt:lpstr>Android SQLite Classes </vt:lpstr>
      <vt:lpstr>Structured Query Language (SQL)</vt:lpstr>
      <vt:lpstr>Cursor </vt:lpstr>
      <vt:lpstr>Cursor </vt:lpstr>
      <vt:lpstr>Cursor </vt:lpstr>
      <vt:lpstr>2.  SQLiteDatabase </vt:lpstr>
      <vt:lpstr>2.  SQLiteDatabase </vt:lpstr>
      <vt:lpstr>3.  SQLiteOpenHelper </vt:lpstr>
      <vt:lpstr>3.  SQLiteOpenHelper </vt:lpstr>
      <vt:lpstr>3.  SQLiteOpenHelper </vt:lpstr>
      <vt:lpstr>4.  ContentValues</vt:lpstr>
      <vt:lpstr>Thank You..!!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Febin C Abdul Latheef</cp:lastModifiedBy>
  <cp:revision>1</cp:revision>
  <dcterms:modified xsi:type="dcterms:W3CDTF">2024-08-26T14:22:32Z</dcterms:modified>
</cp:coreProperties>
</file>