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73" r:id="rId14"/>
    <p:sldId id="267" r:id="rId15"/>
    <p:sldId id="274" r:id="rId16"/>
    <p:sldId id="268" r:id="rId17"/>
    <p:sldId id="275" r:id="rId18"/>
    <p:sldId id="276" r:id="rId19"/>
    <p:sldId id="269" r:id="rId20"/>
    <p:sldId id="277" r:id="rId21"/>
    <p:sldId id="278" r:id="rId22"/>
    <p:sldId id="279" r:id="rId23"/>
    <p:sldId id="280" r:id="rId24"/>
    <p:sldId id="281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0C3-0591-4DC8-B9B9-332362FBC127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4CC7F-4A08-4569-B25E-7849E3E51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Sample.java Sample.html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DF405-104A-40E0-B586-8B786D38E5D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05088" cy="58674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An applet is a small application that are accessed on an Internet Server, transported over an Internet, automatically installed and run as part of a Web document</a:t>
            </a:r>
          </a:p>
          <a:p>
            <a:pPr>
              <a:buNone/>
            </a:pPr>
            <a:r>
              <a:rPr lang="en-IN" u="sng" dirty="0" smtClean="0"/>
              <a:t>Example</a:t>
            </a:r>
          </a:p>
          <a:p>
            <a:pPr>
              <a:buNone/>
            </a:pPr>
            <a:r>
              <a:rPr lang="en-US" dirty="0" smtClean="0"/>
              <a:t>import java.awt.*;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java.applet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SimpleApplet</a:t>
            </a:r>
            <a:r>
              <a:rPr lang="en-US" dirty="0" smtClean="0"/>
              <a:t> extends Applet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sz="3200" dirty="0" smtClean="0"/>
              <a:t>  public void paint(Graphics g) </a:t>
            </a:r>
          </a:p>
          <a:p>
            <a:pPr lvl="1">
              <a:buNone/>
            </a:pPr>
            <a:r>
              <a:rPr lang="en-US" sz="3200" dirty="0" smtClean="0"/>
              <a:t>  {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g.drawString</a:t>
            </a:r>
            <a:r>
              <a:rPr lang="en-US" dirty="0" smtClean="0"/>
              <a:t>("A Simple Applet", 20, 20);</a:t>
            </a:r>
          </a:p>
          <a:p>
            <a:pPr>
              <a:buNone/>
            </a:pPr>
            <a:r>
              <a:rPr lang="en-US" dirty="0" smtClean="0"/>
              <a:t>   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6019800"/>
          </a:xfrm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r>
              <a:rPr lang="en-US" dirty="0"/>
              <a:t>// Called when the applet is stopped.</a:t>
            </a:r>
          </a:p>
          <a:p>
            <a:pPr marL="82296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stop() {</a:t>
            </a:r>
          </a:p>
          <a:p>
            <a:pPr marL="82296" indent="0">
              <a:buNone/>
            </a:pPr>
            <a:r>
              <a:rPr lang="en-US" dirty="0" smtClean="0"/>
              <a:t>   // </a:t>
            </a:r>
            <a:r>
              <a:rPr lang="en-US" dirty="0"/>
              <a:t>suspends execution</a:t>
            </a:r>
          </a:p>
          <a:p>
            <a:pPr marL="82296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  /* </a:t>
            </a:r>
            <a:r>
              <a:rPr lang="en-US" dirty="0"/>
              <a:t>Called when applet is terminated. This is the last</a:t>
            </a:r>
          </a:p>
          <a:p>
            <a:pPr marL="82296" indent="0">
              <a:buNone/>
            </a:pPr>
            <a:r>
              <a:rPr lang="en-US" dirty="0" smtClean="0"/>
              <a:t>  method </a:t>
            </a:r>
            <a:r>
              <a:rPr lang="en-US" dirty="0"/>
              <a:t>executed. */</a:t>
            </a:r>
          </a:p>
          <a:p>
            <a:pPr marL="82296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destroy() {</a:t>
            </a:r>
          </a:p>
          <a:p>
            <a:pPr marL="82296" indent="0">
              <a:buNone/>
            </a:pPr>
            <a:r>
              <a:rPr lang="en-US" dirty="0" smtClean="0"/>
              <a:t>   // </a:t>
            </a:r>
            <a:r>
              <a:rPr lang="en-US" dirty="0"/>
              <a:t>perform shutdown activities</a:t>
            </a:r>
          </a:p>
          <a:p>
            <a:pPr marL="82296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82296" indent="0">
              <a:buNone/>
            </a:pPr>
            <a:r>
              <a:rPr lang="en-US" dirty="0" smtClean="0"/>
              <a:t>   // </a:t>
            </a:r>
            <a:r>
              <a:rPr lang="en-US" dirty="0"/>
              <a:t>Called when an applet's window must be restored.</a:t>
            </a:r>
          </a:p>
          <a:p>
            <a:pPr marL="82296" indent="0">
              <a:buNone/>
            </a:pPr>
            <a:r>
              <a:rPr lang="en-US" dirty="0" smtClean="0"/>
              <a:t>   public </a:t>
            </a:r>
            <a:r>
              <a:rPr lang="en-US" dirty="0"/>
              <a:t>void paint(Graphics g) {</a:t>
            </a:r>
          </a:p>
          <a:p>
            <a:pPr marL="82296" indent="0">
              <a:buNone/>
            </a:pPr>
            <a:r>
              <a:rPr lang="en-US" dirty="0" smtClean="0"/>
              <a:t>   // </a:t>
            </a:r>
            <a:r>
              <a:rPr lang="en-US" dirty="0"/>
              <a:t>redisplay contents of window</a:t>
            </a:r>
          </a:p>
          <a:p>
            <a:pPr marL="82296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2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Applet initialization &amp;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applet begins</a:t>
            </a:r>
          </a:p>
          <a:p>
            <a:pPr marL="402336" lvl="1" indent="0">
              <a:buNone/>
            </a:pPr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( )</a:t>
            </a:r>
          </a:p>
          <a:p>
            <a:pPr marL="402336" lvl="1" indent="0">
              <a:buNone/>
            </a:pPr>
            <a:r>
              <a:rPr lang="en-US" dirty="0"/>
              <a:t>2. start( )</a:t>
            </a:r>
          </a:p>
          <a:p>
            <a:pPr marL="402336" lvl="1" indent="0">
              <a:buNone/>
            </a:pPr>
            <a:r>
              <a:rPr lang="en-US" dirty="0"/>
              <a:t>3. paint( 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When applet ends</a:t>
            </a:r>
          </a:p>
          <a:p>
            <a:pPr marL="402336" lvl="1" indent="0">
              <a:buNone/>
            </a:pPr>
            <a:r>
              <a:rPr lang="en-US" dirty="0"/>
              <a:t>1. stop( )</a:t>
            </a:r>
          </a:p>
          <a:p>
            <a:pPr marL="402336" lvl="1" indent="0">
              <a:buNone/>
            </a:pPr>
            <a:r>
              <a:rPr lang="en-US" dirty="0"/>
              <a:t>2. destroy( 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display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void </a:t>
            </a:r>
            <a:r>
              <a:rPr lang="en-US" i="1" dirty="0" err="1" smtClean="0"/>
              <a:t>drawString</a:t>
            </a:r>
            <a:r>
              <a:rPr lang="en-US" i="1" dirty="0" smtClean="0"/>
              <a:t>(String message, </a:t>
            </a:r>
            <a:r>
              <a:rPr lang="en-US" i="1" dirty="0" err="1" smtClean="0"/>
              <a:t>int</a:t>
            </a:r>
            <a:r>
              <a:rPr lang="en-US" i="1" dirty="0" smtClean="0"/>
              <a:t> x, </a:t>
            </a:r>
            <a:r>
              <a:rPr lang="en-US" i="1" dirty="0" err="1" smtClean="0"/>
              <a:t>int</a:t>
            </a:r>
            <a:r>
              <a:rPr lang="en-US" i="1" dirty="0" smtClean="0"/>
              <a:t> y);</a:t>
            </a:r>
          </a:p>
          <a:p>
            <a:pPr>
              <a:buNone/>
            </a:pPr>
            <a:r>
              <a:rPr lang="en-US" i="1" dirty="0" smtClean="0"/>
              <a:t>void </a:t>
            </a:r>
            <a:r>
              <a:rPr lang="en-US" i="1" dirty="0" err="1" smtClean="0"/>
              <a:t>setBackground</a:t>
            </a:r>
            <a:r>
              <a:rPr lang="en-US" i="1" dirty="0" smtClean="0"/>
              <a:t>(Color </a:t>
            </a:r>
            <a:r>
              <a:rPr lang="en-US" i="1" dirty="0" err="1" smtClean="0"/>
              <a:t>newColor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void </a:t>
            </a:r>
            <a:r>
              <a:rPr lang="en-US" i="1" dirty="0" err="1" smtClean="0"/>
              <a:t>setForeground</a:t>
            </a:r>
            <a:r>
              <a:rPr lang="en-US" i="1" dirty="0" smtClean="0"/>
              <a:t>(Color </a:t>
            </a:r>
            <a:r>
              <a:rPr lang="en-US" i="1" dirty="0" err="1" smtClean="0"/>
              <a:t>newColor</a:t>
            </a:r>
            <a:r>
              <a:rPr lang="en-US" i="1" dirty="0" smtClean="0"/>
              <a:t>);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sz="2400" dirty="0" err="1" smtClean="0"/>
              <a:t>newColor</a:t>
            </a:r>
            <a:r>
              <a:rPr lang="en-US" sz="2400" dirty="0" smtClean="0"/>
              <a:t> – specifies constants that represent </a:t>
            </a:r>
            <a:r>
              <a:rPr lang="en-US" sz="2400" dirty="0" err="1" smtClean="0"/>
              <a:t>colours</a:t>
            </a:r>
            <a:endParaRPr lang="en-US" sz="2400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setForeground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Color.black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Color </a:t>
            </a:r>
            <a:r>
              <a:rPr lang="en-US" i="1" dirty="0" err="1" smtClean="0"/>
              <a:t>getBackground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Color </a:t>
            </a:r>
            <a:r>
              <a:rPr lang="en-US" i="1" dirty="0" err="1" smtClean="0"/>
              <a:t>getForeground</a:t>
            </a:r>
            <a:r>
              <a:rPr lang="en-US" i="1" dirty="0" smtClean="0"/>
              <a:t>();</a:t>
            </a:r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Repainting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applet writes to its window only when its </a:t>
            </a:r>
            <a:r>
              <a:rPr lang="en-US" b="1" dirty="0" smtClean="0"/>
              <a:t>update( ) or paint( ) </a:t>
            </a:r>
            <a:r>
              <a:rPr lang="en-US" dirty="0" smtClean="0"/>
              <a:t>method</a:t>
            </a:r>
            <a:r>
              <a:rPr lang="en-US" b="1" dirty="0" smtClean="0"/>
              <a:t> </a:t>
            </a:r>
            <a:r>
              <a:rPr lang="en-US" dirty="0" smtClean="0"/>
              <a:t>is called by the AWT</a:t>
            </a:r>
          </a:p>
          <a:p>
            <a:r>
              <a:rPr lang="en-US" dirty="0" smtClean="0"/>
              <a:t>Whenever your applet needs to update the information displayed in its window, it simply calls </a:t>
            </a:r>
            <a:r>
              <a:rPr lang="en-US" b="1" dirty="0" smtClean="0"/>
              <a:t>repaint( )</a:t>
            </a:r>
          </a:p>
          <a:p>
            <a:r>
              <a:rPr lang="en-US" dirty="0" smtClean="0"/>
              <a:t>Call applet’s </a:t>
            </a:r>
            <a:r>
              <a:rPr lang="en-US" b="1" dirty="0" smtClean="0"/>
              <a:t>update( ) </a:t>
            </a:r>
            <a:r>
              <a:rPr lang="en-US" dirty="0" smtClean="0"/>
              <a:t>method, which calls </a:t>
            </a:r>
            <a:r>
              <a:rPr lang="en-US" b="1" dirty="0" smtClean="0"/>
              <a:t>paint( 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repaint( )</a:t>
            </a:r>
          </a:p>
          <a:p>
            <a:pPr lvl="1"/>
            <a:r>
              <a:rPr lang="en-US" dirty="0" smtClean="0"/>
              <a:t>causes the entire window to be repainted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repaint(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left,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top,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width, 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height)</a:t>
            </a:r>
          </a:p>
          <a:p>
            <a:pPr lvl="1"/>
            <a:r>
              <a:rPr lang="en-US" dirty="0" smtClean="0"/>
              <a:t>specifies a region to be repainted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A Simple Banner Applet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java.awt.*;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java.applet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en-US" dirty="0" smtClean="0"/>
              <a:t>&lt;applet code="</a:t>
            </a:r>
            <a:r>
              <a:rPr lang="en-US" dirty="0" err="1" smtClean="0"/>
              <a:t>SimpleBanner</a:t>
            </a:r>
            <a:r>
              <a:rPr lang="en-US" dirty="0" smtClean="0"/>
              <a:t>" width=300 height=50&gt;</a:t>
            </a:r>
          </a:p>
          <a:p>
            <a:pPr>
              <a:buNone/>
            </a:pPr>
            <a:r>
              <a:rPr lang="en-US" dirty="0" smtClean="0"/>
              <a:t>&lt;/applet&gt;</a:t>
            </a:r>
          </a:p>
          <a:p>
            <a:pPr>
              <a:buNone/>
            </a:pPr>
            <a:r>
              <a:rPr lang="en-US" dirty="0" smtClean="0"/>
              <a:t>*/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SimpleBanner</a:t>
            </a:r>
            <a:r>
              <a:rPr lang="en-US" dirty="0" smtClean="0"/>
              <a:t> extends Applet implements </a:t>
            </a:r>
            <a:r>
              <a:rPr lang="en-US" dirty="0" err="1" smtClean="0"/>
              <a:t>Runnable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msg</a:t>
            </a:r>
            <a:r>
              <a:rPr lang="en-US" dirty="0" smtClean="0"/>
              <a:t> = " A Simple Moving Banner.";</a:t>
            </a:r>
          </a:p>
          <a:p>
            <a:pPr>
              <a:buNone/>
            </a:pPr>
            <a:r>
              <a:rPr lang="en-US" dirty="0" smtClean="0"/>
              <a:t>	Thread </a:t>
            </a:r>
            <a:r>
              <a:rPr lang="en-US" dirty="0" smtClean="0"/>
              <a:t>t = null;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state;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stopFlag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void init()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setBackground</a:t>
            </a:r>
            <a:r>
              <a:rPr lang="en-US" dirty="0" smtClean="0"/>
              <a:t>(</a:t>
            </a:r>
            <a:r>
              <a:rPr lang="en-US" dirty="0" err="1" smtClean="0"/>
              <a:t>Color.cyan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setForeground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void start() {</a:t>
            </a:r>
          </a:p>
          <a:p>
            <a:pPr>
              <a:buNone/>
            </a:pPr>
            <a:r>
              <a:rPr lang="en-US" dirty="0" smtClean="0"/>
              <a:t>		t </a:t>
            </a:r>
            <a:r>
              <a:rPr lang="en-US" dirty="0" smtClean="0"/>
              <a:t>= new Thread(this);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stopFlag</a:t>
            </a:r>
            <a:r>
              <a:rPr lang="en-US" dirty="0" smtClean="0"/>
              <a:t> </a:t>
            </a:r>
            <a:r>
              <a:rPr lang="en-US" dirty="0" smtClean="0"/>
              <a:t>= false;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t.start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8288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void run() {</a:t>
            </a:r>
          </a:p>
          <a:p>
            <a:pPr>
              <a:buNone/>
            </a:pPr>
            <a:r>
              <a:rPr lang="en-US" dirty="0" smtClean="0"/>
              <a:t>		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for</a:t>
            </a:r>
            <a:r>
              <a:rPr lang="en-US" dirty="0" smtClean="0"/>
              <a:t>( ; ; ) {</a:t>
            </a:r>
          </a:p>
          <a:p>
            <a:pPr>
              <a:buNone/>
            </a:pPr>
            <a:r>
              <a:rPr lang="en-US" dirty="0" smtClean="0"/>
              <a:t>			try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		repaint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Thread.sleep</a:t>
            </a:r>
            <a:r>
              <a:rPr lang="en-US" dirty="0" smtClean="0"/>
              <a:t>(250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ch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msg.charAt</a:t>
            </a:r>
            <a:r>
              <a:rPr lang="en-US" dirty="0" smtClean="0"/>
              <a:t>(0);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msg.substring</a:t>
            </a:r>
            <a:r>
              <a:rPr lang="en-US" dirty="0" smtClean="0"/>
              <a:t>(1, </a:t>
            </a:r>
            <a:r>
              <a:rPr lang="en-US" dirty="0" err="1" smtClean="0"/>
              <a:t>msg.length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err="1" smtClean="0"/>
              <a:t>msg</a:t>
            </a:r>
            <a:r>
              <a:rPr lang="en-US" dirty="0" smtClean="0"/>
              <a:t> </a:t>
            </a:r>
            <a:r>
              <a:rPr lang="en-US" dirty="0" smtClean="0"/>
              <a:t>+=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	if(</a:t>
            </a:r>
            <a:r>
              <a:rPr lang="en-US" dirty="0" err="1" smtClean="0"/>
              <a:t>stopFlag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		break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		} </a:t>
            </a:r>
            <a:r>
              <a:rPr lang="en-US" dirty="0" smtClean="0"/>
              <a:t>catch(</a:t>
            </a:r>
            <a:r>
              <a:rPr lang="en-US" dirty="0" err="1" smtClean="0"/>
              <a:t>InterruptedException</a:t>
            </a:r>
            <a:r>
              <a:rPr lang="en-US" dirty="0" smtClean="0"/>
              <a:t> e) {}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void stop()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StopFlag</a:t>
            </a:r>
            <a:r>
              <a:rPr lang="en-US" dirty="0" smtClean="0"/>
              <a:t> </a:t>
            </a:r>
            <a:r>
              <a:rPr lang="en-US" dirty="0" smtClean="0"/>
              <a:t>= true;</a:t>
            </a:r>
          </a:p>
          <a:p>
            <a:pPr>
              <a:buNone/>
            </a:pPr>
            <a:r>
              <a:rPr lang="en-US" dirty="0" smtClean="0"/>
              <a:t>		t </a:t>
            </a:r>
            <a:r>
              <a:rPr lang="en-US" dirty="0" smtClean="0"/>
              <a:t>= null;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smtClean="0"/>
              <a:t>void paint(Graphics g)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g.drawString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, 50, 30);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The HTML APPLET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 APPLET</a:t>
            </a:r>
          </a:p>
          <a:p>
            <a:pPr>
              <a:buNone/>
            </a:pPr>
            <a:r>
              <a:rPr lang="en-US" dirty="0" smtClean="0"/>
              <a:t>[CODEBASE = </a:t>
            </a:r>
            <a:r>
              <a:rPr lang="en-US" i="1" dirty="0" err="1" smtClean="0"/>
              <a:t>codebaseURL</a:t>
            </a:r>
            <a:r>
              <a:rPr lang="en-US" i="1" dirty="0" smtClean="0"/>
              <a:t>]</a:t>
            </a:r>
          </a:p>
          <a:p>
            <a:pPr>
              <a:buNone/>
            </a:pPr>
            <a:r>
              <a:rPr lang="en-US" dirty="0" smtClean="0"/>
              <a:t>CODE = </a:t>
            </a:r>
            <a:r>
              <a:rPr lang="en-US" i="1" dirty="0" err="1" smtClean="0"/>
              <a:t>appletFile</a:t>
            </a:r>
            <a:endParaRPr lang="en-US" i="1" dirty="0" smtClean="0"/>
          </a:p>
          <a:p>
            <a:pPr>
              <a:buNone/>
            </a:pPr>
            <a:r>
              <a:rPr lang="en-US" dirty="0" smtClean="0"/>
              <a:t>[ALT = </a:t>
            </a:r>
            <a:r>
              <a:rPr lang="en-US" i="1" dirty="0" err="1" smtClean="0"/>
              <a:t>alternateText</a:t>
            </a:r>
            <a:r>
              <a:rPr lang="en-US" i="1" dirty="0" smtClean="0"/>
              <a:t>]</a:t>
            </a:r>
          </a:p>
          <a:p>
            <a:pPr>
              <a:buNone/>
            </a:pPr>
            <a:r>
              <a:rPr lang="en-US" dirty="0" smtClean="0"/>
              <a:t>[NAME = </a:t>
            </a:r>
            <a:r>
              <a:rPr lang="en-US" i="1" dirty="0" err="1" smtClean="0"/>
              <a:t>appletInstanceName</a:t>
            </a:r>
            <a:r>
              <a:rPr lang="en-US" i="1" dirty="0" smtClean="0"/>
              <a:t>]</a:t>
            </a:r>
          </a:p>
          <a:p>
            <a:pPr>
              <a:buNone/>
            </a:pPr>
            <a:r>
              <a:rPr lang="en-US" dirty="0" smtClean="0"/>
              <a:t>WIDTH = </a:t>
            </a:r>
            <a:r>
              <a:rPr lang="en-US" i="1" dirty="0" smtClean="0"/>
              <a:t>pixels HEIGHT = pixels</a:t>
            </a:r>
          </a:p>
          <a:p>
            <a:pPr>
              <a:buNone/>
            </a:pPr>
            <a:r>
              <a:rPr lang="en-US" dirty="0" smtClean="0"/>
              <a:t>[ALIGN = </a:t>
            </a:r>
            <a:r>
              <a:rPr lang="en-US" i="1" dirty="0" smtClean="0"/>
              <a:t>alignment]</a:t>
            </a:r>
          </a:p>
          <a:p>
            <a:pPr>
              <a:buNone/>
            </a:pPr>
            <a:r>
              <a:rPr lang="en-US" dirty="0" smtClean="0"/>
              <a:t>[VSPACE = </a:t>
            </a:r>
            <a:r>
              <a:rPr lang="en-US" i="1" dirty="0" smtClean="0"/>
              <a:t>pixels] [HSPACE = pixels]</a:t>
            </a:r>
          </a:p>
          <a:p>
            <a:pPr>
              <a:buNone/>
            </a:pP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[&lt; PARAM NAME = </a:t>
            </a:r>
            <a:r>
              <a:rPr lang="en-US" i="1" dirty="0" err="1" smtClean="0"/>
              <a:t>AttributeName</a:t>
            </a:r>
            <a:r>
              <a:rPr lang="en-US" i="1" dirty="0" smtClean="0"/>
              <a:t> VALUE = </a:t>
            </a:r>
            <a:r>
              <a:rPr lang="en-US" i="1" dirty="0" err="1" smtClean="0"/>
              <a:t>AttributeValue</a:t>
            </a:r>
            <a:r>
              <a:rPr lang="en-US" i="1" dirty="0" smtClean="0"/>
              <a:t>&gt;]</a:t>
            </a:r>
          </a:p>
          <a:p>
            <a:pPr>
              <a:buNone/>
            </a:pPr>
            <a:r>
              <a:rPr lang="en-US" dirty="0" smtClean="0"/>
              <a:t>[&lt; PARAM NAME = </a:t>
            </a:r>
            <a:r>
              <a:rPr lang="en-US" i="1" dirty="0" smtClean="0"/>
              <a:t>AttributeName2 VALUE = </a:t>
            </a:r>
            <a:r>
              <a:rPr lang="en-US" i="1" dirty="0" err="1" smtClean="0"/>
              <a:t>AttributeValue</a:t>
            </a:r>
            <a:r>
              <a:rPr lang="en-US" i="1" dirty="0" smtClean="0"/>
              <a:t>&gt;]</a:t>
            </a:r>
          </a:p>
          <a:p>
            <a:pPr>
              <a:buNone/>
            </a:pPr>
            <a:r>
              <a:rPr lang="en-US" dirty="0" smtClean="0"/>
              <a:t>. . .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i="1" dirty="0" smtClean="0"/>
              <a:t>HTML Displayed in the absence of Java]</a:t>
            </a:r>
          </a:p>
          <a:p>
            <a:pPr>
              <a:buNone/>
            </a:pPr>
            <a:r>
              <a:rPr lang="en-US" dirty="0" smtClean="0"/>
              <a:t>&lt;/APPLET&gt;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676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CODEBASE </a:t>
            </a:r>
            <a:r>
              <a:rPr lang="en-US" sz="3600" dirty="0" smtClean="0"/>
              <a:t>-specifies </a:t>
            </a:r>
            <a:r>
              <a:rPr lang="en-US" sz="3600" dirty="0" smtClean="0"/>
              <a:t>the base URL of the </a:t>
            </a:r>
            <a:r>
              <a:rPr lang="en-US" sz="3600" dirty="0" smtClean="0"/>
              <a:t>applet code</a:t>
            </a:r>
          </a:p>
          <a:p>
            <a:r>
              <a:rPr lang="en-US" sz="3600" dirty="0" smtClean="0"/>
              <a:t>CODE </a:t>
            </a:r>
            <a:r>
              <a:rPr lang="en-US" sz="3600" dirty="0" smtClean="0"/>
              <a:t>-name </a:t>
            </a:r>
            <a:r>
              <a:rPr lang="en-US" sz="3600" dirty="0" smtClean="0"/>
              <a:t>of the file containing </a:t>
            </a:r>
            <a:r>
              <a:rPr lang="en-US" sz="3600" dirty="0" smtClean="0"/>
              <a:t>applet’s compiled </a:t>
            </a:r>
            <a:r>
              <a:rPr lang="en-US" sz="3600" dirty="0" smtClean="0"/>
              <a:t>.class file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ALT </a:t>
            </a:r>
            <a:r>
              <a:rPr lang="en-US" sz="3600" dirty="0" smtClean="0"/>
              <a:t>-a </a:t>
            </a:r>
            <a:r>
              <a:rPr lang="en-US" sz="3600" dirty="0" smtClean="0"/>
              <a:t>short text message that </a:t>
            </a:r>
            <a:r>
              <a:rPr lang="en-US" sz="3600" dirty="0" smtClean="0"/>
              <a:t>should be </a:t>
            </a:r>
            <a:r>
              <a:rPr lang="en-US" sz="3600" dirty="0" smtClean="0"/>
              <a:t>displayed if the browser recognizes the APPLET tag but can’t currently run Java applets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NAME </a:t>
            </a:r>
            <a:r>
              <a:rPr lang="en-US" sz="3600" dirty="0" smtClean="0"/>
              <a:t>-name </a:t>
            </a:r>
            <a:r>
              <a:rPr lang="en-US" sz="3600" dirty="0" smtClean="0"/>
              <a:t>for the applet instance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WIDTH and HEIGHT </a:t>
            </a:r>
            <a:r>
              <a:rPr lang="en-US" sz="3600" dirty="0" smtClean="0"/>
              <a:t>-the </a:t>
            </a:r>
            <a:r>
              <a:rPr lang="en-US" sz="3600" dirty="0" smtClean="0"/>
              <a:t>size (in </a:t>
            </a:r>
            <a:r>
              <a:rPr lang="en-US" sz="3600" dirty="0" smtClean="0"/>
              <a:t>pixels)of </a:t>
            </a:r>
            <a:r>
              <a:rPr lang="en-US" sz="3600" dirty="0" smtClean="0"/>
              <a:t>the applet </a:t>
            </a:r>
            <a:r>
              <a:rPr lang="en-US" sz="3600" dirty="0" smtClean="0"/>
              <a:t>display</a:t>
            </a:r>
          </a:p>
          <a:p>
            <a:r>
              <a:rPr lang="en-US" sz="3600" dirty="0" smtClean="0"/>
              <a:t>ALIGN </a:t>
            </a:r>
            <a:r>
              <a:rPr lang="en-US" sz="3600" dirty="0" smtClean="0"/>
              <a:t>-alignment </a:t>
            </a:r>
            <a:r>
              <a:rPr lang="en-US" sz="3600" dirty="0" smtClean="0"/>
              <a:t>of the </a:t>
            </a:r>
            <a:r>
              <a:rPr lang="en-US" sz="3600" dirty="0" smtClean="0"/>
              <a:t>applet</a:t>
            </a:r>
          </a:p>
          <a:p>
            <a:r>
              <a:rPr lang="en-US" sz="3600" dirty="0" smtClean="0"/>
              <a:t>VSPACE and HSPACE </a:t>
            </a:r>
            <a:r>
              <a:rPr lang="en-US" sz="3600" dirty="0" smtClean="0"/>
              <a:t>-</a:t>
            </a:r>
            <a:r>
              <a:rPr lang="en-US" sz="3600" i="1" dirty="0" smtClean="0"/>
              <a:t>space</a:t>
            </a:r>
            <a:r>
              <a:rPr lang="en-US" sz="3600" i="1" dirty="0" smtClean="0"/>
              <a:t>, in pixels</a:t>
            </a:r>
            <a:r>
              <a:rPr lang="en-US" sz="3600" i="1" dirty="0" smtClean="0"/>
              <a:t>, </a:t>
            </a:r>
            <a:r>
              <a:rPr lang="en-US" sz="3600" dirty="0" smtClean="0"/>
              <a:t>above </a:t>
            </a:r>
            <a:r>
              <a:rPr lang="en-US" sz="3600" dirty="0" smtClean="0"/>
              <a:t>and below the </a:t>
            </a:r>
            <a:r>
              <a:rPr lang="en-US" sz="3600" dirty="0" smtClean="0"/>
              <a:t>applet</a:t>
            </a:r>
          </a:p>
          <a:p>
            <a:r>
              <a:rPr lang="en-US" sz="3600" dirty="0" smtClean="0"/>
              <a:t>PARAM NAME and VALUE </a:t>
            </a:r>
            <a:r>
              <a:rPr lang="en-US" sz="3600" dirty="0" smtClean="0"/>
              <a:t>-applet-specific arguments in </a:t>
            </a:r>
            <a:r>
              <a:rPr lang="en-US" sz="3600" dirty="0" smtClean="0"/>
              <a:t>an HTML page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err="1" smtClean="0"/>
              <a:t>getParameter</a:t>
            </a:r>
            <a:r>
              <a:rPr lang="en-US" sz="3600" dirty="0" smtClean="0"/>
              <a:t>( )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Passing Parameters to 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838200"/>
            <a:ext cx="8610600" cy="586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r>
              <a:rPr lang="en-US" sz="4400" dirty="0" smtClean="0"/>
              <a:t>import java.awt.*;</a:t>
            </a:r>
          </a:p>
          <a:p>
            <a:r>
              <a:rPr lang="en-US" sz="4400" dirty="0" smtClean="0"/>
              <a:t>import </a:t>
            </a:r>
            <a:r>
              <a:rPr lang="en-US" sz="4400" dirty="0" err="1" smtClean="0"/>
              <a:t>java.applet</a:t>
            </a:r>
            <a:r>
              <a:rPr lang="en-US" sz="4400" dirty="0" smtClean="0"/>
              <a:t>.*;</a:t>
            </a:r>
          </a:p>
          <a:p>
            <a:r>
              <a:rPr lang="en-US" sz="4400" dirty="0" smtClean="0"/>
              <a:t>/*</a:t>
            </a:r>
          </a:p>
          <a:p>
            <a:r>
              <a:rPr lang="en-US" sz="4400" dirty="0" smtClean="0"/>
              <a:t>&lt;applet code="</a:t>
            </a:r>
            <a:r>
              <a:rPr lang="en-US" sz="4400" dirty="0" err="1" smtClean="0"/>
              <a:t>ParamDemo</a:t>
            </a:r>
            <a:r>
              <a:rPr lang="en-US" sz="4400" dirty="0" smtClean="0"/>
              <a:t>" width=300 height=80&gt;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param</a:t>
            </a:r>
            <a:r>
              <a:rPr lang="en-US" sz="4400" dirty="0" smtClean="0"/>
              <a:t> name=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 value=Courier&gt;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param</a:t>
            </a:r>
            <a:r>
              <a:rPr lang="en-US" sz="4400" dirty="0" smtClean="0"/>
              <a:t> name=</a:t>
            </a:r>
            <a:r>
              <a:rPr lang="en-US" sz="4400" dirty="0" err="1" smtClean="0"/>
              <a:t>fontSize</a:t>
            </a:r>
            <a:r>
              <a:rPr lang="en-US" sz="4400" dirty="0" smtClean="0"/>
              <a:t> value=14&gt;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param</a:t>
            </a:r>
            <a:r>
              <a:rPr lang="en-US" sz="4400" dirty="0" smtClean="0"/>
              <a:t> name=leading value=2&gt;</a:t>
            </a:r>
          </a:p>
          <a:p>
            <a:r>
              <a:rPr lang="en-US" sz="4400" dirty="0" smtClean="0"/>
              <a:t>&lt;</a:t>
            </a:r>
            <a:r>
              <a:rPr lang="en-US" sz="4400" dirty="0" err="1" smtClean="0"/>
              <a:t>param</a:t>
            </a:r>
            <a:r>
              <a:rPr lang="en-US" sz="4400" dirty="0" smtClean="0"/>
              <a:t> name=</a:t>
            </a:r>
            <a:r>
              <a:rPr lang="en-US" sz="4400" dirty="0" err="1" smtClean="0"/>
              <a:t>accountEnabled</a:t>
            </a:r>
            <a:r>
              <a:rPr lang="en-US" sz="4400" dirty="0" smtClean="0"/>
              <a:t> value=true&gt;</a:t>
            </a:r>
          </a:p>
          <a:p>
            <a:r>
              <a:rPr lang="en-US" sz="4400" dirty="0" smtClean="0"/>
              <a:t>&lt;/applet&gt;</a:t>
            </a:r>
          </a:p>
          <a:p>
            <a:r>
              <a:rPr lang="en-US" sz="4400" dirty="0" smtClean="0"/>
              <a:t>*/</a:t>
            </a:r>
          </a:p>
          <a:p>
            <a:r>
              <a:rPr lang="en-US" sz="4400" dirty="0" smtClean="0"/>
              <a:t>public class </a:t>
            </a:r>
            <a:r>
              <a:rPr lang="en-US" sz="4400" dirty="0" err="1" smtClean="0"/>
              <a:t>ParamDemo</a:t>
            </a:r>
            <a:r>
              <a:rPr lang="en-US" sz="4400" dirty="0" smtClean="0"/>
              <a:t> extends Applet{</a:t>
            </a:r>
          </a:p>
          <a:p>
            <a:r>
              <a:rPr lang="en-US" sz="4400" dirty="0" smtClean="0"/>
              <a:t>	String 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	</a:t>
            </a:r>
            <a:r>
              <a:rPr lang="en-US" sz="4400" dirty="0" err="1" smtClean="0"/>
              <a:t>int</a:t>
            </a:r>
            <a:r>
              <a:rPr lang="en-US" sz="4400" dirty="0" smtClean="0"/>
              <a:t> </a:t>
            </a:r>
            <a:r>
              <a:rPr lang="en-US" sz="4400" dirty="0" err="1" smtClean="0"/>
              <a:t>fontSize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	float </a:t>
            </a:r>
            <a:r>
              <a:rPr lang="en-US" sz="4400" dirty="0" smtClean="0"/>
              <a:t>leading;</a:t>
            </a:r>
          </a:p>
          <a:p>
            <a:r>
              <a:rPr lang="en-US" sz="4400" dirty="0" smtClean="0"/>
              <a:t>	</a:t>
            </a:r>
            <a:r>
              <a:rPr lang="en-US" sz="4400" dirty="0" err="1" smtClean="0"/>
              <a:t>boolean</a:t>
            </a:r>
            <a:r>
              <a:rPr lang="en-US" sz="4400" dirty="0" smtClean="0"/>
              <a:t> </a:t>
            </a:r>
            <a:r>
              <a:rPr lang="en-US" sz="4400" dirty="0" smtClean="0"/>
              <a:t>active;</a:t>
            </a:r>
          </a:p>
          <a:p>
            <a:r>
              <a:rPr lang="en-US" sz="4400" dirty="0" smtClean="0"/>
              <a:t>	public </a:t>
            </a:r>
            <a:r>
              <a:rPr lang="en-US" sz="4400" dirty="0" smtClean="0"/>
              <a:t>void start() {</a:t>
            </a:r>
          </a:p>
          <a:p>
            <a:r>
              <a:rPr lang="en-US" sz="4400" dirty="0" smtClean="0"/>
              <a:t>		String </a:t>
            </a:r>
            <a:r>
              <a:rPr lang="en-US" sz="4400" dirty="0" err="1" smtClean="0"/>
              <a:t>param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		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 </a:t>
            </a:r>
            <a:r>
              <a:rPr lang="en-US" sz="4400" dirty="0" smtClean="0"/>
              <a:t>= </a:t>
            </a:r>
            <a:r>
              <a:rPr lang="en-US" sz="4400" dirty="0" err="1" smtClean="0"/>
              <a:t>getParameter</a:t>
            </a:r>
            <a:r>
              <a:rPr lang="en-US" sz="4400" dirty="0" smtClean="0"/>
              <a:t>("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");</a:t>
            </a:r>
          </a:p>
          <a:p>
            <a:r>
              <a:rPr lang="en-US" sz="4400" dirty="0" smtClean="0"/>
              <a:t>		if(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 </a:t>
            </a:r>
            <a:r>
              <a:rPr lang="en-US" sz="4400" dirty="0" smtClean="0"/>
              <a:t>== null)</a:t>
            </a:r>
          </a:p>
          <a:p>
            <a:r>
              <a:rPr lang="en-US" sz="4400" dirty="0" smtClean="0"/>
              <a:t>			</a:t>
            </a:r>
            <a:r>
              <a:rPr lang="en-US" sz="4400" dirty="0" err="1" smtClean="0"/>
              <a:t>fontName</a:t>
            </a:r>
            <a:r>
              <a:rPr lang="en-US" sz="4400" dirty="0" smtClean="0"/>
              <a:t> </a:t>
            </a:r>
            <a:r>
              <a:rPr lang="en-US" sz="4400" dirty="0" smtClean="0"/>
              <a:t>= "Not Found";</a:t>
            </a:r>
          </a:p>
          <a:p>
            <a:r>
              <a:rPr lang="en-US" sz="4400" dirty="0" smtClean="0"/>
              <a:t>		</a:t>
            </a:r>
            <a:r>
              <a:rPr lang="en-US" sz="4400" dirty="0" err="1" smtClean="0"/>
              <a:t>param</a:t>
            </a:r>
            <a:r>
              <a:rPr lang="en-US" sz="4400" dirty="0" smtClean="0"/>
              <a:t> </a:t>
            </a:r>
            <a:r>
              <a:rPr lang="en-US" sz="4400" dirty="0" smtClean="0"/>
              <a:t>= </a:t>
            </a:r>
            <a:r>
              <a:rPr lang="en-US" sz="4400" dirty="0" err="1" smtClean="0"/>
              <a:t>getParameter</a:t>
            </a:r>
            <a:r>
              <a:rPr lang="en-US" sz="4400" dirty="0" smtClean="0"/>
              <a:t>("</a:t>
            </a:r>
            <a:r>
              <a:rPr lang="en-US" sz="4400" dirty="0" err="1" smtClean="0"/>
              <a:t>fontSize</a:t>
            </a:r>
            <a:r>
              <a:rPr lang="en-US" sz="4400" dirty="0" smtClean="0"/>
              <a:t>");</a:t>
            </a:r>
          </a:p>
          <a:p>
            <a:r>
              <a:rPr lang="en-US" sz="4400" dirty="0" smtClean="0"/>
              <a:t>		try </a:t>
            </a:r>
            <a:r>
              <a:rPr lang="en-US" sz="4400" dirty="0" smtClean="0"/>
              <a:t>{</a:t>
            </a:r>
          </a:p>
          <a:p>
            <a:r>
              <a:rPr lang="en-US" sz="4400" dirty="0" smtClean="0"/>
              <a:t>			if(</a:t>
            </a:r>
            <a:r>
              <a:rPr lang="en-US" sz="4400" dirty="0" err="1" smtClean="0"/>
              <a:t>param</a:t>
            </a:r>
            <a:r>
              <a:rPr lang="en-US" sz="4400" dirty="0" smtClean="0"/>
              <a:t> </a:t>
            </a:r>
            <a:r>
              <a:rPr lang="en-US" sz="4400" dirty="0" smtClean="0"/>
              <a:t>!= null) // if not found</a:t>
            </a:r>
          </a:p>
          <a:p>
            <a:r>
              <a:rPr lang="en-US" sz="4400" dirty="0" smtClean="0"/>
              <a:t>				</a:t>
            </a:r>
            <a:r>
              <a:rPr lang="en-US" sz="4400" dirty="0" err="1" smtClean="0"/>
              <a:t>fontSize</a:t>
            </a:r>
            <a:r>
              <a:rPr lang="en-US" sz="4400" dirty="0" smtClean="0"/>
              <a:t> </a:t>
            </a:r>
            <a:r>
              <a:rPr lang="en-US" sz="4400" dirty="0" smtClean="0"/>
              <a:t>= </a:t>
            </a:r>
            <a:r>
              <a:rPr lang="en-US" sz="4400" dirty="0" err="1" smtClean="0"/>
              <a:t>Integer.parseInt</a:t>
            </a:r>
            <a:r>
              <a:rPr lang="en-US" sz="4400" dirty="0" smtClean="0"/>
              <a:t>(</a:t>
            </a:r>
            <a:r>
              <a:rPr lang="en-US" sz="4400" dirty="0" err="1" smtClean="0"/>
              <a:t>param</a:t>
            </a:r>
            <a:r>
              <a:rPr lang="en-US" sz="4400" dirty="0" smtClean="0"/>
              <a:t>);</a:t>
            </a:r>
          </a:p>
          <a:p>
            <a:r>
              <a:rPr lang="en-US" sz="4400" dirty="0" smtClean="0"/>
              <a:t>			else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338138" lvl="1" indent="-338138">
              <a:buFont typeface="Arial" pitchFamily="34" charset="0"/>
              <a:buChar char="•"/>
            </a:pPr>
            <a:r>
              <a:rPr lang="en-IN" dirty="0" smtClean="0"/>
              <a:t>Two import statements</a:t>
            </a:r>
          </a:p>
          <a:p>
            <a:pPr lvl="1"/>
            <a:r>
              <a:rPr lang="en-US" dirty="0" smtClean="0"/>
              <a:t>Abstract Window Toolkit (AWT) </a:t>
            </a:r>
          </a:p>
          <a:p>
            <a:pPr lvl="2"/>
            <a:r>
              <a:rPr lang="en-US" dirty="0" smtClean="0"/>
              <a:t>Applet interacts with user through AWT not through console based I/O</a:t>
            </a:r>
          </a:p>
          <a:p>
            <a:pPr lvl="1"/>
            <a:r>
              <a:rPr lang="en-US" dirty="0" smtClean="0"/>
              <a:t>Applet package</a:t>
            </a:r>
          </a:p>
          <a:p>
            <a:r>
              <a:rPr lang="en-US" dirty="0" smtClean="0"/>
              <a:t>Subclass of Applet</a:t>
            </a:r>
          </a:p>
          <a:p>
            <a:r>
              <a:rPr lang="en-US" dirty="0" smtClean="0"/>
              <a:t>Class should be public</a:t>
            </a:r>
          </a:p>
          <a:p>
            <a:r>
              <a:rPr lang="en-US" dirty="0" smtClean="0"/>
              <a:t>paint() defined by AWT and overridden by the applet</a:t>
            </a:r>
          </a:p>
          <a:p>
            <a:pPr lvl="1"/>
            <a:r>
              <a:rPr lang="en-US" dirty="0" smtClean="0"/>
              <a:t>used to redisplay output</a:t>
            </a:r>
          </a:p>
          <a:p>
            <a:pPr lvl="1"/>
            <a:r>
              <a:rPr lang="en-US" dirty="0" smtClean="0"/>
              <a:t>Called when applet begins execution</a:t>
            </a:r>
          </a:p>
          <a:p>
            <a:pPr lvl="1"/>
            <a:r>
              <a:rPr lang="en-US" dirty="0" smtClean="0"/>
              <a:t>One parameter of type </a:t>
            </a:r>
            <a:r>
              <a:rPr lang="en-US" dirty="0" smtClean="0">
                <a:solidFill>
                  <a:srgbClr val="3333FF"/>
                </a:solidFill>
              </a:rPr>
              <a:t>Graphics</a:t>
            </a:r>
          </a:p>
          <a:p>
            <a:r>
              <a:rPr lang="en-US" dirty="0" smtClean="0"/>
              <a:t>Run in a window</a:t>
            </a:r>
          </a:p>
          <a:p>
            <a:r>
              <a:rPr lang="en-US" dirty="0" smtClean="0"/>
              <a:t>Output to applet is by </a:t>
            </a:r>
            <a:r>
              <a:rPr lang="en-US" i="1" dirty="0" err="1" smtClean="0"/>
              <a:t>drawString</a:t>
            </a:r>
            <a:r>
              <a:rPr lang="en-US" dirty="0" smtClean="0"/>
              <a:t>(), NOT </a:t>
            </a:r>
            <a:r>
              <a:rPr lang="en-US" i="1" dirty="0" err="1" smtClean="0"/>
              <a:t>System.out.println</a:t>
            </a:r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Member of Graphics class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drawString</a:t>
            </a:r>
            <a:r>
              <a:rPr lang="en-US" dirty="0" smtClean="0"/>
              <a:t>(String </a:t>
            </a:r>
            <a:r>
              <a:rPr lang="en-US" i="1" dirty="0" smtClean="0"/>
              <a:t>message, </a:t>
            </a:r>
            <a:r>
              <a:rPr lang="en-US" i="1" dirty="0" err="1" smtClean="0"/>
              <a:t>int</a:t>
            </a:r>
            <a:r>
              <a:rPr lang="en-US" i="1" dirty="0" smtClean="0"/>
              <a:t> x, </a:t>
            </a:r>
            <a:r>
              <a:rPr lang="en-US" i="1" dirty="0" err="1" smtClean="0"/>
              <a:t>int</a:t>
            </a:r>
            <a:r>
              <a:rPr lang="en-US" i="1" dirty="0" smtClean="0"/>
              <a:t> y)</a:t>
            </a:r>
          </a:p>
          <a:p>
            <a:pPr lvl="1"/>
            <a:r>
              <a:rPr lang="en-US" dirty="0" err="1" smtClean="0"/>
              <a:t>Upperleft</a:t>
            </a:r>
            <a:r>
              <a:rPr lang="en-US" dirty="0" smtClean="0"/>
              <a:t> of window is 0,0</a:t>
            </a:r>
          </a:p>
          <a:p>
            <a:r>
              <a:rPr lang="en-US" dirty="0" smtClean="0"/>
              <a:t>Does not have a main()</a:t>
            </a:r>
          </a:p>
          <a:p>
            <a:r>
              <a:rPr lang="en-US" dirty="0" smtClean="0"/>
              <a:t>Executed in a </a:t>
            </a:r>
            <a:r>
              <a:rPr lang="en-US" i="1" dirty="0" smtClean="0"/>
              <a:t>web browser </a:t>
            </a:r>
            <a:r>
              <a:rPr lang="en-US" dirty="0" smtClean="0"/>
              <a:t>or </a:t>
            </a:r>
            <a:r>
              <a:rPr lang="en-US" i="1" dirty="0" err="1" smtClean="0"/>
              <a:t>appletviewer</a:t>
            </a:r>
            <a:r>
              <a:rPr lang="en-US" dirty="0" smtClean="0"/>
              <a:t> (NOT in console)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0"/>
            <a:ext cx="86106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fontSize</a:t>
            </a:r>
            <a:r>
              <a:rPr lang="en-US" dirty="0" smtClean="0"/>
              <a:t> </a:t>
            </a:r>
            <a:r>
              <a:rPr lang="en-US" dirty="0" smtClean="0"/>
              <a:t>= 0;</a:t>
            </a:r>
          </a:p>
          <a:p>
            <a:r>
              <a:rPr lang="en-US" dirty="0" smtClean="0"/>
              <a:t>		} </a:t>
            </a:r>
            <a:r>
              <a:rPr lang="en-US" dirty="0" smtClean="0"/>
              <a:t>catch(</a:t>
            </a:r>
            <a:r>
              <a:rPr lang="en-US" dirty="0" err="1" smtClean="0"/>
              <a:t>NumberFormatException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fontSize</a:t>
            </a:r>
            <a:r>
              <a:rPr lang="en-US" dirty="0" smtClean="0"/>
              <a:t> </a:t>
            </a:r>
            <a:r>
              <a:rPr lang="en-US" dirty="0" smtClean="0"/>
              <a:t>= -1;</a:t>
            </a:r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getParameter</a:t>
            </a:r>
            <a:r>
              <a:rPr lang="en-US" dirty="0" smtClean="0"/>
              <a:t>("leading");</a:t>
            </a:r>
          </a:p>
          <a:p>
            <a:r>
              <a:rPr lang="en-US" dirty="0" smtClean="0"/>
              <a:t>		try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	if(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!= null) // if not found</a:t>
            </a:r>
          </a:p>
          <a:p>
            <a:r>
              <a:rPr lang="en-US" dirty="0" smtClean="0"/>
              <a:t>				leading </a:t>
            </a:r>
            <a:r>
              <a:rPr lang="en-US" dirty="0" smtClean="0"/>
              <a:t>= </a:t>
            </a:r>
            <a:r>
              <a:rPr lang="en-US" dirty="0" err="1" smtClean="0"/>
              <a:t>Float.valueOf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).</a:t>
            </a:r>
            <a:r>
              <a:rPr lang="en-US" dirty="0" err="1" smtClean="0"/>
              <a:t>floatValue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	else</a:t>
            </a:r>
            <a:endParaRPr lang="en-US" dirty="0" smtClean="0"/>
          </a:p>
          <a:p>
            <a:r>
              <a:rPr lang="en-US" dirty="0" smtClean="0"/>
              <a:t>				leading </a:t>
            </a:r>
            <a:r>
              <a:rPr lang="en-US" dirty="0" smtClean="0"/>
              <a:t>= 0;</a:t>
            </a:r>
          </a:p>
          <a:p>
            <a:r>
              <a:rPr lang="en-US" dirty="0" smtClean="0"/>
              <a:t>		} </a:t>
            </a:r>
            <a:r>
              <a:rPr lang="en-US" dirty="0" smtClean="0"/>
              <a:t>catch(</a:t>
            </a:r>
            <a:r>
              <a:rPr lang="en-US" dirty="0" err="1" smtClean="0"/>
              <a:t>NumberFormatException</a:t>
            </a:r>
            <a:r>
              <a:rPr lang="en-US" dirty="0" smtClean="0"/>
              <a:t> e) {</a:t>
            </a:r>
          </a:p>
          <a:p>
            <a:r>
              <a:rPr lang="en-US" dirty="0" smtClean="0"/>
              <a:t>			leading </a:t>
            </a:r>
            <a:r>
              <a:rPr lang="en-US" dirty="0" smtClean="0"/>
              <a:t>= -1;</a:t>
            </a:r>
          </a:p>
          <a:p>
            <a:r>
              <a:rPr lang="en-US" dirty="0" smtClean="0"/>
              <a:t>		}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getParameter</a:t>
            </a:r>
            <a:r>
              <a:rPr lang="en-US" dirty="0" smtClean="0"/>
              <a:t>("</a:t>
            </a:r>
            <a:r>
              <a:rPr lang="en-US" dirty="0" err="1" smtClean="0"/>
              <a:t>accountEnabled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smtClean="0"/>
              <a:t>!= null)</a:t>
            </a:r>
          </a:p>
          <a:p>
            <a:r>
              <a:rPr lang="en-US" dirty="0" smtClean="0"/>
              <a:t>			active </a:t>
            </a:r>
            <a:r>
              <a:rPr lang="en-US" dirty="0" smtClean="0"/>
              <a:t>= </a:t>
            </a:r>
            <a:r>
              <a:rPr lang="en-US" dirty="0" err="1" smtClean="0"/>
              <a:t>Boolean.valueOf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).</a:t>
            </a:r>
            <a:r>
              <a:rPr lang="en-US" dirty="0" err="1" smtClean="0"/>
              <a:t>booleanValue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	public </a:t>
            </a:r>
            <a:r>
              <a:rPr lang="en-US" dirty="0" smtClean="0"/>
              <a:t>void paint(Graphics g)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g.drawString</a:t>
            </a:r>
            <a:r>
              <a:rPr lang="en-US" dirty="0" smtClean="0"/>
              <a:t>("Font name: " + </a:t>
            </a:r>
            <a:r>
              <a:rPr lang="en-US" dirty="0" err="1" smtClean="0"/>
              <a:t>fontName</a:t>
            </a:r>
            <a:r>
              <a:rPr lang="en-US" dirty="0" smtClean="0"/>
              <a:t>, 0, 10);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g.drawString</a:t>
            </a:r>
            <a:r>
              <a:rPr lang="en-US" dirty="0" smtClean="0"/>
              <a:t>("Font size: " + </a:t>
            </a:r>
            <a:r>
              <a:rPr lang="en-US" dirty="0" err="1" smtClean="0"/>
              <a:t>fontSize</a:t>
            </a:r>
            <a:r>
              <a:rPr lang="en-US" dirty="0" smtClean="0"/>
              <a:t>, 0, 26);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g.drawString</a:t>
            </a:r>
            <a:r>
              <a:rPr lang="en-US" dirty="0" smtClean="0"/>
              <a:t>("Leading: " + leading, 0, 42);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g.drawString</a:t>
            </a:r>
            <a:r>
              <a:rPr lang="en-US" dirty="0" smtClean="0"/>
              <a:t>("Account Active: " + active, 0, 58);</a:t>
            </a:r>
          </a:p>
          <a:p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getDocumentBase</a:t>
            </a:r>
            <a:r>
              <a:rPr lang="en-US" dirty="0" smtClean="0"/>
              <a:t>( ) and </a:t>
            </a:r>
            <a:r>
              <a:rPr lang="en-US" dirty="0" err="1" smtClean="0"/>
              <a:t>getCodeBase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document base </a:t>
            </a:r>
            <a:r>
              <a:rPr lang="en-US" i="1" dirty="0" smtClean="0"/>
              <a:t>-</a:t>
            </a:r>
            <a:r>
              <a:rPr lang="en-US" dirty="0" smtClean="0"/>
              <a:t>directory </a:t>
            </a:r>
            <a:r>
              <a:rPr lang="en-US" dirty="0" smtClean="0"/>
              <a:t>holding the HTML file that started </a:t>
            </a:r>
            <a:r>
              <a:rPr lang="en-US" dirty="0" smtClean="0"/>
              <a:t>the applet </a:t>
            </a:r>
          </a:p>
          <a:p>
            <a:r>
              <a:rPr lang="en-US" b="1" i="1" dirty="0" smtClean="0"/>
              <a:t>code base </a:t>
            </a:r>
            <a:r>
              <a:rPr lang="en-US" i="1" dirty="0" smtClean="0"/>
              <a:t>-the </a:t>
            </a:r>
            <a:r>
              <a:rPr lang="en-US" i="1" dirty="0" smtClean="0"/>
              <a:t>directory from which the applet’s class file was </a:t>
            </a:r>
            <a:r>
              <a:rPr lang="en-US" i="1" dirty="0" smtClean="0"/>
              <a:t>loaded</a:t>
            </a:r>
          </a:p>
          <a:p>
            <a:r>
              <a:rPr lang="en-US" dirty="0" smtClean="0"/>
              <a:t>These directories are returned as </a:t>
            </a:r>
            <a:r>
              <a:rPr lang="en-US" b="1" dirty="0" smtClean="0"/>
              <a:t>URL objects </a:t>
            </a:r>
            <a:r>
              <a:rPr lang="en-US" b="1" dirty="0" smtClean="0"/>
              <a:t>by </a:t>
            </a:r>
            <a:r>
              <a:rPr lang="en-US" b="1" dirty="0" err="1" smtClean="0"/>
              <a:t>getDocumentBase</a:t>
            </a:r>
            <a:r>
              <a:rPr lang="en-US" b="1" dirty="0" smtClean="0"/>
              <a:t>( ) and </a:t>
            </a:r>
            <a:r>
              <a:rPr lang="en-US" b="1" dirty="0" err="1" smtClean="0"/>
              <a:t>getCodeBase</a:t>
            </a:r>
            <a:r>
              <a:rPr lang="en-US" b="1" dirty="0" smtClean="0"/>
              <a:t>( 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URL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getCodeBase</a:t>
            </a:r>
            <a:r>
              <a:rPr lang="en-US" dirty="0" smtClean="0">
                <a:solidFill>
                  <a:srgbClr val="FF0000"/>
                </a:solidFill>
              </a:rPr>
              <a:t>(); // get code base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 = "Code base: " + </a:t>
            </a:r>
            <a:r>
              <a:rPr lang="en-US" dirty="0" err="1" smtClean="0">
                <a:solidFill>
                  <a:srgbClr val="FF0000"/>
                </a:solidFill>
              </a:rPr>
              <a:t>url.toString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g.drawString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, 10, 20);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getDocumentBase</a:t>
            </a:r>
            <a:r>
              <a:rPr lang="en-US" dirty="0" smtClean="0">
                <a:solidFill>
                  <a:srgbClr val="FF0000"/>
                </a:solidFill>
              </a:rPr>
              <a:t>(); // get document base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 = "Document base: " + </a:t>
            </a:r>
            <a:r>
              <a:rPr lang="en-US" dirty="0" err="1" smtClean="0">
                <a:solidFill>
                  <a:srgbClr val="FF0000"/>
                </a:solidFill>
              </a:rPr>
              <a:t>url.toString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g.drawString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msg</a:t>
            </a:r>
            <a:r>
              <a:rPr lang="en-US" dirty="0" smtClean="0">
                <a:solidFill>
                  <a:srgbClr val="FF0000"/>
                </a:solidFill>
              </a:rPr>
              <a:t>, 10, 40);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057401"/>
            <a:ext cx="5486400" cy="262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AppletContext</a:t>
            </a:r>
            <a:r>
              <a:rPr lang="en-US" b="1" dirty="0" smtClean="0"/>
              <a:t> and </a:t>
            </a:r>
            <a:r>
              <a:rPr lang="en-US" b="1" dirty="0" err="1" smtClean="0"/>
              <a:t>showDocument</a:t>
            </a:r>
            <a:r>
              <a:rPr lang="en-US" b="1" dirty="0" smtClean="0"/>
              <a:t>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AppletContext</a:t>
            </a:r>
            <a:r>
              <a:rPr lang="en-US" b="1" dirty="0" smtClean="0"/>
              <a:t> </a:t>
            </a:r>
            <a:r>
              <a:rPr lang="en-US" b="1" dirty="0" smtClean="0"/>
              <a:t>-</a:t>
            </a:r>
            <a:r>
              <a:rPr lang="en-US" dirty="0" smtClean="0"/>
              <a:t>interface </a:t>
            </a:r>
            <a:r>
              <a:rPr lang="en-US" dirty="0" smtClean="0"/>
              <a:t>that lets you get </a:t>
            </a:r>
            <a:r>
              <a:rPr lang="en-US" dirty="0" smtClean="0"/>
              <a:t>information from </a:t>
            </a:r>
            <a:r>
              <a:rPr lang="en-US" dirty="0" smtClean="0"/>
              <a:t>the applet’s execution environment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showDocument</a:t>
            </a:r>
            <a:r>
              <a:rPr lang="en-US" b="1" dirty="0" smtClean="0"/>
              <a:t>( ) </a:t>
            </a:r>
            <a:r>
              <a:rPr lang="en-US" b="1" dirty="0" smtClean="0"/>
              <a:t>- </a:t>
            </a:r>
            <a:r>
              <a:rPr lang="en-US" dirty="0" smtClean="0"/>
              <a:t>transfer </a:t>
            </a:r>
            <a:r>
              <a:rPr lang="en-US" dirty="0" smtClean="0"/>
              <a:t>control to another </a:t>
            </a:r>
            <a:r>
              <a:rPr lang="en-US" dirty="0" smtClean="0"/>
              <a:t>URL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smtClean="0">
                <a:solidFill>
                  <a:srgbClr val="FF0000"/>
                </a:solidFill>
              </a:rPr>
              <a:t>void start()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AppletContext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ac = </a:t>
            </a:r>
            <a:r>
              <a:rPr lang="en-US" dirty="0" err="1" smtClean="0">
                <a:solidFill>
                  <a:srgbClr val="FF0000"/>
                </a:solidFill>
              </a:rPr>
              <a:t>getAppletContext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URL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getCodeBase</a:t>
            </a:r>
            <a:r>
              <a:rPr lang="en-US" dirty="0" smtClean="0">
                <a:solidFill>
                  <a:srgbClr val="FF0000"/>
                </a:solidFill>
              </a:rPr>
              <a:t>(); // get 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 of this applet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try </a:t>
            </a: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ac.showDocument</a:t>
            </a:r>
            <a:r>
              <a:rPr lang="en-US" dirty="0" smtClean="0">
                <a:solidFill>
                  <a:srgbClr val="FF0000"/>
                </a:solidFill>
              </a:rPr>
              <a:t>(new </a:t>
            </a:r>
            <a:r>
              <a:rPr lang="en-US" dirty="0" smtClean="0">
                <a:solidFill>
                  <a:srgbClr val="FF0000"/>
                </a:solidFill>
              </a:rPr>
              <a:t>URL(</a:t>
            </a:r>
            <a:r>
              <a:rPr lang="en-US" dirty="0" err="1" smtClean="0">
                <a:solidFill>
                  <a:srgbClr val="FF0000"/>
                </a:solidFill>
              </a:rPr>
              <a:t>url</a:t>
            </a:r>
            <a:r>
              <a:rPr lang="en-US" dirty="0" smtClean="0">
                <a:solidFill>
                  <a:srgbClr val="FF0000"/>
                </a:solidFill>
              </a:rPr>
              <a:t>+"Test.html"));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 </a:t>
            </a:r>
            <a:r>
              <a:rPr lang="en-US" dirty="0" smtClean="0">
                <a:solidFill>
                  <a:srgbClr val="FF0000"/>
                </a:solidFill>
              </a:rPr>
              <a:t>catch(</a:t>
            </a:r>
            <a:r>
              <a:rPr lang="en-US" dirty="0" err="1" smtClean="0">
                <a:solidFill>
                  <a:srgbClr val="FF0000"/>
                </a:solidFill>
              </a:rPr>
              <a:t>MalformedURLException</a:t>
            </a:r>
            <a:r>
              <a:rPr lang="en-US" dirty="0" smtClean="0">
                <a:solidFill>
                  <a:srgbClr val="FF0000"/>
                </a:solidFill>
              </a:rPr>
              <a:t> e)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showStatus</a:t>
            </a:r>
            <a:r>
              <a:rPr lang="en-US" dirty="0" smtClean="0">
                <a:solidFill>
                  <a:srgbClr val="FF0000"/>
                </a:solidFill>
              </a:rPr>
              <a:t>("URL not found");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}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}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AudioClip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AudioClip</a:t>
            </a:r>
            <a:r>
              <a:rPr lang="en-US" b="1" dirty="0" smtClean="0"/>
              <a:t> </a:t>
            </a:r>
            <a:r>
              <a:rPr lang="en-US" b="1" dirty="0" smtClean="0"/>
              <a:t>interface defines </a:t>
            </a:r>
            <a:endParaRPr lang="en-US" b="1" dirty="0" smtClean="0"/>
          </a:p>
          <a:p>
            <a:pPr lvl="1"/>
            <a:r>
              <a:rPr lang="en-US" b="1" dirty="0" smtClean="0"/>
              <a:t>play</a:t>
            </a:r>
            <a:r>
              <a:rPr lang="en-US" b="1" dirty="0" smtClean="0"/>
              <a:t>( </a:t>
            </a:r>
            <a:r>
              <a:rPr lang="en-US" b="1" dirty="0" smtClean="0"/>
              <a:t>)-play </a:t>
            </a:r>
            <a:r>
              <a:rPr lang="en-US" b="1" dirty="0" smtClean="0"/>
              <a:t>a clip from the </a:t>
            </a:r>
            <a:r>
              <a:rPr lang="en-US" b="1" dirty="0" smtClean="0"/>
              <a:t>beginning </a:t>
            </a:r>
          </a:p>
          <a:p>
            <a:pPr lvl="1"/>
            <a:r>
              <a:rPr lang="en-US" b="1" dirty="0" smtClean="0"/>
              <a:t>stop</a:t>
            </a:r>
            <a:r>
              <a:rPr lang="en-US" b="1" dirty="0" smtClean="0"/>
              <a:t>( ) </a:t>
            </a:r>
            <a:r>
              <a:rPr lang="en-US" b="1" dirty="0" smtClean="0"/>
              <a:t>-stop </a:t>
            </a:r>
            <a:r>
              <a:rPr lang="en-US" b="1" dirty="0" smtClean="0"/>
              <a:t>playing the </a:t>
            </a:r>
            <a:r>
              <a:rPr lang="en-US" b="1" dirty="0" smtClean="0"/>
              <a:t>clip</a:t>
            </a:r>
          </a:p>
          <a:p>
            <a:pPr lvl="1"/>
            <a:r>
              <a:rPr lang="en-US" b="1" dirty="0" smtClean="0"/>
              <a:t>loop</a:t>
            </a:r>
            <a:r>
              <a:rPr lang="en-US" b="1" dirty="0" smtClean="0"/>
              <a:t>( ) </a:t>
            </a:r>
            <a:r>
              <a:rPr lang="en-US" b="1" dirty="0" smtClean="0"/>
              <a:t>-play </a:t>
            </a:r>
            <a:r>
              <a:rPr lang="en-US" b="1" dirty="0" smtClean="0"/>
              <a:t>the loop </a:t>
            </a:r>
            <a:r>
              <a:rPr lang="en-US" b="1" dirty="0" smtClean="0"/>
              <a:t>continuously</a:t>
            </a:r>
          </a:p>
          <a:p>
            <a:r>
              <a:rPr lang="en-US" b="1" dirty="0" err="1" smtClean="0"/>
              <a:t>getAudioClip</a:t>
            </a:r>
            <a:r>
              <a:rPr lang="en-US" b="1" dirty="0" smtClean="0"/>
              <a:t>( )-</a:t>
            </a:r>
            <a:r>
              <a:rPr lang="en-US" dirty="0" smtClean="0"/>
              <a:t> loaded an audio clip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7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Once an applet has been compiled, it is included in an HTML file using </a:t>
            </a:r>
            <a:r>
              <a:rPr lang="en-US" dirty="0" smtClean="0"/>
              <a:t>the APPLET </a:t>
            </a:r>
            <a:r>
              <a:rPr lang="en-US" dirty="0"/>
              <a:t>tag</a:t>
            </a:r>
          </a:p>
          <a:p>
            <a:r>
              <a:rPr lang="en-US" dirty="0" smtClean="0"/>
              <a:t>Executed </a:t>
            </a:r>
            <a:r>
              <a:rPr lang="en-US" dirty="0"/>
              <a:t>by a Java-enabled web browser when </a:t>
            </a:r>
            <a:r>
              <a:rPr lang="en-US" dirty="0" smtClean="0"/>
              <a:t>it sees </a:t>
            </a:r>
            <a:r>
              <a:rPr lang="en-US" dirty="0"/>
              <a:t>the APPLET tag within the HTML </a:t>
            </a:r>
            <a:r>
              <a:rPr lang="en-US" dirty="0" smtClean="0"/>
              <a:t>file</a:t>
            </a:r>
          </a:p>
          <a:p>
            <a:pPr marL="82296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pPr marL="82296" indent="0">
              <a:buNone/>
            </a:pPr>
            <a:r>
              <a:rPr lang="en-US" dirty="0" smtClean="0"/>
              <a:t>&lt;html&gt;</a:t>
            </a:r>
          </a:p>
          <a:p>
            <a:pPr marL="82296" indent="0">
              <a:buNone/>
            </a:pPr>
            <a:r>
              <a:rPr lang="en-US" dirty="0" smtClean="0"/>
              <a:t>   &lt;head&gt;</a:t>
            </a:r>
          </a:p>
          <a:p>
            <a:pPr marL="82296" indent="0">
              <a:buNone/>
            </a:pPr>
            <a:r>
              <a:rPr lang="en-US" dirty="0" smtClean="0"/>
              <a:t>     &lt;title&gt;Simple Applet&lt;/title&gt;</a:t>
            </a:r>
          </a:p>
          <a:p>
            <a:pPr marL="82296" indent="0">
              <a:buNone/>
            </a:pPr>
            <a:r>
              <a:rPr lang="en-US" dirty="0" smtClean="0"/>
              <a:t>   &lt;/head&gt;</a:t>
            </a:r>
          </a:p>
          <a:p>
            <a:pPr marL="82296" indent="0">
              <a:buNone/>
            </a:pPr>
            <a:r>
              <a:rPr lang="en-US" dirty="0" smtClean="0"/>
              <a:t>   &lt;body&gt;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&lt;applet code="</a:t>
            </a:r>
            <a:r>
              <a:rPr lang="en-US" dirty="0" err="1" smtClean="0">
                <a:solidFill>
                  <a:srgbClr val="FF0000"/>
                </a:solidFill>
              </a:rPr>
              <a:t>SimpleApplet</a:t>
            </a:r>
            <a:r>
              <a:rPr lang="en-US" dirty="0" smtClean="0">
                <a:solidFill>
                  <a:srgbClr val="FF0000"/>
                </a:solidFill>
              </a:rPr>
              <a:t>" width=200 height=60&gt;</a:t>
            </a:r>
          </a:p>
          <a:p>
            <a:pPr marL="82296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&lt;/applet&gt;</a:t>
            </a:r>
          </a:p>
          <a:p>
            <a:pPr marL="82296" indent="0">
              <a:buNone/>
            </a:pPr>
            <a:r>
              <a:rPr lang="en-US" dirty="0" smtClean="0"/>
              <a:t>   &lt;/body&gt;</a:t>
            </a:r>
          </a:p>
          <a:p>
            <a:pPr marL="82296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Using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7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Once an applet has been compiled, </a:t>
            </a:r>
            <a:r>
              <a:rPr lang="en-US" dirty="0" smtClean="0"/>
              <a:t>execute the HTML file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FF0000"/>
                </a:solidFill>
              </a:rPr>
              <a:t>C:\&gt;</a:t>
            </a:r>
            <a:r>
              <a:rPr lang="en-US" dirty="0" err="1" smtClean="0">
                <a:solidFill>
                  <a:srgbClr val="FF0000"/>
                </a:solidFill>
              </a:rPr>
              <a:t>appletviewer</a:t>
            </a:r>
            <a:r>
              <a:rPr lang="en-US" dirty="0" smtClean="0">
                <a:solidFill>
                  <a:srgbClr val="FF0000"/>
                </a:solidFill>
              </a:rPr>
              <a:t> RunApp.html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Include a comment at the head of your Java source code file that contains the APPLET tag.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java.awt.*;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 smtClean="0">
                <a:solidFill>
                  <a:srgbClr val="FF0000"/>
                </a:solidFill>
              </a:rPr>
              <a:t>java.applet</a:t>
            </a:r>
            <a:r>
              <a:rPr lang="en-US" dirty="0" smtClean="0">
                <a:solidFill>
                  <a:srgbClr val="FF0000"/>
                </a:solidFill>
              </a:rPr>
              <a:t>.*;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/*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&lt;applet code="</a:t>
            </a:r>
            <a:r>
              <a:rPr lang="en-US" dirty="0" err="1" smtClean="0">
                <a:solidFill>
                  <a:srgbClr val="002060"/>
                </a:solidFill>
              </a:rPr>
              <a:t>SimpleApplet</a:t>
            </a:r>
            <a:r>
              <a:rPr lang="en-US" dirty="0" smtClean="0">
                <a:solidFill>
                  <a:srgbClr val="002060"/>
                </a:solidFill>
              </a:rPr>
              <a:t>" width=200 height=60&gt;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&lt;/applet&gt;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*/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public class </a:t>
            </a:r>
            <a:r>
              <a:rPr lang="en-US" dirty="0" err="1" smtClean="0">
                <a:solidFill>
                  <a:srgbClr val="FF0000"/>
                </a:solidFill>
              </a:rPr>
              <a:t>SimpleApplet</a:t>
            </a:r>
            <a:r>
              <a:rPr lang="en-US" dirty="0" smtClean="0">
                <a:solidFill>
                  <a:srgbClr val="FF0000"/>
                </a:solidFill>
              </a:rPr>
              <a:t> extends Applet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public void paint(Graphics g)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g.drawString</a:t>
            </a:r>
            <a:r>
              <a:rPr lang="en-US" dirty="0" smtClean="0">
                <a:solidFill>
                  <a:srgbClr val="FF0000"/>
                </a:solidFill>
              </a:rPr>
              <a:t>("A Simple Applet", 20, 20);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82296" indent="0"/>
            <a:r>
              <a:rPr lang="en-US" dirty="0" smtClean="0"/>
              <a:t>Compile and execute using </a:t>
            </a:r>
            <a:r>
              <a:rPr lang="en-US" dirty="0" err="1" smtClean="0"/>
              <a:t>appletviewer</a:t>
            </a: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C:\&gt;</a:t>
            </a:r>
            <a:r>
              <a:rPr lang="en-US" dirty="0" err="1" smtClean="0">
                <a:solidFill>
                  <a:srgbClr val="FF0000"/>
                </a:solidFill>
              </a:rPr>
              <a:t>appletviewer</a:t>
            </a:r>
            <a:r>
              <a:rPr lang="en-US" dirty="0" smtClean="0">
                <a:solidFill>
                  <a:srgbClr val="FF0000"/>
                </a:solidFill>
              </a:rPr>
              <a:t>  SimpleApplet.java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Using Applet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7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Applet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Java.applet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Defines 3 interfaces </a:t>
            </a:r>
            <a:r>
              <a:rPr lang="en-US" b="1" dirty="0" err="1" smtClean="0"/>
              <a:t>AppletContext</a:t>
            </a:r>
            <a:r>
              <a:rPr lang="en-US" b="1" dirty="0" smtClean="0"/>
              <a:t>, </a:t>
            </a:r>
            <a:r>
              <a:rPr lang="en-US" b="1" dirty="0" err="1" smtClean="0"/>
              <a:t>AudioClip</a:t>
            </a:r>
            <a:r>
              <a:rPr lang="en-US" b="1" dirty="0" smtClean="0"/>
              <a:t>, and </a:t>
            </a:r>
            <a:r>
              <a:rPr lang="en-US" b="1" dirty="0" err="1" smtClean="0"/>
              <a:t>AppletStub</a:t>
            </a:r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for applet execution, such as </a:t>
            </a:r>
            <a:r>
              <a:rPr lang="en-US" dirty="0" smtClean="0"/>
              <a:t>starting </a:t>
            </a:r>
            <a:r>
              <a:rPr lang="en-US" dirty="0"/>
              <a:t>and </a:t>
            </a:r>
            <a:r>
              <a:rPr lang="en-US" dirty="0" smtClean="0"/>
              <a:t>stopping</a:t>
            </a:r>
          </a:p>
          <a:p>
            <a:r>
              <a:rPr lang="en-US" dirty="0" smtClean="0"/>
              <a:t>Provides methods load/display images &amp; load/play audio clips</a:t>
            </a:r>
          </a:p>
          <a:p>
            <a:r>
              <a:rPr lang="en-US" dirty="0"/>
              <a:t>Applet extends the AWT </a:t>
            </a:r>
            <a:r>
              <a:rPr lang="en-US" dirty="0" smtClean="0"/>
              <a:t>class Panel</a:t>
            </a:r>
            <a:endParaRPr lang="en-US" dirty="0"/>
          </a:p>
          <a:p>
            <a:r>
              <a:rPr lang="en-US" dirty="0"/>
              <a:t>Panel </a:t>
            </a:r>
            <a:r>
              <a:rPr lang="en-US" dirty="0" smtClean="0"/>
              <a:t>extends Container, </a:t>
            </a:r>
            <a:r>
              <a:rPr lang="en-US" dirty="0"/>
              <a:t>which extends Component</a:t>
            </a:r>
          </a:p>
          <a:p>
            <a:r>
              <a:rPr lang="en-US" dirty="0" smtClean="0"/>
              <a:t>All support for window based graphical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8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Applet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Called when an applet </a:t>
            </a:r>
            <a:r>
              <a:rPr lang="en-US" dirty="0" smtClean="0"/>
              <a:t>begins execution</a:t>
            </a:r>
            <a:r>
              <a:rPr lang="en-US" dirty="0"/>
              <a:t>. It is the first method </a:t>
            </a:r>
            <a:r>
              <a:rPr lang="en-US" dirty="0" smtClean="0"/>
              <a:t>called for </a:t>
            </a:r>
            <a:r>
              <a:rPr lang="en-US" dirty="0"/>
              <a:t>any applet.</a:t>
            </a:r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/>
              <a:t>Called by the browser when an </a:t>
            </a:r>
            <a:r>
              <a:rPr lang="en-US" dirty="0" smtClean="0"/>
              <a:t>applet should </a:t>
            </a:r>
            <a:r>
              <a:rPr lang="en-US" dirty="0"/>
              <a:t>start (or resume) execution. It </a:t>
            </a:r>
            <a:r>
              <a:rPr lang="en-US" dirty="0" smtClean="0"/>
              <a:t>is automatically </a:t>
            </a:r>
            <a:r>
              <a:rPr lang="en-US" dirty="0"/>
              <a:t>called after </a:t>
            </a:r>
            <a:r>
              <a:rPr lang="en-US" dirty="0" err="1"/>
              <a:t>init</a:t>
            </a:r>
            <a:r>
              <a:rPr lang="en-US" dirty="0"/>
              <a:t>( ) </a:t>
            </a:r>
            <a:r>
              <a:rPr lang="en-US" dirty="0" smtClean="0"/>
              <a:t>when an </a:t>
            </a:r>
            <a:r>
              <a:rPr lang="en-US" dirty="0"/>
              <a:t>applet first begins.</a:t>
            </a:r>
          </a:p>
          <a:p>
            <a:r>
              <a:rPr lang="en-US" dirty="0" smtClean="0"/>
              <a:t>stop()</a:t>
            </a:r>
          </a:p>
          <a:p>
            <a:pPr lvl="1"/>
            <a:r>
              <a:rPr lang="en-US" dirty="0"/>
              <a:t>Called by the browser to </a:t>
            </a:r>
            <a:r>
              <a:rPr lang="en-US" dirty="0" smtClean="0"/>
              <a:t>suspend execution </a:t>
            </a:r>
            <a:r>
              <a:rPr lang="en-US" dirty="0"/>
              <a:t>of the applet. Once stopped</a:t>
            </a:r>
            <a:r>
              <a:rPr lang="en-US" dirty="0" smtClean="0"/>
              <a:t>, an </a:t>
            </a:r>
            <a:r>
              <a:rPr lang="en-US" dirty="0"/>
              <a:t>applet is restarted when the </a:t>
            </a:r>
            <a:r>
              <a:rPr lang="en-US" dirty="0" smtClean="0"/>
              <a:t>browser calls </a:t>
            </a:r>
            <a:r>
              <a:rPr lang="en-US" dirty="0"/>
              <a:t>start( ).</a:t>
            </a:r>
          </a:p>
          <a:p>
            <a:r>
              <a:rPr lang="en-US" dirty="0" smtClean="0"/>
              <a:t>destroy()</a:t>
            </a:r>
          </a:p>
          <a:p>
            <a:pPr lvl="1"/>
            <a:r>
              <a:rPr lang="en-US" dirty="0"/>
              <a:t>Called by the browser just </a:t>
            </a:r>
            <a:r>
              <a:rPr lang="en-US" dirty="0" smtClean="0"/>
              <a:t>before an </a:t>
            </a:r>
            <a:r>
              <a:rPr lang="en-US" dirty="0"/>
              <a:t>applet is terminated. </a:t>
            </a:r>
            <a:endParaRPr lang="en-US" dirty="0" smtClean="0"/>
          </a:p>
          <a:p>
            <a:r>
              <a:rPr lang="en-US" dirty="0" smtClean="0"/>
              <a:t>paint()</a:t>
            </a:r>
          </a:p>
          <a:p>
            <a:pPr lvl="1"/>
            <a:r>
              <a:rPr lang="en-US" dirty="0" smtClean="0"/>
              <a:t>Called each time applet’s output must be redrawn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6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update()</a:t>
            </a:r>
          </a:p>
          <a:p>
            <a:pPr lvl="1"/>
            <a:r>
              <a:rPr lang="en-US" dirty="0" smtClean="0"/>
              <a:t>Applets need to </a:t>
            </a:r>
            <a:r>
              <a:rPr lang="en-US" i="1" dirty="0" smtClean="0"/>
              <a:t>override update()</a:t>
            </a:r>
            <a:r>
              <a:rPr lang="en-US" dirty="0" smtClean="0"/>
              <a:t> defined by AWT </a:t>
            </a:r>
          </a:p>
          <a:p>
            <a:pPr lvl="1"/>
            <a:r>
              <a:rPr lang="en-US" dirty="0" smtClean="0"/>
              <a:t>Update needed when portion of window is redrawn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oftwired-inc.com/products/mobile/documentation/6.8.1/ibusmobile/client/applet/doc/applet-lifecylc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"/>
            <a:ext cx="2438400" cy="661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793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6200"/>
            <a:ext cx="7498080" cy="66294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sz="2400" dirty="0" smtClean="0"/>
              <a:t>import </a:t>
            </a:r>
            <a:r>
              <a:rPr lang="en-US" sz="2400" dirty="0" err="1"/>
              <a:t>java.awt</a:t>
            </a:r>
            <a:r>
              <a:rPr lang="en-US" sz="2400" dirty="0"/>
              <a:t>.*;</a:t>
            </a:r>
          </a:p>
          <a:p>
            <a:pPr marL="82296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java.applet</a:t>
            </a:r>
            <a:r>
              <a:rPr lang="en-US" sz="2400" dirty="0"/>
              <a:t>.*;</a:t>
            </a:r>
          </a:p>
          <a:p>
            <a:pPr marL="82296" indent="0">
              <a:buNone/>
            </a:pPr>
            <a:r>
              <a:rPr lang="en-US" sz="2400" dirty="0"/>
              <a:t>/*</a:t>
            </a:r>
          </a:p>
          <a:p>
            <a:pPr marL="82296" indent="0">
              <a:buNone/>
            </a:pPr>
            <a:r>
              <a:rPr lang="en-US" sz="2400" dirty="0"/>
              <a:t>&lt;applet code="</a:t>
            </a:r>
            <a:r>
              <a:rPr lang="en-US" sz="2400" dirty="0" err="1"/>
              <a:t>AppletSkel</a:t>
            </a:r>
            <a:r>
              <a:rPr lang="en-US" sz="2400" dirty="0"/>
              <a:t>" width=300 height=100&gt;</a:t>
            </a:r>
          </a:p>
          <a:p>
            <a:pPr marL="82296" indent="0">
              <a:buNone/>
            </a:pPr>
            <a:r>
              <a:rPr lang="en-US" sz="2400" dirty="0"/>
              <a:t>&lt;/applet&gt;</a:t>
            </a:r>
          </a:p>
          <a:p>
            <a:pPr marL="82296" indent="0">
              <a:buNone/>
            </a:pPr>
            <a:r>
              <a:rPr lang="en-US" sz="2400" dirty="0"/>
              <a:t>*/</a:t>
            </a:r>
          </a:p>
          <a:p>
            <a:pPr marL="82296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AppletSkel</a:t>
            </a:r>
            <a:r>
              <a:rPr lang="en-US" sz="2400" dirty="0"/>
              <a:t> extends Applet {</a:t>
            </a:r>
          </a:p>
          <a:p>
            <a:pPr marL="82296" indent="0">
              <a:buNone/>
            </a:pPr>
            <a:r>
              <a:rPr lang="en-US" sz="2400" dirty="0"/>
              <a:t>// Called first.</a:t>
            </a:r>
          </a:p>
          <a:p>
            <a:pPr marL="82296" indent="0">
              <a:buNone/>
            </a:pPr>
            <a:r>
              <a:rPr lang="en-US" sz="2400" dirty="0" smtClean="0"/>
              <a:t>      public </a:t>
            </a:r>
            <a:r>
              <a:rPr lang="en-US" sz="2400" dirty="0"/>
              <a:t>void init() {</a:t>
            </a:r>
          </a:p>
          <a:p>
            <a:pPr marL="82296" indent="0">
              <a:buNone/>
            </a:pPr>
            <a:r>
              <a:rPr lang="en-US" sz="2400" dirty="0" smtClean="0"/>
              <a:t>        // </a:t>
            </a:r>
            <a:r>
              <a:rPr lang="en-US" sz="2400" dirty="0"/>
              <a:t>initialization</a:t>
            </a:r>
          </a:p>
          <a:p>
            <a:pPr marL="82296" indent="0">
              <a:buNone/>
            </a:pPr>
            <a:r>
              <a:rPr lang="en-US" sz="2400" dirty="0" smtClean="0"/>
              <a:t>      }</a:t>
            </a: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/* Called second, after </a:t>
            </a:r>
            <a:r>
              <a:rPr lang="en-US" sz="2400" dirty="0" err="1"/>
              <a:t>init</a:t>
            </a:r>
            <a:r>
              <a:rPr lang="en-US" sz="2400" dirty="0"/>
              <a:t>(). Also called whenever</a:t>
            </a:r>
          </a:p>
          <a:p>
            <a:pPr marL="82296" indent="0">
              <a:buNone/>
            </a:pPr>
            <a:r>
              <a:rPr lang="en-US" sz="2400" dirty="0"/>
              <a:t>the applet is restarted. */</a:t>
            </a:r>
          </a:p>
          <a:p>
            <a:pPr marL="82296" indent="0">
              <a:buNone/>
            </a:pPr>
            <a:r>
              <a:rPr lang="en-US" sz="2400" dirty="0"/>
              <a:t>public void start() {</a:t>
            </a:r>
          </a:p>
          <a:p>
            <a:pPr marL="82296" indent="0">
              <a:buNone/>
            </a:pPr>
            <a:r>
              <a:rPr lang="en-US" sz="2400" dirty="0" smtClean="0"/>
              <a:t>    // </a:t>
            </a:r>
            <a:r>
              <a:rPr lang="en-US" sz="2400" dirty="0"/>
              <a:t>start or resume </a:t>
            </a:r>
            <a:r>
              <a:rPr lang="en-US" sz="2400" dirty="0" smtClean="0"/>
              <a:t>execution }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492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1240</Words>
  <Application>Microsoft Office PowerPoint</Application>
  <PresentationFormat>On-screen Show (4:3)</PresentationFormat>
  <Paragraphs>295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Applets</vt:lpstr>
      <vt:lpstr>Slide 2</vt:lpstr>
      <vt:lpstr>Using Web Browser</vt:lpstr>
      <vt:lpstr>Using Applet Viewer</vt:lpstr>
      <vt:lpstr>Applet class</vt:lpstr>
      <vt:lpstr>Applet skeleton</vt:lpstr>
      <vt:lpstr>Slide 7</vt:lpstr>
      <vt:lpstr>Slide 8</vt:lpstr>
      <vt:lpstr>Slide 9</vt:lpstr>
      <vt:lpstr>Slide 10</vt:lpstr>
      <vt:lpstr>Applet initialization &amp; termination</vt:lpstr>
      <vt:lpstr>Applet display methods</vt:lpstr>
      <vt:lpstr>Requesting Repainting</vt:lpstr>
      <vt:lpstr>A Simple Banner Applet</vt:lpstr>
      <vt:lpstr>Slide 15</vt:lpstr>
      <vt:lpstr>The HTML APPLET Tag</vt:lpstr>
      <vt:lpstr>Slide 17</vt:lpstr>
      <vt:lpstr>Slide 18</vt:lpstr>
      <vt:lpstr>Passing Parameters to Applets</vt:lpstr>
      <vt:lpstr>Slide 20</vt:lpstr>
      <vt:lpstr>getDocumentBase( ) and getCodeBase( )</vt:lpstr>
      <vt:lpstr>Slide 22</vt:lpstr>
      <vt:lpstr>AppletContext and showDocument( )</vt:lpstr>
      <vt:lpstr>Slide 24</vt:lpstr>
      <vt:lpstr>The AudioClip Interface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Applets</dc:title>
  <dc:creator>Administrator</dc:creator>
  <cp:lastModifiedBy>user</cp:lastModifiedBy>
  <cp:revision>46</cp:revision>
  <dcterms:created xsi:type="dcterms:W3CDTF">2006-08-16T00:00:00Z</dcterms:created>
  <dcterms:modified xsi:type="dcterms:W3CDTF">2015-01-18T12:37:08Z</dcterms:modified>
</cp:coreProperties>
</file>