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D27CFDA-4A29-4A56-87D0-9C206F722869}" type="datetimeFigureOut">
              <a:rPr lang="en-IN" smtClean="0"/>
              <a:t>31-03-2024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E387577-ACD8-4A9B-9323-717B8BCE336E}" type="slidenum">
              <a:rPr lang="en-IN" smtClean="0"/>
              <a:t>‹#›</a:t>
            </a:fld>
            <a:endParaRPr lang="en-IN"/>
          </a:p>
        </p:txBody>
      </p:sp>
    </p:spTree>
    <p:extLst>
      <p:ext uri="{BB962C8B-B14F-4D97-AF65-F5344CB8AC3E}">
        <p14:creationId xmlns:p14="http://schemas.microsoft.com/office/powerpoint/2010/main" val="204630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387577-ACD8-4A9B-9323-717B8BCE336E}" type="slidenum">
              <a:rPr lang="en-IN" smtClean="0"/>
              <a:t>8</a:t>
            </a:fld>
            <a:endParaRPr lang="en-IN"/>
          </a:p>
        </p:txBody>
      </p:sp>
    </p:spTree>
    <p:extLst>
      <p:ext uri="{BB962C8B-B14F-4D97-AF65-F5344CB8AC3E}">
        <p14:creationId xmlns:p14="http://schemas.microsoft.com/office/powerpoint/2010/main" val="2365752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33600" y="58576"/>
            <a:ext cx="11468101" cy="1493999"/>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An Investigation into Customer Churn Prediction Through Artificial Neural Networks</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76400" y="3225195"/>
            <a:ext cx="8610600"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PRESENTED BY:</a:t>
            </a:r>
            <a:r>
              <a:rPr lang="en-US" sz="2400" dirty="0">
                <a:latin typeface="Times New Roman" panose="02020603050405020304" pitchFamily="18" charset="0"/>
                <a:cs typeface="Times New Roman" panose="02020603050405020304" pitchFamily="18" charset="0"/>
              </a:rPr>
              <a:t>TATIPARTHI SARATH CHANDRA REDDY</a:t>
            </a:r>
          </a:p>
          <a:p>
            <a:r>
              <a:rPr lang="en-US" sz="2400" b="1" dirty="0">
                <a:latin typeface="Times New Roman" panose="02020603050405020304" pitchFamily="18" charset="0"/>
                <a:cs typeface="Times New Roman" panose="02020603050405020304" pitchFamily="18" charset="0"/>
              </a:rPr>
              <a:t>REGISTER NO:</a:t>
            </a:r>
            <a:r>
              <a:rPr lang="en-US" sz="2400" dirty="0">
                <a:latin typeface="Times New Roman" panose="02020603050405020304" pitchFamily="18" charset="0"/>
                <a:cs typeface="Times New Roman" panose="02020603050405020304" pitchFamily="18" charset="0"/>
              </a:rPr>
              <a:t>211521104168</a:t>
            </a:r>
          </a:p>
          <a:p>
            <a:r>
              <a:rPr lang="en-US" sz="2400" b="1" dirty="0">
                <a:latin typeface="Times New Roman" panose="02020603050405020304" pitchFamily="18" charset="0"/>
                <a:cs typeface="Times New Roman" panose="02020603050405020304" pitchFamily="18" charset="0"/>
              </a:rPr>
              <a:t>DEPARTMENT:</a:t>
            </a:r>
            <a:r>
              <a:rPr lang="en-US" sz="2400" dirty="0">
                <a:latin typeface="Times New Roman" panose="02020603050405020304" pitchFamily="18" charset="0"/>
                <a:cs typeface="Times New Roman" panose="02020603050405020304" pitchFamily="18" charset="0"/>
              </a:rPr>
              <a:t>COMPUTER SCIENCE AND ENGINEERING</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85A700-5681-F271-4919-D98B7D3E7282}"/>
              </a:ext>
            </a:extLst>
          </p:cNvPr>
          <p:cNvSpPr>
            <a:spLocks noGrp="1"/>
          </p:cNvSpPr>
          <p:nvPr>
            <p:ph type="body" idx="1"/>
          </p:nvPr>
        </p:nvSpPr>
        <p:spPr>
          <a:xfrm>
            <a:off x="381000" y="0"/>
            <a:ext cx="9372600" cy="6894195"/>
          </a:xfrm>
        </p:spPr>
        <p:txBody>
          <a:bodyPr/>
          <a:lstStyle/>
          <a:p>
            <a:r>
              <a:rPr lang="en-US" sz="1600" b="1" dirty="0">
                <a:latin typeface="Times New Roman" panose="02020603050405020304" pitchFamily="18" charset="0"/>
                <a:cs typeface="Times New Roman" panose="02020603050405020304" pitchFamily="18" charset="0"/>
              </a:rPr>
              <a:t>3. Training Process</a:t>
            </a:r>
          </a:p>
          <a:p>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Forward Propagation: </a:t>
            </a:r>
            <a:r>
              <a:rPr lang="en-US" sz="1600" dirty="0">
                <a:latin typeface="Times New Roman" panose="02020603050405020304" pitchFamily="18" charset="0"/>
                <a:cs typeface="Times New Roman" panose="02020603050405020304" pitchFamily="18" charset="0"/>
              </a:rPr>
              <a:t>During training, input data is passed forward through the network, and the weighted sums of inputs are computed at each neuron using activation functions to produce outputs.</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Error Calculation: </a:t>
            </a:r>
            <a:r>
              <a:rPr lang="en-US" sz="1600" dirty="0">
                <a:latin typeface="Times New Roman" panose="02020603050405020304" pitchFamily="18" charset="0"/>
                <a:cs typeface="Times New Roman" panose="02020603050405020304" pitchFamily="18" charset="0"/>
              </a:rPr>
              <a:t>The model's predicted outputs are compared with the actual target values, and the error or loss is computed using a suitable loss function such as Mean Squared Error (MSE) or Cross-Entropy Loss.</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Backward Propagation: </a:t>
            </a:r>
            <a:r>
              <a:rPr lang="en-US" sz="1600" dirty="0">
                <a:latin typeface="Times New Roman" panose="02020603050405020304" pitchFamily="18" charset="0"/>
                <a:cs typeface="Times New Roman" panose="02020603050405020304" pitchFamily="18" charset="0"/>
              </a:rPr>
              <a:t>Using the calculated error, the gradients of the loss function with respect to each parameter (weights and biases) are computed backward through the network, and the weights are updated accordingly to minimize the loss.</a:t>
            </a:r>
          </a:p>
          <a:p>
            <a:r>
              <a:rPr lang="en-US" sz="1600" b="1" dirty="0">
                <a:latin typeface="Times New Roman" panose="02020603050405020304" pitchFamily="18" charset="0"/>
                <a:cs typeface="Times New Roman" panose="02020603050405020304" pitchFamily="18" charset="0"/>
              </a:rPr>
              <a:t>4. Fine-tuning and Regularization</a:t>
            </a:r>
          </a:p>
          <a:p>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Dropout Regularization: </a:t>
            </a:r>
            <a:r>
              <a:rPr lang="en-US" sz="1600" dirty="0">
                <a:latin typeface="Times New Roman" panose="02020603050405020304" pitchFamily="18" charset="0"/>
                <a:cs typeface="Times New Roman" panose="02020603050405020304" pitchFamily="18" charset="0"/>
              </a:rPr>
              <a:t>We apply dropout regularization to randomly deactivate neurons during training, preventing overfitting and improving the generalization of the model.</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Learning Rate Adjustment: </a:t>
            </a:r>
            <a:r>
              <a:rPr lang="en-US" sz="1600" dirty="0">
                <a:latin typeface="Times New Roman" panose="02020603050405020304" pitchFamily="18" charset="0"/>
                <a:cs typeface="Times New Roman" panose="02020603050405020304" pitchFamily="18" charset="0"/>
              </a:rPr>
              <a:t>We employ techniques like learning rate scheduling or adaptive optimization algorithms such as Adam optimizer to fine-tune the learning rate during training, ensuring optimal convergence.</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Early Stopping: </a:t>
            </a:r>
            <a:r>
              <a:rPr lang="en-US" sz="1600" dirty="0">
                <a:latin typeface="Times New Roman" panose="02020603050405020304" pitchFamily="18" charset="0"/>
                <a:cs typeface="Times New Roman" panose="02020603050405020304" pitchFamily="18" charset="0"/>
              </a:rPr>
              <a:t>To prevent overfitting and optimize model performance, we monitor validation loss during training and stop the training process when validation loss starts to increase, indicating the onset of overfitting.</a:t>
            </a:r>
          </a:p>
          <a:p>
            <a:r>
              <a:rPr lang="en-US" sz="1600" b="1" dirty="0">
                <a:latin typeface="Times New Roman" panose="02020603050405020304" pitchFamily="18" charset="0"/>
                <a:cs typeface="Times New Roman" panose="02020603050405020304" pitchFamily="18" charset="0"/>
              </a:rPr>
              <a:t>5. Model Evaluation</a:t>
            </a:r>
          </a:p>
          <a:p>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Performance Metrics: </a:t>
            </a:r>
            <a:r>
              <a:rPr lang="en-US" sz="1600" dirty="0">
                <a:latin typeface="Times New Roman" panose="02020603050405020304" pitchFamily="18" charset="0"/>
                <a:cs typeface="Times New Roman" panose="02020603050405020304" pitchFamily="18" charset="0"/>
              </a:rPr>
              <a:t>We evaluate the model's performance using metrics such as accuracy, precision, recall, F1-score, and ROC-AUC to assess its predictive capabilities and generalization to unseen data.</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Cross-Validation: </a:t>
            </a:r>
            <a:r>
              <a:rPr lang="en-US" sz="1600" dirty="0">
                <a:latin typeface="Times New Roman" panose="02020603050405020304" pitchFamily="18" charset="0"/>
                <a:cs typeface="Times New Roman" panose="02020603050405020304" pitchFamily="18" charset="0"/>
              </a:rPr>
              <a:t>To ensure robustness and reliability of the model, we employ techniques like k-fold cross-validation to partition the dataset into multiple subsets for training and testing, reducing the risk of overfitting.</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Confusion Matrix: </a:t>
            </a:r>
            <a:r>
              <a:rPr lang="en-US" sz="1600" dirty="0">
                <a:latin typeface="Times New Roman" panose="02020603050405020304" pitchFamily="18" charset="0"/>
                <a:cs typeface="Times New Roman" panose="02020603050405020304" pitchFamily="18" charset="0"/>
              </a:rPr>
              <a:t>We visualize the model's performance using a confusion matrix to analyze the number of true positives, true negatives, false positives, and false negatives, providing insights into classification errors and model bias.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787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8D50A8A7-65EA-A916-FFD7-599B67EAA852}"/>
              </a:ext>
            </a:extLst>
          </p:cNvPr>
          <p:cNvSpPr txBox="1"/>
          <p:nvPr/>
        </p:nvSpPr>
        <p:spPr>
          <a:xfrm>
            <a:off x="457200" y="1695450"/>
            <a:ext cx="5486400" cy="4124325"/>
          </a:xfrm>
          <a:prstGeom prst="rect">
            <a:avLst/>
          </a:prstGeom>
          <a:noFill/>
        </p:spPr>
        <p:txBody>
          <a:bodyPr wrap="square" rtlCol="0">
            <a:spAutoFit/>
          </a:bodyPr>
          <a:lstStyle/>
          <a:p>
            <a:endParaRPr lang="en-IN" dirty="0"/>
          </a:p>
        </p:txBody>
      </p:sp>
      <p:pic>
        <p:nvPicPr>
          <p:cNvPr id="10" name="Picture 9">
            <a:extLst>
              <a:ext uri="{FF2B5EF4-FFF2-40B4-BE49-F238E27FC236}">
                <a16:creationId xmlns:a16="http://schemas.microsoft.com/office/drawing/2014/main" id="{E5754B3F-4B2F-AEFC-48BB-5E70B677A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66" y="1192892"/>
            <a:ext cx="5993870" cy="2657846"/>
          </a:xfrm>
          <a:prstGeom prst="rect">
            <a:avLst/>
          </a:prstGeom>
        </p:spPr>
      </p:pic>
      <p:pic>
        <p:nvPicPr>
          <p:cNvPr id="12" name="Picture 11">
            <a:extLst>
              <a:ext uri="{FF2B5EF4-FFF2-40B4-BE49-F238E27FC236}">
                <a16:creationId xmlns:a16="http://schemas.microsoft.com/office/drawing/2014/main" id="{36A0E43A-2DF2-C68B-4E35-7D491C2AC8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32310" y="2286000"/>
            <a:ext cx="3502290" cy="3076575"/>
          </a:xfrm>
          <a:prstGeom prst="rect">
            <a:avLst/>
          </a:prstGeom>
        </p:spPr>
      </p:pic>
      <p:pic>
        <p:nvPicPr>
          <p:cNvPr id="16" name="Picture 15">
            <a:extLst>
              <a:ext uri="{FF2B5EF4-FFF2-40B4-BE49-F238E27FC236}">
                <a16:creationId xmlns:a16="http://schemas.microsoft.com/office/drawing/2014/main" id="{680EB913-811D-E772-D28F-770B0300E4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774" y="3826354"/>
            <a:ext cx="6011114" cy="28578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2FF0-856A-49D9-6A7B-9D3D305EF65C}"/>
              </a:ext>
            </a:extLst>
          </p:cNvPr>
          <p:cNvSpPr>
            <a:spLocks noGrp="1"/>
          </p:cNvSpPr>
          <p:nvPr>
            <p:ph type="title"/>
          </p:nvPr>
        </p:nvSpPr>
        <p:spPr>
          <a:xfrm>
            <a:off x="228600" y="381000"/>
            <a:ext cx="10681335" cy="758190"/>
          </a:xfrm>
        </p:spPr>
        <p:txBody>
          <a:bodyPr/>
          <a:lstStyle/>
          <a:p>
            <a:r>
              <a:rPr lang="en-IN" b="1" i="0" dirty="0">
                <a:solidFill>
                  <a:srgbClr val="0D0D0D"/>
                </a:solidFill>
                <a:effectLst/>
                <a:latin typeface="Times New Roman" panose="02020603050405020304" pitchFamily="18" charset="0"/>
                <a:cs typeface="Times New Roman" panose="02020603050405020304" pitchFamily="18" charset="0"/>
              </a:rPr>
              <a:t>Evaluation: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7F1876D-A298-6944-A535-B41084D5BB2F}"/>
              </a:ext>
            </a:extLst>
          </p:cNvPr>
          <p:cNvSpPr txBox="1"/>
          <p:nvPr/>
        </p:nvSpPr>
        <p:spPr>
          <a:xfrm>
            <a:off x="838200" y="1828800"/>
            <a:ext cx="8610600" cy="4708981"/>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Accuracy: </a:t>
            </a:r>
            <a:r>
              <a:rPr lang="en-US" sz="2000" dirty="0">
                <a:latin typeface="Times New Roman" panose="02020603050405020304" pitchFamily="18" charset="0"/>
                <a:cs typeface="Times New Roman" panose="02020603050405020304" pitchFamily="18" charset="0"/>
              </a:rPr>
              <a:t>The accuracy of our model on the test dataset is approximately 80.07%. This indicates that our model correctly predicts the churn status for 80.07% of the customers in the test dataset.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Loss: </a:t>
            </a:r>
            <a:r>
              <a:rPr lang="en-US" sz="2000" dirty="0">
                <a:latin typeface="Times New Roman" panose="02020603050405020304" pitchFamily="18" charset="0"/>
                <a:cs typeface="Times New Roman" panose="02020603050405020304" pitchFamily="18" charset="0"/>
              </a:rPr>
              <a:t>The loss of our model on the test dataset is approximately 0.4163. Loss represents the error between the actual and predicted values. A lower loss indicates better performance, and our model achieves a relatively low loss, indicating effective learning and prediction capabilities.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Interpretation: </a:t>
            </a:r>
            <a:r>
              <a:rPr lang="en-US" sz="2000" dirty="0">
                <a:latin typeface="Times New Roman" panose="02020603050405020304" pitchFamily="18" charset="0"/>
                <a:cs typeface="Times New Roman" panose="02020603050405020304" pitchFamily="18" charset="0"/>
              </a:rPr>
              <a:t>With an accuracy of 80.07% and a low loss of 0.4163, our model demonstrates strong predictive performance and generalization to unseen data. This suggests that our model effectively captures the underlying patterns in the data and can accurately predict customer churn, providing valuable insights for businesses to optimize their retention strategies and mitigate churn risk.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7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2CB8815-EF99-C719-016D-C9B887986FA6}"/>
              </a:ext>
            </a:extLst>
          </p:cNvPr>
          <p:cNvSpPr txBox="1"/>
          <p:nvPr/>
        </p:nvSpPr>
        <p:spPr>
          <a:xfrm>
            <a:off x="755332" y="1676400"/>
            <a:ext cx="8464868"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project successfully leveraged Artificial Neural Networks (ANN) to predict customer churn, providing valuable insights for businesses to optimize their customer retention strategies.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Through comprehensive data preprocessing, exploratory data analysis (EDA), and feature engineering, we effectively prepared the dataset and extracted meaningful features for model training.</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trained ANN model demonstrated strong predictive performance, achieving an accuracy of approximately 80.07% on the test dataset and a low loss of 0.4163.</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these results, businesses can proactively identify at-risk customers and implement targeted retention initiatives, ultimately fostering long-term customer loyalty and driving sustainable growth.</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embracing advanced machine learning techniques, our project empowers businesses to stay ahead of the competition and maximize customer lifetime value, positioning them for success in today's dynamic market landscape.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60525" y="2955950"/>
            <a:ext cx="8650225" cy="2308324"/>
          </a:xfrm>
          <a:prstGeom prst="rect">
            <a:avLst/>
          </a:prstGeom>
          <a:noFill/>
        </p:spPr>
        <p:txBody>
          <a:bodyPr wrap="square" rtlCol="0">
            <a:spAutoFit/>
          </a:bodyPr>
          <a:lstStyle/>
          <a:p>
            <a:r>
              <a:rPr lang="en-US" sz="4800" b="0" i="0" dirty="0">
                <a:solidFill>
                  <a:srgbClr val="0D0D0D"/>
                </a:solidFill>
                <a:effectLst/>
                <a:latin typeface="Times New Roman" panose="02020603050405020304" pitchFamily="18" charset="0"/>
                <a:cs typeface="Times New Roman" panose="02020603050405020304" pitchFamily="18" charset="0"/>
              </a:rPr>
              <a:t>An Investigation into Customer Churn Prediction Through Artificial Neural Networks</a:t>
            </a:r>
            <a:endParaRPr lang="en-IN" sz="4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Key Features </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Evaluation</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7E49ABE-75DD-E3F4-8C02-C7283630DA14}"/>
              </a:ext>
            </a:extLst>
          </p:cNvPr>
          <p:cNvSpPr txBox="1"/>
          <p:nvPr/>
        </p:nvSpPr>
        <p:spPr>
          <a:xfrm>
            <a:off x="609600" y="2133600"/>
            <a:ext cx="7381875"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Increasing customer churn poses a significant challenge for businesses across industries. Understanding and predicting customer churn is crucial for maintaining customer loyalty and sustainable growth. In this project, we aim to leverage Artificial Neural Networks (ANN) to analyze customer churn patterns and develop predictive models that accurately forecast churn behavior. By identifying key factors contributing to customer churn, we strive to empower businesses with actionable insights to proactively mitigate churn and enhance customer retention strategies.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Our project focuses on leveraging Artificial Neural Networks (ANN) to predict customer churn. With increasing competition and evolving consumer preferences, businesses face the challenge of retaining customers. Our objective is to develop predictive models that analyze customer data and identify patterns indicative of potential churn. By harnessing the power of ANN, we aim to provide businesses with actionable insights to proactively address churn, optimize customer retention efforts, and foster long-term customer relationships.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319055C-7A8A-6BDC-E945-401CE02CA0AA}"/>
              </a:ext>
            </a:extLst>
          </p:cNvPr>
          <p:cNvSpPr txBox="1"/>
          <p:nvPr/>
        </p:nvSpPr>
        <p:spPr>
          <a:xfrm>
            <a:off x="533400" y="1905000"/>
            <a:ext cx="8305800" cy="5016758"/>
          </a:xfrm>
          <a:prstGeom prst="rect">
            <a:avLst/>
          </a:prstGeom>
          <a:noFill/>
        </p:spPr>
        <p:txBody>
          <a:bodyPr wrap="square" rtlCol="0">
            <a:spAutoFit/>
          </a:bodyPr>
          <a:lstStyle/>
          <a:p>
            <a:pPr marL="228600" indent="-228600">
              <a:buFont typeface="+mj-lt"/>
              <a:buAutoNum type="arabicPeriod"/>
            </a:pPr>
            <a:r>
              <a:rPr lang="en-US" sz="1600" b="1" dirty="0">
                <a:latin typeface="Times New Roman" panose="02020603050405020304" pitchFamily="18" charset="0"/>
                <a:cs typeface="Times New Roman" panose="02020603050405020304" pitchFamily="18" charset="0"/>
              </a:rPr>
              <a:t>Business Managers: </a:t>
            </a:r>
            <a:r>
              <a:rPr lang="en-US" sz="1600" dirty="0">
                <a:latin typeface="Times New Roman" panose="02020603050405020304" pitchFamily="18" charset="0"/>
                <a:cs typeface="Times New Roman" panose="02020603050405020304" pitchFamily="18" charset="0"/>
              </a:rPr>
              <a:t>They will use the predictive models and insights generated by your project to make strategic decisions aimed at reducing customer churn and improving customer retention strategies.</a:t>
            </a: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r>
              <a:rPr lang="en-US" sz="1600" b="1" dirty="0">
                <a:latin typeface="Times New Roman" panose="02020603050405020304" pitchFamily="18" charset="0"/>
                <a:cs typeface="Times New Roman" panose="02020603050405020304" pitchFamily="18" charset="0"/>
              </a:rPr>
              <a:t>Marketing Professionals: </a:t>
            </a:r>
            <a:r>
              <a:rPr lang="en-US" sz="1600" dirty="0">
                <a:latin typeface="Times New Roman" panose="02020603050405020304" pitchFamily="18" charset="0"/>
                <a:cs typeface="Times New Roman" panose="02020603050405020304" pitchFamily="18" charset="0"/>
              </a:rPr>
              <a:t>Marketing teams can leverage the insights from your project to tailor marketing campaigns and promotions to specific customer segments, ultimately driving customer engagement and loyalty.</a:t>
            </a: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r>
              <a:rPr lang="en-US" sz="1600" b="1" dirty="0">
                <a:latin typeface="Times New Roman" panose="02020603050405020304" pitchFamily="18" charset="0"/>
                <a:cs typeface="Times New Roman" panose="02020603050405020304" pitchFamily="18" charset="0"/>
              </a:rPr>
              <a:t>Customer Relationship Managers: </a:t>
            </a:r>
            <a:r>
              <a:rPr lang="en-US" sz="1600" dirty="0">
                <a:latin typeface="Times New Roman" panose="02020603050405020304" pitchFamily="18" charset="0"/>
                <a:cs typeface="Times New Roman" panose="02020603050405020304" pitchFamily="18" charset="0"/>
              </a:rPr>
              <a:t>They will utilize the predictions and insights to identify at-risk customers and implement targeted retention initiatives, such as personalized offers or proactive outreach.</a:t>
            </a: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r>
              <a:rPr lang="en-US" sz="1600" b="1" dirty="0">
                <a:latin typeface="Times New Roman" panose="02020603050405020304" pitchFamily="18" charset="0"/>
                <a:cs typeface="Times New Roman" panose="02020603050405020304" pitchFamily="18" charset="0"/>
              </a:rPr>
              <a:t>Data Analysts/Data Scientists: </a:t>
            </a:r>
            <a:r>
              <a:rPr lang="en-US" sz="1600" dirty="0">
                <a:latin typeface="Times New Roman" panose="02020603050405020304" pitchFamily="18" charset="0"/>
                <a:cs typeface="Times New Roman" panose="02020603050405020304" pitchFamily="18" charset="0"/>
              </a:rPr>
              <a:t>Professionals responsible for analyzing customer data and developing predictive models will utilize your project's methodologies and findings to enhance their analytical capabilities and inform future analyses.</a:t>
            </a: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r>
              <a:rPr lang="en-US" sz="1600" b="1" dirty="0">
                <a:latin typeface="Times New Roman" panose="02020603050405020304" pitchFamily="18" charset="0"/>
                <a:cs typeface="Times New Roman" panose="02020603050405020304" pitchFamily="18" charset="0"/>
              </a:rPr>
              <a:t>Executives and Stakeholders: </a:t>
            </a:r>
            <a:r>
              <a:rPr lang="en-US" sz="1600" dirty="0">
                <a:latin typeface="Times New Roman" panose="02020603050405020304" pitchFamily="18" charset="0"/>
                <a:cs typeface="Times New Roman" panose="02020603050405020304" pitchFamily="18" charset="0"/>
              </a:rPr>
              <a:t>Company executives and stakeholders will benefit from the project's insights by gaining a deeper understanding of customer behavior and the potential impact of churn on business performance, enabling informed decision-making and resource allocation.</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33569BF-F65F-D5AA-A2B8-D5FEFA81BDE8}"/>
              </a:ext>
            </a:extLst>
          </p:cNvPr>
          <p:cNvSpPr txBox="1"/>
          <p:nvPr/>
        </p:nvSpPr>
        <p:spPr>
          <a:xfrm>
            <a:off x="2886075" y="1750052"/>
            <a:ext cx="6467475" cy="5109091"/>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SOLUTION:</a:t>
            </a: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Utilize Artificial Neural Networks (ANN) for customer churn prediction analysis.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Perform comprehensive data preprocessing, exploratory data analysis (EDA), and feature engineering.</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Train and evaluate ANN models to accurately predict customer churn based on historical data.</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Provide actionable insights and recommendations to mitigate churn and improve customer retention strategies.</a:t>
            </a:r>
          </a:p>
          <a:p>
            <a:r>
              <a:rPr lang="en-US" sz="1600" b="1" dirty="0">
                <a:latin typeface="Times New Roman" panose="02020603050405020304" pitchFamily="18" charset="0"/>
                <a:cs typeface="Times New Roman" panose="02020603050405020304" pitchFamily="18" charset="0"/>
              </a:rPr>
              <a:t>VALUE PROPOSAL:</a:t>
            </a: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Predictive Accuracy: </a:t>
            </a:r>
            <a:r>
              <a:rPr lang="en-US" sz="1400" dirty="0">
                <a:latin typeface="Times New Roman" panose="02020603050405020304" pitchFamily="18" charset="0"/>
                <a:cs typeface="Times New Roman" panose="02020603050405020304" pitchFamily="18" charset="0"/>
              </a:rPr>
              <a:t>Leveraging advanced machine learning techniques like ANN ensures accurate prediction of customer churn, enabling proactive intervention strategies.</a:t>
            </a: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Data-Driven Insights: </a:t>
            </a:r>
            <a:r>
              <a:rPr lang="en-US" sz="1400" dirty="0">
                <a:latin typeface="Times New Roman" panose="02020603050405020304" pitchFamily="18" charset="0"/>
                <a:cs typeface="Times New Roman" panose="02020603050405020304" pitchFamily="18" charset="0"/>
              </a:rPr>
              <a:t>Through thorough data analysis and modeling, our solution delivers actionable insights into customer behavior and churn drivers, empowering businesses to make informed decisions.</a:t>
            </a: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Enhanced Customer Retention: </a:t>
            </a:r>
            <a:r>
              <a:rPr lang="en-US" sz="1400" dirty="0">
                <a:latin typeface="Times New Roman" panose="02020603050405020304" pitchFamily="18" charset="0"/>
                <a:cs typeface="Times New Roman" panose="02020603050405020304" pitchFamily="18" charset="0"/>
              </a:rPr>
              <a:t>By identifying at-risk customers and tailoring retention strategies, businesses can minimize churn and foster long-term customer relationships, leading to increased revenue and profitability.</a:t>
            </a: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Competitive Advantage: </a:t>
            </a:r>
            <a:r>
              <a:rPr lang="en-US" sz="1400" dirty="0">
                <a:latin typeface="Times New Roman" panose="02020603050405020304" pitchFamily="18" charset="0"/>
                <a:cs typeface="Times New Roman" panose="02020603050405020304" pitchFamily="18" charset="0"/>
              </a:rPr>
              <a:t>Our solution equips businesses with the tools and knowledge to stay ahead of the competition by optimizing customer retention efforts and maximizing customer lifetime value.</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29066" y="1999534"/>
            <a:ext cx="8534018"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Our solution goes beyond traditional churn prediction methods by leveraging state-of-the-art Artificial Neural Networks (ANN) technology. The wow factor lies in our ability to:</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Harness the power of ANN: </a:t>
            </a:r>
            <a:r>
              <a:rPr lang="en-US" dirty="0">
                <a:latin typeface="Times New Roman" panose="02020603050405020304" pitchFamily="18" charset="0"/>
                <a:cs typeface="Times New Roman" panose="02020603050405020304" pitchFamily="18" charset="0"/>
              </a:rPr>
              <a:t>By employing advanced deep learning techniques, we unlock the full potential of customer data to accurately forecast churn behavior.</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Uncover Hidden Patterns: </a:t>
            </a:r>
            <a:r>
              <a:rPr lang="en-US" dirty="0">
                <a:latin typeface="Times New Roman" panose="02020603050405020304" pitchFamily="18" charset="0"/>
                <a:cs typeface="Times New Roman" panose="02020603050405020304" pitchFamily="18" charset="0"/>
              </a:rPr>
              <a:t>Our sophisticated algorithms uncover intricate patterns and nuances in customer behavior, providing deep insights into churn drivers that may have previously gone unnoticed.</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Real-Time Adaptability: </a:t>
            </a:r>
            <a:r>
              <a:rPr lang="en-US" dirty="0">
                <a:latin typeface="Times New Roman" panose="02020603050405020304" pitchFamily="18" charset="0"/>
                <a:cs typeface="Times New Roman" panose="02020603050405020304" pitchFamily="18" charset="0"/>
              </a:rPr>
              <a:t>With the flexibility of ANN models, our solution continuously learns and adapts to evolving customer trends, ensuring real-time predictions and proactive intervention strategies.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Actionable Recommendations: </a:t>
            </a:r>
            <a:r>
              <a:rPr lang="en-US" dirty="0">
                <a:latin typeface="Times New Roman" panose="02020603050405020304" pitchFamily="18" charset="0"/>
                <a:cs typeface="Times New Roman" panose="02020603050405020304" pitchFamily="18" charset="0"/>
              </a:rPr>
              <a:t>We translate complex data into actionable recommendations, empowering businesses to implement targeted retention initiatives and maximize customer lifetime value.</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Transformative Impact: </a:t>
            </a:r>
            <a:r>
              <a:rPr lang="en-US" dirty="0">
                <a:latin typeface="Times New Roman" panose="02020603050405020304" pitchFamily="18" charset="0"/>
                <a:cs typeface="Times New Roman" panose="02020603050405020304" pitchFamily="18" charset="0"/>
              </a:rPr>
              <a:t>Through our innovative approach, businesses can transform their customer retention efforts, mitigate churn, and foster lasting customer loyalty, ultimately driving sustainable growth and success.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923E7B7F-C02A-B5DF-C499-4D6BCFE5CCAF}"/>
              </a:ext>
            </a:extLst>
          </p:cNvPr>
          <p:cNvSpPr txBox="1"/>
          <p:nvPr/>
        </p:nvSpPr>
        <p:spPr>
          <a:xfrm>
            <a:off x="423672" y="1049337"/>
            <a:ext cx="9829800" cy="590931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Artificial Neural Network Architecture</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Multi-layer Perceptron (MLP): </a:t>
            </a:r>
            <a:r>
              <a:rPr lang="en-US" dirty="0">
                <a:latin typeface="Times New Roman" panose="02020603050405020304" pitchFamily="18" charset="0"/>
                <a:cs typeface="Times New Roman" panose="02020603050405020304" pitchFamily="18" charset="0"/>
              </a:rPr>
              <a:t>Our neural network architecture consists of multiple layers of neurons, including input, hidden, and output layers. The MLP model is versatile and capable of learning complex patterns in the data.</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Activation Functions: </a:t>
            </a:r>
            <a:r>
              <a:rPr lang="en-US" dirty="0">
                <a:latin typeface="Times New Roman" panose="02020603050405020304" pitchFamily="18" charset="0"/>
                <a:cs typeface="Times New Roman" panose="02020603050405020304" pitchFamily="18" charset="0"/>
              </a:rPr>
              <a:t>We employ various activation functions such as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(Rectified Linear Unit) in hidden layers and Sigmoid or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in output layers to introduce non-linearity and enable the network to model complex relationships.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Backpropagation: </a:t>
            </a:r>
            <a:r>
              <a:rPr lang="en-US" dirty="0">
                <a:latin typeface="Times New Roman" panose="02020603050405020304" pitchFamily="18" charset="0"/>
                <a:cs typeface="Times New Roman" panose="02020603050405020304" pitchFamily="18" charset="0"/>
              </a:rPr>
              <a:t>Through backpropagation, our neural network iteratively adjusts the weights and biases to minimize the error between predicted and actual outcomes, enhancing the model's predictive accuracy.</a:t>
            </a:r>
          </a:p>
          <a:p>
            <a:r>
              <a:rPr lang="en-US" b="1" dirty="0">
                <a:latin typeface="Times New Roman" panose="02020603050405020304" pitchFamily="18" charset="0"/>
                <a:cs typeface="Times New Roman" panose="02020603050405020304" pitchFamily="18" charset="0"/>
              </a:rPr>
              <a:t>2. Data Preprocessing</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Handling Missing Values:</a:t>
            </a:r>
            <a:r>
              <a:rPr lang="en-US" dirty="0">
                <a:latin typeface="Times New Roman" panose="02020603050405020304" pitchFamily="18" charset="0"/>
                <a:cs typeface="Times New Roman" panose="02020603050405020304" pitchFamily="18" charset="0"/>
              </a:rPr>
              <a:t> We implement strategies such as mean imputation or deletion to address missing values in the dataset, ensuring data completeness before training the model.</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Feature Scaling: </a:t>
            </a:r>
            <a:r>
              <a:rPr lang="en-US" dirty="0">
                <a:latin typeface="Times New Roman" panose="02020603050405020304" pitchFamily="18" charset="0"/>
                <a:cs typeface="Times New Roman" panose="02020603050405020304" pitchFamily="18" charset="0"/>
              </a:rPr>
              <a:t>We scale numerical features to a similar range using techniques like Min-Max scaling or Standardization, preventing features with larger scales from dominating the learning process.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Encoding Categorical Variables: </a:t>
            </a:r>
            <a:r>
              <a:rPr lang="en-US" dirty="0">
                <a:latin typeface="Times New Roman" panose="02020603050405020304" pitchFamily="18" charset="0"/>
                <a:cs typeface="Times New Roman" panose="02020603050405020304" pitchFamily="18" charset="0"/>
              </a:rPr>
              <a:t>Categorical variables are encoded using techniques like one-hot encoding or label encoding to transform them into numerical representations suitable for input into the neural network.</a:t>
            </a:r>
            <a:endParaRPr lang="en-IN"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TotalTime>
  <Words>1593</Words>
  <Application>Microsoft Office PowerPoint</Application>
  <PresentationFormat>Widescreen</PresentationFormat>
  <Paragraphs>108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An Investigation into Customer Churn Prediction Through Artificial Neural Networks </vt:lpstr>
      <vt:lpstr>PROJECT TITLE</vt:lpstr>
      <vt:lpstr>AGENDA</vt:lpstr>
      <vt:lpstr>PROBLEM STATEMENT</vt:lpstr>
      <vt:lpstr>PROJECT OVERVIEW</vt:lpstr>
      <vt:lpstr>WHO ARE THE END USERS?</vt:lpstr>
      <vt:lpstr>OUR SOLUTION AND ITS VALUE PROPOSITION</vt:lpstr>
      <vt:lpstr>THE "WOW" IN OUR SOLUTION</vt:lpstr>
      <vt:lpstr>PowerPoint Presentation</vt:lpstr>
      <vt:lpstr>PowerPoint Presentation</vt:lpstr>
      <vt:lpstr>RESULTS</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SARATH REDDY</cp:lastModifiedBy>
  <cp:revision>4</cp:revision>
  <dcterms:created xsi:type="dcterms:W3CDTF">2024-03-29T15:07:22Z</dcterms:created>
  <dcterms:modified xsi:type="dcterms:W3CDTF">2024-03-31T11:32:52Z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