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mfortaa" panose="020B0604020202020204" charset="0"/>
      <p:regular r:id="rId8"/>
      <p:bold r:id="rId9"/>
    </p:embeddedFont>
    <p:embeddedFont>
      <p:font typeface="Impact" panose="020B0806030902050204" pitchFamily="34" charset="0"/>
      <p:regular r:id="rId10"/>
    </p:embeddedFont>
    <p:embeddedFont>
      <p:font typeface="Lexend" panose="020B0604020202020204" charset="0"/>
      <p:regular r:id="rId11"/>
      <p:bold r:id="rId12"/>
    </p:embeddedFont>
    <p:embeddedFont>
      <p:font typeface="Lexend Black" panose="020B0604020202020204" charset="0"/>
      <p:bold r:id="rId13"/>
    </p:embeddedFont>
    <p:embeddedFont>
      <p:font typeface="Lexend ExtraBold" panose="020B0604020202020204" charset="0"/>
      <p:bold r:id="rId14"/>
    </p:embeddedFont>
    <p:embeddedFont>
      <p:font typeface="Lobster" panose="020F0502020204030204" pitchFamily="2" charset="0"/>
      <p:regular r:id="rId15"/>
    </p:embeddedFont>
    <p:embeddedFont>
      <p:font typeface="Roboto" panose="020F05020202040302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a633cbc0b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a633cbc0b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b073e10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b073e10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aa0d36ad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aa0d36ad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aa0d36ad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aa0d36ad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49300" y="157576"/>
            <a:ext cx="8570700" cy="7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latin typeface="Lexend Black"/>
                <a:ea typeface="Lexend Black"/>
                <a:cs typeface="Lexend Black"/>
                <a:sym typeface="Lexend Black"/>
              </a:rPr>
              <a:t>     Customer Segmentation Analysis</a:t>
            </a:r>
            <a:endParaRPr sz="3000" dirty="0"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88550" y="768800"/>
            <a:ext cx="4576800" cy="4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mfortaa"/>
                <a:ea typeface="Comfortaa"/>
                <a:cs typeface="Comfortaa"/>
                <a:sym typeface="Comfortaa"/>
              </a:rPr>
              <a:t>This  dashboard  empowers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mfortaa"/>
                <a:ea typeface="Comfortaa"/>
                <a:cs typeface="Comfortaa"/>
                <a:sym typeface="Comfortaa"/>
              </a:rPr>
              <a:t>Stakeholders   to  gain real-time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mfortaa"/>
                <a:ea typeface="Comfortaa"/>
                <a:cs typeface="Comfortaa"/>
                <a:sym typeface="Comfortaa"/>
              </a:rPr>
              <a:t> Insight   into  sales  trends,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mfortaa"/>
                <a:ea typeface="Comfortaa"/>
                <a:cs typeface="Comfortaa"/>
                <a:sym typeface="Comfortaa"/>
              </a:rPr>
              <a:t>identify areas of improvement,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mfortaa"/>
                <a:ea typeface="Comfortaa"/>
                <a:cs typeface="Comfortaa"/>
                <a:sym typeface="Comfortaa"/>
              </a:rPr>
              <a:t>and make  informed decisions.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obster"/>
                <a:ea typeface="Lobster"/>
                <a:cs typeface="Lobster"/>
                <a:sym typeface="Lobster"/>
              </a:rPr>
              <a:t>                                     </a:t>
            </a:r>
            <a:r>
              <a:rPr lang="en-GB" sz="1800" b="1">
                <a:latin typeface="Lobster"/>
                <a:ea typeface="Lobster"/>
                <a:cs typeface="Lobster"/>
                <a:sym typeface="Lobster"/>
              </a:rPr>
              <a:t>Tables</a:t>
            </a:r>
            <a:r>
              <a:rPr lang="en-GB" sz="1600">
                <a:latin typeface="Lobster"/>
                <a:ea typeface="Lobster"/>
                <a:cs typeface="Lobster"/>
                <a:sym typeface="Lobster"/>
              </a:rPr>
              <a:t>           </a:t>
            </a:r>
            <a:endParaRPr sz="1600"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obster"/>
                <a:ea typeface="Lobster"/>
                <a:cs typeface="Lobster"/>
                <a:sym typeface="Lobster"/>
              </a:rPr>
              <a:t>                                   1. Order</a:t>
            </a:r>
            <a:endParaRPr sz="1600"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obster"/>
                <a:ea typeface="Lobster"/>
                <a:cs typeface="Lobster"/>
                <a:sym typeface="Lobster"/>
              </a:rPr>
              <a:t>                                   2.People</a:t>
            </a:r>
            <a:endParaRPr sz="1600"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obster"/>
                <a:ea typeface="Lobster"/>
                <a:cs typeface="Lobster"/>
                <a:sym typeface="Lobster"/>
              </a:rPr>
              <a:t>                                   3.Return </a:t>
            </a:r>
            <a:endParaRPr sz="1600"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obster"/>
                <a:ea typeface="Lobster"/>
                <a:cs typeface="Lobster"/>
                <a:sym typeface="Lobster"/>
              </a:rPr>
              <a:t>                                   4.Dimdate</a:t>
            </a:r>
            <a:endParaRPr sz="1600"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obster"/>
                <a:ea typeface="Lobster"/>
                <a:cs typeface="Lobster"/>
                <a:sym typeface="Lobster"/>
              </a:rPr>
              <a:t>                                  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3" descr="Corporate business 1080P, 2K, 4K, 5K HD wallpapers free download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725" y="1149676"/>
            <a:ext cx="4262399" cy="303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6550" y="331200"/>
            <a:ext cx="92322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44">
                <a:solidFill>
                  <a:schemeClr val="lt1"/>
                </a:solidFill>
                <a:latin typeface="Lexend Black"/>
                <a:ea typeface="Lexend Black"/>
                <a:cs typeface="Lexend Black"/>
                <a:sym typeface="Lexend Black"/>
              </a:rPr>
              <a:t>              Data Preparation: Foundations for Insight</a:t>
            </a:r>
            <a:endParaRPr sz="2244">
              <a:solidFill>
                <a:schemeClr val="lt1"/>
              </a:solidFill>
              <a:latin typeface="Lexend Black"/>
              <a:ea typeface="Lexend Black"/>
              <a:cs typeface="Lexend Black"/>
              <a:sym typeface="Lexend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44">
              <a:solidFill>
                <a:schemeClr val="lt1"/>
              </a:solidFill>
              <a:latin typeface="Lexend Black"/>
              <a:ea typeface="Lexend Black"/>
              <a:cs typeface="Lexend Black"/>
              <a:sym typeface="Lexend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44">
              <a:solidFill>
                <a:schemeClr val="lt1"/>
              </a:solidFill>
              <a:latin typeface="Lexend Black"/>
              <a:ea typeface="Lexend Black"/>
              <a:cs typeface="Lexend Black"/>
              <a:sym typeface="Lexend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exend Black"/>
              <a:ea typeface="Lexend Black"/>
              <a:cs typeface="Lexend Black"/>
              <a:sym typeface="Lexend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exend Black"/>
              <a:ea typeface="Lexend Black"/>
              <a:cs typeface="Lexend Black"/>
              <a:sym typeface="Lexend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70300" y="1267900"/>
            <a:ext cx="4159800" cy="4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Data Source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Data is sourced from multiple sources, including our internal database, API integrations, and Excel spreadsheets.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Transformation and cleaning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Power Query efficiently cleanses and transforms raw data, addressing missing values, inconsistencies, and data type conversions.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t="3340" r="65450" b="-3340"/>
          <a:stretch/>
        </p:blipFill>
        <p:spPr>
          <a:xfrm>
            <a:off x="4572000" y="987425"/>
            <a:ext cx="2153100" cy="29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r="61186"/>
          <a:stretch/>
        </p:blipFill>
        <p:spPr>
          <a:xfrm>
            <a:off x="6780425" y="987413"/>
            <a:ext cx="2153099" cy="2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13825" y="3463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11">
                <a:solidFill>
                  <a:schemeClr val="lt1"/>
                </a:solidFill>
                <a:latin typeface="Lexend Black"/>
                <a:ea typeface="Lexend Black"/>
                <a:cs typeface="Lexend Black"/>
                <a:sym typeface="Lexend Black"/>
              </a:rPr>
              <a:t>       Data Modeling: Building the Analytical Framework</a:t>
            </a:r>
            <a:endParaRPr sz="2011">
              <a:solidFill>
                <a:schemeClr val="lt1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925" y="896050"/>
            <a:ext cx="3229500" cy="356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13825" y="1135275"/>
            <a:ext cx="5037000" cy="47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1.TotalSales = SUM(Orders[Sales])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2.Average Order value per customer = DIVIDE(SUM(Orders[Sales]),DISTINCTCOUNT(Orders[Customer ID]))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Average Order value per Order= DIVIDE(SUM(Orders[Sales]),DISTINCTCOUNT(Orders[Order ID])) 4.TotalReturns Orders=CALCULATE(COUNTROWS(Returns),KEEPFILTERS(RELATEDTABLE(Orders)))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5. Prev day sales= salesCALCULATE(SUM(Orders[Sales]),PREVIOUS DAY(DimDate[Date].[Date]))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6.quantity MTD = 7.TOTALMTD(SUM('Orders'[Quantity]),DimDate[Date].[Date]) quantity QTD = 8.TOTALQTD(SUM('Orders'[Quantity]),DimDate[Date].[Date]) 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9.Sameperiod_lastyear = CALCULATE(SUM('company order'[Sales]),SAMEPERIODLASTYEAR(DimDate[date].[Date]))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10.Prev_YearSales = CALCULATE(SUM('company order'[Sales]),PREVIOUS YEAR(DimDate[date].[Date]))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exend Black"/>
                <a:ea typeface="Lexend Black"/>
                <a:cs typeface="Lexend Black"/>
                <a:sym typeface="Lexend Black"/>
              </a:rPr>
              <a:t>Visualization Design: Communicating Insights Effectively</a:t>
            </a:r>
            <a:endParaRPr sz="2000">
              <a:solidFill>
                <a:schemeClr val="lt1"/>
              </a:solidFill>
              <a:latin typeface="Lexend Black"/>
              <a:ea typeface="Lexend Black"/>
              <a:cs typeface="Lexend Black"/>
              <a:sym typeface="Lexend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Lexend Black"/>
              <a:ea typeface="Lexend Black"/>
              <a:cs typeface="Lexend Black"/>
              <a:sym typeface="Lexend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chemeClr val="lt1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4830325" y="1097975"/>
            <a:ext cx="38385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Visualization 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Line charts reveal sales trends over time, bar charts compare product performance, and maps visualize geographic distribution.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Interactive features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Slicers allow for filtering data, drill-throughs provide granular detail, and tooltips offer context-sensitive information.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t="-5545" b="-30047"/>
          <a:stretch/>
        </p:blipFill>
        <p:spPr>
          <a:xfrm>
            <a:off x="293950" y="1296075"/>
            <a:ext cx="1674625" cy="17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788" y="3340650"/>
            <a:ext cx="1303475" cy="94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5713" y="3514450"/>
            <a:ext cx="2207475" cy="12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2275" y="1424063"/>
            <a:ext cx="1774350" cy="118596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391763" y="972125"/>
            <a:ext cx="15768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Donut Chart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807700" y="1034975"/>
            <a:ext cx="13485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Slicer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91788" y="2959950"/>
            <a:ext cx="13035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Card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611050" y="3016300"/>
            <a:ext cx="15768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Bar Chart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8">
                <a:solidFill>
                  <a:schemeClr val="lt1"/>
                </a:solidFill>
                <a:latin typeface="Lexend Black"/>
                <a:ea typeface="Lexend Black"/>
                <a:cs typeface="Lexend Black"/>
                <a:sym typeface="Lexend Black"/>
              </a:rPr>
              <a:t>Insights and Value Addition: Actionable Knowledge</a:t>
            </a:r>
            <a:endParaRPr sz="2088">
              <a:solidFill>
                <a:schemeClr val="lt1"/>
              </a:solidFill>
              <a:latin typeface="Lexend Black"/>
              <a:ea typeface="Lexend Black"/>
              <a:cs typeface="Lexend Black"/>
              <a:sym typeface="Lexend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88">
              <a:solidFill>
                <a:schemeClr val="lt1"/>
              </a:solidFill>
              <a:latin typeface="Lexend Black"/>
              <a:ea typeface="Lexend Black"/>
              <a:cs typeface="Lexend Black"/>
              <a:sym typeface="Lexend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88">
              <a:solidFill>
                <a:schemeClr val="lt1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474825" y="1164625"/>
            <a:ext cx="3659700" cy="3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Actionable insights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The dashboard identified a  decline in sales in the Central region has the less profit value(-3.63k)compared to other regions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Future enhancement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Integrating customer feedback data and incorporating advanced predictive analytics will further enhance the dashboard's value.</a:t>
            </a:r>
            <a:endParaRPr sz="16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t="189" b="199"/>
          <a:stretch/>
        </p:blipFill>
        <p:spPr>
          <a:xfrm>
            <a:off x="4286925" y="1170200"/>
            <a:ext cx="4704674" cy="265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On-screen Show (16:9)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Lexend ExtraBold</vt:lpstr>
      <vt:lpstr>Arial</vt:lpstr>
      <vt:lpstr>Comfortaa</vt:lpstr>
      <vt:lpstr>Lexend</vt:lpstr>
      <vt:lpstr>Roboto</vt:lpstr>
      <vt:lpstr>Lobster</vt:lpstr>
      <vt:lpstr>Lexend Black</vt:lpstr>
      <vt:lpstr>Impact</vt:lpstr>
      <vt:lpstr>Geometric</vt:lpstr>
      <vt:lpstr>     Customer Segmentation Analysis</vt:lpstr>
      <vt:lpstr>              Data Preparation: Foundations for Insight         </vt:lpstr>
      <vt:lpstr>       Data Modeling: Building the Analytical Framework</vt:lpstr>
      <vt:lpstr>Visualization Design: Communicating Insights Effectively  </vt:lpstr>
      <vt:lpstr>Insights and Value Addition: Actionable Knowledge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SARATH CHANDRA SIMMA</dc:creator>
  <cp:lastModifiedBy>SARATH CHANDRA SIMMA</cp:lastModifiedBy>
  <cp:revision>1</cp:revision>
  <dcterms:modified xsi:type="dcterms:W3CDTF">2024-12-05T13:23:37Z</dcterms:modified>
</cp:coreProperties>
</file>