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74" r:id="rId6"/>
    <p:sldId id="264" r:id="rId7"/>
    <p:sldId id="267" r:id="rId8"/>
    <p:sldId id="265" r:id="rId9"/>
    <p:sldId id="271" r:id="rId10"/>
    <p:sldId id="268" r:id="rId11"/>
    <p:sldId id="266" r:id="rId12"/>
    <p:sldId id="269" r:id="rId13"/>
    <p:sldId id="277" r:id="rId14"/>
    <p:sldId id="280" r:id="rId15"/>
    <p:sldId id="275" r:id="rId16"/>
    <p:sldId id="273" r:id="rId17"/>
    <p:sldId id="261" r:id="rId18"/>
    <p:sldId id="270" r:id="rId19"/>
    <p:sldId id="278" r:id="rId20"/>
    <p:sldId id="279" r:id="rId21"/>
    <p:sldId id="26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817B64-02A0-432F-83A0-B6D8B3926E0D}" type="datetimeFigureOut">
              <a:rPr lang="en-IN"/>
              <a:pPr>
                <a:defRPr/>
              </a:pPr>
              <a:t>29-11-2015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85B38C-1B91-4FC5-808B-73857B4A915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8898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CCA018-3C08-447A-808C-BD0B72CBFACE}" type="slidenum">
              <a:rPr lang="en-IN" altLang="en-US"/>
              <a:pPr eaLnBrk="1" hangingPunct="1"/>
              <a:t>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6353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8141F-EEB0-42B7-9344-D4127AD026F0}" type="datetime1">
              <a:rPr lang="en-US"/>
              <a:pPr>
                <a:defRPr/>
              </a:pPr>
              <a:t>11/29/2015</a:t>
            </a:fld>
            <a:endParaRPr lang="en-IN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CD3969-D2AC-4E43-A027-0616D200C80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8564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7C075-57A8-41B4-AA95-DFDFB2C695FA}" type="datetime1">
              <a:rPr lang="en-US"/>
              <a:pPr>
                <a:defRPr/>
              </a:pPr>
              <a:t>11/29/2015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ACFF3-2BD3-492C-8F75-97CAFDC2350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65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6304-930B-4774-B440-64EFF00D5D4C}" type="datetime1">
              <a:rPr lang="en-US"/>
              <a:pPr>
                <a:defRPr/>
              </a:pPr>
              <a:t>11/29/2015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BFE95-6CF5-4EBD-A261-02802851A40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8166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06404-BE11-4C21-971B-D19E4B85E0C2}" type="datetime1">
              <a:rPr lang="en-US"/>
              <a:pPr>
                <a:defRPr/>
              </a:pPr>
              <a:t>11/29/2015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F0199-A222-463B-ACE1-89783B5DEA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15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491CF-3672-45C4-B0BD-0C25B0CE5B07}" type="datetime1">
              <a:rPr lang="en-US"/>
              <a:pPr>
                <a:defRPr/>
              </a:pPr>
              <a:t>11/29/2015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72174-8620-4D8E-BD3B-8CCF27A494B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314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40B2E-F49B-454E-865A-290374DA5353}" type="datetime1">
              <a:rPr lang="en-US"/>
              <a:pPr>
                <a:defRPr/>
              </a:pPr>
              <a:t>11/29/2015</a:t>
            </a:fld>
            <a:endParaRPr lang="en-I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29711-9C50-4308-8D93-01170C66C1E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5581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0AE8408-FDB0-4CF9-B055-5042859B2180}" type="datetime1">
              <a:rPr lang="en-US"/>
              <a:pPr>
                <a:defRPr/>
              </a:pPr>
              <a:t>11/29/2015</a:t>
            </a:fld>
            <a:endParaRPr lang="en-IN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3CD3BC-6486-4FB4-BE8E-51C230EC4E8B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1A2AC-C7CF-4D59-A59F-59B8D85E62A3}" type="datetime1">
              <a:rPr lang="en-US"/>
              <a:pPr>
                <a:defRPr/>
              </a:pPr>
              <a:t>11/29/2015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C6332-33D0-4233-B5B7-EF00E3F7A87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9510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C5D0C-3C1E-4F82-A2D2-57D1CFBE1ED0}" type="datetime1">
              <a:rPr lang="en-US"/>
              <a:pPr>
                <a:defRPr/>
              </a:pPr>
              <a:t>11/29/2015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0B8CB-DE80-44A8-9CAB-59BFCC18FBB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3295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583E9-7EC8-42B8-A54F-B21D1E73E53B}" type="datetime1">
              <a:rPr lang="en-US"/>
              <a:pPr>
                <a:defRPr/>
              </a:pPr>
              <a:t>11/29/2015</a:t>
            </a:fld>
            <a:endParaRPr lang="en-I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EF10C-FF58-44F5-BAF2-4645855DDAE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4765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2DFB2-BCDE-4BD8-B32D-FB529D5CF23B}" type="datetime1">
              <a:rPr lang="en-US"/>
              <a:pPr>
                <a:defRPr/>
              </a:pPr>
              <a:t>11/29/2015</a:t>
            </a:fld>
            <a:endParaRPr lang="en-I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E04F4-4114-4C10-B5D4-EEF9A33DBE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8943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54FB0A8-6129-4632-B43A-C9A2F663620E}" type="datetime1">
              <a:rPr lang="en-US"/>
              <a:pPr>
                <a:defRPr/>
              </a:pPr>
              <a:t>11/29/2015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fld id="{ECEB15C6-6893-4F31-A7F7-A255D51B1E65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9" r:id="rId1"/>
    <p:sldLayoutId id="2147484321" r:id="rId2"/>
    <p:sldLayoutId id="2147484322" r:id="rId3"/>
    <p:sldLayoutId id="2147484323" r:id="rId4"/>
    <p:sldLayoutId id="2147484330" r:id="rId5"/>
    <p:sldLayoutId id="2147484331" r:id="rId6"/>
    <p:sldLayoutId id="2147484324" r:id="rId7"/>
    <p:sldLayoutId id="2147484325" r:id="rId8"/>
    <p:sldLayoutId id="2147484326" r:id="rId9"/>
    <p:sldLayoutId id="2147484327" r:id="rId10"/>
    <p:sldLayoutId id="21474843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714375" y="7143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and Structure Based Clustering of XML Documents</a:t>
            </a:r>
            <a:endParaRPr lang="en-I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406F6B-7517-490C-A280-EF4EA4A09261}" type="slidenum">
              <a:rPr lang="en-IN" altLang="en-US">
                <a:solidFill>
                  <a:schemeClr val="bg1"/>
                </a:solidFill>
              </a:rPr>
              <a:pPr eaLnBrk="1" hangingPunct="1"/>
              <a:t>1</a:t>
            </a:fld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14313" y="4149725"/>
            <a:ext cx="385762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Ying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Zhu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Dr.Xiaolin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4071938" y="4087813"/>
            <a:ext cx="4929187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Venkata Sarath Kumar Galimelu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algn="just" eaLnBrk="1" hangingPunct="1"/>
            <a:endParaRPr lang="en-IN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611188" y="2080717"/>
            <a:ext cx="1482725" cy="158750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XML Doc.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33191" y="2399507"/>
            <a:ext cx="1338263" cy="7731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14344" name="Documents"/>
          <p:cNvSpPr>
            <a:spLocks noEditPoints="1" noChangeArrowheads="1"/>
          </p:cNvSpPr>
          <p:nvPr/>
        </p:nvSpPr>
        <p:spPr bwMode="auto">
          <a:xfrm>
            <a:off x="3643313" y="1928813"/>
            <a:ext cx="1576387" cy="1714500"/>
          </a:xfrm>
          <a:custGeom>
            <a:avLst/>
            <a:gdLst>
              <a:gd name="T0" fmla="*/ 0 w 21600"/>
              <a:gd name="T1" fmla="*/ 17641094 h 21600"/>
              <a:gd name="T2" fmla="*/ 18471315 w 21600"/>
              <a:gd name="T3" fmla="*/ 0 h 21600"/>
              <a:gd name="T4" fmla="*/ 115328400 w 21600"/>
              <a:gd name="T5" fmla="*/ 118623794 h 21600"/>
              <a:gd name="T6" fmla="*/ 106279136 w 21600"/>
              <a:gd name="T7" fmla="*/ 127356076 h 21600"/>
              <a:gd name="T8" fmla="*/ 97235272 w 21600"/>
              <a:gd name="T9" fmla="*/ 136264888 h 21600"/>
              <a:gd name="T10" fmla="*/ 106279136 w 21600"/>
              <a:gd name="T11" fmla="*/ 8996998 h 21600"/>
              <a:gd name="T12" fmla="*/ 97235272 w 21600"/>
              <a:gd name="T13" fmla="*/ 17641094 h 21600"/>
              <a:gd name="T14" fmla="*/ 8761647 w 21600"/>
              <a:gd name="T15" fmla="*/ 8996998 h 21600"/>
              <a:gd name="T16" fmla="*/ 115046110 w 21600"/>
              <a:gd name="T17" fmla="*/ 0 h 21600"/>
              <a:gd name="T18" fmla="*/ 57523091 w 21600"/>
              <a:gd name="T19" fmla="*/ 0 h 21600"/>
              <a:gd name="T20" fmla="*/ 0 w 21600"/>
              <a:gd name="T21" fmla="*/ 68044219 h 21600"/>
              <a:gd name="T22" fmla="*/ 115046110 w 21600"/>
              <a:gd name="T23" fmla="*/ 6804421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LNP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File</a:t>
            </a:r>
          </a:p>
        </p:txBody>
      </p:sp>
      <p:grpSp>
        <p:nvGrpSpPr>
          <p:cNvPr id="14345" name="Group 6"/>
          <p:cNvGrpSpPr>
            <a:grpSpLocks/>
          </p:cNvGrpSpPr>
          <p:nvPr/>
        </p:nvGrpSpPr>
        <p:grpSpPr bwMode="auto">
          <a:xfrm>
            <a:off x="5364163" y="2132013"/>
            <a:ext cx="3168650" cy="1368425"/>
            <a:chOff x="5364088" y="2420888"/>
            <a:chExt cx="3168352" cy="1368152"/>
          </a:xfrm>
        </p:grpSpPr>
        <p:sp>
          <p:nvSpPr>
            <p:cNvPr id="8" name="Rounded Rectangle 7"/>
            <p:cNvSpPr/>
            <p:nvPr/>
          </p:nvSpPr>
          <p:spPr>
            <a:xfrm>
              <a:off x="6732384" y="2420888"/>
              <a:ext cx="1800056" cy="136815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Document</a:t>
              </a:r>
            </a:p>
            <a:p>
              <a:pPr algn="ctr">
                <a:defRPr/>
              </a:pPr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Structure Similarity Matrix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364088" y="2708168"/>
              <a:ext cx="1338136" cy="77295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/>
            </a:p>
          </p:txBody>
        </p:sp>
      </p:grpSp>
      <p:sp>
        <p:nvSpPr>
          <p:cNvPr id="14346" name="TextBox 9"/>
          <p:cNvSpPr txBox="1">
            <a:spLocks noChangeArrowheads="1"/>
          </p:cNvSpPr>
          <p:nvPr/>
        </p:nvSpPr>
        <p:spPr bwMode="auto">
          <a:xfrm>
            <a:off x="1908175" y="3916363"/>
            <a:ext cx="5545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5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Evaluate Document Structural Similarity Value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1188" y="765175"/>
            <a:ext cx="1728787" cy="950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a.xml</a:t>
            </a:r>
          </a:p>
          <a:p>
            <a:pPr algn="ctr">
              <a:defRPr/>
            </a:pPr>
            <a:r>
              <a:rPr lang="en-IN" dirty="0"/>
              <a:t>b.xml</a:t>
            </a:r>
          </a:p>
          <a:p>
            <a:pPr algn="ctr">
              <a:defRPr/>
            </a:pPr>
            <a:r>
              <a:rPr lang="en-IN" dirty="0"/>
              <a:t>c.xml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63938" y="733425"/>
            <a:ext cx="1728787" cy="950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a.s.xml.txt</a:t>
            </a:r>
          </a:p>
          <a:p>
            <a:pPr algn="ctr">
              <a:defRPr/>
            </a:pPr>
            <a:r>
              <a:rPr lang="en-IN" dirty="0"/>
              <a:t>b.s.xml.txt</a:t>
            </a:r>
          </a:p>
          <a:p>
            <a:pPr algn="ctr">
              <a:defRPr/>
            </a:pPr>
            <a:r>
              <a:rPr lang="en-IN" dirty="0"/>
              <a:t>c.s.xml.txt</a:t>
            </a:r>
          </a:p>
        </p:txBody>
      </p:sp>
      <p:pic>
        <p:nvPicPr>
          <p:cNvPr id="14349" name="Picture 13" descr="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5638"/>
            <a:ext cx="91440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TextBox 9"/>
          <p:cNvSpPr txBox="1">
            <a:spLocks noChangeArrowheads="1"/>
          </p:cNvSpPr>
          <p:nvPr/>
        </p:nvSpPr>
        <p:spPr bwMode="auto">
          <a:xfrm>
            <a:off x="1181100" y="6357938"/>
            <a:ext cx="696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6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Cluster formation based on structure similarities only</a:t>
            </a:r>
          </a:p>
        </p:txBody>
      </p:sp>
      <p:sp>
        <p:nvSpPr>
          <p:cNvPr id="14351" name="Slide Number Placeholder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5A1779-0CD9-420D-96A4-60658C1A61AA}" type="slidenum">
              <a:rPr lang="en-IN" altLang="en-US">
                <a:solidFill>
                  <a:srgbClr val="FFFFFF"/>
                </a:solidFill>
              </a:rPr>
              <a:pPr eaLnBrk="1" hangingPunct="1"/>
              <a:t>10</a:t>
            </a:fld>
            <a:endParaRPr lang="en-IN" altLang="en-US">
              <a:solidFill>
                <a:srgbClr val="FFFFFF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881813" y="693738"/>
          <a:ext cx="1501776" cy="1219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75444"/>
                <a:gridCol w="375444"/>
                <a:gridCol w="375444"/>
                <a:gridCol w="375444"/>
              </a:tblGrid>
              <a:tr h="30480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536" marR="91536" marT="45730" marB="45730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</a:t>
                      </a:r>
                      <a:endParaRPr lang="en-IN" sz="1400" dirty="0"/>
                    </a:p>
                  </a:txBody>
                  <a:tcPr marL="91536" marR="91536" marT="45730" marB="45730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</a:t>
                      </a:r>
                      <a:endParaRPr lang="en-IN" sz="1400" dirty="0"/>
                    </a:p>
                  </a:txBody>
                  <a:tcPr marL="91536" marR="91536" marT="45730" marB="45730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</a:t>
                      </a:r>
                      <a:endParaRPr lang="en-IN" sz="1400" dirty="0"/>
                    </a:p>
                  </a:txBody>
                  <a:tcPr marL="91536" marR="91536" marT="45730" marB="4573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</a:t>
                      </a:r>
                      <a:endParaRPr lang="en-IN" sz="1400" dirty="0"/>
                    </a:p>
                  </a:txBody>
                  <a:tcPr marL="91536" marR="91536" marT="45730" marB="4573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536" marR="91536" marT="45730" marB="4573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1536" marR="91536" marT="45730" marB="4573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1536" marR="91536" marT="45730" marB="4573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</a:t>
                      </a:r>
                      <a:endParaRPr lang="en-IN" sz="1400" dirty="0"/>
                    </a:p>
                  </a:txBody>
                  <a:tcPr marL="91536" marR="91536" marT="45730" marB="4573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1536" marR="91536" marT="45730" marB="4573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536" marR="91536" marT="45730" marB="4573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536" marR="91536" marT="45730" marB="4573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</a:t>
                      </a:r>
                      <a:endParaRPr lang="en-IN" sz="1400" dirty="0"/>
                    </a:p>
                  </a:txBody>
                  <a:tcPr marL="91536" marR="91536" marT="45730" marB="4573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1536" marR="91536" marT="45730" marB="45730"/>
                </a:tc>
                <a:tc>
                  <a:txBody>
                    <a:bodyPr/>
                    <a:lstStyle/>
                    <a:p>
                      <a:endParaRPr lang="en-IN" sz="1400" baseline="0" dirty="0"/>
                    </a:p>
                  </a:txBody>
                  <a:tcPr marL="91536" marR="91536" marT="45730" marB="4573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536" marR="91536" marT="45730" marB="4573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58175" cy="939800"/>
          </a:xfrm>
        </p:spPr>
        <p:txBody>
          <a:bodyPr/>
          <a:lstStyle/>
          <a:p>
            <a:pPr eaLnBrk="1" hangingPunct="1"/>
            <a:r>
              <a:rPr lang="en-I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APPROACH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Combine the similarity value evaluated from the content and the structure based approach to find the combined Document Similarity Value (DSV).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DSV=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α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*DSSV+(1-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α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)*DCSV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Here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coefficient of data significance and is given by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Here,</a:t>
            </a:r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S(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DSSV between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XML documents</a:t>
            </a:r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C(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DCSV between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XML documents and </a:t>
            </a:r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n = total number of XML documents.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Values are stored in Document Similarity Matrix.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622597-3D23-4DFE-A7F9-DB77D81C4B4E}" type="slidenum">
              <a:rPr lang="en-IN" altLang="en-US">
                <a:solidFill>
                  <a:srgbClr val="FFFFFF"/>
                </a:solidFill>
              </a:rPr>
              <a:pPr eaLnBrk="1" hangingPunct="1"/>
              <a:t>11</a:t>
            </a:fld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9752" y="3429000"/>
            <a:ext cx="4876463" cy="1024768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  <a:latin typeface="Arial" charset="0"/>
                <a:cs typeface="Arial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6" descr="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7500"/>
            <a:ext cx="91440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50"/>
          <p:cNvSpPr txBox="1">
            <a:spLocks noChangeArrowheads="1"/>
          </p:cNvSpPr>
          <p:nvPr/>
        </p:nvSpPr>
        <p:spPr bwMode="auto">
          <a:xfrm>
            <a:off x="1079500" y="6130925"/>
            <a:ext cx="717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8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Cluster formation by combining content and structure similarities</a:t>
            </a:r>
          </a:p>
        </p:txBody>
      </p:sp>
      <p:sp>
        <p:nvSpPr>
          <p:cNvPr id="16388" name="Slide Number Placeholder 3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F33B42-0C72-4549-ABBE-D3EF1F7541D7}" type="slidenum">
              <a:rPr lang="en-IN" altLang="en-US">
                <a:solidFill>
                  <a:srgbClr val="FFFFFF"/>
                </a:solidFill>
              </a:rPr>
              <a:pPr eaLnBrk="1" hangingPunct="1"/>
              <a:t>12</a:t>
            </a:fld>
            <a:endParaRPr lang="en-IN" altLang="en-US">
              <a:solidFill>
                <a:srgbClr val="FFFFFF"/>
              </a:solidFill>
            </a:endParaRPr>
          </a:p>
        </p:txBody>
      </p:sp>
      <p:grpSp>
        <p:nvGrpSpPr>
          <p:cNvPr id="16389" name="Group 54"/>
          <p:cNvGrpSpPr>
            <a:grpSpLocks/>
          </p:cNvGrpSpPr>
          <p:nvPr/>
        </p:nvGrpSpPr>
        <p:grpSpPr bwMode="auto">
          <a:xfrm>
            <a:off x="412750" y="776288"/>
            <a:ext cx="8315325" cy="2663825"/>
            <a:chOff x="685799" y="1144113"/>
            <a:chExt cx="7991473" cy="3639007"/>
          </a:xfrm>
        </p:grpSpPr>
        <p:sp>
          <p:nvSpPr>
            <p:cNvPr id="35" name="Right Arrow 34"/>
            <p:cNvSpPr/>
            <p:nvPr/>
          </p:nvSpPr>
          <p:spPr>
            <a:xfrm>
              <a:off x="4428863" y="2786630"/>
              <a:ext cx="432015" cy="48347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grpSp>
          <p:nvGrpSpPr>
            <p:cNvPr id="16397" name="Group 26"/>
            <p:cNvGrpSpPr>
              <a:grpSpLocks/>
            </p:cNvGrpSpPr>
            <p:nvPr/>
          </p:nvGrpSpPr>
          <p:grpSpPr bwMode="auto">
            <a:xfrm>
              <a:off x="685799" y="1144113"/>
              <a:ext cx="7991473" cy="3639007"/>
              <a:chOff x="684213" y="1144113"/>
              <a:chExt cx="7991473" cy="3639007"/>
            </a:xfrm>
          </p:grpSpPr>
          <p:grpSp>
            <p:nvGrpSpPr>
              <p:cNvPr id="16398" name="Group 48"/>
              <p:cNvGrpSpPr>
                <a:grpSpLocks/>
              </p:cNvGrpSpPr>
              <p:nvPr/>
            </p:nvGrpSpPr>
            <p:grpSpPr bwMode="auto">
              <a:xfrm>
                <a:off x="684213" y="1144113"/>
                <a:ext cx="7991473" cy="3639007"/>
                <a:chOff x="611560" y="2060848"/>
                <a:chExt cx="7992888" cy="3639272"/>
              </a:xfrm>
            </p:grpSpPr>
            <p:sp>
              <p:nvSpPr>
                <p:cNvPr id="40" name="Flowchart: Multidocument 39"/>
                <p:cNvSpPr/>
                <p:nvPr/>
              </p:nvSpPr>
              <p:spPr>
                <a:xfrm>
                  <a:off x="7452362" y="3069346"/>
                  <a:ext cx="1152086" cy="759085"/>
                </a:xfrm>
                <a:prstGeom prst="flowChartMultidocument">
                  <a:avLst/>
                </a:prstGeom>
              </p:spPr>
              <p:style>
                <a:lnRef idx="1">
                  <a:schemeClr val="dk1"/>
                </a:lnRef>
                <a:fillRef idx="1002">
                  <a:schemeClr val="lt2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IN" sz="16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Cluster 2</a:t>
                  </a:r>
                </a:p>
              </p:txBody>
            </p:sp>
            <p:grpSp>
              <p:nvGrpSpPr>
                <p:cNvPr id="16403" name="Group 47"/>
                <p:cNvGrpSpPr>
                  <a:grpSpLocks/>
                </p:cNvGrpSpPr>
                <p:nvPr/>
              </p:nvGrpSpPr>
              <p:grpSpPr bwMode="auto">
                <a:xfrm>
                  <a:off x="611560" y="2060848"/>
                  <a:ext cx="7992888" cy="3639272"/>
                  <a:chOff x="611560" y="2060848"/>
                  <a:chExt cx="7992888" cy="3639272"/>
                </a:xfrm>
              </p:grpSpPr>
              <p:sp>
                <p:nvSpPr>
                  <p:cNvPr id="44" name="Flowchart: Multidocument 43"/>
                  <p:cNvSpPr/>
                  <p:nvPr/>
                </p:nvSpPr>
                <p:spPr>
                  <a:xfrm>
                    <a:off x="7452362" y="4004106"/>
                    <a:ext cx="1152086" cy="759085"/>
                  </a:xfrm>
                  <a:prstGeom prst="flowChartMultidocument">
                    <a:avLst/>
                  </a:prstGeom>
                </p:spPr>
                <p:style>
                  <a:lnRef idx="1">
                    <a:schemeClr val="dk1"/>
                  </a:lnRef>
                  <a:fillRef idx="1002">
                    <a:schemeClr val="lt2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IN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rPr>
                      <a:t>Cluster 3</a:t>
                    </a:r>
                    <a:endParaRPr lang="en-IN" sz="16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5" name="Flowchart: Multidocument 44"/>
                  <p:cNvSpPr/>
                  <p:nvPr/>
                </p:nvSpPr>
                <p:spPr>
                  <a:xfrm>
                    <a:off x="7452362" y="4941035"/>
                    <a:ext cx="1152086" cy="759085"/>
                  </a:xfrm>
                  <a:prstGeom prst="flowChartMultidocument">
                    <a:avLst/>
                  </a:prstGeom>
                </p:spPr>
                <p:style>
                  <a:lnRef idx="1">
                    <a:schemeClr val="dk1"/>
                  </a:lnRef>
                  <a:fillRef idx="1002">
                    <a:schemeClr val="lt2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IN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rPr>
                      <a:t>Cluster 4</a:t>
                    </a:r>
                  </a:p>
                </p:txBody>
              </p:sp>
              <p:grpSp>
                <p:nvGrpSpPr>
                  <p:cNvPr id="16406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611560" y="2060848"/>
                    <a:ext cx="7992888" cy="3578943"/>
                    <a:chOff x="611560" y="2060848"/>
                    <a:chExt cx="7992888" cy="3578943"/>
                  </a:xfrm>
                </p:grpSpPr>
                <p:sp>
                  <p:nvSpPr>
                    <p:cNvPr id="53" name="Rounded Rectangle 52"/>
                    <p:cNvSpPr/>
                    <p:nvPr/>
                  </p:nvSpPr>
                  <p:spPr>
                    <a:xfrm>
                      <a:off x="611560" y="4508614"/>
                      <a:ext cx="1368023" cy="1131067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IN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IN" sz="1600" b="1" dirty="0">
                          <a:latin typeface="Times New Roman" pitchFamily="18" charset="0"/>
                          <a:cs typeface="Times New Roman" pitchFamily="18" charset="0"/>
                        </a:rPr>
                        <a:t>Structure Similarity Matrix</a:t>
                      </a:r>
                    </a:p>
                    <a:p>
                      <a:pPr algn="ctr">
                        <a:defRPr/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grpSp>
                  <p:nvGrpSpPr>
                    <p:cNvPr id="16410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234" y="2060848"/>
                      <a:ext cx="7964214" cy="2928020"/>
                      <a:chOff x="640234" y="2060848"/>
                      <a:chExt cx="7964214" cy="2928020"/>
                    </a:xfrm>
                  </p:grpSpPr>
                  <p:sp>
                    <p:nvSpPr>
                      <p:cNvPr id="55" name="Rounded Rectangle 54"/>
                      <p:cNvSpPr/>
                      <p:nvPr/>
                    </p:nvSpPr>
                    <p:spPr>
                      <a:xfrm>
                        <a:off x="640260" y="2106176"/>
                        <a:ext cx="1368023" cy="1202298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IN" sz="1600" b="1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  <a:p>
                        <a:pPr algn="ctr">
                          <a:defRPr/>
                        </a:pPr>
                        <a:r>
                          <a:rPr lang="en-IN" sz="1600" b="1" dirty="0">
                            <a:latin typeface="Times New Roman" pitchFamily="18" charset="0"/>
                            <a:cs typeface="Times New Roman" pitchFamily="18" charset="0"/>
                          </a:rPr>
                          <a:t>Content Similarity Matrix</a:t>
                        </a:r>
                      </a:p>
                      <a:p>
                        <a:pPr algn="ctr">
                          <a:defRPr/>
                        </a:pPr>
                        <a:endParaRPr lang="en-IN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grpSp>
                    <p:nvGrpSpPr>
                      <p:cNvPr id="16414" name="Group 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59691" y="2060848"/>
                        <a:ext cx="6644757" cy="2928020"/>
                        <a:chOff x="1959691" y="2060848"/>
                        <a:chExt cx="6644757" cy="2928020"/>
                      </a:xfrm>
                    </p:grpSpPr>
                    <p:sp>
                      <p:nvSpPr>
                        <p:cNvPr id="58" name="Flowchart: Multidocument 57"/>
                        <p:cNvSpPr/>
                        <p:nvPr/>
                      </p:nvSpPr>
                      <p:spPr>
                        <a:xfrm>
                          <a:off x="7452362" y="2060848"/>
                          <a:ext cx="1152086" cy="759085"/>
                        </a:xfrm>
                        <a:prstGeom prst="flowChartMultidocument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1002">
                          <a:schemeClr val="lt2"/>
                        </a:fillRef>
                        <a:effectRef idx="2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IN" sz="1600" b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Cluster1</a:t>
                          </a:r>
                        </a:p>
                      </p:txBody>
                    </p:sp>
                    <p:grpSp>
                      <p:nvGrpSpPr>
                        <p:cNvPr id="16416" name="Group 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59691" y="2988472"/>
                          <a:ext cx="5653982" cy="2000396"/>
                          <a:chOff x="1959691" y="2988472"/>
                          <a:chExt cx="5653982" cy="2000396"/>
                        </a:xfrm>
                      </p:grpSpPr>
                      <p:grpSp>
                        <p:nvGrpSpPr>
                          <p:cNvPr id="16417" name="Group 4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959691" y="3187571"/>
                            <a:ext cx="2344302" cy="1371056"/>
                            <a:chOff x="1959691" y="3187571"/>
                            <a:chExt cx="2344302" cy="1371056"/>
                          </a:xfrm>
                        </p:grpSpPr>
                        <p:sp>
                          <p:nvSpPr>
                            <p:cNvPr id="65" name="Rounded Rectangle 64"/>
                            <p:cNvSpPr/>
                            <p:nvPr/>
                          </p:nvSpPr>
                          <p:spPr>
                            <a:xfrm>
                              <a:off x="2720994" y="3358120"/>
                              <a:ext cx="1583270" cy="1200139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1">
                              <a:schemeClr val="accent4"/>
                            </a:lnRef>
                            <a:fillRef idx="2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r>
                                <a:rPr lang="en-IN" sz="1600" dirty="0">
                                  <a:latin typeface="Times New Roman" pitchFamily="18" charset="0"/>
                                  <a:cs typeface="Times New Roman" pitchFamily="18" charset="0"/>
                                </a:rPr>
                                <a:t>Document Similarity Matrix</a:t>
                              </a:r>
                            </a:p>
                          </p:txBody>
                        </p:sp>
                        <p:sp>
                          <p:nvSpPr>
                            <p:cNvPr id="66" name="Right Arrow 65"/>
                            <p:cNvSpPr/>
                            <p:nvPr/>
                          </p:nvSpPr>
                          <p:spPr>
                            <a:xfrm rot="2592071">
                              <a:off x="1960449" y="3187597"/>
                              <a:ext cx="816349" cy="548265"/>
                            </a:xfrm>
                            <a:prstGeom prst="rightArrow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2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en-IN"/>
                            </a:p>
                          </p:txBody>
                        </p:sp>
                      </p:grpSp>
                      <p:sp>
                        <p:nvSpPr>
                          <p:cNvPr id="61" name="Right Arrow 60"/>
                          <p:cNvSpPr/>
                          <p:nvPr/>
                        </p:nvSpPr>
                        <p:spPr>
                          <a:xfrm rot="20363572" flipV="1">
                            <a:off x="6675185" y="3487631"/>
                            <a:ext cx="782866" cy="300035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2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>
                              <a:defRPr/>
                            </a:pPr>
                            <a:endParaRPr lang="en-IN"/>
                          </a:p>
                        </p:txBody>
                      </p:sp>
                      <p:sp>
                        <p:nvSpPr>
                          <p:cNvPr id="62" name="Right Arrow 61"/>
                          <p:cNvSpPr/>
                          <p:nvPr/>
                        </p:nvSpPr>
                        <p:spPr>
                          <a:xfrm rot="1328053">
                            <a:off x="6640107" y="4081226"/>
                            <a:ext cx="854615" cy="328096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2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>
                              <a:defRPr/>
                            </a:pPr>
                            <a:endParaRPr lang="en-IN"/>
                          </a:p>
                        </p:txBody>
                      </p:sp>
                      <p:sp>
                        <p:nvSpPr>
                          <p:cNvPr id="63" name="Right Arrow 62"/>
                          <p:cNvSpPr/>
                          <p:nvPr/>
                        </p:nvSpPr>
                        <p:spPr>
                          <a:xfrm rot="18950200" flipV="1">
                            <a:off x="6394565" y="2989013"/>
                            <a:ext cx="1219740" cy="269815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2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>
                              <a:defRPr/>
                            </a:pPr>
                            <a:endParaRPr lang="en-IN"/>
                          </a:p>
                        </p:txBody>
                      </p:sp>
                      <p:sp>
                        <p:nvSpPr>
                          <p:cNvPr id="64" name="Right Arrow 63"/>
                          <p:cNvSpPr/>
                          <p:nvPr/>
                        </p:nvSpPr>
                        <p:spPr>
                          <a:xfrm rot="2680141">
                            <a:off x="6295710" y="4651076"/>
                            <a:ext cx="1297868" cy="336730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2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>
                              <a:defRPr/>
                            </a:pPr>
                            <a:endParaRPr lang="en-IN"/>
                          </a:p>
                        </p:txBody>
                      </p:sp>
                    </p:grpSp>
                  </p:grpSp>
                </p:grpSp>
              </p:grpSp>
            </p:grpSp>
          </p:grpSp>
          <p:sp>
            <p:nvSpPr>
              <p:cNvPr id="38" name="Oval 37"/>
              <p:cNvSpPr/>
              <p:nvPr/>
            </p:nvSpPr>
            <p:spPr>
              <a:xfrm>
                <a:off x="4857697" y="2357115"/>
                <a:ext cx="1873126" cy="127559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Clustering Algorithm</a:t>
                </a:r>
              </a:p>
            </p:txBody>
          </p:sp>
        </p:grpSp>
      </p:grpSp>
      <p:sp>
        <p:nvSpPr>
          <p:cNvPr id="67" name="Right Arrow 66"/>
          <p:cNvSpPr/>
          <p:nvPr/>
        </p:nvSpPr>
        <p:spPr bwMode="auto">
          <a:xfrm rot="19522653">
            <a:off x="1845816" y="2422510"/>
            <a:ext cx="790575" cy="40322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6393" name="TextBox 50"/>
          <p:cNvSpPr txBox="1">
            <a:spLocks noChangeArrowheads="1"/>
          </p:cNvSpPr>
          <p:nvPr/>
        </p:nvSpPr>
        <p:spPr bwMode="auto">
          <a:xfrm>
            <a:off x="2000250" y="3573463"/>
            <a:ext cx="5187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7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Clustering on the combined similarity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E97891-B8E9-4850-BBF0-16AB36C663D8}" type="slidenum">
              <a:rPr lang="en-IN" altLang="en-US">
                <a:solidFill>
                  <a:srgbClr val="FFFFFF"/>
                </a:solidFill>
              </a:rPr>
              <a:pPr eaLnBrk="1" hangingPunct="1"/>
              <a:t>13</a:t>
            </a:fld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272" y="1278052"/>
            <a:ext cx="8064896" cy="5601470"/>
          </a:xfrm>
          <a:prstGeom prst="rect">
            <a:avLst/>
          </a:prstGeom>
          <a:blipFill rotWithShape="1">
            <a:blip r:embed="rId2" cstate="print"/>
            <a:stretch>
              <a:fillRect l="-1587" t="-1088" b="-1741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  <a:latin typeface="Arial" charset="0"/>
                <a:cs typeface="Arial" charset="0"/>
              </a:rPr>
              <a:t> 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476250"/>
            <a:ext cx="84137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36045" y="4221088"/>
            <a:ext cx="3272499" cy="809517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  <a:latin typeface="Arial" charset="0"/>
                <a:cs typeface="Arial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E97891-B8E9-4850-BBF0-16AB36C663D8}" type="slidenum">
              <a:rPr lang="en-IN" altLang="en-US">
                <a:solidFill>
                  <a:srgbClr val="FFFFFF"/>
                </a:solidFill>
              </a:rPr>
              <a:pPr eaLnBrk="1" hangingPunct="1"/>
              <a:t>14</a:t>
            </a:fld>
            <a:endParaRPr lang="en-IN" altLang="en-US">
              <a:solidFill>
                <a:srgbClr val="FFFFFF"/>
              </a:solidFill>
            </a:endParaRP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476250"/>
            <a:ext cx="84137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95288" y="1125538"/>
            <a:ext cx="8229600" cy="4908550"/>
          </a:xfrm>
          <a:prstGeom prst="rect">
            <a:avLst/>
          </a:prstGeom>
        </p:spPr>
        <p:txBody>
          <a:bodyPr/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I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7688" y="1277938"/>
            <a:ext cx="8229600" cy="4908550"/>
          </a:xfrm>
          <a:prstGeom prst="rect">
            <a:avLst/>
          </a:prstGeom>
        </p:spPr>
        <p:txBody>
          <a:bodyPr/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is defined as the rate of correct matches in the  generated solution</a:t>
            </a:r>
          </a:p>
          <a:p>
            <a:pPr eaLnBrk="1" hangingPunct="1"/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is defined as the rate of correct 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macthes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0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7313" y="1412875"/>
          <a:ext cx="5856285" cy="12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257"/>
                <a:gridCol w="1171257"/>
                <a:gridCol w="1171257"/>
                <a:gridCol w="1171257"/>
                <a:gridCol w="1171257"/>
              </a:tblGrid>
              <a:tr h="303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 smtClean="0">
                          <a:latin typeface="Times New Roman"/>
                          <a:ea typeface="Times New Roman"/>
                          <a:cs typeface="Mangal"/>
                        </a:rPr>
                        <a:t>C</a:t>
                      </a:r>
                      <a:r>
                        <a:rPr lang="en-US" sz="1400" u="none" dirty="0" smtClean="0">
                          <a:latin typeface="Times New Roman"/>
                          <a:ea typeface="Times New Roman"/>
                          <a:cs typeface="Mangal"/>
                        </a:rPr>
                        <a:t>lusters</a:t>
                      </a:r>
                      <a:endParaRPr lang="en-US" sz="1100" u="none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No. of Docs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Recall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Precision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F-measure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303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Actors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10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9/10=0.9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9/9=1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0.947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303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Bib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10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8/10=0.8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8/8=1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0.889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303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Club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10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10/10=1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10/10=1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466" name="Rectangle 1"/>
          <p:cNvSpPr>
            <a:spLocks noChangeArrowheads="1"/>
          </p:cNvSpPr>
          <p:nvPr/>
        </p:nvSpPr>
        <p:spPr bwMode="auto">
          <a:xfrm>
            <a:off x="1014413" y="2781300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</a:t>
            </a:r>
            <a:r>
              <a:rPr lang="en-US" alt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sz="1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of Clustering on the basis of Document Content Similarity Values (DCSV)</a:t>
            </a:r>
            <a:endParaRPr lang="en-US" altLang="en-US" sz="1400">
              <a:ea typeface="Calibri" panose="020F0502020204030204" pitchFamily="34" charset="0"/>
              <a:cs typeface="Mangal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7313" y="3284538"/>
          <a:ext cx="5927725" cy="126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545"/>
                <a:gridCol w="1185545"/>
                <a:gridCol w="1185545"/>
                <a:gridCol w="1185545"/>
                <a:gridCol w="1185545"/>
              </a:tblGrid>
              <a:tr h="3171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 smtClean="0">
                          <a:latin typeface="Times New Roman"/>
                          <a:ea typeface="Times New Roman"/>
                          <a:cs typeface="Mangal"/>
                        </a:rPr>
                        <a:t>C</a:t>
                      </a:r>
                      <a:r>
                        <a:rPr lang="en-US" sz="1400" u="none" dirty="0" smtClean="0">
                          <a:latin typeface="Times New Roman"/>
                          <a:ea typeface="Times New Roman"/>
                          <a:cs typeface="Mangal"/>
                        </a:rPr>
                        <a:t>lusters</a:t>
                      </a:r>
                      <a:endParaRPr lang="en-US" sz="1100" u="none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No. of Docs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Recall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Precision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F-measure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3171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Actors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9/10=0.9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9/9=1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0.947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3171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Bib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10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10/10=1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10/10=1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3171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Club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10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10/10=1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10/10=1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499" name="Rectangle 1"/>
          <p:cNvSpPr>
            <a:spLocks noChangeArrowheads="1"/>
          </p:cNvSpPr>
          <p:nvPr/>
        </p:nvSpPr>
        <p:spPr bwMode="auto">
          <a:xfrm>
            <a:off x="992188" y="4724400"/>
            <a:ext cx="675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2</a:t>
            </a:r>
            <a:r>
              <a:rPr lang="en-US" alt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sz="1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of Clustering on the basis of Document Structure Similarity Values (DSSV)</a:t>
            </a:r>
            <a:endParaRPr lang="en-US" altLang="en-US" sz="1400">
              <a:ea typeface="Calibri" panose="020F0502020204030204" pitchFamily="34" charset="0"/>
              <a:cs typeface="Mangal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57313" y="5214938"/>
          <a:ext cx="60007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  <a:gridCol w="1200150"/>
                <a:gridCol w="1200150"/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 smtClean="0">
                          <a:latin typeface="Times New Roman"/>
                          <a:ea typeface="Times New Roman"/>
                          <a:cs typeface="Mangal"/>
                        </a:rPr>
                        <a:t>C</a:t>
                      </a:r>
                      <a:r>
                        <a:rPr lang="en-US" sz="1400" u="none" dirty="0" smtClean="0">
                          <a:latin typeface="Times New Roman"/>
                          <a:ea typeface="Times New Roman"/>
                          <a:cs typeface="Mangal"/>
                        </a:rPr>
                        <a:t>lusters</a:t>
                      </a:r>
                      <a:endParaRPr lang="en-US" sz="1100" u="none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No. of Docs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Recall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Precision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F-measure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Actors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Mangal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Mangal"/>
                        </a:rPr>
                        <a:t>Bib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Mangal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Mangal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Mangal"/>
                        </a:rPr>
                        <a:t>Club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10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Mangal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Mangal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532" name="Rectangle 1"/>
          <p:cNvSpPr>
            <a:spLocks noChangeArrowheads="1"/>
          </p:cNvSpPr>
          <p:nvPr/>
        </p:nvSpPr>
        <p:spPr bwMode="auto">
          <a:xfrm>
            <a:off x="142875" y="6429375"/>
            <a:ext cx="8461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en-US" sz="1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Table 3</a:t>
            </a:r>
            <a:r>
              <a:rPr lang="en-US" alt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sz="1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on the basis of Document Similarity Value (DSV)</a:t>
            </a:r>
          </a:p>
        </p:txBody>
      </p:sp>
      <p:sp>
        <p:nvSpPr>
          <p:cNvPr id="18533" name="Title 1"/>
          <p:cNvSpPr>
            <a:spLocks noGrp="1"/>
          </p:cNvSpPr>
          <p:nvPr>
            <p:ph type="title"/>
          </p:nvPr>
        </p:nvSpPr>
        <p:spPr>
          <a:xfrm>
            <a:off x="365125" y="404813"/>
            <a:ext cx="8229600" cy="1008062"/>
          </a:xfrm>
        </p:spPr>
        <p:txBody>
          <a:bodyPr/>
          <a:lstStyle/>
          <a:p>
            <a:pPr eaLnBrk="1" hangingPunct="1"/>
            <a:r>
              <a:rPr lang="en-I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CONCLUSIONS</a:t>
            </a:r>
          </a:p>
        </p:txBody>
      </p:sp>
      <p:sp>
        <p:nvSpPr>
          <p:cNvPr id="18534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00E614-E126-4A7C-8D1B-FFE08C87D4C3}" type="slidenum">
              <a:rPr lang="en-IN" altLang="en-US">
                <a:solidFill>
                  <a:srgbClr val="FFFFFF"/>
                </a:solidFill>
              </a:rPr>
              <a:pPr eaLnBrk="1" hangingPunct="1"/>
              <a:t>15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4908550"/>
          </a:xfrm>
        </p:spPr>
        <p:txBody>
          <a:bodyPr/>
          <a:lstStyle/>
          <a:p>
            <a:pPr eaLnBrk="1" hangingPunct="1"/>
            <a:r>
              <a:rPr lang="en-I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Combined approach shows higher Precision, Recall and F-Measure values when compared with the results of clustering based on only structure or only content.</a:t>
            </a:r>
          </a:p>
          <a:p>
            <a:pPr eaLnBrk="1" hangingPunct="1"/>
            <a:r>
              <a:rPr lang="en-I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l-GR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similarity matrices gives true weightage to the content and structure nature of the dataset. </a:t>
            </a:r>
            <a:endParaRPr lang="en-I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can thus be used to efficiently and accurately cluster  the XML Documents.</a:t>
            </a: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C2A41E-980E-49A4-9076-81429A43B46A}" type="slidenum">
              <a:rPr lang="en-IN" altLang="en-US">
                <a:solidFill>
                  <a:srgbClr val="FFFFFF"/>
                </a:solidFill>
              </a:rPr>
              <a:pPr eaLnBrk="1" hangingPunct="1"/>
              <a:t>16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647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507365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[1] Bray, T., Paoli, J.,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Sperberg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-McQueen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C., Maler, E. &amp;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Yergeau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F. (2004), `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eXtensible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Markup Language (XML) 1.0 (third edition) w3c recommendation'.</a:t>
            </a:r>
          </a:p>
          <a:p>
            <a:pPr marL="365760" indent="-256032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[2] Han, J. &amp;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Kamber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M. Data Mining: Concepts and Techniques, San Diego, USA: Morgan Kaufman Publisher, 2001. </a:t>
            </a:r>
          </a:p>
          <a:p>
            <a:pPr marL="365760" indent="-256032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[3] Lee, L. M., Yang, L. H., Hsu, W. &amp; Yang, X. (2002),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Xclust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Clustering xml schemas for effective integration,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`11th ACM International Conference on Information and Knowledge Management (CIKM'02)', Virginia.</a:t>
            </a:r>
          </a:p>
          <a:p>
            <a:pPr marL="365760" indent="-256032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[4] Salton, G. &amp; McGill, M. J. (1983), `Introduction to modern information retrieval',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McGraw-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Hill.</a:t>
            </a:r>
          </a:p>
          <a:p>
            <a:pPr marL="365760" indent="-256032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[5]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Shen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Y. &amp; Wang, B. (2003), Clustering schema less XML document,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`11th international conference on Cooperative Information System'.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IN" sz="1200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430196-C7DC-484D-9541-4C92028CD046}" type="slidenum">
              <a:rPr lang="en-IN" altLang="en-US">
                <a:solidFill>
                  <a:srgbClr val="FFFFFF"/>
                </a:solidFill>
              </a:rPr>
              <a:pPr eaLnBrk="1" hangingPunct="1"/>
              <a:t>17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rtlCol="0">
            <a:normAutofit/>
          </a:bodyPr>
          <a:lstStyle/>
          <a:p>
            <a:pPr marL="360000" indent="-256032" algn="ctr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60000" indent="-256032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[6] Nayak, R. and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S. XCLS: A Fast and Effective Clustering Algorithm for Heterogeneous XML Documents. In Proceedings of the Pacific-Asia Conference on Knowledge Discovery and Data Mining (PAKDD’06) (The Singapore, April 9-12, 2006). 2006, pp. 292-302. </a:t>
            </a:r>
          </a:p>
          <a:p>
            <a:pPr marL="360000" indent="-256032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[7] Yongming G, Dehua, C. &amp; JIajin, L., An Extended Vector Space Model for XML Information Retrieval. IEEE Second International Workshop on Knowledge Discovery and Data Mining (Moscow, 2009). </a:t>
            </a:r>
          </a:p>
          <a:p>
            <a:pPr marL="360000" indent="-256032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[8] Kutty S., Nayak R., Li Y., XML Documents Clustering using Tensor space Model- A preliminary Study. IEEE International Conference on Data Mining Workshops (Sydney, 2010). </a:t>
            </a:r>
          </a:p>
          <a:p>
            <a:pPr marL="360000" indent="-256032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[9] L. Denoyer and P. Gallinari, “Report on the XML mining track at INEX 2005 and INEX 2006: categorization and clustering of XML documents,” SIGIR Forum, vol. 41, no. 1, pp. 79–90, 2007. </a:t>
            </a:r>
          </a:p>
          <a:p>
            <a:pPr marL="360000" indent="-256032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[10] Datasets: http://www.cs.wisc.edu/niagara/data.html. </a:t>
            </a:r>
          </a:p>
          <a:p>
            <a:pPr marL="360000" indent="-256032" eaLnBrk="1" fontAlgn="auto" hangingPunct="1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IN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4606F1-C489-4ACF-89BE-2C40A01F208C}" type="slidenum">
              <a:rPr lang="en-IN" altLang="en-US">
                <a:solidFill>
                  <a:srgbClr val="FFFFFF"/>
                </a:solidFill>
              </a:rPr>
              <a:pPr eaLnBrk="1" hangingPunct="1"/>
              <a:t>18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229600" cy="4324350"/>
          </a:xfrm>
        </p:spPr>
        <p:txBody>
          <a:bodyPr/>
          <a:lstStyle/>
          <a:p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[11] Kutty, S., Nayak, R., Li, Y. (2009). “XCFS – An XML Documents Clustering Approach using both the Structure and the Content”. Conference on Information and Knowledge Management (CIKM’09), Hong Kong, China, pp 1729-1732.</a:t>
            </a:r>
          </a:p>
          <a:p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[12] Kutty, S., Nayak R., and Li, Y., (2010).  Utilising semantic tags in XML clustering, in Focused Retrieval and Evaluation, S. Geva, J. Kamps, and A. Trotman, Editors. Springer Berlin/ Heidelberg. pp. 416-425.</a:t>
            </a:r>
          </a:p>
          <a:p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[13] Tran, T., Nayak, R., Bruza, P., (2008). “Combining Structure and Content similarities for XML document Clustering”, The Australasian Data Mining Conference: AusDM 2008, vol. 87, Adelaide, Australia, Nov 2008.</a:t>
            </a:r>
          </a:p>
          <a:p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[14] Nayak, R., De Vries, C., Kutty, S., Geva, S., Denoyer, L., &amp; Gallinari, P., (2010).  Overview of the INEX 2009 XML Mining Track: Clustering and Classification of XML Documents.In S. Geva, J. Kamps &amp; A. Trotman (Eds.),2010, Focused Retrieval and Evaluation (Vol. 6203, pp. 366-378): Springer Berlin / Heidelberg.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7F5815-64FC-4302-8916-EAF470E1EC6A}" type="slidenum">
              <a:rPr lang="en-IN" altLang="en-US">
                <a:solidFill>
                  <a:srgbClr val="FFFFFF"/>
                </a:solidFill>
              </a:rPr>
              <a:pPr eaLnBrk="1" hangingPunct="1"/>
              <a:t>19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4E8D55-519E-4623-8E85-4E891BC91507}" type="slidenum">
              <a:rPr lang="en-IN" altLang="en-US">
                <a:solidFill>
                  <a:srgbClr val="FFFFFF"/>
                </a:solidFill>
              </a:rPr>
              <a:pPr eaLnBrk="1" hangingPunct="1"/>
              <a:t>2</a:t>
            </a:fld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530225" y="908050"/>
            <a:ext cx="799306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efficient technique for clustering of XML documents on the basis of their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degree of structure similarities  and content similarities.</a:t>
            </a:r>
            <a:endParaRPr lang="en-IN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Title 1"/>
          <p:cNvSpPr txBox="1">
            <a:spLocks/>
          </p:cNvSpPr>
          <p:nvPr/>
        </p:nvSpPr>
        <p:spPr bwMode="auto">
          <a:xfrm>
            <a:off x="450850" y="765175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149" name="Rectangle 1"/>
          <p:cNvSpPr>
            <a:spLocks noChangeArrowheads="1"/>
          </p:cNvSpPr>
          <p:nvPr/>
        </p:nvSpPr>
        <p:spPr bwMode="auto">
          <a:xfrm>
            <a:off x="530225" y="3789363"/>
            <a:ext cx="7993063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existing XML Document Clustering algorithms developed are either Content based or Structure based. In many practical cases, these approaches results in erroneous clusters. A clustering technique exploiting the similarities on the basis of both features would  give better and accurate results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/>
          </a:p>
        </p:txBody>
      </p:sp>
      <p:sp>
        <p:nvSpPr>
          <p:cNvPr id="6150" name="Title 1"/>
          <p:cNvSpPr txBox="1">
            <a:spLocks/>
          </p:cNvSpPr>
          <p:nvPr/>
        </p:nvSpPr>
        <p:spPr bwMode="auto">
          <a:xfrm>
            <a:off x="530225" y="31115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39750" y="908050"/>
            <a:ext cx="8229600" cy="4324350"/>
          </a:xfrm>
        </p:spPr>
        <p:txBody>
          <a:bodyPr/>
          <a:lstStyle/>
          <a:p>
            <a:r>
              <a:rPr lang="en-US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[15] Yang, J., Cheung, W. &amp; Chen, X. (2005), Learning the kernel matrix for xml document clustering, in `e-Technology, e-Commerce and e-Service'.</a:t>
            </a:r>
          </a:p>
          <a:p>
            <a:endParaRPr lang="en-US" alt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AAF6C8-B01B-43C3-84B4-8B2185AED5CA}" type="slidenum">
              <a:rPr lang="en-IN" altLang="en-US">
                <a:solidFill>
                  <a:srgbClr val="FFFFFF"/>
                </a:solidFill>
              </a:rPr>
              <a:pPr eaLnBrk="1" hangingPunct="1"/>
              <a:t>20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9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altLang="en-US" sz="9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D5A8CC-CBE2-4C69-B44B-186CF85359B1}" type="slidenum">
              <a:rPr lang="en-IN" altLang="en-US">
                <a:solidFill>
                  <a:srgbClr val="FFFFFF"/>
                </a:solidFill>
              </a:rPr>
              <a:pPr eaLnBrk="1" hangingPunct="1"/>
              <a:t>21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  <a:endParaRPr lang="en-IN" altLang="en-US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95288" y="1700213"/>
            <a:ext cx="8229600" cy="4324350"/>
          </a:xfrm>
        </p:spPr>
        <p:txBody>
          <a:bodyPr/>
          <a:lstStyle/>
          <a:p>
            <a:pPr algn="just" eaLnBrk="1" hangingPunct="1"/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DOM Parser</a:t>
            </a:r>
            <a:r>
              <a:rPr lang="en-US" altLang="en-US" sz="2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platform and language neutral interface that allows programs to dynamically access and update the content, structure, and style of a XML document</a:t>
            </a:r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/>
            <a:endParaRPr lang="en-US" altLang="en-US" sz="1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lang="en-US" altLang="en-US" sz="1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Eclipse IDE using Java Development Kit </a:t>
            </a:r>
          </a:p>
          <a:p>
            <a:pPr algn="just" eaLnBrk="1" hangingPunct="1"/>
            <a:endParaRPr lang="en-US" altLang="en-US" sz="1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CodeBlocks C++ Editor</a:t>
            </a:r>
            <a:endParaRPr lang="en-IN" alt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63016C-7CC6-45BD-B021-0D41E5370838}" type="slidenum">
              <a:rPr lang="en-IN" altLang="en-US">
                <a:solidFill>
                  <a:srgbClr val="FFFFFF"/>
                </a:solidFill>
              </a:rPr>
              <a:pPr eaLnBrk="1" hangingPunct="1"/>
              <a:t>3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066800"/>
          </a:xfrm>
        </p:spPr>
        <p:txBody>
          <a:bodyPr/>
          <a:lstStyle/>
          <a:p>
            <a:pPr eaLnBrk="1" hangingPunct="1"/>
            <a:r>
              <a:rPr lang="en-I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4325938"/>
          </a:xfrm>
        </p:spPr>
        <p:txBody>
          <a:bodyPr/>
          <a:lstStyle/>
          <a:p>
            <a:pPr eaLnBrk="1" hangingPunct="1"/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of XML Documents on the basis of their structure and their content are calculated separately.</a:t>
            </a:r>
          </a:p>
          <a:p>
            <a:pPr eaLnBrk="1" hangingPunct="1"/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similarities evaluated from the two approaches are combined to evaluate the final similarity.</a:t>
            </a:r>
          </a:p>
          <a:p>
            <a:pPr eaLnBrk="1" hangingPunct="1"/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combined similarity, a clustering algorithm is applied to cluster the documents into different groups.	 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EF7366-A67E-4F61-97D6-FDA0900D576B}" type="slidenum">
              <a:rPr lang="en-IN" altLang="en-US">
                <a:solidFill>
                  <a:srgbClr val="FFFFFF"/>
                </a:solidFill>
              </a:rPr>
              <a:pPr eaLnBrk="1" hangingPunct="1"/>
              <a:t>4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11188" y="476250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113337"/>
          </a:xfrm>
        </p:spPr>
        <p:txBody>
          <a:bodyPr/>
          <a:lstStyle/>
          <a:p>
            <a:pPr eaLnBrk="1" hangingPunct="1"/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each XML document is fetched and stored in a separate text file.</a:t>
            </a:r>
          </a:p>
          <a:p>
            <a:pPr eaLnBrk="1" hangingPunct="1"/>
            <a:endParaRPr lang="en-IN" alt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0852FF-E17E-437E-979C-C7490C585DBD}" type="slidenum">
              <a:rPr lang="en-IN" altLang="en-US">
                <a:solidFill>
                  <a:srgbClr val="FFFFFF"/>
                </a:solidFill>
              </a:rPr>
              <a:pPr eaLnBrk="1" hangingPunct="1"/>
              <a:t>5</a:t>
            </a:fld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922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92375"/>
            <a:ext cx="39608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2708275"/>
            <a:ext cx="27209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4"/>
          <p:cNvSpPr>
            <a:spLocks noChangeArrowheads="1"/>
          </p:cNvSpPr>
          <p:nvPr/>
        </p:nvSpPr>
        <p:spPr bwMode="auto">
          <a:xfrm>
            <a:off x="1579563" y="5856288"/>
            <a:ext cx="5614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1  :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Text file representation of a XML Document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66102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Compare all the terms of each text file with every other file to find the number of common terms.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Document Content Similarity Value (DCSV) calculated for each pair using  the formula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Here,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n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are the total no. of terms in text files t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t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respectively and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n is the no. of common terms in both files.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Similarity value is stored in Document Content Similarity Matrix.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DD72BB-997E-4CCD-B933-49B985F8190A}" type="slidenum">
              <a:rPr lang="en-IN" altLang="en-US">
                <a:solidFill>
                  <a:srgbClr val="FFFFFF"/>
                </a:solidFill>
              </a:rPr>
              <a:pPr eaLnBrk="1" hangingPunct="1"/>
              <a:t>6</a:t>
            </a:fld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87824" y="2996952"/>
            <a:ext cx="4032448" cy="785151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  <a:latin typeface="Arial" charset="0"/>
                <a:cs typeface="Arial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642938" y="2107406"/>
            <a:ext cx="1428750" cy="1214437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XML Doc.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33613" y="2357438"/>
            <a:ext cx="1338262" cy="64452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1272" name="Documents"/>
          <p:cNvSpPr>
            <a:spLocks noGrp="1" noEditPoints="1" noChangeArrowheads="1"/>
          </p:cNvSpPr>
          <p:nvPr>
            <p:ph idx="1"/>
          </p:nvPr>
        </p:nvSpPr>
        <p:spPr>
          <a:xfrm>
            <a:off x="3779838" y="1992313"/>
            <a:ext cx="1292225" cy="1365250"/>
          </a:xfrm>
          <a:custGeom>
            <a:avLst/>
            <a:gdLst>
              <a:gd name="T0" fmla="*/ 0 w 21600"/>
              <a:gd name="T1" fmla="*/ 11186012 h 21600"/>
              <a:gd name="T2" fmla="*/ 12412180 w 21600"/>
              <a:gd name="T3" fmla="*/ 0 h 21600"/>
              <a:gd name="T4" fmla="*/ 77497366 w 21600"/>
              <a:gd name="T5" fmla="*/ 75217880 h 21600"/>
              <a:gd name="T6" fmla="*/ 71416550 w 21600"/>
              <a:gd name="T7" fmla="*/ 80754917 h 21600"/>
              <a:gd name="T8" fmla="*/ 65339263 w 21600"/>
              <a:gd name="T9" fmla="*/ 86403891 h 21600"/>
              <a:gd name="T10" fmla="*/ 71416550 w 21600"/>
              <a:gd name="T11" fmla="*/ 5704849 h 21600"/>
              <a:gd name="T12" fmla="*/ 65339263 w 21600"/>
              <a:gd name="T13" fmla="*/ 11186012 h 21600"/>
              <a:gd name="T14" fmla="*/ 5887581 w 21600"/>
              <a:gd name="T15" fmla="*/ 5704849 h 21600"/>
              <a:gd name="T16" fmla="*/ 77307660 w 21600"/>
              <a:gd name="T17" fmla="*/ 0 h 21600"/>
              <a:gd name="T18" fmla="*/ 38653860 w 21600"/>
              <a:gd name="T19" fmla="*/ 0 h 21600"/>
              <a:gd name="T20" fmla="*/ 0 w 21600"/>
              <a:gd name="T21" fmla="*/ 43146008 h 21600"/>
              <a:gd name="T22" fmla="*/ 77307660 w 21600"/>
              <a:gd name="T23" fmla="*/ 43146008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>
            <a:solidFill>
              <a:srgbClr val="000000"/>
            </a:solidFill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IN" sz="1800" smtClean="0"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IN" sz="1800" smtClean="0">
                <a:latin typeface="Times New Roman" pitchFamily="18" charset="0"/>
                <a:cs typeface="Times New Roman" pitchFamily="18" charset="0"/>
              </a:rPr>
              <a:t>File</a:t>
            </a:r>
          </a:p>
        </p:txBody>
      </p:sp>
      <p:sp>
        <p:nvSpPr>
          <p:cNvPr id="11273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C2716E-1258-431D-B81B-EB7D0A67C213}" type="slidenum">
              <a:rPr lang="en-IN" altLang="en-US">
                <a:solidFill>
                  <a:srgbClr val="FFFFFF"/>
                </a:solidFill>
              </a:rPr>
              <a:pPr eaLnBrk="1" hangingPunct="1"/>
              <a:t>7</a:t>
            </a:fld>
            <a:endParaRPr lang="en-IN" altLang="en-US">
              <a:solidFill>
                <a:srgbClr val="FFFFFF"/>
              </a:solidFill>
            </a:endParaRPr>
          </a:p>
        </p:txBody>
      </p:sp>
      <p:grpSp>
        <p:nvGrpSpPr>
          <p:cNvPr id="11274" name="Group 8"/>
          <p:cNvGrpSpPr>
            <a:grpSpLocks/>
          </p:cNvGrpSpPr>
          <p:nvPr/>
        </p:nvGrpSpPr>
        <p:grpSpPr bwMode="auto">
          <a:xfrm>
            <a:off x="5429250" y="2143125"/>
            <a:ext cx="2928938" cy="1143000"/>
            <a:chOff x="5364088" y="2277377"/>
            <a:chExt cx="2990109" cy="1148103"/>
          </a:xfrm>
        </p:grpSpPr>
        <p:sp>
          <p:nvSpPr>
            <p:cNvPr id="7" name="Rounded Rectangle 6"/>
            <p:cNvSpPr/>
            <p:nvPr/>
          </p:nvSpPr>
          <p:spPr>
            <a:xfrm>
              <a:off x="6731921" y="2277377"/>
              <a:ext cx="1622276" cy="114810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Document</a:t>
              </a:r>
            </a:p>
            <a:p>
              <a:pPr algn="ctr">
                <a:defRPr/>
              </a:pPr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Content Similarity Matrix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5364088" y="2492647"/>
              <a:ext cx="1278697" cy="64740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  <p:sp>
        <p:nvSpPr>
          <p:cNvPr id="11275" name="TextBox 9"/>
          <p:cNvSpPr txBox="1">
            <a:spLocks noChangeArrowheads="1"/>
          </p:cNvSpPr>
          <p:nvPr/>
        </p:nvSpPr>
        <p:spPr bwMode="auto">
          <a:xfrm>
            <a:off x="1835150" y="3571875"/>
            <a:ext cx="585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Evaluate Document Content Similarity Value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2938" y="765175"/>
            <a:ext cx="1482725" cy="949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a.xml</a:t>
            </a:r>
          </a:p>
          <a:p>
            <a:pPr algn="ctr">
              <a:defRPr/>
            </a:pPr>
            <a:r>
              <a:rPr lang="en-IN" dirty="0"/>
              <a:t>b.xml</a:t>
            </a:r>
          </a:p>
          <a:p>
            <a:pPr algn="ctr">
              <a:defRPr/>
            </a:pPr>
            <a:r>
              <a:rPr lang="en-IN" dirty="0"/>
              <a:t>c.xml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71875" y="693738"/>
            <a:ext cx="1577975" cy="949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a.c.xml.txt</a:t>
            </a:r>
          </a:p>
          <a:p>
            <a:pPr algn="ctr">
              <a:defRPr/>
            </a:pPr>
            <a:r>
              <a:rPr lang="en-IN" dirty="0"/>
              <a:t>b.c.xml.txt</a:t>
            </a:r>
          </a:p>
          <a:p>
            <a:pPr algn="ctr">
              <a:defRPr/>
            </a:pPr>
            <a:r>
              <a:rPr lang="en-IN" dirty="0"/>
              <a:t>c.c.xml.txt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751638" y="684213"/>
          <a:ext cx="1500188" cy="1219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75047"/>
                <a:gridCol w="375047"/>
                <a:gridCol w="375047"/>
                <a:gridCol w="375047"/>
              </a:tblGrid>
              <a:tr h="30480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r>
                        <a:rPr lang="en-IN" sz="1400" b="0" i="0" dirty="0" smtClean="0"/>
                        <a:t>a</a:t>
                      </a:r>
                      <a:endParaRPr lang="en-IN" sz="1400" b="0" i="0" dirty="0"/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r>
                        <a:rPr lang="en-IN" sz="1400" b="0" dirty="0" smtClean="0"/>
                        <a:t>b</a:t>
                      </a:r>
                      <a:endParaRPr lang="en-IN" sz="1400" b="0" dirty="0"/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r>
                        <a:rPr lang="en-IN" sz="1400" b="0" dirty="0" smtClean="0"/>
                        <a:t>c</a:t>
                      </a:r>
                      <a:endParaRPr lang="en-IN" sz="1400" b="0" dirty="0"/>
                    </a:p>
                  </a:txBody>
                  <a:tcPr marL="91439" marR="91439" marT="45730" marB="4573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</a:t>
                      </a:r>
                      <a:endParaRPr lang="en-IN" sz="1400" dirty="0"/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1439" marR="91439" marT="45730" marB="4573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</a:t>
                      </a:r>
                      <a:endParaRPr lang="en-IN" sz="1400" dirty="0"/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39" marR="91439" marT="45730" marB="45730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</a:t>
                      </a:r>
                      <a:endParaRPr lang="en-IN" sz="1400" dirty="0"/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IN" sz="1400" baseline="0" dirty="0"/>
                    </a:p>
                  </a:txBody>
                  <a:tcPr marL="91439" marR="91439" marT="45730" marB="4573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39" marR="91439" marT="45730" marB="45730"/>
                </a:tc>
              </a:tr>
            </a:tbl>
          </a:graphicData>
        </a:graphic>
      </p:graphicFrame>
      <p:sp>
        <p:nvSpPr>
          <p:cNvPr id="11305" name="TextBox 11"/>
          <p:cNvSpPr txBox="1">
            <a:spLocks noChangeArrowheads="1"/>
          </p:cNvSpPr>
          <p:nvPr/>
        </p:nvSpPr>
        <p:spPr bwMode="auto">
          <a:xfrm>
            <a:off x="714375" y="4000500"/>
            <a:ext cx="8072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306" name="Picture 13" descr="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4813"/>
            <a:ext cx="9144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7" name="TextBox 9"/>
          <p:cNvSpPr txBox="1">
            <a:spLocks noChangeArrowheads="1"/>
          </p:cNvSpPr>
          <p:nvPr/>
        </p:nvSpPr>
        <p:spPr bwMode="auto">
          <a:xfrm>
            <a:off x="928688" y="6429375"/>
            <a:ext cx="7485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Cluster formation based on content similarities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BASED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7775575" cy="4968875"/>
          </a:xfrm>
        </p:spPr>
        <p:txBody>
          <a:bodyPr rtlCol="0">
            <a:normAutofit fontScale="850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Structure information of each XML document is stored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Level-Node-Parent (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LNP) format  in separate text file.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algn="ctr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365760" indent="-256032" algn="ctr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Figure 4: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LNP representation of XML Document.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particular text ﬁle, compare the N-P links present at a particular level with that of other ﬁles at corresponding level and ﬁnd the total number of common and distinct N-P links at each level.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8766F-9BA3-4A81-B73E-74CD898E5B4A}" type="slidenum">
              <a:rPr lang="en-IN" altLang="en-US">
                <a:solidFill>
                  <a:srgbClr val="FFFFFF"/>
                </a:solidFill>
              </a:rPr>
              <a:pPr eaLnBrk="1" hangingPunct="1"/>
              <a:t>8</a:t>
            </a:fld>
            <a:endParaRPr lang="en-IN" altLang="en-US">
              <a:solidFill>
                <a:srgbClr val="FFFFFF"/>
              </a:solidFill>
            </a:endParaRPr>
          </a:p>
        </p:txBody>
      </p:sp>
      <p:pic>
        <p:nvPicPr>
          <p:cNvPr id="12293" name="Picture 6" descr="LN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049463"/>
            <a:ext cx="676910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836712"/>
            <a:ext cx="8229600" cy="5400600"/>
          </a:xfrm>
          <a:blipFill rotWithShape="1">
            <a:blip r:embed="rId2" cstate="print"/>
            <a:stretch>
              <a:fillRect r="-1111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en-IN" dirty="0">
                <a:noFill/>
              </a:rPr>
              <a:t> 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960BCF-B4BB-45BC-ABB6-07CE3261B1E3}" type="slidenum">
              <a:rPr lang="en-IN" altLang="en-US">
                <a:solidFill>
                  <a:srgbClr val="FFFFFF"/>
                </a:solidFill>
              </a:rPr>
              <a:pPr eaLnBrk="1" hangingPunct="1"/>
              <a:t>9</a:t>
            </a:fld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5004</TotalTime>
  <Words>1250</Words>
  <Application>Microsoft Office PowerPoint</Application>
  <PresentationFormat>On-screen Show (4:3)</PresentationFormat>
  <Paragraphs>224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Georgia</vt:lpstr>
      <vt:lpstr>Mangal</vt:lpstr>
      <vt:lpstr>Times New Roman</vt:lpstr>
      <vt:lpstr>Trebuchet MS</vt:lpstr>
      <vt:lpstr>Wingdings 2</vt:lpstr>
      <vt:lpstr>Urban</vt:lpstr>
      <vt:lpstr>Content and Structure Based Clustering of XML Documents</vt:lpstr>
      <vt:lpstr>PowerPoint Presentation</vt:lpstr>
      <vt:lpstr>TOOLS AND TECHNOLOGIES USED</vt:lpstr>
      <vt:lpstr>PROPOSED APPROACH</vt:lpstr>
      <vt:lpstr>CONTENT BASED</vt:lpstr>
      <vt:lpstr>PowerPoint Presentation</vt:lpstr>
      <vt:lpstr>PowerPoint Presentation</vt:lpstr>
      <vt:lpstr>STRUCTURE BASED</vt:lpstr>
      <vt:lpstr>PowerPoint Presentation</vt:lpstr>
      <vt:lpstr>PowerPoint Presentation</vt:lpstr>
      <vt:lpstr>COMBINED APPROACH</vt:lpstr>
      <vt:lpstr>PowerPoint Presentation</vt:lpstr>
      <vt:lpstr>PowerPoint Presentation</vt:lpstr>
      <vt:lpstr>PowerPoint Presentation</vt:lpstr>
      <vt:lpstr>RESULTS AND CONCLUSIONS</vt:lpstr>
      <vt:lpstr>PowerPoint Presentation</vt:lpstr>
      <vt:lpstr> REFERENCES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XML documents</dc:title>
  <dc:creator>Srinivas;Nagi Reddy</dc:creator>
  <cp:lastModifiedBy>Venkata Sarath Kumar Galimelu</cp:lastModifiedBy>
  <cp:revision>157</cp:revision>
  <dcterms:created xsi:type="dcterms:W3CDTF">2011-02-23T03:33:25Z</dcterms:created>
  <dcterms:modified xsi:type="dcterms:W3CDTF">2015-11-30T16:31:32Z</dcterms:modified>
</cp:coreProperties>
</file>