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5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6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7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0" r:id="rId3"/>
    <p:sldId id="291" r:id="rId4"/>
    <p:sldId id="29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1" r:id="rId16"/>
    <p:sldId id="268" r:id="rId17"/>
    <p:sldId id="282" r:id="rId18"/>
    <p:sldId id="269" r:id="rId19"/>
    <p:sldId id="270" r:id="rId20"/>
    <p:sldId id="271" r:id="rId21"/>
    <p:sldId id="272" r:id="rId22"/>
    <p:sldId id="284" r:id="rId23"/>
    <p:sldId id="273" r:id="rId24"/>
    <p:sldId id="274" r:id="rId25"/>
    <p:sldId id="283" r:id="rId26"/>
    <p:sldId id="275" r:id="rId27"/>
    <p:sldId id="276" r:id="rId28"/>
    <p:sldId id="279" r:id="rId29"/>
    <p:sldId id="280" r:id="rId30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66" autoAdjust="0"/>
  </p:normalViewPr>
  <p:slideViewPr>
    <p:cSldViewPr>
      <p:cViewPr varScale="1">
        <p:scale>
          <a:sx n="64" d="100"/>
          <a:sy n="64" d="100"/>
        </p:scale>
        <p:origin x="-4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C2E5AAF5-B83D-41C7-AFFF-006DFEE26CF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B41B325-4D7A-41A9-AF5A-E03F1D9F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7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Q: Minimum</a:t>
            </a:r>
            <a:r>
              <a:rPr lang="en-US" baseline="0" dirty="0" smtClean="0"/>
              <a:t> frame size?</a:t>
            </a:r>
          </a:p>
          <a:p>
            <a:pPr lvl="0"/>
            <a:r>
              <a:rPr lang="en-US" baseline="0" dirty="0" smtClean="0"/>
              <a:t>A: 24 bytes (ra+fp+4args)</a:t>
            </a:r>
          </a:p>
          <a:p>
            <a:pPr lvl="0"/>
            <a:r>
              <a:rPr lang="en-US" baseline="0" dirty="0" smtClean="0"/>
              <a:t>Q: What if this function makes no sub-calls?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8023-2F2A-4EC4-99A5-752A5F9716E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66FAF-A707-43A3-A455-F65A3AD0281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6913"/>
            <a:ext cx="4643438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6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04" y="4410066"/>
            <a:ext cx="5587394" cy="417674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58" tIns="45679" rIns="91358" bIns="4567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1B325-4D7A-41A9-AF5A-E03F1D9FE8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</a:t>
            </a:r>
            <a:r>
              <a:rPr lang="en-US" baseline="0" dirty="0" smtClean="0"/>
              <a:t> by r</a:t>
            </a:r>
            <a:r>
              <a:rPr lang="en-US" dirty="0" smtClean="0"/>
              <a:t>emoving the NOPs.  That is, putting a</a:t>
            </a:r>
            <a:r>
              <a:rPr lang="en-US" baseline="0" dirty="0" smtClean="0"/>
              <a:t> independent instruction in the delay slot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8023-2F2A-4EC4-99A5-752A5F9716E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83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Q: Minimum</a:t>
            </a:r>
            <a:r>
              <a:rPr lang="en-US" baseline="0" dirty="0" smtClean="0"/>
              <a:t> frame size?</a:t>
            </a:r>
          </a:p>
          <a:p>
            <a:pPr lvl="0"/>
            <a:r>
              <a:rPr lang="en-US" baseline="0" dirty="0" smtClean="0"/>
              <a:t>A: 24 bytes (ra+fp+4args)</a:t>
            </a:r>
          </a:p>
          <a:p>
            <a:pPr lvl="0"/>
            <a:r>
              <a:rPr lang="en-US" baseline="0" dirty="0" smtClean="0"/>
              <a:t>Q: What if this function makes no sub-calls?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8023-2F2A-4EC4-99A5-752A5F9716E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Q: Minimum</a:t>
            </a:r>
            <a:r>
              <a:rPr lang="en-US" baseline="0" dirty="0" smtClean="0"/>
              <a:t> frame size?</a:t>
            </a:r>
          </a:p>
          <a:p>
            <a:pPr lvl="0"/>
            <a:r>
              <a:rPr lang="en-US" baseline="0" dirty="0" smtClean="0"/>
              <a:t>A: 24 bytes (ra+fp+4args)</a:t>
            </a:r>
          </a:p>
          <a:p>
            <a:pPr lvl="0"/>
            <a:r>
              <a:rPr lang="en-US" baseline="0" dirty="0" smtClean="0"/>
              <a:t>Q: What if this function makes no sub-calls?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8023-2F2A-4EC4-99A5-752A5F9716E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Q: Minimum</a:t>
            </a:r>
            <a:r>
              <a:rPr lang="en-US" baseline="0" dirty="0" smtClean="0"/>
              <a:t> frame size?</a:t>
            </a:r>
          </a:p>
          <a:p>
            <a:pPr lvl="0"/>
            <a:r>
              <a:rPr lang="en-US" baseline="0" dirty="0" smtClean="0"/>
              <a:t>A: 24 bytes (ra+fp+4args)</a:t>
            </a:r>
          </a:p>
          <a:p>
            <a:pPr lvl="0"/>
            <a:r>
              <a:rPr lang="en-US" baseline="0" dirty="0" smtClean="0"/>
              <a:t>Q: What if this function makes no sub-calls?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8023-2F2A-4EC4-99A5-752A5F9716E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2057400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CS 3410, Spring 2013</a:t>
            </a:r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Cornell University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F04E-0558-49D7-83D7-0EA3FDD97FD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F04E-0558-49D7-83D7-0EA3FDD97FD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6096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6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1000" y="274638"/>
            <a:ext cx="9906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7620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F04E-0558-49D7-83D7-0EA3FDD97FD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24800" y="2286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46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F04E-0558-49D7-83D7-0EA3FDD97FD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6096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42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F04E-0558-49D7-83D7-0EA3FDD97FD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4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67200" cy="5440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343400" cy="5440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F04E-0558-49D7-83D7-0EA3FDD97FD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6096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6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8580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371600"/>
            <a:ext cx="4268788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685800"/>
            <a:ext cx="43465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71600"/>
            <a:ext cx="4346575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F04E-0558-49D7-83D7-0EA3FDD97FD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28600" y="6096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30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F04E-0558-49D7-83D7-0EA3FDD97FD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8600" y="6096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6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F04E-0558-49D7-83D7-0EA3FDD97FD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F04E-0558-49D7-83D7-0EA3FDD97FD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4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F04E-0558-49D7-83D7-0EA3FDD97FD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0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85800"/>
            <a:ext cx="86868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F04E-0558-49D7-83D7-0EA3FDD97FD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5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3" Type="http://schemas.openxmlformats.org/officeDocument/2006/relationships/tags" Target="../tags/tag63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tags" Target="../tags/tag80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19" Type="http://schemas.openxmlformats.org/officeDocument/2006/relationships/tags" Target="../tags/tag79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19" Type="http://schemas.openxmlformats.org/officeDocument/2006/relationships/tags" Target="../tags/tag118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4.xml"/><Relationship Id="rId10" Type="http://schemas.openxmlformats.org/officeDocument/2006/relationships/tags" Target="../tags/tag139.xml"/><Relationship Id="rId4" Type="http://schemas.openxmlformats.org/officeDocument/2006/relationships/tags" Target="../tags/tag133.xml"/><Relationship Id="rId9" Type="http://schemas.openxmlformats.org/officeDocument/2006/relationships/tags" Target="../tags/tag13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5" Type="http://schemas.openxmlformats.org/officeDocument/2006/relationships/tags" Target="../tags/tag144.xml"/><Relationship Id="rId10" Type="http://schemas.openxmlformats.org/officeDocument/2006/relationships/tags" Target="../tags/tag149.xml"/><Relationship Id="rId4" Type="http://schemas.openxmlformats.org/officeDocument/2006/relationships/tags" Target="../tags/tag143.xml"/><Relationship Id="rId9" Type="http://schemas.openxmlformats.org/officeDocument/2006/relationships/tags" Target="../tags/tag14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Calling Conventions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Hakim Weatherspoon</a:t>
            </a:r>
          </a:p>
          <a:p>
            <a:r>
              <a:rPr lang="en-US" b="1" dirty="0" smtClean="0"/>
              <a:t>CS 3410, Spring 2013</a:t>
            </a:r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Cornell University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0"/>
            <a:ext cx="225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/>
                <a:cs typeface="Calibri"/>
              </a:rPr>
              <a:t>See P&amp;H 2.8 and </a:t>
            </a:r>
            <a:r>
              <a:rPr lang="en-US" dirty="0">
                <a:solidFill>
                  <a:srgbClr val="FFFF00"/>
                </a:solidFill>
                <a:latin typeface="Calibri"/>
                <a:cs typeface="Calibri"/>
              </a:rPr>
              <a:t>2.12 </a:t>
            </a:r>
          </a:p>
        </p:txBody>
      </p:sp>
    </p:spTree>
    <p:extLst>
      <p:ext uri="{BB962C8B-B14F-4D97-AF65-F5344CB8AC3E}">
        <p14:creationId xmlns:p14="http://schemas.microsoft.com/office/powerpoint/2010/main" val="24819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Caller-saved vs. </a:t>
            </a:r>
            <a:r>
              <a:rPr lang="en-US" dirty="0" err="1" smtClean="0"/>
              <a:t>Callee</a:t>
            </a:r>
            <a:r>
              <a:rPr lang="en-US" dirty="0" smtClean="0"/>
              <a:t>-saved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609600"/>
            <a:ext cx="8686800" cy="160020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Caller-save: If necessary… ($t0 .. $t9)</a:t>
            </a:r>
          </a:p>
          <a:p>
            <a:pPr lvl="1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save before calling anything; restore after it returns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Callee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-save: Always… ($s0 .. $s7)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save before modifying; restore before returning</a:t>
            </a:r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28600" y="2286000"/>
            <a:ext cx="8686800" cy="1981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  <a:buSzPct val="80000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libri" pitchFamily="34" charset="0"/>
                <a:cs typeface="Arial" pitchFamily="34" charset="0"/>
              </a:rPr>
              <a:t>Caller-save registers are responsibility of the caller</a:t>
            </a:r>
          </a:p>
          <a:p>
            <a:pPr marL="458788" lvl="1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libri" pitchFamily="34" charset="0"/>
                <a:cs typeface="Arial" pitchFamily="34" charset="0"/>
              </a:rPr>
              <a:t>Caller-save register values saved only if used after call/return</a:t>
            </a:r>
          </a:p>
          <a:p>
            <a:pPr marL="458788" lvl="1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libri" pitchFamily="34" charset="0"/>
                <a:cs typeface="Arial" pitchFamily="34" charset="0"/>
              </a:rPr>
              <a:t>The </a:t>
            </a:r>
            <a:r>
              <a:rPr lang="en-US" sz="28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libri" pitchFamily="34" charset="0"/>
                <a:cs typeface="Arial" pitchFamily="34" charset="0"/>
              </a:rPr>
              <a:t>callee</a:t>
            </a: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libri" pitchFamily="34" charset="0"/>
                <a:cs typeface="Arial" pitchFamily="34" charset="0"/>
              </a:rPr>
              <a:t> function can use caller-saved registers </a:t>
            </a:r>
          </a:p>
          <a:p>
            <a:pPr marL="342900" lvl="0" indent="-342900">
              <a:spcBef>
                <a:spcPct val="20000"/>
              </a:spcBef>
              <a:buSzPct val="80000"/>
            </a:pPr>
            <a:r>
              <a:rPr lang="en-US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Arial" pitchFamily="34" charset="0"/>
              </a:rPr>
              <a:t>Callee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Arial" pitchFamily="34" charset="0"/>
              </a:rPr>
              <a:t>-save register are the responsibility of the </a:t>
            </a:r>
            <a:r>
              <a:rPr lang="en-US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Arial" pitchFamily="34" charset="0"/>
              </a:rPr>
              <a:t>callee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 marL="458788" lvl="1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Arial" pitchFamily="34" charset="0"/>
              </a:rPr>
              <a:t>Values must be saved by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Arial" pitchFamily="34" charset="0"/>
              </a:rPr>
              <a:t>callee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Arial" pitchFamily="34" charset="0"/>
              </a:rPr>
              <a:t> before they can be used </a:t>
            </a:r>
          </a:p>
          <a:p>
            <a:pPr marL="458788" lvl="1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Arial" pitchFamily="34" charset="0"/>
              </a:rPr>
              <a:t>Caller can assume that these registers will be restored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6600" y="2340114"/>
            <a:ext cx="1773178" cy="70788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Save if want to </a:t>
            </a:r>
          </a:p>
          <a:p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use </a:t>
            </a:r>
            <a:r>
              <a:rPr lang="en-US" sz="2000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a call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3151" y="3276600"/>
            <a:ext cx="189224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Save </a:t>
            </a:r>
            <a:r>
              <a:rPr lang="en-US" sz="2000" b="1" i="1" dirty="0" smtClean="0">
                <a:solidFill>
                  <a:schemeClr val="accent1"/>
                </a:solidFill>
              </a:rPr>
              <a:t>before</a:t>
            </a:r>
            <a:r>
              <a:rPr lang="en-US" sz="2000" dirty="0" smtClean="0">
                <a:solidFill>
                  <a:schemeClr val="accent1"/>
                </a:solidFill>
              </a:rPr>
              <a:t> use </a:t>
            </a:r>
          </a:p>
        </p:txBody>
      </p:sp>
    </p:spTree>
    <p:extLst>
      <p:ext uri="{BB962C8B-B14F-4D97-AF65-F5344CB8AC3E}">
        <p14:creationId xmlns:p14="http://schemas.microsoft.com/office/powerpoint/2010/main" val="305249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Caller-saved vs. </a:t>
            </a:r>
            <a:r>
              <a:rPr lang="en-US" dirty="0" err="1" smtClean="0"/>
              <a:t>Callee</a:t>
            </a:r>
            <a:r>
              <a:rPr lang="en-US" dirty="0" smtClean="0"/>
              <a:t>-saved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609600"/>
            <a:ext cx="8686800" cy="160020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Caller-save: If necessary… ($t0 .. $t9)</a:t>
            </a:r>
          </a:p>
          <a:p>
            <a:pPr lvl="1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save before calling anything; restore after it returns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Callee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-save: Always… ($s0 .. $s7)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save before modifying; restore before returning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28600" y="2286000"/>
            <a:ext cx="8686800" cy="3124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buSzPct val="80000"/>
            </a:pPr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MIPS ($t0-$t9), x86 (</a:t>
            </a:r>
            <a:r>
              <a:rPr lang="en-US" sz="2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eax</a:t>
            </a:r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ecx</a:t>
            </a:r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 and </a:t>
            </a:r>
            <a:r>
              <a:rPr lang="en-US" sz="2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edx</a:t>
            </a:r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are caller-save…</a:t>
            </a:r>
          </a:p>
          <a:p>
            <a:pPr marL="458788" lvl="1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 a function can freely modify these registers</a:t>
            </a:r>
          </a:p>
          <a:p>
            <a:pPr marL="458788" lvl="1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but must assume that their contents have been destroyed if it in turns calls a function. </a:t>
            </a:r>
          </a:p>
          <a:p>
            <a:pPr marL="342900" lvl="0" indent="-342900">
              <a:spcBef>
                <a:spcPct val="20000"/>
              </a:spcBef>
              <a:buSzPct val="80000"/>
            </a:pPr>
            <a:r>
              <a:rPr lang="en-US" sz="2600" dirty="0" smtClean="0">
                <a:solidFill>
                  <a:schemeClr val="accent1"/>
                </a:solidFill>
              </a:rPr>
              <a:t>MIPS ($s0 - $s7), x86 (</a:t>
            </a:r>
            <a:r>
              <a:rPr lang="en-US" sz="2600" dirty="0" err="1" smtClean="0">
                <a:solidFill>
                  <a:schemeClr val="accent1"/>
                </a:solidFill>
              </a:rPr>
              <a:t>ebx</a:t>
            </a:r>
            <a:r>
              <a:rPr lang="en-US" sz="2600" dirty="0" smtClean="0">
                <a:solidFill>
                  <a:schemeClr val="accent1"/>
                </a:solidFill>
              </a:rPr>
              <a:t>, </a:t>
            </a:r>
            <a:r>
              <a:rPr lang="en-US" sz="2600" dirty="0" err="1" smtClean="0">
                <a:solidFill>
                  <a:schemeClr val="accent1"/>
                </a:solidFill>
              </a:rPr>
              <a:t>esi</a:t>
            </a:r>
            <a:r>
              <a:rPr lang="en-US" sz="2600" dirty="0" smtClean="0">
                <a:solidFill>
                  <a:schemeClr val="accent1"/>
                </a:solidFill>
              </a:rPr>
              <a:t>, </a:t>
            </a:r>
            <a:r>
              <a:rPr lang="en-US" sz="2600" dirty="0" err="1" smtClean="0">
                <a:solidFill>
                  <a:schemeClr val="accent1"/>
                </a:solidFill>
              </a:rPr>
              <a:t>edi</a:t>
            </a:r>
            <a:r>
              <a:rPr lang="en-US" sz="2600" dirty="0" smtClean="0">
                <a:solidFill>
                  <a:schemeClr val="accent1"/>
                </a:solidFill>
              </a:rPr>
              <a:t>, </a:t>
            </a:r>
            <a:r>
              <a:rPr lang="en-US" sz="2600" dirty="0" err="1" smtClean="0">
                <a:solidFill>
                  <a:schemeClr val="accent1"/>
                </a:solidFill>
              </a:rPr>
              <a:t>ebp</a:t>
            </a:r>
            <a:r>
              <a:rPr lang="en-US" sz="2600" dirty="0" smtClean="0">
                <a:solidFill>
                  <a:schemeClr val="accent1"/>
                </a:solidFill>
              </a:rPr>
              <a:t>, </a:t>
            </a:r>
            <a:r>
              <a:rPr lang="en-US" sz="2600" dirty="0" err="1" smtClean="0">
                <a:solidFill>
                  <a:schemeClr val="accent1"/>
                </a:solidFill>
              </a:rPr>
              <a:t>esp</a:t>
            </a:r>
            <a:r>
              <a:rPr lang="en-US" sz="2600" dirty="0" smtClean="0">
                <a:solidFill>
                  <a:schemeClr val="accent1"/>
                </a:solidFill>
              </a:rPr>
              <a:t>) are </a:t>
            </a:r>
            <a:r>
              <a:rPr lang="en-US" sz="2600" dirty="0" err="1" smtClean="0">
                <a:solidFill>
                  <a:schemeClr val="accent1"/>
                </a:solidFill>
              </a:rPr>
              <a:t>callee</a:t>
            </a:r>
            <a:r>
              <a:rPr lang="en-US" sz="2600" dirty="0" smtClean="0">
                <a:solidFill>
                  <a:schemeClr val="accent1"/>
                </a:solidFill>
              </a:rPr>
              <a:t>-save</a:t>
            </a:r>
          </a:p>
          <a:p>
            <a:pPr marL="458788" lvl="1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A function may call another function and know that the </a:t>
            </a:r>
            <a:r>
              <a:rPr lang="en-US" sz="2400" dirty="0" err="1" smtClean="0">
                <a:solidFill>
                  <a:schemeClr val="accent1"/>
                </a:solidFill>
              </a:rPr>
              <a:t>callee</a:t>
            </a:r>
            <a:r>
              <a:rPr lang="en-US" sz="2400" dirty="0" smtClean="0">
                <a:solidFill>
                  <a:schemeClr val="accent1"/>
                </a:solidFill>
              </a:rPr>
              <a:t>-save registers have not been modified</a:t>
            </a:r>
          </a:p>
          <a:p>
            <a:pPr marL="458788" lvl="1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However, if it modifies these registers itself, it must restore them to their original values before returning.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Caller-saved vs. </a:t>
            </a:r>
            <a:r>
              <a:rPr lang="en-US" dirty="0" err="1" smtClean="0"/>
              <a:t>Callee</a:t>
            </a:r>
            <a:r>
              <a:rPr lang="en-US" dirty="0" smtClean="0"/>
              <a:t>-saved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609600"/>
            <a:ext cx="8686800" cy="160020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Caller-save: If necessary… ($t0 .. $t9)</a:t>
            </a:r>
          </a:p>
          <a:p>
            <a:pPr lvl="1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save before calling anything; restore after it returns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Callee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-save: Always… ($s0 .. $s7)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save before modifying; restore before returning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28600" y="2286000"/>
            <a:ext cx="86868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caller-save register must be saved and restored around any call to a subroutine. 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In contrast, for a </a:t>
            </a:r>
            <a:r>
              <a:rPr lang="en-US" sz="2800" dirty="0" err="1" smtClean="0">
                <a:solidFill>
                  <a:schemeClr val="accent1"/>
                </a:solidFill>
              </a:rPr>
              <a:t>callee</a:t>
            </a:r>
            <a:r>
              <a:rPr lang="en-US" sz="2800" dirty="0" smtClean="0">
                <a:solidFill>
                  <a:schemeClr val="accent1"/>
                </a:solidFill>
              </a:rPr>
              <a:t>-save register, a caller need do no extra work at a call site (the </a:t>
            </a:r>
            <a:r>
              <a:rPr lang="en-US" sz="2800" dirty="0" err="1" smtClean="0">
                <a:solidFill>
                  <a:schemeClr val="accent1"/>
                </a:solidFill>
              </a:rPr>
              <a:t>callee</a:t>
            </a:r>
            <a:r>
              <a:rPr lang="en-US" sz="2800" dirty="0" smtClean="0">
                <a:solidFill>
                  <a:schemeClr val="accent1"/>
                </a:solidFill>
              </a:rPr>
              <a:t> saves and restores the register if it is used).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Caller-saved vs. </a:t>
            </a:r>
            <a:r>
              <a:rPr lang="en-US" dirty="0" err="1" smtClean="0"/>
              <a:t>Callee</a:t>
            </a:r>
            <a:r>
              <a:rPr lang="en-US" dirty="0" smtClean="0"/>
              <a:t>-saved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609600"/>
            <a:ext cx="8686800" cy="160020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Caller-save: If necessary… ($t0 .. $t9)</a:t>
            </a:r>
          </a:p>
          <a:p>
            <a:pPr lvl="1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save before calling anything; restore after it returns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Callee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-save: Always… ($s0 .. $s7)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save before modifying; restore before returning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28600" y="2286000"/>
            <a:ext cx="8686800" cy="4419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SzPct val="80000"/>
            </a:pPr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CALLER SAVED: </a:t>
            </a: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MIPS calls these temporary registers, $t0-t9</a:t>
            </a:r>
            <a:endParaRPr lang="en-US" sz="2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458788" lvl="1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calling routine saves the registers that it does not want a called procedure to overwrite </a:t>
            </a:r>
          </a:p>
          <a:p>
            <a:pPr marL="458788" lvl="1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register values are NOT preserved across procedure calls 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en-US" sz="2600" dirty="0" smtClean="0">
                <a:solidFill>
                  <a:schemeClr val="accent1"/>
                </a:solidFill>
              </a:rPr>
              <a:t>CALLEE SAVED: </a:t>
            </a:r>
            <a:r>
              <a:rPr lang="en-US" sz="2800" dirty="0" smtClean="0">
                <a:solidFill>
                  <a:schemeClr val="accent1"/>
                </a:solidFill>
              </a:rPr>
              <a:t>MIPS calls these saved registers, $s0-s8 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marL="458788" lvl="1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register values are preserved across procedure calls </a:t>
            </a:r>
          </a:p>
          <a:p>
            <a:pPr marL="458788" lvl="1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the called procedure saves register values in its Activation Record (AR), uses the registers for local variables, restores register values before it returns. </a:t>
            </a:r>
          </a:p>
        </p:txBody>
      </p:sp>
    </p:spTree>
    <p:extLst>
      <p:ext uri="{BB962C8B-B14F-4D97-AF65-F5344CB8AC3E}">
        <p14:creationId xmlns:p14="http://schemas.microsoft.com/office/powerpoint/2010/main" val="38350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Caller-saved vs. </a:t>
            </a:r>
            <a:r>
              <a:rPr lang="en-US" dirty="0" err="1" smtClean="0"/>
              <a:t>Callee</a:t>
            </a:r>
            <a:r>
              <a:rPr lang="en-US" dirty="0" smtClean="0"/>
              <a:t>-saved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568086"/>
            <a:ext cx="8686800" cy="1600200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Caller-save: If necessary… ($t0 .. $t9)</a:t>
            </a:r>
          </a:p>
          <a:p>
            <a:pPr lvl="1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save before calling anything; restore after it returns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Callee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-save: Always… ($s0 .. $s7)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save before modifying; restore before returning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28600" y="2244486"/>
            <a:ext cx="86868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SzPct val="80000"/>
            </a:pPr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Registers</a:t>
            </a: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$t0-$t9 are caller-saved registers</a:t>
            </a:r>
            <a:endParaRPr lang="en-US" sz="2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458788" lvl="1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that are used to hold temporary quantities</a:t>
            </a:r>
          </a:p>
          <a:p>
            <a:pPr marL="458788" lvl="1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that need not be preserved across calls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en-US" sz="2600" dirty="0" smtClean="0">
                <a:solidFill>
                  <a:schemeClr val="accent1"/>
                </a:solidFill>
              </a:rPr>
              <a:t>Registers</a:t>
            </a:r>
            <a:r>
              <a:rPr lang="en-US" sz="2800" dirty="0" smtClean="0">
                <a:solidFill>
                  <a:schemeClr val="accent1"/>
                </a:solidFill>
              </a:rPr>
              <a:t> $s0-s8 are </a:t>
            </a:r>
            <a:r>
              <a:rPr lang="en-US" sz="2800" dirty="0" err="1" smtClean="0">
                <a:solidFill>
                  <a:schemeClr val="accent1"/>
                </a:solidFill>
              </a:rPr>
              <a:t>callee</a:t>
            </a:r>
            <a:r>
              <a:rPr lang="en-US" sz="2800" dirty="0" smtClean="0">
                <a:solidFill>
                  <a:schemeClr val="accent1"/>
                </a:solidFill>
              </a:rPr>
              <a:t>-saved registers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marL="458788" lvl="1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… that hold long-lived values</a:t>
            </a:r>
          </a:p>
          <a:p>
            <a:pPr marL="458788" lvl="1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… that should be preserved across calls</a:t>
            </a:r>
          </a:p>
        </p:txBody>
      </p:sp>
    </p:spTree>
    <p:extLst>
      <p:ext uri="{BB962C8B-B14F-4D97-AF65-F5344CB8AC3E}">
        <p14:creationId xmlns:p14="http://schemas.microsoft.com/office/powerpoint/2010/main" val="25317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#1: Calling Convention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715267"/>
            <a:ext cx="8686800" cy="2514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test(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a,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b) {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</a:rPr>
              <a:t> = (</a:t>
            </a:r>
            <a:r>
              <a:rPr lang="en-US" sz="1600" dirty="0" err="1" smtClean="0">
                <a:latin typeface="Consolas" pitchFamily="49" charset="0"/>
              </a:rPr>
              <a:t>a&amp;b</a:t>
            </a:r>
            <a:r>
              <a:rPr lang="en-US" sz="1600" dirty="0" smtClean="0">
                <a:latin typeface="Consolas" pitchFamily="49" charset="0"/>
              </a:rPr>
              <a:t>)+(</a:t>
            </a:r>
            <a:r>
              <a:rPr lang="en-US" sz="1600" dirty="0" err="1" smtClean="0">
                <a:latin typeface="Consolas" pitchFamily="49" charset="0"/>
              </a:rPr>
              <a:t>a|b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s = sum(tmp,1,2,3,4,5);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u = sum(</a:t>
            </a:r>
            <a:r>
              <a:rPr lang="en-US" sz="1600" dirty="0" err="1" smtClean="0">
                <a:latin typeface="Consolas" pitchFamily="49" charset="0"/>
              </a:rPr>
              <a:t>s,tmp,b,a,b,a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nsolas" pitchFamily="49" charset="0"/>
              </a:rPr>
              <a:t>	return u + a + b;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nsolas" pitchFamily="49" charset="0"/>
            </a:endParaRPr>
          </a:p>
        </p:txBody>
      </p:sp>
      <p:sp>
        <p:nvSpPr>
          <p:cNvPr id="4" name="Content Placeholder 2" hidden="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2400" y="2819400"/>
            <a:ext cx="87630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s0 = a0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s1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 = a1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nsolas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t0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 = a &amp; b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baseline="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t1</a:t>
            </a: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 = a | b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0 = t0 + t1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t0, 24(sp) # </a:t>
            </a:r>
            <a:r>
              <a:rPr lang="en-US" sz="2400" dirty="0" err="1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tmp</a:t>
            </a:r>
            <a:endParaRPr lang="en-US" sz="2400" dirty="0" smtClean="0">
              <a:solidFill>
                <a:schemeClr val="accent4"/>
              </a:solidFill>
              <a:latin typeface="Consolas" pitchFamily="49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a0 = t0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a1 = 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a2 = 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a3 = 3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4, 0(sp)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5, 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JAL sum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NOP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LW t0, 24(sp)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a0 = v0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a1 = t0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a2 = s1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a3 = s0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s1, 0(sp)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s0, 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JAL sum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NOP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v0 = v0 + s0 + s1</a:t>
            </a:r>
          </a:p>
        </p:txBody>
      </p:sp>
    </p:spTree>
    <p:extLst>
      <p:ext uri="{BB962C8B-B14F-4D97-AF65-F5344CB8AC3E}">
        <p14:creationId xmlns:p14="http://schemas.microsoft.com/office/powerpoint/2010/main" val="2213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#1: Calling </a:t>
            </a:r>
            <a:r>
              <a:rPr lang="en-US" dirty="0" smtClean="0"/>
              <a:t>Convention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685800"/>
            <a:ext cx="3657600" cy="17339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test(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a,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b)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</a:rPr>
              <a:t> = (</a:t>
            </a:r>
            <a:r>
              <a:rPr lang="en-US" sz="1600" dirty="0" err="1" smtClean="0">
                <a:latin typeface="Consolas" pitchFamily="49" charset="0"/>
              </a:rPr>
              <a:t>a&amp;b</a:t>
            </a:r>
            <a:r>
              <a:rPr lang="en-US" sz="1600" dirty="0" smtClean="0">
                <a:latin typeface="Consolas" pitchFamily="49" charset="0"/>
              </a:rPr>
              <a:t>)+(</a:t>
            </a:r>
            <a:r>
              <a:rPr lang="en-US" sz="1600" dirty="0" err="1" smtClean="0">
                <a:latin typeface="Consolas" pitchFamily="49" charset="0"/>
              </a:rPr>
              <a:t>a|b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s = sum(tmp,1,2,3,4,5);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u = sum(</a:t>
            </a:r>
            <a:r>
              <a:rPr lang="en-US" sz="1600" dirty="0" err="1" smtClean="0">
                <a:latin typeface="Consolas" pitchFamily="49" charset="0"/>
              </a:rPr>
              <a:t>s,tmp,b,a,b,a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return u + a + b;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nsolas" pitchFamily="49" charset="0"/>
            </a:endParaRPr>
          </a:p>
        </p:txBody>
      </p:sp>
      <p:sp>
        <p:nvSpPr>
          <p:cNvPr id="4" name="Content Placeholder 2" hidden="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2400" y="2819400"/>
            <a:ext cx="87630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s0 = a0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s1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 = a1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nsolas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t0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 = a &amp; b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baseline="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t1</a:t>
            </a: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 = a | b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0 = t0 + t1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t0, 24(sp) # </a:t>
            </a:r>
            <a:r>
              <a:rPr lang="en-US" sz="2400" dirty="0" err="1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tmp</a:t>
            </a:r>
            <a:endParaRPr lang="en-US" sz="2400" dirty="0" smtClean="0">
              <a:solidFill>
                <a:schemeClr val="accent4"/>
              </a:solidFill>
              <a:latin typeface="Consolas" pitchFamily="49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a0 = t0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a1 = 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a2 = 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a3 = 3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4, 0(sp)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5, 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JAL sum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NOP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LW t0, 24(sp)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a0 = v0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a1 = t0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a2 = s1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a3 = s0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s1, 0(sp)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s0, 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JAL sum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NOP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v0 = v0 + s0 + s1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3886200" y="609600"/>
            <a:ext cx="2476500" cy="5867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 test:</a:t>
            </a: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 smtClean="0">
              <a:solidFill>
                <a:schemeClr val="accent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MOVE $s0, $a0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$s1, $a1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AND $t0, $a0, $a1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OR $t1, $a0, $a1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ADD $t0, $t0, $t1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$a0, $t0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$a1, 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$a2, 2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$a3, 3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$t1, 4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$t1 16($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$t1, 5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$t1, 20($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SW $t0, 24($</a:t>
            </a:r>
            <a:r>
              <a:rPr lang="en-US" sz="2000" dirty="0" err="1" smtClean="0">
                <a:solidFill>
                  <a:schemeClr val="accent1"/>
                </a:solidFill>
              </a:rPr>
              <a:t>sp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JAL sum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NOP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6362700" y="609600"/>
            <a:ext cx="2628900" cy="5867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LW $t0, 24($</a:t>
            </a:r>
            <a:r>
              <a:rPr lang="en-US" sz="2000" dirty="0" err="1" smtClean="0">
                <a:solidFill>
                  <a:schemeClr val="accent1"/>
                </a:solidFill>
              </a:rPr>
              <a:t>sp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$a0, </a:t>
            </a:r>
            <a:r>
              <a:rPr lang="en-US" sz="2000" dirty="0" smtClean="0">
                <a:solidFill>
                  <a:schemeClr val="accent1"/>
                </a:solidFill>
              </a:rPr>
              <a:t>$v0 # s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$a1, </a:t>
            </a:r>
            <a:r>
              <a:rPr lang="en-US" sz="2000" dirty="0" smtClean="0">
                <a:solidFill>
                  <a:schemeClr val="accent1"/>
                </a:solidFill>
              </a:rPr>
              <a:t>$t0 # </a:t>
            </a:r>
            <a:r>
              <a:rPr lang="en-US" sz="2000" dirty="0" err="1" smtClean="0">
                <a:solidFill>
                  <a:schemeClr val="accent1"/>
                </a:solidFill>
              </a:rPr>
              <a:t>tmp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$a2, </a:t>
            </a:r>
            <a:r>
              <a:rPr lang="en-US" sz="2000" dirty="0" smtClean="0">
                <a:solidFill>
                  <a:schemeClr val="accent1"/>
                </a:solidFill>
              </a:rPr>
              <a:t>$s1 # b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MOVE $a3, </a:t>
            </a:r>
            <a:r>
              <a:rPr lang="en-US" sz="2000" dirty="0" smtClean="0">
                <a:solidFill>
                  <a:schemeClr val="accent1"/>
                </a:solidFill>
              </a:rPr>
              <a:t>$s0 # a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$s1, 16($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$s0, 20($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JAL sum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NOP</a:t>
            </a: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# add u (v0) and a (s0)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ADD $v0, $v0, $s0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ADD $v0, $v0, $s1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 # </a:t>
            </a:r>
            <a:r>
              <a:rPr lang="en-US" sz="2000" dirty="0" smtClean="0">
                <a:solidFill>
                  <a:schemeClr val="accent1"/>
                </a:solidFill>
              </a:rPr>
              <a:t>$v0 = u + a + b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990600"/>
            <a:ext cx="98443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5563" y="5253335"/>
            <a:ext cx="94448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Epilog</a:t>
            </a:r>
          </a:p>
        </p:txBody>
      </p:sp>
      <p:sp>
        <p:nvSpPr>
          <p:cNvPr id="7" name="Freeform 6"/>
          <p:cNvSpPr/>
          <p:nvPr/>
        </p:nvSpPr>
        <p:spPr>
          <a:xfrm>
            <a:off x="5176157" y="1387929"/>
            <a:ext cx="408214" cy="146957"/>
          </a:xfrm>
          <a:custGeom>
            <a:avLst/>
            <a:gdLst>
              <a:gd name="connsiteX0" fmla="*/ 408214 w 408214"/>
              <a:gd name="connsiteY0" fmla="*/ 146957 h 146957"/>
              <a:gd name="connsiteX1" fmla="*/ 179614 w 408214"/>
              <a:gd name="connsiteY1" fmla="*/ 0 h 146957"/>
              <a:gd name="connsiteX2" fmla="*/ 0 w 408214"/>
              <a:gd name="connsiteY2" fmla="*/ 146957 h 14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4" h="146957">
                <a:moveTo>
                  <a:pt x="408214" y="146957"/>
                </a:moveTo>
                <a:cubicBezTo>
                  <a:pt x="327932" y="73478"/>
                  <a:pt x="247650" y="0"/>
                  <a:pt x="179614" y="0"/>
                </a:cubicBezTo>
                <a:cubicBezTo>
                  <a:pt x="111578" y="0"/>
                  <a:pt x="0" y="146957"/>
                  <a:pt x="0" y="146957"/>
                </a:cubicBezTo>
              </a:path>
            </a:pathLst>
          </a:custGeom>
          <a:noFill/>
          <a:ln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00200" y="1221432"/>
            <a:ext cx="2286000" cy="3134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3276600" y="3048000"/>
            <a:ext cx="838200" cy="3276600"/>
          </a:xfrm>
          <a:prstGeom prst="lef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>
            <a:stCxn id="9" idx="4"/>
            <a:endCxn id="10" idx="1"/>
          </p:cNvCxnSpPr>
          <p:nvPr/>
        </p:nvCxnSpPr>
        <p:spPr>
          <a:xfrm>
            <a:off x="2743200" y="1534886"/>
            <a:ext cx="533400" cy="31514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600200" y="1524000"/>
            <a:ext cx="2286000" cy="3134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6362700" y="1221432"/>
            <a:ext cx="419100" cy="2436168"/>
          </a:xfrm>
          <a:prstGeom prst="lef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/>
          <p:cNvCxnSpPr>
            <a:stCxn id="16" idx="6"/>
            <a:endCxn id="17" idx="1"/>
          </p:cNvCxnSpPr>
          <p:nvPr/>
        </p:nvCxnSpPr>
        <p:spPr>
          <a:xfrm>
            <a:off x="3886200" y="1680727"/>
            <a:ext cx="2476500" cy="7587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6750" y="1799354"/>
            <a:ext cx="2590800" cy="2286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6"/>
          </p:cNvCxnSpPr>
          <p:nvPr/>
        </p:nvCxnSpPr>
        <p:spPr>
          <a:xfrm>
            <a:off x="3257550" y="1913654"/>
            <a:ext cx="3295650" cy="27345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52507" y="4555670"/>
            <a:ext cx="2310493" cy="32112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7" grpId="0" animBg="1"/>
      <p:bldP spid="9" grpId="0" animBg="1"/>
      <p:bldP spid="10" grpId="0" animBg="1"/>
      <p:bldP spid="16" grpId="0" animBg="1"/>
      <p:bldP spid="17" grpId="0" animBg="1"/>
      <p:bldP spid="24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#1: Calling </a:t>
            </a:r>
            <a:r>
              <a:rPr lang="en-US" dirty="0" smtClean="0"/>
              <a:t>Convention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685800"/>
            <a:ext cx="3657600" cy="17339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test(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a,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b)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</a:rPr>
              <a:t> = (</a:t>
            </a:r>
            <a:r>
              <a:rPr lang="en-US" sz="1600" dirty="0" err="1" smtClean="0">
                <a:latin typeface="Consolas" pitchFamily="49" charset="0"/>
              </a:rPr>
              <a:t>a&amp;b</a:t>
            </a:r>
            <a:r>
              <a:rPr lang="en-US" sz="1600" dirty="0" smtClean="0">
                <a:latin typeface="Consolas" pitchFamily="49" charset="0"/>
              </a:rPr>
              <a:t>)+(</a:t>
            </a:r>
            <a:r>
              <a:rPr lang="en-US" sz="1600" dirty="0" err="1" smtClean="0">
                <a:latin typeface="Consolas" pitchFamily="49" charset="0"/>
              </a:rPr>
              <a:t>a|b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s = sum(tmp,1,2,3,4,5);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u = sum(</a:t>
            </a:r>
            <a:r>
              <a:rPr lang="en-US" sz="1600" dirty="0" err="1" smtClean="0">
                <a:latin typeface="Consolas" pitchFamily="49" charset="0"/>
              </a:rPr>
              <a:t>s,tmp,b,a,b,a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return u + a + b;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nsolas" pitchFamily="49" charset="0"/>
            </a:endParaRPr>
          </a:p>
        </p:txBody>
      </p:sp>
      <p:sp>
        <p:nvSpPr>
          <p:cNvPr id="4" name="Content Placeholder 2" hidden="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2400" y="2819400"/>
            <a:ext cx="87630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s0 = a0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s1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 = a1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nsolas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t0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 = a &amp; b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baseline="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t1</a:t>
            </a: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 = a | b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0 = t0 + t1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t0, 24(sp) # </a:t>
            </a:r>
            <a:r>
              <a:rPr lang="en-US" sz="2400" dirty="0" err="1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tmp</a:t>
            </a:r>
            <a:endParaRPr lang="en-US" sz="2400" dirty="0" smtClean="0">
              <a:solidFill>
                <a:schemeClr val="accent4"/>
              </a:solidFill>
              <a:latin typeface="Consolas" pitchFamily="49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a0 = t0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a1 = 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a2 = 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a3 = 3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4, 0(sp)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5, 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JAL sum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NOP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LW t0, 24(sp)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a0 = v0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a1 = t0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a2 = s1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a3 = s0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s1, 0(sp)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s0, 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JAL sum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NOP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v0 = v0 + s0 + s1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3886200" y="609600"/>
            <a:ext cx="2476500" cy="5867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 test:</a:t>
            </a: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 smtClean="0">
              <a:solidFill>
                <a:schemeClr val="accent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MOVE $s0, $a0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$s1, $a1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AND $t0, $a0, $a1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OR $t1, $a0, $a1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ADD $t0, $t0, $t1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$a0, $t0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$a1, 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$a2, 2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$a3, 3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$t1, 4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$t1 16($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$t1, 5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$t1, 20($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SW $t0, 24($</a:t>
            </a:r>
            <a:r>
              <a:rPr lang="en-US" sz="2000" dirty="0" err="1" smtClean="0">
                <a:solidFill>
                  <a:schemeClr val="accent1"/>
                </a:solidFill>
              </a:rPr>
              <a:t>sp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JAL sum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NOP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6362700" y="609600"/>
            <a:ext cx="2628900" cy="5867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LW $t0, 24($</a:t>
            </a:r>
            <a:r>
              <a:rPr lang="en-US" sz="2000" dirty="0" err="1" smtClean="0">
                <a:solidFill>
                  <a:schemeClr val="accent1"/>
                </a:solidFill>
              </a:rPr>
              <a:t>sp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$a0, </a:t>
            </a:r>
            <a:r>
              <a:rPr lang="en-US" sz="2000" dirty="0" smtClean="0">
                <a:solidFill>
                  <a:schemeClr val="accent1"/>
                </a:solidFill>
              </a:rPr>
              <a:t>$v0 # s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$a1, </a:t>
            </a:r>
            <a:r>
              <a:rPr lang="en-US" sz="2000" dirty="0" smtClean="0">
                <a:solidFill>
                  <a:schemeClr val="accent1"/>
                </a:solidFill>
              </a:rPr>
              <a:t>$t0 # </a:t>
            </a:r>
            <a:r>
              <a:rPr lang="en-US" sz="2000" dirty="0" err="1" smtClean="0">
                <a:solidFill>
                  <a:schemeClr val="accent1"/>
                </a:solidFill>
              </a:rPr>
              <a:t>tmp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$a2, </a:t>
            </a:r>
            <a:r>
              <a:rPr lang="en-US" sz="2000" dirty="0" smtClean="0">
                <a:solidFill>
                  <a:schemeClr val="accent1"/>
                </a:solidFill>
              </a:rPr>
              <a:t>$s1 # b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MOVE $a3, </a:t>
            </a:r>
            <a:r>
              <a:rPr lang="en-US" sz="2000" dirty="0" smtClean="0">
                <a:solidFill>
                  <a:schemeClr val="accent1"/>
                </a:solidFill>
              </a:rPr>
              <a:t>$s0 # a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$s1, 16($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$s0, 20($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JAL sum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NOP</a:t>
            </a: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# add u (v0) and a (s0)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ADD $v0, $v0, $s0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ADD $v0, $v0, $s1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 # </a:t>
            </a:r>
            <a:r>
              <a:rPr lang="en-US" sz="2000" dirty="0" smtClean="0">
                <a:solidFill>
                  <a:schemeClr val="accent1"/>
                </a:solidFill>
              </a:rPr>
              <a:t>$v0 = u + a + b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990600"/>
            <a:ext cx="98443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5563" y="5253335"/>
            <a:ext cx="94448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Epilog</a:t>
            </a:r>
          </a:p>
        </p:txBody>
      </p:sp>
      <p:sp>
        <p:nvSpPr>
          <p:cNvPr id="20" name="TextBox 19"/>
          <p:cNvSpPr txBox="1"/>
          <p:nvPr>
            <p:custDataLst>
              <p:tags r:id="rId6"/>
            </p:custDataLst>
          </p:nvPr>
        </p:nvSpPr>
        <p:spPr>
          <a:xfrm>
            <a:off x="228600" y="2628925"/>
            <a:ext cx="3810000" cy="4343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>
                <a:tab pos="225425" algn="l"/>
                <a:tab pos="1541463" algn="l"/>
              </a:tabLst>
            </a:pPr>
            <a:r>
              <a:rPr lang="en-US" sz="2800" dirty="0" smtClean="0">
                <a:solidFill>
                  <a:schemeClr val="accent1"/>
                </a:solidFill>
                <a:latin typeface="Helvetica" pitchFamily="34" charset="0"/>
                <a:cs typeface="Helvetica" pitchFamily="34" charset="0"/>
              </a:rPr>
              <a:t>How many bytes do we 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800" dirty="0" smtClean="0">
                <a:solidFill>
                  <a:schemeClr val="accent1"/>
                </a:solidFill>
                <a:latin typeface="Helvetica" pitchFamily="34" charset="0"/>
                <a:cs typeface="Helvetica" pitchFamily="34" charset="0"/>
              </a:rPr>
              <a:t>need to allocate for the 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800" dirty="0" smtClean="0">
                <a:solidFill>
                  <a:schemeClr val="accent1"/>
                </a:solidFill>
                <a:latin typeface="Helvetica" pitchFamily="34" charset="0"/>
                <a:cs typeface="Helvetica" pitchFamily="34" charset="0"/>
              </a:rPr>
              <a:t>stack frame?</a:t>
            </a:r>
          </a:p>
          <a:p>
            <a:pPr marL="457200" indent="-457200">
              <a:buAutoNum type="alphaLcParenR"/>
              <a:tabLst>
                <a:tab pos="225425" algn="l"/>
                <a:tab pos="1541463" algn="l"/>
              </a:tabLst>
            </a:pPr>
            <a:r>
              <a:rPr lang="en-US" sz="2800" dirty="0" smtClean="0">
                <a:solidFill>
                  <a:schemeClr val="bg1"/>
                </a:solidFill>
              </a:rPr>
              <a:t>24</a:t>
            </a:r>
          </a:p>
          <a:p>
            <a:pPr marL="457200" indent="-457200">
              <a:buAutoNum type="alphaLcParenR"/>
              <a:tabLst>
                <a:tab pos="225425" algn="l"/>
                <a:tab pos="1541463" algn="l"/>
              </a:tabLst>
            </a:pPr>
            <a:r>
              <a:rPr lang="en-US" sz="2800" dirty="0" smtClean="0">
                <a:solidFill>
                  <a:schemeClr val="bg1"/>
                </a:solidFill>
              </a:rPr>
              <a:t>32</a:t>
            </a:r>
          </a:p>
          <a:p>
            <a:pPr marL="457200" indent="-457200">
              <a:buAutoNum type="alphaLcParenR"/>
              <a:tabLst>
                <a:tab pos="225425" algn="l"/>
                <a:tab pos="1541463" algn="l"/>
              </a:tabLst>
            </a:pPr>
            <a:r>
              <a:rPr lang="en-US" sz="2800" dirty="0" smtClean="0">
                <a:solidFill>
                  <a:schemeClr val="bg1"/>
                </a:solidFill>
              </a:rPr>
              <a:t>40</a:t>
            </a:r>
          </a:p>
          <a:p>
            <a:pPr marL="457200" indent="-457200">
              <a:buAutoNum type="alphaLcParenR"/>
              <a:tabLst>
                <a:tab pos="225425" algn="l"/>
                <a:tab pos="1541463" algn="l"/>
              </a:tabLst>
            </a:pPr>
            <a:r>
              <a:rPr lang="en-US" sz="2800" dirty="0" smtClean="0">
                <a:solidFill>
                  <a:schemeClr val="bg1"/>
                </a:solidFill>
              </a:rPr>
              <a:t>44</a:t>
            </a:r>
          </a:p>
          <a:p>
            <a:pPr marL="457200" indent="-457200">
              <a:buAutoNum type="alphaLcParenR"/>
              <a:tabLst>
                <a:tab pos="225425" algn="l"/>
                <a:tab pos="1541463" algn="l"/>
              </a:tabLst>
            </a:pPr>
            <a:r>
              <a:rPr lang="en-US" sz="2800" dirty="0" smtClean="0">
                <a:solidFill>
                  <a:schemeClr val="bg1"/>
                </a:solidFill>
              </a:rPr>
              <a:t>48</a:t>
            </a: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" y="5183833"/>
            <a:ext cx="1143000" cy="45496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3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#1: Calling </a:t>
            </a:r>
            <a:r>
              <a:rPr lang="en-US" dirty="0" smtClean="0"/>
              <a:t>Convention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685800"/>
            <a:ext cx="3657600" cy="17339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test(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a,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b)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</a:rPr>
              <a:t> = (</a:t>
            </a:r>
            <a:r>
              <a:rPr lang="en-US" sz="1600" dirty="0" err="1" smtClean="0">
                <a:latin typeface="Consolas" pitchFamily="49" charset="0"/>
              </a:rPr>
              <a:t>a&amp;b</a:t>
            </a:r>
            <a:r>
              <a:rPr lang="en-US" sz="1600" dirty="0" smtClean="0">
                <a:latin typeface="Consolas" pitchFamily="49" charset="0"/>
              </a:rPr>
              <a:t>)+(</a:t>
            </a:r>
            <a:r>
              <a:rPr lang="en-US" sz="1600" dirty="0" err="1" smtClean="0">
                <a:latin typeface="Consolas" pitchFamily="49" charset="0"/>
              </a:rPr>
              <a:t>a|b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s = sum(tmp,1,2,3,4,5);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u = sum(</a:t>
            </a:r>
            <a:r>
              <a:rPr lang="en-US" sz="1600" dirty="0" err="1" smtClean="0">
                <a:latin typeface="Consolas" pitchFamily="49" charset="0"/>
              </a:rPr>
              <a:t>s,tmp,b,a,b,a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return u + a + b;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nsolas" pitchFamily="49" charset="0"/>
            </a:endParaRPr>
          </a:p>
        </p:txBody>
      </p:sp>
      <p:sp>
        <p:nvSpPr>
          <p:cNvPr id="4" name="Content Placeholder 2" hidden="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2400" y="2819400"/>
            <a:ext cx="87630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s0 = a0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s1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 = a1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nsolas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t0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 = a &amp; b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baseline="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t1</a:t>
            </a: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 = a | b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0 = t0 + t1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t0, 24(sp) # </a:t>
            </a:r>
            <a:r>
              <a:rPr lang="en-US" sz="2400" dirty="0" err="1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tmp</a:t>
            </a:r>
            <a:endParaRPr lang="en-US" sz="2400" dirty="0" smtClean="0">
              <a:solidFill>
                <a:schemeClr val="accent4"/>
              </a:solidFill>
              <a:latin typeface="Consolas" pitchFamily="49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a0 = t0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a1 = 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a2 = 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a3 = 3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4, 0(sp)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5, 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JAL sum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NOP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LW t0, 24(sp)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a0 = v0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a1 = t0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a2 = s1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a3 = s0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s1, 0(sp)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s0, 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JAL sum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NOP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v0 = v0 + s0 + s1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3886200" y="609600"/>
            <a:ext cx="2476500" cy="5867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 test:</a:t>
            </a: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 smtClean="0">
              <a:solidFill>
                <a:schemeClr val="accent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MOVE $s0, $a0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$s1, $a1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AND $t0, $a0, $a1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OR $t1, $a0, $a1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ADD $t0, $t0, $t1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$a0, $t0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$a1, 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$a2, 2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$a3, 3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$t1, 4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$t1 16($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$t1, 5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$t1, 20($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SW $t0, 24($</a:t>
            </a:r>
            <a:r>
              <a:rPr lang="en-US" sz="2000" dirty="0" err="1" smtClean="0">
                <a:solidFill>
                  <a:schemeClr val="accent1"/>
                </a:solidFill>
              </a:rPr>
              <a:t>sp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JAL sum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NOP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6362700" y="609600"/>
            <a:ext cx="2628900" cy="5867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LW $t0, 24($</a:t>
            </a:r>
            <a:r>
              <a:rPr lang="en-US" sz="2000" dirty="0" err="1" smtClean="0">
                <a:solidFill>
                  <a:schemeClr val="accent1"/>
                </a:solidFill>
              </a:rPr>
              <a:t>sp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$a0, </a:t>
            </a:r>
            <a:r>
              <a:rPr lang="en-US" sz="2000" dirty="0" smtClean="0">
                <a:solidFill>
                  <a:schemeClr val="accent1"/>
                </a:solidFill>
              </a:rPr>
              <a:t>$v0 # s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$a1, </a:t>
            </a:r>
            <a:r>
              <a:rPr lang="en-US" sz="2000" dirty="0" smtClean="0">
                <a:solidFill>
                  <a:schemeClr val="accent1"/>
                </a:solidFill>
              </a:rPr>
              <a:t>$t0 # </a:t>
            </a:r>
            <a:r>
              <a:rPr lang="en-US" sz="2000" dirty="0" err="1" smtClean="0">
                <a:solidFill>
                  <a:schemeClr val="accent1"/>
                </a:solidFill>
              </a:rPr>
              <a:t>tmp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$a2, </a:t>
            </a:r>
            <a:r>
              <a:rPr lang="en-US" sz="2000" dirty="0" smtClean="0">
                <a:solidFill>
                  <a:schemeClr val="accent1"/>
                </a:solidFill>
              </a:rPr>
              <a:t>$s1 # b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MOVE $a3, </a:t>
            </a:r>
            <a:r>
              <a:rPr lang="en-US" sz="2000" dirty="0" smtClean="0">
                <a:solidFill>
                  <a:schemeClr val="accent1"/>
                </a:solidFill>
              </a:rPr>
              <a:t>$s0 # a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$s1, 16($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$s0, 20($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JAL sum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NOP</a:t>
            </a: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# add u (v0) and a (s0)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ADD $v0, $v0, $s0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ADD $v0, $v0, $s1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 # </a:t>
            </a:r>
            <a:r>
              <a:rPr lang="en-US" sz="2000" dirty="0" smtClean="0">
                <a:solidFill>
                  <a:schemeClr val="accent1"/>
                </a:solidFill>
              </a:rPr>
              <a:t>$v0 = u + a + b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>
            <p:custDataLst>
              <p:tags r:id="rId6"/>
            </p:custDataLst>
          </p:nvPr>
        </p:nvCxnSpPr>
        <p:spPr>
          <a:xfrm rot="5400000">
            <a:off x="-838200" y="4495800"/>
            <a:ext cx="41148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>
            <p:custDataLst>
              <p:tags r:id="rId7"/>
            </p:custDataLst>
          </p:nvPr>
        </p:nvCxnSpPr>
        <p:spPr>
          <a:xfrm rot="5400000">
            <a:off x="1524000" y="4495800"/>
            <a:ext cx="41148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1219200" y="26670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ra</a:t>
            </a:r>
            <a:endParaRPr lang="en-US" sz="2400" dirty="0"/>
          </a:p>
        </p:txBody>
      </p:sp>
      <p:sp>
        <p:nvSpPr>
          <p:cNvPr id="12" name="Rectangle 11"/>
          <p:cNvSpPr/>
          <p:nvPr>
            <p:custDataLst>
              <p:tags r:id="rId9"/>
            </p:custDataLst>
          </p:nvPr>
        </p:nvSpPr>
        <p:spPr>
          <a:xfrm>
            <a:off x="1219200" y="30480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fp</a:t>
            </a:r>
            <a:endParaRPr lang="en-US" sz="2400" dirty="0"/>
          </a:p>
        </p:txBody>
      </p:sp>
      <p:sp>
        <p:nvSpPr>
          <p:cNvPr id="13" name="Rectangle 12"/>
          <p:cNvSpPr/>
          <p:nvPr>
            <p:custDataLst>
              <p:tags r:id="rId10"/>
            </p:custDataLst>
          </p:nvPr>
        </p:nvSpPr>
        <p:spPr>
          <a:xfrm>
            <a:off x="1219200" y="3429000"/>
            <a:ext cx="2362200" cy="762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regs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($s0  and $s1)</a:t>
            </a:r>
            <a:endParaRPr lang="en-US" sz="2400" dirty="0"/>
          </a:p>
        </p:txBody>
      </p:sp>
      <p:sp>
        <p:nvSpPr>
          <p:cNvPr id="14" name="Rectangle 13"/>
          <p:cNvSpPr/>
          <p:nvPr>
            <p:custDataLst>
              <p:tags r:id="rId11"/>
            </p:custDataLst>
          </p:nvPr>
        </p:nvSpPr>
        <p:spPr>
          <a:xfrm>
            <a:off x="1219200" y="4191000"/>
            <a:ext cx="2362200" cy="1143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locals</a:t>
            </a:r>
          </a:p>
          <a:p>
            <a:pPr algn="ctr"/>
            <a:r>
              <a:rPr lang="en-US" sz="2400" dirty="0" smtClean="0"/>
              <a:t>($t0)</a:t>
            </a:r>
            <a:endParaRPr lang="en-US" sz="2400" dirty="0"/>
          </a:p>
        </p:txBody>
      </p:sp>
      <p:sp>
        <p:nvSpPr>
          <p:cNvPr id="15" name="Rectangle 14"/>
          <p:cNvSpPr/>
          <p:nvPr>
            <p:custDataLst>
              <p:tags r:id="rId12"/>
            </p:custDataLst>
          </p:nvPr>
        </p:nvSpPr>
        <p:spPr>
          <a:xfrm>
            <a:off x="1219200" y="5334000"/>
            <a:ext cx="2362200" cy="10668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o</a:t>
            </a:r>
            <a:r>
              <a:rPr lang="en-US" sz="2400" dirty="0" smtClean="0"/>
              <a:t>utgoing </a:t>
            </a:r>
            <a:r>
              <a:rPr lang="en-US" sz="2400" dirty="0" err="1" smtClean="0"/>
              <a:t>args</a:t>
            </a:r>
            <a:endParaRPr lang="en-US" sz="2400" dirty="0" smtClean="0"/>
          </a:p>
          <a:p>
            <a:pPr algn="ctr"/>
            <a:r>
              <a:rPr lang="en-US" sz="2400" dirty="0"/>
              <a:t>s</a:t>
            </a:r>
            <a:r>
              <a:rPr lang="en-US" sz="2400" dirty="0" smtClean="0"/>
              <a:t>pace for a0 - a3</a:t>
            </a:r>
          </a:p>
          <a:p>
            <a:pPr algn="ctr"/>
            <a:r>
              <a:rPr lang="en-US" sz="2400" dirty="0" smtClean="0"/>
              <a:t>and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and 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arg</a:t>
            </a:r>
            <a:endParaRPr lang="en-US" sz="2400" dirty="0"/>
          </a:p>
        </p:txBody>
      </p:sp>
      <p:sp>
        <p:nvSpPr>
          <p:cNvPr id="16" name="TextBox 15"/>
          <p:cNvSpPr txBox="1"/>
          <p:nvPr>
            <p:custDataLst>
              <p:tags r:id="rId13"/>
            </p:custDataLst>
          </p:nvPr>
        </p:nvSpPr>
        <p:spPr>
          <a:xfrm>
            <a:off x="152400" y="2590800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$</a:t>
            </a:r>
            <a:r>
              <a:rPr lang="en-US" sz="2800" dirty="0" err="1" smtClean="0">
                <a:solidFill>
                  <a:schemeClr val="bg1"/>
                </a:solidFill>
              </a:rPr>
              <a:t>fp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>
            <p:custDataLst>
              <p:tags r:id="rId14"/>
            </p:custDataLst>
          </p:nvPr>
        </p:nvSpPr>
        <p:spPr>
          <a:xfrm>
            <a:off x="152400" y="602998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$sp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990600"/>
            <a:ext cx="98443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5563" y="5253335"/>
            <a:ext cx="94448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Epilog</a:t>
            </a:r>
          </a:p>
        </p:txBody>
      </p:sp>
    </p:spTree>
    <p:extLst>
      <p:ext uri="{BB962C8B-B14F-4D97-AF65-F5344CB8AC3E}">
        <p14:creationId xmlns:p14="http://schemas.microsoft.com/office/powerpoint/2010/main" val="27511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#1: Calling </a:t>
            </a:r>
            <a:r>
              <a:rPr lang="en-US" dirty="0" smtClean="0"/>
              <a:t>Convention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685800"/>
            <a:ext cx="3657600" cy="17339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test(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a,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b)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</a:rPr>
              <a:t> = (</a:t>
            </a:r>
            <a:r>
              <a:rPr lang="en-US" sz="1600" dirty="0" err="1" smtClean="0">
                <a:latin typeface="Consolas" pitchFamily="49" charset="0"/>
              </a:rPr>
              <a:t>a&amp;b</a:t>
            </a:r>
            <a:r>
              <a:rPr lang="en-US" sz="1600" dirty="0" smtClean="0">
                <a:latin typeface="Consolas" pitchFamily="49" charset="0"/>
              </a:rPr>
              <a:t>)+(</a:t>
            </a:r>
            <a:r>
              <a:rPr lang="en-US" sz="1600" dirty="0" err="1" smtClean="0">
                <a:latin typeface="Consolas" pitchFamily="49" charset="0"/>
              </a:rPr>
              <a:t>a|b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s = sum(tmp,1,2,3,4,5);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u = sum(</a:t>
            </a:r>
            <a:r>
              <a:rPr lang="en-US" sz="1600" dirty="0" err="1" smtClean="0">
                <a:latin typeface="Consolas" pitchFamily="49" charset="0"/>
              </a:rPr>
              <a:t>s,tmp,b,a,b,a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return u + a + b;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nsolas" pitchFamily="49" charset="0"/>
            </a:endParaRPr>
          </a:p>
        </p:txBody>
      </p:sp>
      <p:sp>
        <p:nvSpPr>
          <p:cNvPr id="4" name="Content Placeholder 2" hidden="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2400" y="2819400"/>
            <a:ext cx="87630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s0 = a0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s1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 = a1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nsolas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t0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 = a &amp; b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baseline="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t1</a:t>
            </a: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 = a | b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0 = t0 + t1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t0, 24(sp) # </a:t>
            </a:r>
            <a:r>
              <a:rPr lang="en-US" sz="2400" dirty="0" err="1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tmp</a:t>
            </a:r>
            <a:endParaRPr lang="en-US" sz="2400" dirty="0" smtClean="0">
              <a:solidFill>
                <a:schemeClr val="accent4"/>
              </a:solidFill>
              <a:latin typeface="Consolas" pitchFamily="49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a0 = t0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a1 = 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a2 = 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a3 = 3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4, 0(sp)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5, 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JAL sum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NOP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LW t0, 24(sp)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a0 = v0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a1 = t0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a2 = s1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a3 = s0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s1, 0(sp)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s0, 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JAL sum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NOP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v0 = v0 + s0 + s1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3886200" y="609600"/>
            <a:ext cx="2476500" cy="58961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 test:</a:t>
            </a: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 smtClean="0">
              <a:solidFill>
                <a:schemeClr val="accent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MOVE $s0, $a0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$s1, $a1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AND $t0, $a0, $a1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OR $t1, $a0, $a1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ADD $t0, $t0, $t1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$a0, $t0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$a1, 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$a2, 2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$a3, 3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$t1, 4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$t1 16($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$t1, 5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$t1, 20($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SW $t0, 24($</a:t>
            </a:r>
            <a:r>
              <a:rPr lang="en-US" sz="2000" dirty="0" err="1" smtClean="0">
                <a:solidFill>
                  <a:schemeClr val="accent1"/>
                </a:solidFill>
              </a:rPr>
              <a:t>sp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JAL sum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NOP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6362700" y="609600"/>
            <a:ext cx="2628900" cy="58961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LW $t0, 24($</a:t>
            </a:r>
            <a:r>
              <a:rPr lang="en-US" sz="2000" dirty="0" err="1" smtClean="0">
                <a:solidFill>
                  <a:schemeClr val="accent1"/>
                </a:solidFill>
              </a:rPr>
              <a:t>sp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$a0, </a:t>
            </a:r>
            <a:r>
              <a:rPr lang="en-US" sz="2000" dirty="0" smtClean="0">
                <a:solidFill>
                  <a:schemeClr val="accent1"/>
                </a:solidFill>
              </a:rPr>
              <a:t>$v0 # s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$a1, </a:t>
            </a:r>
            <a:r>
              <a:rPr lang="en-US" sz="2000" dirty="0" smtClean="0">
                <a:solidFill>
                  <a:schemeClr val="accent1"/>
                </a:solidFill>
              </a:rPr>
              <a:t>$t0 # </a:t>
            </a:r>
            <a:r>
              <a:rPr lang="en-US" sz="2000" dirty="0" err="1" smtClean="0">
                <a:solidFill>
                  <a:schemeClr val="accent1"/>
                </a:solidFill>
              </a:rPr>
              <a:t>tmp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$a2, </a:t>
            </a:r>
            <a:r>
              <a:rPr lang="en-US" sz="2000" dirty="0" smtClean="0">
                <a:solidFill>
                  <a:schemeClr val="accent1"/>
                </a:solidFill>
              </a:rPr>
              <a:t>$s1 # b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MOVE $a3, </a:t>
            </a:r>
            <a:r>
              <a:rPr lang="en-US" sz="2000" dirty="0" smtClean="0">
                <a:solidFill>
                  <a:schemeClr val="accent1"/>
                </a:solidFill>
              </a:rPr>
              <a:t>$s0 # a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$s1, 16($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$s0, 20($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JAL sum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NOP</a:t>
            </a: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# add u (v0) and a (s0)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ADD $v0, $v0, $s0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ADD $v0, $v0, $s1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 # </a:t>
            </a:r>
            <a:r>
              <a:rPr lang="en-US" sz="2000" dirty="0" smtClean="0">
                <a:solidFill>
                  <a:schemeClr val="accent1"/>
                </a:solidFill>
              </a:rPr>
              <a:t>$v0 = u + a + b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>
            <p:custDataLst>
              <p:tags r:id="rId6"/>
            </p:custDataLst>
          </p:nvPr>
        </p:nvCxnSpPr>
        <p:spPr>
          <a:xfrm>
            <a:off x="1066800" y="2133600"/>
            <a:ext cx="0" cy="4572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>
            <p:custDataLst>
              <p:tags r:id="rId7"/>
            </p:custDataLst>
          </p:nvPr>
        </p:nvCxnSpPr>
        <p:spPr>
          <a:xfrm>
            <a:off x="3429000" y="2133600"/>
            <a:ext cx="0" cy="4572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1066800" y="2362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ra</a:t>
            </a:r>
            <a:endParaRPr lang="en-US" sz="2400" dirty="0"/>
          </a:p>
        </p:txBody>
      </p:sp>
      <p:sp>
        <p:nvSpPr>
          <p:cNvPr id="12" name="Rectangle 11"/>
          <p:cNvSpPr/>
          <p:nvPr>
            <p:custDataLst>
              <p:tags r:id="rId9"/>
            </p:custDataLst>
          </p:nvPr>
        </p:nvSpPr>
        <p:spPr>
          <a:xfrm>
            <a:off x="1066800" y="2743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fp</a:t>
            </a:r>
            <a:endParaRPr lang="en-US" sz="2400" dirty="0"/>
          </a:p>
        </p:txBody>
      </p:sp>
      <p:sp>
        <p:nvSpPr>
          <p:cNvPr id="16" name="TextBox 15"/>
          <p:cNvSpPr txBox="1"/>
          <p:nvPr>
            <p:custDataLst>
              <p:tags r:id="rId10"/>
            </p:custDataLst>
          </p:nvPr>
        </p:nvSpPr>
        <p:spPr>
          <a:xfrm>
            <a:off x="0" y="2209800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$</a:t>
            </a:r>
            <a:r>
              <a:rPr lang="en-US" sz="2800" dirty="0" err="1" smtClean="0">
                <a:solidFill>
                  <a:schemeClr val="bg1"/>
                </a:solidFill>
              </a:rPr>
              <a:t>fp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>
            <p:custDataLst>
              <p:tags r:id="rId11"/>
            </p:custDataLst>
          </p:nvPr>
        </p:nvSpPr>
        <p:spPr>
          <a:xfrm>
            <a:off x="0" y="625858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$sp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990600"/>
            <a:ext cx="98443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5563" y="5253335"/>
            <a:ext cx="94448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Epilog</a:t>
            </a:r>
          </a:p>
        </p:txBody>
      </p:sp>
      <p:sp>
        <p:nvSpPr>
          <p:cNvPr id="18" name="Rectangle 17"/>
          <p:cNvSpPr/>
          <p:nvPr>
            <p:custDataLst>
              <p:tags r:id="rId12"/>
            </p:custDataLst>
          </p:nvPr>
        </p:nvSpPr>
        <p:spPr>
          <a:xfrm>
            <a:off x="1066800" y="3124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reg</a:t>
            </a:r>
            <a:r>
              <a:rPr lang="en-US" sz="2400" dirty="0" smtClean="0"/>
              <a:t> $s1</a:t>
            </a:r>
            <a:endParaRPr lang="en-US" sz="2400" dirty="0"/>
          </a:p>
        </p:txBody>
      </p:sp>
      <p:sp>
        <p:nvSpPr>
          <p:cNvPr id="20" name="Rectangle 19"/>
          <p:cNvSpPr/>
          <p:nvPr>
            <p:custDataLst>
              <p:tags r:id="rId13"/>
            </p:custDataLst>
          </p:nvPr>
        </p:nvSpPr>
        <p:spPr>
          <a:xfrm>
            <a:off x="1066800" y="3505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reg</a:t>
            </a:r>
            <a:r>
              <a:rPr lang="en-US" sz="2400" dirty="0" smtClean="0"/>
              <a:t> $s0</a:t>
            </a:r>
            <a:endParaRPr lang="en-US" sz="2400" dirty="0"/>
          </a:p>
        </p:txBody>
      </p:sp>
      <p:sp>
        <p:nvSpPr>
          <p:cNvPr id="21" name="Rectangle 20"/>
          <p:cNvSpPr/>
          <p:nvPr>
            <p:custDataLst>
              <p:tags r:id="rId14"/>
            </p:custDataLst>
          </p:nvPr>
        </p:nvSpPr>
        <p:spPr>
          <a:xfrm>
            <a:off x="1066800" y="3886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</a:t>
            </a:r>
            <a:r>
              <a:rPr lang="en-US" sz="2400" dirty="0" smtClean="0"/>
              <a:t>ocal $t0</a:t>
            </a:r>
            <a:endParaRPr lang="en-US" sz="2400" dirty="0"/>
          </a:p>
        </p:txBody>
      </p:sp>
      <p:sp>
        <p:nvSpPr>
          <p:cNvPr id="22" name="Rectangle 21"/>
          <p:cNvSpPr/>
          <p:nvPr>
            <p:custDataLst>
              <p:tags r:id="rId15"/>
            </p:custDataLst>
          </p:nvPr>
        </p:nvSpPr>
        <p:spPr>
          <a:xfrm>
            <a:off x="1066800" y="4267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outgoing 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arg</a:t>
            </a:r>
            <a:endParaRPr lang="en-US" sz="2400" dirty="0"/>
          </a:p>
        </p:txBody>
      </p:sp>
      <p:sp>
        <p:nvSpPr>
          <p:cNvPr id="24" name="Rectangle 23"/>
          <p:cNvSpPr/>
          <p:nvPr>
            <p:custDataLst>
              <p:tags r:id="rId16"/>
            </p:custDataLst>
          </p:nvPr>
        </p:nvSpPr>
        <p:spPr>
          <a:xfrm>
            <a:off x="1066800" y="4648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</a:t>
            </a:r>
            <a:r>
              <a:rPr lang="en-US" sz="2400" dirty="0" smtClean="0"/>
              <a:t>utgoing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arg</a:t>
            </a:r>
            <a:endParaRPr lang="en-US" sz="2400" dirty="0"/>
          </a:p>
        </p:txBody>
      </p:sp>
      <p:sp>
        <p:nvSpPr>
          <p:cNvPr id="25" name="Rectangle 24"/>
          <p:cNvSpPr/>
          <p:nvPr>
            <p:custDataLst>
              <p:tags r:id="rId17"/>
            </p:custDataLst>
          </p:nvPr>
        </p:nvSpPr>
        <p:spPr>
          <a:xfrm>
            <a:off x="1066800" y="5029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pace for $a3</a:t>
            </a:r>
            <a:endParaRPr lang="en-US" sz="2400" dirty="0"/>
          </a:p>
        </p:txBody>
      </p:sp>
      <p:sp>
        <p:nvSpPr>
          <p:cNvPr id="26" name="Rectangle 25"/>
          <p:cNvSpPr/>
          <p:nvPr>
            <p:custDataLst>
              <p:tags r:id="rId18"/>
            </p:custDataLst>
          </p:nvPr>
        </p:nvSpPr>
        <p:spPr>
          <a:xfrm>
            <a:off x="1066800" y="5410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pace for $a2</a:t>
            </a:r>
            <a:endParaRPr lang="en-US" sz="2400" dirty="0"/>
          </a:p>
        </p:txBody>
      </p:sp>
      <p:sp>
        <p:nvSpPr>
          <p:cNvPr id="27" name="Rectangle 26"/>
          <p:cNvSpPr/>
          <p:nvPr>
            <p:custDataLst>
              <p:tags r:id="rId19"/>
            </p:custDataLst>
          </p:nvPr>
        </p:nvSpPr>
        <p:spPr>
          <a:xfrm>
            <a:off x="1066800" y="5791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pace for $a1</a:t>
            </a:r>
            <a:endParaRPr lang="en-US" sz="2400" dirty="0"/>
          </a:p>
        </p:txBody>
      </p:sp>
      <p:sp>
        <p:nvSpPr>
          <p:cNvPr id="29" name="Rectangle 28"/>
          <p:cNvSpPr/>
          <p:nvPr>
            <p:custDataLst>
              <p:tags r:id="rId20"/>
            </p:custDataLst>
          </p:nvPr>
        </p:nvSpPr>
        <p:spPr>
          <a:xfrm>
            <a:off x="1066800" y="6172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pace for $a0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2290" y="5791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2290" y="5410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8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9600" y="5029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" y="4648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2290" y="6153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600" y="4267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3886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" y="3562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3181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9600" y="2800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9600" y="2419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1005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533400"/>
            <a:ext cx="9067800" cy="6324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Prelim1 results</a:t>
            </a:r>
            <a:endParaRPr lang="en-US" sz="2800" dirty="0">
              <a:solidFill>
                <a:srgbClr val="FFFF00"/>
              </a:solidFill>
            </a:endParaRPr>
          </a:p>
          <a:p>
            <a:pPr marL="573088" lvl="1" indent="-457200">
              <a:buFont typeface="Arial"/>
              <a:buChar char="•"/>
            </a:pPr>
            <a:r>
              <a:rPr lang="en-US" sz="2400" dirty="0" smtClean="0"/>
              <a:t>Mean 78.5 (median 79), standard deviation 10</a:t>
            </a:r>
          </a:p>
          <a:p>
            <a:pPr marL="573088" lvl="1" indent="-457200">
              <a:buFont typeface="Arial"/>
              <a:buChar char="•"/>
            </a:pPr>
            <a:endParaRPr lang="en-US" sz="2400" dirty="0"/>
          </a:p>
          <a:p>
            <a:pPr marL="573088" lvl="1" indent="-457200">
              <a:buFont typeface="Arial"/>
              <a:buChar char="•"/>
            </a:pPr>
            <a:endParaRPr lang="en-US" sz="2400" dirty="0" smtClean="0"/>
          </a:p>
          <a:p>
            <a:pPr marL="573088" lvl="1" indent="-457200">
              <a:buFont typeface="Arial"/>
              <a:buChar char="•"/>
            </a:pPr>
            <a:endParaRPr lang="en-US" sz="2400" dirty="0"/>
          </a:p>
          <a:p>
            <a:pPr marL="573088" lvl="1" indent="-457200">
              <a:buFont typeface="Arial"/>
              <a:buChar char="•"/>
            </a:pPr>
            <a:endParaRPr lang="en-US" sz="2400" dirty="0" smtClean="0"/>
          </a:p>
          <a:p>
            <a:pPr marL="573088" lvl="1" indent="-457200">
              <a:buFont typeface="Arial"/>
              <a:buChar char="•"/>
            </a:pPr>
            <a:endParaRPr lang="en-US" sz="2400" dirty="0"/>
          </a:p>
          <a:p>
            <a:pPr marL="573088" lvl="1" indent="-457200">
              <a:buFont typeface="Arial"/>
              <a:buChar char="•"/>
            </a:pPr>
            <a:endParaRPr lang="en-US" sz="2400" dirty="0" smtClean="0"/>
          </a:p>
          <a:p>
            <a:pPr marL="573088" lvl="1" indent="-457200">
              <a:buFont typeface="Arial"/>
              <a:buChar char="•"/>
            </a:pPr>
            <a:endParaRPr lang="en-US" dirty="0" smtClean="0"/>
          </a:p>
          <a:p>
            <a:pPr marL="573088" lvl="1" indent="-457200">
              <a:buFont typeface="Arial"/>
              <a:buChar char="•"/>
            </a:pPr>
            <a:r>
              <a:rPr lang="en-US" dirty="0" smtClean="0"/>
              <a:t>Prelims available in </a:t>
            </a:r>
            <a:r>
              <a:rPr lang="en-US" i="1" dirty="0" smtClean="0"/>
              <a:t>305 Upson</a:t>
            </a:r>
            <a:endParaRPr lang="en-US" dirty="0" smtClean="0"/>
          </a:p>
          <a:p>
            <a:pPr marL="573088" lvl="1" indent="-457200">
              <a:buFont typeface="Arial"/>
              <a:buChar char="•"/>
            </a:pPr>
            <a:r>
              <a:rPr lang="en-US" dirty="0" err="1" smtClean="0"/>
              <a:t>Regrade</a:t>
            </a:r>
            <a:r>
              <a:rPr lang="en-US" dirty="0" smtClean="0"/>
              <a:t> requires written request</a:t>
            </a:r>
          </a:p>
          <a:p>
            <a:pPr marL="1031875" lvl="2" indent="-457200">
              <a:buFont typeface="Arial"/>
              <a:buChar char="•"/>
            </a:pPr>
            <a:r>
              <a:rPr lang="en-US" sz="2800" b="1" i="1" dirty="0" smtClean="0">
                <a:solidFill>
                  <a:schemeClr val="accent1"/>
                </a:solidFill>
              </a:rPr>
              <a:t>Whole test is </a:t>
            </a:r>
            <a:r>
              <a:rPr lang="en-US" sz="2800" b="1" i="1" dirty="0" err="1" smtClean="0">
                <a:solidFill>
                  <a:schemeClr val="accent1"/>
                </a:solidFill>
              </a:rPr>
              <a:t>regraded</a:t>
            </a:r>
            <a:endParaRPr lang="en-US" sz="2800" b="1" i="1" dirty="0" smtClean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79665"/>
            <a:ext cx="5852160" cy="30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3048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</a:t>
            </a:r>
            <a:r>
              <a:rPr lang="en-US" dirty="0" smtClean="0"/>
              <a:t>#2: </a:t>
            </a:r>
            <a:r>
              <a:rPr lang="en-US" dirty="0"/>
              <a:t>Calling </a:t>
            </a:r>
            <a:r>
              <a:rPr lang="en-US" dirty="0" smtClean="0"/>
              <a:t>Convention Example: </a:t>
            </a:r>
            <a:br>
              <a:rPr lang="en-US" dirty="0" smtClean="0"/>
            </a:br>
            <a:r>
              <a:rPr lang="en-US" dirty="0" smtClean="0"/>
              <a:t>Prolog, Epilog</a:t>
            </a:r>
            <a:endParaRPr lang="en-US" dirty="0"/>
          </a:p>
        </p:txBody>
      </p:sp>
      <p:sp>
        <p:nvSpPr>
          <p:cNvPr id="4" name="Content Placeholder 2" hidden="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" y="381000"/>
            <a:ext cx="20574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ADDIU $sp, $sp, -40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SW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ra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, 36($sp)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SW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fp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, 32($sp)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SW $s0, 28($sp)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SW $s5, 24($sp)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ADDIU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fp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, $sp, 40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...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...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LW $s5, 24($sp)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LW $s0, 28($sp)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LW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fp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, 32($sp)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LW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ra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, 36($sp)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ADDIU $sp, $sp, 40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JR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ra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781800" y="1295400"/>
            <a:ext cx="2438400" cy="6172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# allocate frame</a:t>
            </a:r>
          </a:p>
          <a:p>
            <a:r>
              <a:rPr lang="en-US" sz="2200" dirty="0" smtClean="0"/>
              <a:t># save $</a:t>
            </a:r>
            <a:r>
              <a:rPr lang="en-US" sz="2200" dirty="0" err="1" smtClean="0"/>
              <a:t>ra</a:t>
            </a:r>
            <a:endParaRPr lang="en-US" sz="2200" dirty="0" smtClean="0"/>
          </a:p>
          <a:p>
            <a:r>
              <a:rPr lang="en-US" sz="2200" dirty="0" smtClean="0"/>
              <a:t># save old $</a:t>
            </a:r>
            <a:r>
              <a:rPr lang="en-US" sz="2200" dirty="0" err="1" smtClean="0"/>
              <a:t>fp</a:t>
            </a:r>
            <a:endParaRPr lang="en-US" sz="2200" dirty="0" smtClean="0"/>
          </a:p>
          <a:p>
            <a:r>
              <a:rPr lang="en-US" sz="2200" dirty="0" smtClean="0"/>
              <a:t># </a:t>
            </a:r>
            <a:r>
              <a:rPr lang="en-US" sz="2200" dirty="0" err="1" smtClean="0"/>
              <a:t>callee</a:t>
            </a:r>
            <a:r>
              <a:rPr lang="en-US" sz="2200" dirty="0" smtClean="0"/>
              <a:t> save ...</a:t>
            </a:r>
          </a:p>
          <a:p>
            <a:r>
              <a:rPr lang="en-US" sz="2200" dirty="0" smtClean="0"/>
              <a:t># </a:t>
            </a:r>
            <a:r>
              <a:rPr lang="en-US" sz="2200" dirty="0" err="1" smtClean="0"/>
              <a:t>callee</a:t>
            </a:r>
            <a:r>
              <a:rPr lang="en-US" sz="2200" dirty="0" smtClean="0"/>
              <a:t> save ...</a:t>
            </a:r>
          </a:p>
          <a:p>
            <a:r>
              <a:rPr lang="en-US" sz="2200" dirty="0" smtClean="0"/>
              <a:t># set new frame </a:t>
            </a:r>
            <a:r>
              <a:rPr lang="en-US" sz="2200" dirty="0" err="1" smtClean="0"/>
              <a:t>ptr</a:t>
            </a:r>
            <a:endParaRPr lang="en-US" sz="2200" dirty="0" smtClean="0"/>
          </a:p>
          <a:p>
            <a:r>
              <a:rPr lang="en-US" sz="2200" dirty="0" smtClean="0"/>
              <a:t>	...</a:t>
            </a:r>
          </a:p>
          <a:p>
            <a:r>
              <a:rPr lang="en-US" sz="2200" dirty="0" smtClean="0"/>
              <a:t>	...</a:t>
            </a:r>
          </a:p>
          <a:p>
            <a:r>
              <a:rPr lang="en-US" sz="2200" dirty="0" smtClean="0"/>
              <a:t># restore …</a:t>
            </a:r>
          </a:p>
          <a:p>
            <a:r>
              <a:rPr lang="en-US" sz="2200" dirty="0" smtClean="0"/>
              <a:t># restore …</a:t>
            </a:r>
          </a:p>
          <a:p>
            <a:r>
              <a:rPr lang="en-US" sz="2200" dirty="0" smtClean="0"/>
              <a:t># restore old $</a:t>
            </a:r>
            <a:r>
              <a:rPr lang="en-US" sz="2200" dirty="0" err="1" smtClean="0"/>
              <a:t>fp</a:t>
            </a:r>
            <a:endParaRPr lang="en-US" sz="2200" dirty="0" smtClean="0"/>
          </a:p>
          <a:p>
            <a:r>
              <a:rPr lang="en-US" sz="2200" dirty="0" smtClean="0"/>
              <a:t># restore $</a:t>
            </a:r>
            <a:r>
              <a:rPr lang="en-US" sz="2200" dirty="0" err="1" smtClean="0"/>
              <a:t>ra</a:t>
            </a:r>
            <a:endParaRPr lang="en-US" sz="2200" dirty="0" smtClean="0"/>
          </a:p>
          <a:p>
            <a:r>
              <a:rPr lang="en-US" sz="2200" dirty="0" smtClean="0"/>
              <a:t># </a:t>
            </a:r>
            <a:r>
              <a:rPr lang="en-US" sz="2200" dirty="0" err="1" smtClean="0"/>
              <a:t>dealloc</a:t>
            </a:r>
            <a:r>
              <a:rPr lang="en-US" sz="2200" dirty="0" smtClean="0"/>
              <a:t> frame</a:t>
            </a:r>
          </a:p>
        </p:txBody>
      </p:sp>
      <p:sp>
        <p:nvSpPr>
          <p:cNvPr id="9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886200" y="838200"/>
            <a:ext cx="3505200" cy="624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6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test:</a:t>
            </a:r>
            <a:r>
              <a:rPr lang="en-US" sz="28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 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</a:t>
            </a:r>
            <a:endParaRPr lang="en-US" sz="2400" baseline="0" noProof="0" dirty="0">
              <a:solidFill>
                <a:schemeClr val="accent1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>
            <p:custDataLst>
              <p:tags r:id="rId5"/>
            </p:custDataLst>
          </p:nvPr>
        </p:nvCxnSpPr>
        <p:spPr>
          <a:xfrm>
            <a:off x="1066800" y="2133600"/>
            <a:ext cx="0" cy="4572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>
            <p:custDataLst>
              <p:tags r:id="rId6"/>
            </p:custDataLst>
          </p:nvPr>
        </p:nvCxnSpPr>
        <p:spPr>
          <a:xfrm>
            <a:off x="3429000" y="2133600"/>
            <a:ext cx="0" cy="4572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1066800" y="2362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ra</a:t>
            </a:r>
            <a:endParaRPr lang="en-US" sz="2400" dirty="0"/>
          </a:p>
        </p:txBody>
      </p: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1066800" y="2743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fp</a:t>
            </a:r>
            <a:endParaRPr lang="en-US" sz="2400" dirty="0"/>
          </a:p>
        </p:txBody>
      </p:sp>
      <p:sp>
        <p:nvSpPr>
          <p:cNvPr id="12" name="TextBox 11"/>
          <p:cNvSpPr txBox="1"/>
          <p:nvPr>
            <p:custDataLst>
              <p:tags r:id="rId9"/>
            </p:custDataLst>
          </p:nvPr>
        </p:nvSpPr>
        <p:spPr>
          <a:xfrm>
            <a:off x="0" y="2209800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$</a:t>
            </a:r>
            <a:r>
              <a:rPr lang="en-US" sz="2800" dirty="0" err="1" smtClean="0">
                <a:solidFill>
                  <a:schemeClr val="bg1"/>
                </a:solidFill>
              </a:rPr>
              <a:t>fp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>
            <p:custDataLst>
              <p:tags r:id="rId10"/>
            </p:custDataLst>
          </p:nvPr>
        </p:nvSpPr>
        <p:spPr>
          <a:xfrm>
            <a:off x="0" y="625858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$sp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>
            <p:custDataLst>
              <p:tags r:id="rId11"/>
            </p:custDataLst>
          </p:nvPr>
        </p:nvSpPr>
        <p:spPr>
          <a:xfrm>
            <a:off x="1066800" y="3124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reg</a:t>
            </a:r>
            <a:r>
              <a:rPr lang="en-US" sz="2400" dirty="0" smtClean="0"/>
              <a:t> $s1</a:t>
            </a:r>
            <a:endParaRPr lang="en-US" sz="2400" dirty="0"/>
          </a:p>
        </p:txBody>
      </p:sp>
      <p:sp>
        <p:nvSpPr>
          <p:cNvPr id="15" name="Rectangle 14"/>
          <p:cNvSpPr/>
          <p:nvPr>
            <p:custDataLst>
              <p:tags r:id="rId12"/>
            </p:custDataLst>
          </p:nvPr>
        </p:nvSpPr>
        <p:spPr>
          <a:xfrm>
            <a:off x="1066800" y="3505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reg</a:t>
            </a:r>
            <a:r>
              <a:rPr lang="en-US" sz="2400" dirty="0" smtClean="0"/>
              <a:t> $s0</a:t>
            </a:r>
            <a:endParaRPr lang="en-US" sz="2400" dirty="0"/>
          </a:p>
        </p:txBody>
      </p:sp>
      <p:sp>
        <p:nvSpPr>
          <p:cNvPr id="16" name="Rectangle 15"/>
          <p:cNvSpPr/>
          <p:nvPr>
            <p:custDataLst>
              <p:tags r:id="rId13"/>
            </p:custDataLst>
          </p:nvPr>
        </p:nvSpPr>
        <p:spPr>
          <a:xfrm>
            <a:off x="1066800" y="3886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</a:t>
            </a:r>
            <a:r>
              <a:rPr lang="en-US" sz="2400" dirty="0" smtClean="0"/>
              <a:t>ocal $t0</a:t>
            </a:r>
            <a:endParaRPr lang="en-US" sz="2400" dirty="0"/>
          </a:p>
        </p:txBody>
      </p:sp>
      <p:sp>
        <p:nvSpPr>
          <p:cNvPr id="17" name="Rectangle 16"/>
          <p:cNvSpPr/>
          <p:nvPr>
            <p:custDataLst>
              <p:tags r:id="rId14"/>
            </p:custDataLst>
          </p:nvPr>
        </p:nvSpPr>
        <p:spPr>
          <a:xfrm>
            <a:off x="1066800" y="4267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outgoing 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arg</a:t>
            </a:r>
            <a:endParaRPr lang="en-US" sz="2400" dirty="0"/>
          </a:p>
        </p:txBody>
      </p:sp>
      <p:sp>
        <p:nvSpPr>
          <p:cNvPr id="18" name="Rectangle 17"/>
          <p:cNvSpPr/>
          <p:nvPr>
            <p:custDataLst>
              <p:tags r:id="rId15"/>
            </p:custDataLst>
          </p:nvPr>
        </p:nvSpPr>
        <p:spPr>
          <a:xfrm>
            <a:off x="1066800" y="4648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</a:t>
            </a:r>
            <a:r>
              <a:rPr lang="en-US" sz="2400" dirty="0" smtClean="0"/>
              <a:t>utgoing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arg</a:t>
            </a:r>
            <a:endParaRPr lang="en-US" sz="2400" dirty="0"/>
          </a:p>
        </p:txBody>
      </p:sp>
      <p:sp>
        <p:nvSpPr>
          <p:cNvPr id="19" name="Rectangle 18"/>
          <p:cNvSpPr/>
          <p:nvPr>
            <p:custDataLst>
              <p:tags r:id="rId16"/>
            </p:custDataLst>
          </p:nvPr>
        </p:nvSpPr>
        <p:spPr>
          <a:xfrm>
            <a:off x="1066800" y="5029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pace for $a3</a:t>
            </a:r>
            <a:endParaRPr lang="en-US" sz="2400" dirty="0"/>
          </a:p>
        </p:txBody>
      </p:sp>
      <p:sp>
        <p:nvSpPr>
          <p:cNvPr id="20" name="Rectangle 19"/>
          <p:cNvSpPr/>
          <p:nvPr>
            <p:custDataLst>
              <p:tags r:id="rId17"/>
            </p:custDataLst>
          </p:nvPr>
        </p:nvSpPr>
        <p:spPr>
          <a:xfrm>
            <a:off x="1066800" y="5410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pace for $a2</a:t>
            </a:r>
            <a:endParaRPr lang="en-US" sz="2400" dirty="0"/>
          </a:p>
        </p:txBody>
      </p:sp>
      <p:sp>
        <p:nvSpPr>
          <p:cNvPr id="21" name="Rectangle 20"/>
          <p:cNvSpPr/>
          <p:nvPr>
            <p:custDataLst>
              <p:tags r:id="rId18"/>
            </p:custDataLst>
          </p:nvPr>
        </p:nvSpPr>
        <p:spPr>
          <a:xfrm>
            <a:off x="1066800" y="5791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pace for $a1</a:t>
            </a:r>
            <a:endParaRPr lang="en-US" sz="2400" dirty="0"/>
          </a:p>
        </p:txBody>
      </p:sp>
      <p:sp>
        <p:nvSpPr>
          <p:cNvPr id="22" name="Rectangle 21"/>
          <p:cNvSpPr/>
          <p:nvPr>
            <p:custDataLst>
              <p:tags r:id="rId19"/>
            </p:custDataLst>
          </p:nvPr>
        </p:nvSpPr>
        <p:spPr>
          <a:xfrm>
            <a:off x="1066800" y="6172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pace for $a0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2290" y="5791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290" y="5410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8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" y="5029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4648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2290" y="6153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" y="4267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600" y="3886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3562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" y="3181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" y="2800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600" y="2419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65211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781800" y="1295400"/>
            <a:ext cx="2438400" cy="6172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# allocate frame</a:t>
            </a:r>
          </a:p>
          <a:p>
            <a:r>
              <a:rPr lang="en-US" sz="2200" dirty="0" smtClean="0"/>
              <a:t># save $</a:t>
            </a:r>
            <a:r>
              <a:rPr lang="en-US" sz="2200" dirty="0" err="1" smtClean="0"/>
              <a:t>ra</a:t>
            </a:r>
            <a:endParaRPr lang="en-US" sz="2200" dirty="0" smtClean="0"/>
          </a:p>
          <a:p>
            <a:r>
              <a:rPr lang="en-US" sz="2200" dirty="0" smtClean="0"/>
              <a:t># save old $</a:t>
            </a:r>
            <a:r>
              <a:rPr lang="en-US" sz="2200" dirty="0" err="1" smtClean="0"/>
              <a:t>fp</a:t>
            </a:r>
            <a:endParaRPr lang="en-US" sz="2200" dirty="0" smtClean="0"/>
          </a:p>
          <a:p>
            <a:r>
              <a:rPr lang="en-US" sz="2200" dirty="0" smtClean="0"/>
              <a:t># </a:t>
            </a:r>
            <a:r>
              <a:rPr lang="en-US" sz="2200" dirty="0" err="1" smtClean="0"/>
              <a:t>callee</a:t>
            </a:r>
            <a:r>
              <a:rPr lang="en-US" sz="2200" dirty="0" smtClean="0"/>
              <a:t> save ...</a:t>
            </a:r>
          </a:p>
          <a:p>
            <a:r>
              <a:rPr lang="en-US" sz="2200" dirty="0" smtClean="0"/>
              <a:t># </a:t>
            </a:r>
            <a:r>
              <a:rPr lang="en-US" sz="2200" dirty="0" err="1" smtClean="0"/>
              <a:t>callee</a:t>
            </a:r>
            <a:r>
              <a:rPr lang="en-US" sz="2200" dirty="0" smtClean="0"/>
              <a:t> save ...</a:t>
            </a:r>
          </a:p>
          <a:p>
            <a:r>
              <a:rPr lang="en-US" sz="2200" dirty="0" smtClean="0"/>
              <a:t># set new frame </a:t>
            </a:r>
            <a:r>
              <a:rPr lang="en-US" sz="2200" dirty="0" err="1" smtClean="0"/>
              <a:t>ptr</a:t>
            </a:r>
            <a:endParaRPr lang="en-US" sz="2200" dirty="0" smtClean="0"/>
          </a:p>
          <a:p>
            <a:r>
              <a:rPr lang="en-US" sz="2200" dirty="0" smtClean="0"/>
              <a:t>	...</a:t>
            </a:r>
          </a:p>
          <a:p>
            <a:r>
              <a:rPr lang="en-US" sz="2200" dirty="0" smtClean="0"/>
              <a:t>	...</a:t>
            </a:r>
          </a:p>
          <a:p>
            <a:r>
              <a:rPr lang="en-US" sz="2200" dirty="0" smtClean="0"/>
              <a:t># restore …</a:t>
            </a:r>
          </a:p>
          <a:p>
            <a:r>
              <a:rPr lang="en-US" sz="2200" dirty="0" smtClean="0"/>
              <a:t># restore …</a:t>
            </a:r>
          </a:p>
          <a:p>
            <a:r>
              <a:rPr lang="en-US" sz="2200" dirty="0" smtClean="0"/>
              <a:t># restore old $</a:t>
            </a:r>
            <a:r>
              <a:rPr lang="en-US" sz="2200" dirty="0" err="1" smtClean="0"/>
              <a:t>fp</a:t>
            </a:r>
            <a:endParaRPr lang="en-US" sz="2200" dirty="0" smtClean="0"/>
          </a:p>
          <a:p>
            <a:r>
              <a:rPr lang="en-US" sz="2200" dirty="0" smtClean="0"/>
              <a:t># restore $</a:t>
            </a:r>
            <a:r>
              <a:rPr lang="en-US" sz="2200" dirty="0" err="1" smtClean="0"/>
              <a:t>ra</a:t>
            </a:r>
            <a:endParaRPr lang="en-US" sz="2200" dirty="0" smtClean="0"/>
          </a:p>
          <a:p>
            <a:r>
              <a:rPr lang="en-US" sz="2200" dirty="0" smtClean="0"/>
              <a:t># </a:t>
            </a:r>
            <a:r>
              <a:rPr lang="en-US" sz="2200" dirty="0" err="1" smtClean="0"/>
              <a:t>dealloc</a:t>
            </a:r>
            <a:r>
              <a:rPr lang="en-US" sz="2200" dirty="0" smtClean="0"/>
              <a:t> frame</a:t>
            </a:r>
          </a:p>
        </p:txBody>
      </p:sp>
      <p:sp>
        <p:nvSpPr>
          <p:cNvPr id="4" name="Content Placeholder 2" hidden="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" y="381000"/>
            <a:ext cx="20574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ADDIU $sp, $sp, -40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SW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ra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, 36($sp)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SW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fp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, 32($sp)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SW $s0, 28($sp)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SW $s5, 24($sp)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ADDIU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fp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, $sp, 40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...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...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LW $s5, 24($sp)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LW $s0, 28($sp)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LW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fp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, 32($sp)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LW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ra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, 36($sp)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ADDIU $sp, $sp, 40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JR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ra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886200" y="838200"/>
            <a:ext cx="3505200" cy="624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test: 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ADDIU $</a:t>
            </a:r>
            <a:r>
              <a:rPr kumimoji="0" lang="en-US" sz="2400" b="0" i="0" u="none" strike="noStrike" kern="1200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sp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, $</a:t>
            </a:r>
            <a:r>
              <a:rPr kumimoji="0" lang="en-US" sz="2400" b="0" i="0" u="none" strike="noStrike" kern="1200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sp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, -44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noProof="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SW $</a:t>
            </a:r>
            <a:r>
              <a:rPr lang="en-US" sz="2400" noProof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ra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, 40($</a:t>
            </a:r>
            <a:r>
              <a:rPr lang="en-US" sz="2400" noProof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	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SW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 $</a:t>
            </a:r>
            <a:r>
              <a:rPr kumimoji="0" lang="en-US" sz="2400" b="0" i="0" u="none" strike="noStrike" kern="1200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fp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, 36($</a:t>
            </a:r>
            <a:r>
              <a:rPr kumimoji="0" lang="en-US" sz="2400" b="0" i="0" u="none" strike="noStrike" kern="1200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sp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baseline="0" noProof="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baseline="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SW $s1, 32($</a:t>
            </a:r>
            <a:r>
              <a:rPr lang="en-US" sz="2400" baseline="0" noProof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baseline="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SW $s0, 28($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baseline="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ADDIU $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fp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, $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, 40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sz="2400" baseline="0" noProof="0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sz="2400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LW $s0, 28($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baseline="0" noProof="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baseline="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LW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 $s1, 32($</a:t>
            </a:r>
            <a:r>
              <a:rPr lang="en-US" sz="2400" noProof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baseline="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baseline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LW $</a:t>
            </a:r>
            <a:r>
              <a:rPr lang="en-US" sz="2400" baseline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fp</a:t>
            </a:r>
            <a:r>
              <a:rPr lang="en-US" sz="2400" baseline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, 36($</a:t>
            </a:r>
            <a:r>
              <a:rPr lang="en-US" sz="2400" baseline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baseline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noProof="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LW $</a:t>
            </a:r>
            <a:r>
              <a:rPr lang="en-US" sz="2400" noProof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ra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, 40($</a:t>
            </a:r>
            <a:r>
              <a:rPr lang="en-US" sz="2400" noProof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baseline="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baseline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ADDIU $</a:t>
            </a:r>
            <a:r>
              <a:rPr lang="en-US" sz="2400" baseline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baseline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, $</a:t>
            </a:r>
            <a:r>
              <a:rPr lang="en-US" sz="2400" baseline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baseline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, 44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noProof="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JR $</a:t>
            </a:r>
            <a:r>
              <a:rPr lang="en-US" sz="2400" noProof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ra</a:t>
            </a:r>
            <a:endParaRPr lang="en-US" sz="2400" noProof="0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baseline="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baseline="0" dirty="0" smtClean="0">
                <a:solidFill>
                  <a:schemeClr val="accent1"/>
                </a:solidFill>
                <a:latin typeface="Calibri" pitchFamily="34" charset="0"/>
                <a:cs typeface="Arial" pitchFamily="34" charset="0"/>
              </a:rPr>
              <a:t>NOP</a:t>
            </a:r>
            <a:endParaRPr lang="en-US" sz="2400" baseline="0" noProof="0" dirty="0">
              <a:solidFill>
                <a:schemeClr val="accent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04800" y="3048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</a:t>
            </a:r>
            <a:r>
              <a:rPr lang="en-US" dirty="0" smtClean="0"/>
              <a:t>#2: </a:t>
            </a:r>
            <a:r>
              <a:rPr lang="en-US" dirty="0"/>
              <a:t>Calling </a:t>
            </a:r>
            <a:r>
              <a:rPr lang="en-US" dirty="0" smtClean="0"/>
              <a:t>Convention Example: </a:t>
            </a:r>
            <a:br>
              <a:rPr lang="en-US" dirty="0" smtClean="0"/>
            </a:br>
            <a:r>
              <a:rPr lang="en-US" dirty="0" smtClean="0"/>
              <a:t>Prolog, Epilog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3657599"/>
            <a:ext cx="2153090" cy="6771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Body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(previous slide, Activity #1)</a:t>
            </a:r>
          </a:p>
        </p:txBody>
      </p:sp>
      <p:cxnSp>
        <p:nvCxnSpPr>
          <p:cNvPr id="14" name="Straight Connector 13"/>
          <p:cNvCxnSpPr/>
          <p:nvPr>
            <p:custDataLst>
              <p:tags r:id="rId5"/>
            </p:custDataLst>
          </p:nvPr>
        </p:nvCxnSpPr>
        <p:spPr>
          <a:xfrm>
            <a:off x="1066800" y="2133600"/>
            <a:ext cx="0" cy="4572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6"/>
            </p:custDataLst>
          </p:nvPr>
        </p:nvCxnSpPr>
        <p:spPr>
          <a:xfrm>
            <a:off x="3429000" y="2133600"/>
            <a:ext cx="0" cy="4572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>
            <p:custDataLst>
              <p:tags r:id="rId7"/>
            </p:custDataLst>
          </p:nvPr>
        </p:nvSpPr>
        <p:spPr>
          <a:xfrm>
            <a:off x="1066800" y="2362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ra</a:t>
            </a:r>
            <a:endParaRPr lang="en-US" sz="2400" dirty="0"/>
          </a:p>
        </p:txBody>
      </p:sp>
      <p:sp>
        <p:nvSpPr>
          <p:cNvPr id="17" name="Rectangle 16"/>
          <p:cNvSpPr/>
          <p:nvPr>
            <p:custDataLst>
              <p:tags r:id="rId8"/>
            </p:custDataLst>
          </p:nvPr>
        </p:nvSpPr>
        <p:spPr>
          <a:xfrm>
            <a:off x="1066800" y="2743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fp</a:t>
            </a:r>
            <a:endParaRPr lang="en-US" sz="2400" dirty="0"/>
          </a:p>
        </p:txBody>
      </p:sp>
      <p:sp>
        <p:nvSpPr>
          <p:cNvPr id="18" name="TextBox 17"/>
          <p:cNvSpPr txBox="1"/>
          <p:nvPr>
            <p:custDataLst>
              <p:tags r:id="rId9"/>
            </p:custDataLst>
          </p:nvPr>
        </p:nvSpPr>
        <p:spPr>
          <a:xfrm>
            <a:off x="0" y="2209800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$</a:t>
            </a:r>
            <a:r>
              <a:rPr lang="en-US" sz="2800" dirty="0" err="1" smtClean="0">
                <a:solidFill>
                  <a:schemeClr val="bg1"/>
                </a:solidFill>
              </a:rPr>
              <a:t>fp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>
            <p:custDataLst>
              <p:tags r:id="rId10"/>
            </p:custDataLst>
          </p:nvPr>
        </p:nvSpPr>
        <p:spPr>
          <a:xfrm>
            <a:off x="0" y="625858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$sp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>
            <p:custDataLst>
              <p:tags r:id="rId11"/>
            </p:custDataLst>
          </p:nvPr>
        </p:nvSpPr>
        <p:spPr>
          <a:xfrm>
            <a:off x="1066800" y="3124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reg</a:t>
            </a:r>
            <a:r>
              <a:rPr lang="en-US" sz="2400" dirty="0" smtClean="0"/>
              <a:t> $s1</a:t>
            </a:r>
            <a:endParaRPr lang="en-US" sz="2400" dirty="0"/>
          </a:p>
        </p:txBody>
      </p:sp>
      <p:sp>
        <p:nvSpPr>
          <p:cNvPr id="21" name="Rectangle 20"/>
          <p:cNvSpPr/>
          <p:nvPr>
            <p:custDataLst>
              <p:tags r:id="rId12"/>
            </p:custDataLst>
          </p:nvPr>
        </p:nvSpPr>
        <p:spPr>
          <a:xfrm>
            <a:off x="1066800" y="3505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reg</a:t>
            </a:r>
            <a:r>
              <a:rPr lang="en-US" sz="2400" dirty="0" smtClean="0"/>
              <a:t> $s0</a:t>
            </a:r>
            <a:endParaRPr lang="en-US" sz="2400" dirty="0"/>
          </a:p>
        </p:txBody>
      </p:sp>
      <p:sp>
        <p:nvSpPr>
          <p:cNvPr id="22" name="Rectangle 21"/>
          <p:cNvSpPr/>
          <p:nvPr>
            <p:custDataLst>
              <p:tags r:id="rId13"/>
            </p:custDataLst>
          </p:nvPr>
        </p:nvSpPr>
        <p:spPr>
          <a:xfrm>
            <a:off x="1066800" y="3886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</a:t>
            </a:r>
            <a:r>
              <a:rPr lang="en-US" sz="2400" dirty="0" smtClean="0"/>
              <a:t>ocal $t0</a:t>
            </a:r>
            <a:endParaRPr lang="en-US" sz="2400" dirty="0"/>
          </a:p>
        </p:txBody>
      </p:sp>
      <p:sp>
        <p:nvSpPr>
          <p:cNvPr id="23" name="Rectangle 22"/>
          <p:cNvSpPr/>
          <p:nvPr>
            <p:custDataLst>
              <p:tags r:id="rId14"/>
            </p:custDataLst>
          </p:nvPr>
        </p:nvSpPr>
        <p:spPr>
          <a:xfrm>
            <a:off x="1066800" y="4267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outgoing 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arg</a:t>
            </a:r>
            <a:endParaRPr lang="en-US" sz="2400" dirty="0"/>
          </a:p>
        </p:txBody>
      </p:sp>
      <p:sp>
        <p:nvSpPr>
          <p:cNvPr id="24" name="Rectangle 23"/>
          <p:cNvSpPr/>
          <p:nvPr>
            <p:custDataLst>
              <p:tags r:id="rId15"/>
            </p:custDataLst>
          </p:nvPr>
        </p:nvSpPr>
        <p:spPr>
          <a:xfrm>
            <a:off x="1066800" y="4648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</a:t>
            </a:r>
            <a:r>
              <a:rPr lang="en-US" sz="2400" dirty="0" smtClean="0"/>
              <a:t>utgoing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arg</a:t>
            </a:r>
            <a:endParaRPr lang="en-US" sz="2400" dirty="0"/>
          </a:p>
        </p:txBody>
      </p:sp>
      <p:sp>
        <p:nvSpPr>
          <p:cNvPr id="25" name="Rectangle 24"/>
          <p:cNvSpPr/>
          <p:nvPr>
            <p:custDataLst>
              <p:tags r:id="rId16"/>
            </p:custDataLst>
          </p:nvPr>
        </p:nvSpPr>
        <p:spPr>
          <a:xfrm>
            <a:off x="1066800" y="5029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pace for $a3</a:t>
            </a:r>
            <a:endParaRPr lang="en-US" sz="2400" dirty="0"/>
          </a:p>
        </p:txBody>
      </p:sp>
      <p:sp>
        <p:nvSpPr>
          <p:cNvPr id="26" name="Rectangle 25"/>
          <p:cNvSpPr/>
          <p:nvPr>
            <p:custDataLst>
              <p:tags r:id="rId17"/>
            </p:custDataLst>
          </p:nvPr>
        </p:nvSpPr>
        <p:spPr>
          <a:xfrm>
            <a:off x="1066800" y="5410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pace for $a2</a:t>
            </a:r>
            <a:endParaRPr lang="en-US" sz="2400" dirty="0"/>
          </a:p>
        </p:txBody>
      </p:sp>
      <p:sp>
        <p:nvSpPr>
          <p:cNvPr id="27" name="Rectangle 26"/>
          <p:cNvSpPr/>
          <p:nvPr>
            <p:custDataLst>
              <p:tags r:id="rId18"/>
            </p:custDataLst>
          </p:nvPr>
        </p:nvSpPr>
        <p:spPr>
          <a:xfrm>
            <a:off x="1066800" y="5791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pace for $a1</a:t>
            </a:r>
            <a:endParaRPr lang="en-US" sz="2400" dirty="0"/>
          </a:p>
        </p:txBody>
      </p:sp>
      <p:sp>
        <p:nvSpPr>
          <p:cNvPr id="28" name="Rectangle 27"/>
          <p:cNvSpPr/>
          <p:nvPr>
            <p:custDataLst>
              <p:tags r:id="rId19"/>
            </p:custDataLst>
          </p:nvPr>
        </p:nvSpPr>
        <p:spPr>
          <a:xfrm>
            <a:off x="1066800" y="6172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pace for $a0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52290" y="5791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2290" y="5410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8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600" y="5029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" y="4648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290" y="6153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600" y="4267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3886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" y="3562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" y="3181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00" y="2800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2419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40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514600" y="914400"/>
            <a:ext cx="1992086" cy="2286000"/>
            <a:chOff x="2514600" y="914400"/>
            <a:chExt cx="1992086" cy="2286000"/>
          </a:xfrm>
        </p:grpSpPr>
        <p:grpSp>
          <p:nvGrpSpPr>
            <p:cNvPr id="7" name="Group 6"/>
            <p:cNvGrpSpPr/>
            <p:nvPr/>
          </p:nvGrpSpPr>
          <p:grpSpPr>
            <a:xfrm>
              <a:off x="2514600" y="914400"/>
              <a:ext cx="1507105" cy="1231106"/>
              <a:chOff x="93095" y="3245274"/>
              <a:chExt cx="1507105" cy="123110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69295" y="3245274"/>
                <a:ext cx="1430905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/>
                    </a:solidFill>
                  </a:rPr>
                  <a:t>Space for $t0 </a:t>
                </a:r>
              </a:p>
              <a:p>
                <a:r>
                  <a:rPr lang="en-US" sz="2000" dirty="0" smtClean="0">
                    <a:solidFill>
                      <a:schemeClr val="accent1"/>
                    </a:solidFill>
                  </a:rPr>
                  <a:t>and six </a:t>
                </a:r>
                <a:r>
                  <a:rPr lang="en-US" sz="2000" dirty="0" err="1" smtClean="0">
                    <a:solidFill>
                      <a:schemeClr val="accent1"/>
                    </a:solidFill>
                  </a:rPr>
                  <a:t>args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sz="2000" dirty="0" smtClean="0">
                    <a:solidFill>
                      <a:schemeClr val="accent1"/>
                    </a:solidFill>
                  </a:rPr>
                  <a:t>to pass to </a:t>
                </a:r>
              </a:p>
              <a:p>
                <a:r>
                  <a:rPr lang="en-US" sz="2000" dirty="0" smtClean="0">
                    <a:solidFill>
                      <a:schemeClr val="accent1"/>
                    </a:solidFill>
                  </a:rPr>
                  <a:t>subroutine</a:t>
                </a: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93095" y="3245274"/>
                <a:ext cx="1430905" cy="1231106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Freeform 39"/>
            <p:cNvSpPr/>
            <p:nvPr/>
          </p:nvSpPr>
          <p:spPr>
            <a:xfrm>
              <a:off x="3429000" y="2139043"/>
              <a:ext cx="1077686" cy="1061357"/>
            </a:xfrm>
            <a:custGeom>
              <a:avLst/>
              <a:gdLst>
                <a:gd name="connsiteX0" fmla="*/ 0 w 1077686"/>
                <a:gd name="connsiteY0" fmla="*/ 0 h 1140833"/>
                <a:gd name="connsiteX1" fmla="*/ 571500 w 1077686"/>
                <a:gd name="connsiteY1" fmla="*/ 1012371 h 1140833"/>
                <a:gd name="connsiteX2" fmla="*/ 1077686 w 1077686"/>
                <a:gd name="connsiteY2" fmla="*/ 1126671 h 114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7686" h="1140833">
                  <a:moveTo>
                    <a:pt x="0" y="0"/>
                  </a:moveTo>
                  <a:cubicBezTo>
                    <a:pt x="195943" y="412296"/>
                    <a:pt x="391886" y="824593"/>
                    <a:pt x="571500" y="1012371"/>
                  </a:cubicBezTo>
                  <a:cubicBezTo>
                    <a:pt x="751114" y="1200150"/>
                    <a:pt x="1077686" y="1126671"/>
                    <a:pt x="1077686" y="1126671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2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optimize the assembly code at 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</a:t>
            </a:r>
            <a:r>
              <a:rPr lang="en-US" dirty="0" smtClean="0"/>
              <a:t>#3: </a:t>
            </a:r>
            <a:r>
              <a:rPr lang="en-US" dirty="0"/>
              <a:t>Calling </a:t>
            </a:r>
            <a:r>
              <a:rPr lang="en-US" dirty="0" smtClean="0"/>
              <a:t>Convention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685800"/>
            <a:ext cx="3657600" cy="17339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test(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a, 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b) {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</a:rPr>
              <a:t> = (</a:t>
            </a:r>
            <a:r>
              <a:rPr lang="en-US" sz="1600" dirty="0" err="1" smtClean="0">
                <a:latin typeface="Consolas" pitchFamily="49" charset="0"/>
              </a:rPr>
              <a:t>a&amp;b</a:t>
            </a:r>
            <a:r>
              <a:rPr lang="en-US" sz="1600" dirty="0" smtClean="0">
                <a:latin typeface="Consolas" pitchFamily="49" charset="0"/>
              </a:rPr>
              <a:t>)+(</a:t>
            </a:r>
            <a:r>
              <a:rPr lang="en-US" sz="1600" dirty="0" err="1" smtClean="0">
                <a:latin typeface="Consolas" pitchFamily="49" charset="0"/>
              </a:rPr>
              <a:t>a|b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s = sum(tmp,1,2,3,4,5);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u = sum(</a:t>
            </a:r>
            <a:r>
              <a:rPr lang="en-US" sz="1600" dirty="0" err="1" smtClean="0">
                <a:latin typeface="Consolas" pitchFamily="49" charset="0"/>
              </a:rPr>
              <a:t>s,tmp,b,a,b,a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nsolas" pitchFamily="49" charset="0"/>
              </a:rPr>
              <a:t>	return u + a + b;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nsolas" pitchFamily="49" charset="0"/>
            </a:endParaRPr>
          </a:p>
        </p:txBody>
      </p:sp>
      <p:sp>
        <p:nvSpPr>
          <p:cNvPr id="4" name="Content Placeholder 2" hidden="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2400" y="2819400"/>
            <a:ext cx="87630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s0 = a0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s1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 = a1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nsolas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t0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 = a &amp; b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baseline="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t1</a:t>
            </a: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 = a | b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0 = t0 + t1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t0, 24(sp) # </a:t>
            </a:r>
            <a:r>
              <a:rPr lang="en-US" sz="2400" dirty="0" err="1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tmp</a:t>
            </a:r>
            <a:endParaRPr lang="en-US" sz="2400" dirty="0" smtClean="0">
              <a:solidFill>
                <a:schemeClr val="accent4"/>
              </a:solidFill>
              <a:latin typeface="Consolas" pitchFamily="49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a0 = t0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a1 = 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a2 = 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a3 = 3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4, 0(sp)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5, 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JAL sum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NOP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LW t0, 24(sp)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a0 = v0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a1 = t0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a2 = s1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a3 = s0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s1, 0(sp)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SW s0, 4(sp)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JAL sum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NOP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4"/>
                </a:solidFill>
                <a:latin typeface="Consolas" pitchFamily="49" charset="0"/>
                <a:cs typeface="Arial" pitchFamily="34" charset="0"/>
              </a:rPr>
              <a:t>v0 = v0 + s0 + s1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3886200" y="609600"/>
            <a:ext cx="2476500" cy="5867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 test:</a:t>
            </a: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 smtClean="0">
              <a:solidFill>
                <a:schemeClr val="accent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MOVE $s0, $a0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$s1, $a1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AND $t0, $a0, $a1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OR $t1, $a0, $a1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ADD $t0, $t0, $t1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$a0, $t0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$a1, 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$a2, 2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$a3, 3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$t1, 4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$t1 16($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 $t1, 5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$t1, 20($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SW $t0, 24($</a:t>
            </a:r>
            <a:r>
              <a:rPr lang="en-US" sz="2000" dirty="0" err="1" smtClean="0">
                <a:solidFill>
                  <a:schemeClr val="accent1"/>
                </a:solidFill>
              </a:rPr>
              <a:t>sp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JAL sum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NOP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6362700" y="609600"/>
            <a:ext cx="2628900" cy="5867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LW $t0, 24($</a:t>
            </a:r>
            <a:r>
              <a:rPr lang="en-US" sz="2000" dirty="0" err="1" smtClean="0">
                <a:solidFill>
                  <a:schemeClr val="accent1"/>
                </a:solidFill>
              </a:rPr>
              <a:t>sp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$a0, </a:t>
            </a:r>
            <a:r>
              <a:rPr lang="en-US" sz="2000" dirty="0" smtClean="0">
                <a:solidFill>
                  <a:schemeClr val="accent1"/>
                </a:solidFill>
              </a:rPr>
              <a:t>$v0 # s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$a1, </a:t>
            </a:r>
            <a:r>
              <a:rPr lang="en-US" sz="2000" dirty="0" smtClean="0">
                <a:solidFill>
                  <a:schemeClr val="accent1"/>
                </a:solidFill>
              </a:rPr>
              <a:t>$t0 # </a:t>
            </a:r>
            <a:r>
              <a:rPr lang="en-US" sz="2000" dirty="0" err="1" smtClean="0">
                <a:solidFill>
                  <a:schemeClr val="accent1"/>
                </a:solidFill>
              </a:rPr>
              <a:t>tmp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MOVE $a2, </a:t>
            </a:r>
            <a:r>
              <a:rPr lang="en-US" sz="2000" dirty="0" smtClean="0">
                <a:solidFill>
                  <a:schemeClr val="accent1"/>
                </a:solidFill>
              </a:rPr>
              <a:t>$s1 # b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	MOVE $a3, </a:t>
            </a:r>
            <a:r>
              <a:rPr lang="en-US" sz="2000" dirty="0" smtClean="0">
                <a:solidFill>
                  <a:schemeClr val="accent1"/>
                </a:solidFill>
              </a:rPr>
              <a:t>$s0 # a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$s1, 16($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SW $s0, 20($</a:t>
            </a:r>
            <a:r>
              <a:rPr lang="en-US" sz="2000" dirty="0" err="1" smtClean="0">
                <a:solidFill>
                  <a:schemeClr val="bg1"/>
                </a:solidFill>
              </a:rPr>
              <a:t>sp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JAL sum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NOP</a:t>
            </a: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# add u (v0) and a (s0)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ADD $v0, $v0, $s0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ADD $v0, $v0, $s1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 # </a:t>
            </a:r>
            <a:r>
              <a:rPr lang="en-US" sz="2000" dirty="0" smtClean="0">
                <a:solidFill>
                  <a:schemeClr val="accent1"/>
                </a:solidFill>
              </a:rPr>
              <a:t>$v0 = u + a + b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990600"/>
            <a:ext cx="98443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5563" y="5253335"/>
            <a:ext cx="94448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Epilog</a:t>
            </a:r>
          </a:p>
        </p:txBody>
      </p:sp>
      <p:sp>
        <p:nvSpPr>
          <p:cNvPr id="20" name="TextBox 19"/>
          <p:cNvSpPr txBox="1"/>
          <p:nvPr>
            <p:custDataLst>
              <p:tags r:id="rId6"/>
            </p:custDataLst>
          </p:nvPr>
        </p:nvSpPr>
        <p:spPr>
          <a:xfrm>
            <a:off x="228600" y="2628925"/>
            <a:ext cx="3810000" cy="4343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>
                <a:tab pos="225425" algn="l"/>
                <a:tab pos="1541463" algn="l"/>
              </a:tabLst>
            </a:pPr>
            <a:r>
              <a:rPr lang="en-US" sz="2800" dirty="0" smtClean="0">
                <a:solidFill>
                  <a:schemeClr val="accent1"/>
                </a:solidFill>
                <a:latin typeface="Helvetica" pitchFamily="34" charset="0"/>
                <a:cs typeface="Helvetica" pitchFamily="34" charset="0"/>
              </a:rPr>
              <a:t>How can we optimize </a:t>
            </a:r>
          </a:p>
          <a:p>
            <a:pPr>
              <a:tabLst>
                <a:tab pos="225425" algn="l"/>
                <a:tab pos="1541463" algn="l"/>
              </a:tabLst>
            </a:pPr>
            <a:r>
              <a:rPr lang="en-US" sz="2800" dirty="0" smtClean="0">
                <a:solidFill>
                  <a:schemeClr val="accent1"/>
                </a:solidFill>
                <a:latin typeface="Helvetica" pitchFamily="34" charset="0"/>
                <a:cs typeface="Helvetica" pitchFamily="34" charset="0"/>
              </a:rPr>
              <a:t>the assembly code?</a:t>
            </a:r>
          </a:p>
          <a:p>
            <a:pPr>
              <a:tabLst>
                <a:tab pos="225425" algn="l"/>
                <a:tab pos="1541463" algn="l"/>
              </a:tabLst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38600" y="3352800"/>
            <a:ext cx="1085850" cy="304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00800" y="2133600"/>
            <a:ext cx="2381250" cy="304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592062" y="3477986"/>
            <a:ext cx="473752" cy="2726871"/>
          </a:xfrm>
          <a:custGeom>
            <a:avLst/>
            <a:gdLst>
              <a:gd name="connsiteX0" fmla="*/ 424767 w 473752"/>
              <a:gd name="connsiteY0" fmla="*/ 0 h 2726871"/>
              <a:gd name="connsiteX1" fmla="*/ 224 w 473752"/>
              <a:gd name="connsiteY1" fmla="*/ 1240971 h 2726871"/>
              <a:gd name="connsiteX2" fmla="*/ 473752 w 473752"/>
              <a:gd name="connsiteY2" fmla="*/ 2726871 h 27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52" h="2726871">
                <a:moveTo>
                  <a:pt x="424767" y="0"/>
                </a:moveTo>
                <a:cubicBezTo>
                  <a:pt x="208413" y="393246"/>
                  <a:pt x="-7940" y="786493"/>
                  <a:pt x="224" y="1240971"/>
                </a:cubicBezTo>
                <a:cubicBezTo>
                  <a:pt x="8388" y="1695449"/>
                  <a:pt x="241070" y="2211160"/>
                  <a:pt x="473752" y="2726871"/>
                </a:cubicBezTo>
              </a:path>
            </a:pathLst>
          </a:custGeom>
          <a:noFill/>
          <a:ln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154030" y="2318657"/>
            <a:ext cx="361070" cy="1175657"/>
          </a:xfrm>
          <a:custGeom>
            <a:avLst/>
            <a:gdLst>
              <a:gd name="connsiteX0" fmla="*/ 246770 w 361070"/>
              <a:gd name="connsiteY0" fmla="*/ 0 h 1175657"/>
              <a:gd name="connsiteX1" fmla="*/ 1841 w 361070"/>
              <a:gd name="connsiteY1" fmla="*/ 571500 h 1175657"/>
              <a:gd name="connsiteX2" fmla="*/ 361070 w 361070"/>
              <a:gd name="connsiteY2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70" h="1175657">
                <a:moveTo>
                  <a:pt x="246770" y="0"/>
                </a:moveTo>
                <a:cubicBezTo>
                  <a:pt x="114780" y="187778"/>
                  <a:pt x="-17209" y="375557"/>
                  <a:pt x="1841" y="571500"/>
                </a:cubicBezTo>
                <a:cubicBezTo>
                  <a:pt x="20891" y="767443"/>
                  <a:pt x="190980" y="971550"/>
                  <a:pt x="361070" y="1175657"/>
                </a:cubicBezTo>
              </a:path>
            </a:pathLst>
          </a:custGeom>
          <a:noFill/>
          <a:ln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038600" y="62484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553200" y="35052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60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705600" y="1219200"/>
            <a:ext cx="2438400" cy="6172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# allocate frame</a:t>
            </a:r>
          </a:p>
          <a:p>
            <a:r>
              <a:rPr lang="en-US" sz="2200" dirty="0" smtClean="0"/>
              <a:t># save $</a:t>
            </a:r>
            <a:r>
              <a:rPr lang="en-US" sz="2200" dirty="0" err="1" smtClean="0"/>
              <a:t>ra</a:t>
            </a:r>
            <a:endParaRPr lang="en-US" sz="2200" dirty="0" smtClean="0"/>
          </a:p>
          <a:p>
            <a:r>
              <a:rPr lang="en-US" sz="2200" dirty="0" smtClean="0"/>
              <a:t># save old $</a:t>
            </a:r>
            <a:r>
              <a:rPr lang="en-US" sz="2200" dirty="0" err="1" smtClean="0"/>
              <a:t>fp</a:t>
            </a:r>
            <a:endParaRPr lang="en-US" sz="2200" dirty="0" smtClean="0"/>
          </a:p>
          <a:p>
            <a:r>
              <a:rPr lang="en-US" sz="2200" dirty="0" smtClean="0"/>
              <a:t># </a:t>
            </a:r>
            <a:r>
              <a:rPr lang="en-US" sz="2200" dirty="0" err="1" smtClean="0"/>
              <a:t>callee</a:t>
            </a:r>
            <a:r>
              <a:rPr lang="en-US" sz="2200" dirty="0" smtClean="0"/>
              <a:t> save ...</a:t>
            </a:r>
          </a:p>
          <a:p>
            <a:r>
              <a:rPr lang="en-US" sz="2200" dirty="0" smtClean="0"/>
              <a:t># </a:t>
            </a:r>
            <a:r>
              <a:rPr lang="en-US" sz="2200" dirty="0" err="1" smtClean="0"/>
              <a:t>callee</a:t>
            </a:r>
            <a:r>
              <a:rPr lang="en-US" sz="2200" dirty="0" smtClean="0"/>
              <a:t> save ...</a:t>
            </a:r>
          </a:p>
          <a:p>
            <a:r>
              <a:rPr lang="en-US" sz="2200" dirty="0" smtClean="0"/>
              <a:t># set new frame </a:t>
            </a:r>
            <a:r>
              <a:rPr lang="en-US" sz="2200" dirty="0" err="1" smtClean="0"/>
              <a:t>ptr</a:t>
            </a:r>
            <a:endParaRPr lang="en-US" sz="2200" dirty="0" smtClean="0"/>
          </a:p>
          <a:p>
            <a:r>
              <a:rPr lang="en-US" sz="2200" dirty="0" smtClean="0"/>
              <a:t>	...</a:t>
            </a:r>
          </a:p>
          <a:p>
            <a:r>
              <a:rPr lang="en-US" sz="2200" dirty="0" smtClean="0"/>
              <a:t>	...</a:t>
            </a:r>
          </a:p>
          <a:p>
            <a:r>
              <a:rPr lang="en-US" sz="2200" dirty="0" smtClean="0"/>
              <a:t># restore …</a:t>
            </a:r>
          </a:p>
          <a:p>
            <a:r>
              <a:rPr lang="en-US" sz="2200" dirty="0" smtClean="0"/>
              <a:t># restore …</a:t>
            </a:r>
          </a:p>
          <a:p>
            <a:r>
              <a:rPr lang="en-US" sz="2200" dirty="0" smtClean="0"/>
              <a:t># restore old $</a:t>
            </a:r>
            <a:r>
              <a:rPr lang="en-US" sz="2200" dirty="0" err="1" smtClean="0"/>
              <a:t>fp</a:t>
            </a:r>
            <a:endParaRPr lang="en-US" sz="2200" dirty="0" smtClean="0"/>
          </a:p>
          <a:p>
            <a:r>
              <a:rPr lang="en-US" sz="2200" dirty="0" smtClean="0"/>
              <a:t># restore $</a:t>
            </a:r>
            <a:r>
              <a:rPr lang="en-US" sz="2200" dirty="0" err="1" smtClean="0"/>
              <a:t>ra</a:t>
            </a:r>
            <a:endParaRPr lang="en-US" sz="2200" dirty="0" smtClean="0"/>
          </a:p>
          <a:p>
            <a:r>
              <a:rPr lang="en-US" sz="2200" dirty="0" smtClean="0"/>
              <a:t># </a:t>
            </a:r>
            <a:r>
              <a:rPr lang="en-US" sz="2200" dirty="0" err="1" smtClean="0"/>
              <a:t>dealloc</a:t>
            </a:r>
            <a:r>
              <a:rPr lang="en-US" sz="2200" dirty="0" smtClean="0"/>
              <a:t> frame</a:t>
            </a:r>
          </a:p>
        </p:txBody>
      </p:sp>
      <p:sp>
        <p:nvSpPr>
          <p:cNvPr id="4" name="Content Placeholder 2" hidden="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" y="381000"/>
            <a:ext cx="20574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ADDIU $sp, $sp, -40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SW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ra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, 36($sp)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SW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fp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, 32($sp)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SW $s0, 28($sp)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SW $s5, 24($sp)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ADDIU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fp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, $sp, 40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...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...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LW $s5, 24($sp)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LW $s0, 28($sp)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LW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fp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, 32($sp)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LW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ra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, 36($sp)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ADDIU $sp, $sp, 40</a:t>
            </a:r>
          </a:p>
          <a:p>
            <a:pPr marR="0" lvl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JR $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ra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657600" y="838200"/>
            <a:ext cx="3505200" cy="624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test: 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ADDIU $</a:t>
            </a:r>
            <a:r>
              <a:rPr kumimoji="0" lang="en-US" sz="2400" b="0" i="0" u="none" strike="noStrike" kern="1200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sp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, $</a:t>
            </a:r>
            <a:r>
              <a:rPr kumimoji="0" lang="en-US" sz="2400" b="0" i="0" u="none" strike="noStrike" kern="1200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sp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, -44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noProof="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SW $</a:t>
            </a:r>
            <a:r>
              <a:rPr lang="en-US" sz="2400" noProof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ra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, 40($</a:t>
            </a:r>
            <a:r>
              <a:rPr lang="en-US" sz="2400" noProof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	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SW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 $</a:t>
            </a:r>
            <a:r>
              <a:rPr kumimoji="0" lang="en-US" sz="2400" b="0" i="0" u="none" strike="noStrike" kern="1200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fp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, 36($</a:t>
            </a:r>
            <a:r>
              <a:rPr kumimoji="0" lang="en-US" sz="2400" b="0" i="0" u="none" strike="noStrike" kern="1200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sp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baseline="0" noProof="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baseline="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SW $s1, 32($</a:t>
            </a:r>
            <a:r>
              <a:rPr lang="en-US" sz="2400" baseline="0" noProof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baseline="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SW $s0, 28($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baseline="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ADDIU $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fp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, $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, 40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sz="2400" baseline="0" noProof="0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sz="2400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LW $s0, 28($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baseline="0" noProof="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baseline="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LW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 $s1, 32($</a:t>
            </a:r>
            <a:r>
              <a:rPr lang="en-US" sz="2400" noProof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baseline="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baseline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LW $</a:t>
            </a:r>
            <a:r>
              <a:rPr lang="en-US" sz="2400" baseline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fp</a:t>
            </a:r>
            <a:r>
              <a:rPr lang="en-US" sz="2400" baseline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, 36($</a:t>
            </a:r>
            <a:r>
              <a:rPr lang="en-US" sz="2400" baseline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baseline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noProof="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LW $</a:t>
            </a:r>
            <a:r>
              <a:rPr lang="en-US" sz="2400" noProof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ra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, 40($</a:t>
            </a:r>
            <a:r>
              <a:rPr lang="en-US" sz="2400" noProof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baseline="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baseline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ADDIU $</a:t>
            </a:r>
            <a:r>
              <a:rPr lang="en-US" sz="2400" baseline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baseline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, $</a:t>
            </a:r>
            <a:r>
              <a:rPr lang="en-US" sz="2400" baseline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sp</a:t>
            </a:r>
            <a:r>
              <a:rPr lang="en-US" sz="2400" baseline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, 44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noProof="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noProof="0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JR $</a:t>
            </a:r>
            <a:r>
              <a:rPr lang="en-US" sz="2400" noProof="0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ra</a:t>
            </a:r>
            <a:endParaRPr lang="en-US" sz="2400" noProof="0" dirty="0" smtClean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2400" baseline="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400" baseline="0" dirty="0" smtClean="0">
                <a:solidFill>
                  <a:schemeClr val="accent1"/>
                </a:solidFill>
                <a:latin typeface="Calibri" pitchFamily="34" charset="0"/>
                <a:cs typeface="Arial" pitchFamily="34" charset="0"/>
              </a:rPr>
              <a:t>NOP</a:t>
            </a:r>
            <a:endParaRPr lang="en-US" sz="2400" baseline="0" noProof="0" dirty="0">
              <a:solidFill>
                <a:schemeClr val="accent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04800" y="3048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</a:t>
            </a:r>
            <a:r>
              <a:rPr lang="en-US" dirty="0" smtClean="0"/>
              <a:t>#3: </a:t>
            </a:r>
            <a:r>
              <a:rPr lang="en-US" dirty="0"/>
              <a:t>Calling </a:t>
            </a:r>
            <a:r>
              <a:rPr lang="en-US" dirty="0" smtClean="0"/>
              <a:t>Convention Example: </a:t>
            </a:r>
            <a:br>
              <a:rPr lang="en-US" dirty="0" smtClean="0"/>
            </a:br>
            <a:r>
              <a:rPr lang="en-US" dirty="0" smtClean="0"/>
              <a:t>Prolog, Epilog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3657599"/>
            <a:ext cx="81464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9" name="Oval 8"/>
          <p:cNvSpPr/>
          <p:nvPr/>
        </p:nvSpPr>
        <p:spPr>
          <a:xfrm>
            <a:off x="3943350" y="5791199"/>
            <a:ext cx="2686050" cy="304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696580" y="5943599"/>
            <a:ext cx="342020" cy="762000"/>
          </a:xfrm>
          <a:custGeom>
            <a:avLst/>
            <a:gdLst>
              <a:gd name="connsiteX0" fmla="*/ 246770 w 361070"/>
              <a:gd name="connsiteY0" fmla="*/ 0 h 1175657"/>
              <a:gd name="connsiteX1" fmla="*/ 1841 w 361070"/>
              <a:gd name="connsiteY1" fmla="*/ 571500 h 1175657"/>
              <a:gd name="connsiteX2" fmla="*/ 361070 w 361070"/>
              <a:gd name="connsiteY2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070" h="1175657">
                <a:moveTo>
                  <a:pt x="246770" y="0"/>
                </a:moveTo>
                <a:cubicBezTo>
                  <a:pt x="114780" y="187778"/>
                  <a:pt x="-17209" y="375557"/>
                  <a:pt x="1841" y="571500"/>
                </a:cubicBezTo>
                <a:cubicBezTo>
                  <a:pt x="20891" y="767443"/>
                  <a:pt x="190980" y="971550"/>
                  <a:pt x="361070" y="1175657"/>
                </a:cubicBezTo>
              </a:path>
            </a:pathLst>
          </a:custGeom>
          <a:noFill/>
          <a:ln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095750" y="6705599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4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Minimum stack size for a standard function?</a:t>
            </a:r>
          </a:p>
        </p:txBody>
      </p:sp>
    </p:spTree>
    <p:extLst>
      <p:ext uri="{BB962C8B-B14F-4D97-AF65-F5344CB8AC3E}">
        <p14:creationId xmlns:p14="http://schemas.microsoft.com/office/powerpoint/2010/main" val="12636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Minimum stack size for a standard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24 bytes = 6x 4 bytes ($</a:t>
            </a:r>
            <a:r>
              <a:rPr lang="en-US" dirty="0" err="1" smtClean="0">
                <a:solidFill>
                  <a:schemeClr val="accent1"/>
                </a:solidFill>
              </a:rPr>
              <a:t>ra</a:t>
            </a:r>
            <a:r>
              <a:rPr lang="en-US" dirty="0" smtClean="0">
                <a:solidFill>
                  <a:schemeClr val="accent1"/>
                </a:solidFill>
              </a:rPr>
              <a:t> + $</a:t>
            </a:r>
            <a:r>
              <a:rPr lang="en-US" dirty="0" err="1" smtClean="0">
                <a:solidFill>
                  <a:schemeClr val="accent1"/>
                </a:solidFill>
              </a:rPr>
              <a:t>fp</a:t>
            </a:r>
            <a:r>
              <a:rPr lang="en-US" dirty="0" smtClean="0">
                <a:solidFill>
                  <a:schemeClr val="accent1"/>
                </a:solidFill>
              </a:rPr>
              <a:t> + 4 </a:t>
            </a:r>
            <a:r>
              <a:rPr lang="en-US" dirty="0" err="1" smtClean="0">
                <a:solidFill>
                  <a:schemeClr val="accent1"/>
                </a:solidFill>
              </a:rPr>
              <a:t>args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>
            <p:custDataLst>
              <p:tags r:id="rId2"/>
            </p:custDataLst>
          </p:nvPr>
        </p:nvCxnSpPr>
        <p:spPr>
          <a:xfrm rot="5400000">
            <a:off x="3429000" y="4419600"/>
            <a:ext cx="41148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>
            <p:custDataLst>
              <p:tags r:id="rId3"/>
            </p:custDataLst>
          </p:nvPr>
        </p:nvCxnSpPr>
        <p:spPr>
          <a:xfrm rot="5400000">
            <a:off x="5791200" y="4419600"/>
            <a:ext cx="41148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5486400" y="25908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ra</a:t>
            </a:r>
            <a:endParaRPr lang="en-US" sz="2400" dirty="0"/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5486400" y="29718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fp</a:t>
            </a:r>
            <a:endParaRPr lang="en-US" sz="2400" dirty="0"/>
          </a:p>
        </p:txBody>
      </p:sp>
      <p:sp>
        <p:nvSpPr>
          <p:cNvPr id="9" name="Rectangle 8"/>
          <p:cNvSpPr/>
          <p:nvPr>
            <p:custDataLst>
              <p:tags r:id="rId6"/>
            </p:custDataLst>
          </p:nvPr>
        </p:nvSpPr>
        <p:spPr>
          <a:xfrm>
            <a:off x="5486400" y="3352800"/>
            <a:ext cx="2362200" cy="762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regs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($s0  ... $s7)</a:t>
            </a:r>
            <a:endParaRPr lang="en-US" sz="2400" dirty="0"/>
          </a:p>
        </p:txBody>
      </p:sp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5486400" y="4114800"/>
            <a:ext cx="2362200" cy="1143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locals</a:t>
            </a:r>
            <a:endParaRPr lang="en-US" sz="2400" dirty="0"/>
          </a:p>
        </p:txBody>
      </p: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5486400" y="5257800"/>
            <a:ext cx="2362200" cy="10668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outgoing</a:t>
            </a:r>
            <a:br>
              <a:rPr lang="en-US" sz="2400" dirty="0" smtClean="0"/>
            </a:br>
            <a:r>
              <a:rPr lang="en-US" sz="2400" dirty="0" err="1" smtClean="0"/>
              <a:t>args</a:t>
            </a:r>
            <a:endParaRPr lang="en-US" sz="2400" dirty="0"/>
          </a:p>
        </p:txBody>
      </p:sp>
      <p:sp>
        <p:nvSpPr>
          <p:cNvPr id="14" name="TextBox 13"/>
          <p:cNvSpPr txBox="1"/>
          <p:nvPr>
            <p:custDataLst>
              <p:tags r:id="rId9"/>
            </p:custDataLst>
          </p:nvPr>
        </p:nvSpPr>
        <p:spPr>
          <a:xfrm>
            <a:off x="4419600" y="2514600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$</a:t>
            </a:r>
            <a:r>
              <a:rPr lang="en-US" sz="2800" dirty="0" err="1" smtClean="0">
                <a:solidFill>
                  <a:schemeClr val="bg1"/>
                </a:solidFill>
              </a:rPr>
              <a:t>fp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10"/>
            </p:custDataLst>
          </p:nvPr>
        </p:nvSpPr>
        <p:spPr>
          <a:xfrm>
            <a:off x="4419600" y="587758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$sp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Leaf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Leaf function</a:t>
            </a:r>
            <a:r>
              <a:rPr lang="en-US" i="1" dirty="0" smtClean="0"/>
              <a:t> </a:t>
            </a:r>
            <a:r>
              <a:rPr lang="en-US" dirty="0" smtClean="0"/>
              <a:t>does not invoke any other functions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f(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{ return (</a:t>
            </a:r>
            <a:r>
              <a:rPr lang="en-US" dirty="0" err="1" smtClean="0"/>
              <a:t>x+y</a:t>
            </a:r>
            <a:r>
              <a:rPr lang="en-US" dirty="0" smtClean="0"/>
              <a:t>); }</a:t>
            </a:r>
          </a:p>
          <a:p>
            <a:endParaRPr lang="en-US" dirty="0" smtClean="0"/>
          </a:p>
          <a:p>
            <a:r>
              <a:rPr lang="en-US" dirty="0" smtClean="0"/>
              <a:t>Optimizations?</a:t>
            </a:r>
          </a:p>
          <a:p>
            <a:r>
              <a:rPr lang="en-US" dirty="0" smtClean="0"/>
              <a:t>	No saved </a:t>
            </a:r>
            <a:r>
              <a:rPr lang="en-US" dirty="0" err="1" smtClean="0"/>
              <a:t>regs</a:t>
            </a:r>
            <a:r>
              <a:rPr lang="en-US" dirty="0" smtClean="0"/>
              <a:t> (or locals)</a:t>
            </a:r>
          </a:p>
          <a:p>
            <a:r>
              <a:rPr lang="en-US" dirty="0" smtClean="0"/>
              <a:t>	No outgoing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 smtClean="0"/>
              <a:t>	Don’t push $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smtClean="0"/>
              <a:t>	No frame at all?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Maybe.  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>
            <p:custDataLst>
              <p:tags r:id="rId3"/>
            </p:custDataLst>
          </p:nvPr>
        </p:nvCxnSpPr>
        <p:spPr>
          <a:xfrm rot="5400000">
            <a:off x="3429000" y="4412137"/>
            <a:ext cx="41148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>
            <p:custDataLst>
              <p:tags r:id="rId4"/>
            </p:custDataLst>
          </p:nvPr>
        </p:nvCxnSpPr>
        <p:spPr>
          <a:xfrm rot="5400000">
            <a:off x="5791200" y="4412137"/>
            <a:ext cx="41148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5486400" y="2583337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ra</a:t>
            </a:r>
            <a:endParaRPr lang="en-US" sz="2400" dirty="0"/>
          </a:p>
        </p:txBody>
      </p:sp>
      <p:sp>
        <p:nvSpPr>
          <p:cNvPr id="9" name="Rectangle 8"/>
          <p:cNvSpPr/>
          <p:nvPr>
            <p:custDataLst>
              <p:tags r:id="rId6"/>
            </p:custDataLst>
          </p:nvPr>
        </p:nvSpPr>
        <p:spPr>
          <a:xfrm>
            <a:off x="5486400" y="2964337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fp</a:t>
            </a:r>
            <a:endParaRPr lang="en-US" sz="2400" dirty="0"/>
          </a:p>
        </p:txBody>
      </p:sp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5486400" y="3345337"/>
            <a:ext cx="2362200" cy="762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regs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($s0  ... $s7)</a:t>
            </a:r>
            <a:endParaRPr lang="en-US" sz="2400" dirty="0"/>
          </a:p>
        </p:txBody>
      </p: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5486400" y="4107337"/>
            <a:ext cx="2362200" cy="1143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locals</a:t>
            </a:r>
            <a:endParaRPr lang="en-US" sz="2400" dirty="0"/>
          </a:p>
        </p:txBody>
      </p:sp>
      <p:sp>
        <p:nvSpPr>
          <p:cNvPr id="12" name="Rectangle 11"/>
          <p:cNvSpPr/>
          <p:nvPr>
            <p:custDataLst>
              <p:tags r:id="rId9"/>
            </p:custDataLst>
          </p:nvPr>
        </p:nvSpPr>
        <p:spPr>
          <a:xfrm>
            <a:off x="5486400" y="5250337"/>
            <a:ext cx="2362200" cy="10668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outgoing</a:t>
            </a:r>
            <a:br>
              <a:rPr lang="en-US" sz="2400" dirty="0" smtClean="0"/>
            </a:br>
            <a:r>
              <a:rPr lang="en-US" sz="2400" dirty="0" err="1" smtClean="0"/>
              <a:t>args</a:t>
            </a:r>
            <a:endParaRPr lang="en-US" sz="2400" dirty="0"/>
          </a:p>
        </p:txBody>
      </p:sp>
      <p:sp>
        <p:nvSpPr>
          <p:cNvPr id="13" name="TextBox 12"/>
          <p:cNvSpPr txBox="1"/>
          <p:nvPr>
            <p:custDataLst>
              <p:tags r:id="rId10"/>
            </p:custDataLst>
          </p:nvPr>
        </p:nvSpPr>
        <p:spPr>
          <a:xfrm>
            <a:off x="4419600" y="2507137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$</a:t>
            </a:r>
            <a:r>
              <a:rPr lang="en-US" sz="2800" dirty="0" err="1" smtClean="0">
                <a:solidFill>
                  <a:schemeClr val="bg1"/>
                </a:solidFill>
              </a:rPr>
              <a:t>fp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11"/>
            </p:custDataLst>
          </p:nvPr>
        </p:nvSpPr>
        <p:spPr>
          <a:xfrm>
            <a:off x="4419600" y="5870117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$sp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17978" y="3345337"/>
            <a:ext cx="2330623" cy="76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486400" y="3345337"/>
            <a:ext cx="2362201" cy="76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86400" y="5250337"/>
            <a:ext cx="2362201" cy="106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486400" y="5250337"/>
            <a:ext cx="2362201" cy="106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86400" y="2583337"/>
            <a:ext cx="2362201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517978" y="2583337"/>
            <a:ext cx="2330623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17978" y="4107337"/>
            <a:ext cx="2330623" cy="1143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486400" y="4107337"/>
            <a:ext cx="2362201" cy="1143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17978" y="2964337"/>
            <a:ext cx="2330623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8" name="Straight Connector 12287"/>
          <p:cNvCxnSpPr/>
          <p:nvPr/>
        </p:nvCxnSpPr>
        <p:spPr>
          <a:xfrm flipV="1">
            <a:off x="5486400" y="2964337"/>
            <a:ext cx="2362201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5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09600"/>
            <a:ext cx="9067800" cy="63246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Upcoming agenda</a:t>
            </a:r>
          </a:p>
          <a:p>
            <a:pPr marL="573088" lvl="1" indent="-457200">
              <a:buFont typeface="Arial"/>
              <a:buChar char="•"/>
            </a:pPr>
            <a:r>
              <a:rPr lang="en-US" dirty="0" smtClean="0"/>
              <a:t>Schedule </a:t>
            </a:r>
            <a:r>
              <a:rPr lang="en-US" dirty="0"/>
              <a:t>PA2 Design Doc </a:t>
            </a:r>
            <a:r>
              <a:rPr lang="en-US" dirty="0" err="1"/>
              <a:t>Mtg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b="1" i="1" dirty="0" smtClean="0">
                <a:solidFill>
                  <a:schemeClr val="accent1"/>
                </a:solidFill>
              </a:rPr>
              <a:t>next</a:t>
            </a:r>
            <a:r>
              <a:rPr lang="en-US" dirty="0" smtClean="0"/>
              <a:t> Monday, Mar 11</a:t>
            </a:r>
            <a:r>
              <a:rPr lang="en-US" baseline="30000" dirty="0" smtClean="0"/>
              <a:t>th</a:t>
            </a:r>
            <a:endParaRPr lang="en-US" dirty="0"/>
          </a:p>
          <a:p>
            <a:pPr marL="573088" lvl="1" indent="-457200">
              <a:buFont typeface="Arial"/>
              <a:buChar char="•"/>
            </a:pPr>
            <a:r>
              <a:rPr lang="en-US" dirty="0"/>
              <a:t>HW3 due next </a:t>
            </a:r>
            <a:r>
              <a:rPr lang="en-US" dirty="0" smtClean="0"/>
              <a:t>Wednesday, March 13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marL="573088" lvl="1" indent="-457200">
              <a:buFont typeface="Arial"/>
              <a:buChar char="•"/>
            </a:pPr>
            <a:r>
              <a:rPr lang="en-US" dirty="0" smtClean="0"/>
              <a:t>PA2 Work-in-Progress circuit due </a:t>
            </a:r>
            <a:r>
              <a:rPr lang="en-US" b="1" i="1" dirty="0" smtClean="0">
                <a:solidFill>
                  <a:schemeClr val="accent1"/>
                </a:solidFill>
              </a:rPr>
              <a:t>before</a:t>
            </a:r>
            <a:r>
              <a:rPr lang="en-US" dirty="0" smtClean="0"/>
              <a:t> spring break</a:t>
            </a:r>
          </a:p>
          <a:p>
            <a:pPr marL="573088" lvl="1" indent="-457200">
              <a:buFont typeface="Arial"/>
              <a:buChar char="•"/>
            </a:pPr>
            <a:endParaRPr lang="en-US" dirty="0" smtClean="0"/>
          </a:p>
          <a:p>
            <a:pPr marL="573088" lvl="1" indent="-457200"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Spring break: </a:t>
            </a:r>
            <a:r>
              <a:rPr lang="en-US" dirty="0" smtClean="0">
                <a:solidFill>
                  <a:schemeClr val="bg1"/>
                </a:solidFill>
              </a:rPr>
              <a:t>Saturday, March 16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to Sunday, March 24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115888" lvl="1" indent="0">
              <a:buNone/>
            </a:pPr>
            <a:endParaRPr lang="en-US" dirty="0"/>
          </a:p>
          <a:p>
            <a:pPr marL="573088" lvl="1" indent="-457200"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Prelim2 </a:t>
            </a:r>
            <a:r>
              <a:rPr lang="en-US" dirty="0" smtClean="0">
                <a:solidFill>
                  <a:schemeClr val="accent1"/>
                </a:solidFill>
              </a:rPr>
              <a:t>Thursday, March 28</a:t>
            </a:r>
            <a:r>
              <a:rPr lang="en-US" baseline="30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>
                <a:solidFill>
                  <a:schemeClr val="accent1"/>
                </a:solidFill>
              </a:rPr>
              <a:t>, right </a:t>
            </a:r>
            <a:r>
              <a:rPr lang="en-US" dirty="0">
                <a:solidFill>
                  <a:schemeClr val="accent1"/>
                </a:solidFill>
              </a:rPr>
              <a:t>after spring </a:t>
            </a:r>
            <a:r>
              <a:rPr lang="en-US" dirty="0" smtClean="0">
                <a:solidFill>
                  <a:schemeClr val="accent1"/>
                </a:solidFill>
              </a:rPr>
              <a:t>break</a:t>
            </a:r>
          </a:p>
          <a:p>
            <a:pPr marL="573088" lvl="1" indent="-457200">
              <a:buFont typeface="Arial"/>
              <a:buChar char="•"/>
            </a:pPr>
            <a:r>
              <a:rPr lang="en-US" dirty="0" smtClean="0"/>
              <a:t>PA2 due Thursday, April 4</a:t>
            </a:r>
            <a:r>
              <a:rPr lang="en-US" baseline="30000" dirty="0" smtClean="0"/>
              <a:t>th</a:t>
            </a:r>
            <a:endParaRPr lang="en-US" dirty="0"/>
          </a:p>
          <a:p>
            <a:pPr marL="17303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28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609600"/>
            <a:ext cx="8686800" cy="64008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How to write and Debug a MIPS program using calling convention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first four </a:t>
            </a:r>
            <a:r>
              <a:rPr lang="en-US" dirty="0" err="1" smtClean="0"/>
              <a:t>arg</a:t>
            </a:r>
            <a:r>
              <a:rPr lang="en-US" dirty="0" smtClean="0"/>
              <a:t> words passed in $a0, $a1, $a2, $a3</a:t>
            </a:r>
          </a:p>
          <a:p>
            <a:pPr lvl="1"/>
            <a:r>
              <a:rPr lang="en-US" dirty="0" smtClean="0"/>
              <a:t>remaining </a:t>
            </a:r>
            <a:r>
              <a:rPr lang="en-US" dirty="0" err="1" smtClean="0"/>
              <a:t>arg</a:t>
            </a:r>
            <a:r>
              <a:rPr lang="en-US" dirty="0" smtClean="0"/>
              <a:t> words passed </a:t>
            </a:r>
            <a:r>
              <a:rPr lang="en-US" dirty="0" smtClean="0">
                <a:solidFill>
                  <a:schemeClr val="accent1"/>
                </a:solidFill>
              </a:rPr>
              <a:t>in parent’s stack frame</a:t>
            </a:r>
          </a:p>
          <a:p>
            <a:pPr lvl="1"/>
            <a:r>
              <a:rPr lang="en-US" dirty="0" smtClean="0"/>
              <a:t>return value (if any) in $v0, $v1</a:t>
            </a:r>
          </a:p>
          <a:p>
            <a:pPr lvl="1"/>
            <a:r>
              <a:rPr lang="en-US" dirty="0"/>
              <a:t>stack frame at $</a:t>
            </a:r>
            <a:r>
              <a:rPr lang="en-US" dirty="0" err="1"/>
              <a:t>sp</a:t>
            </a:r>
            <a:endParaRPr lang="en-US" dirty="0"/>
          </a:p>
          <a:p>
            <a:pPr lvl="2"/>
            <a:r>
              <a:rPr lang="en-US" dirty="0"/>
              <a:t>contains </a:t>
            </a:r>
            <a:r>
              <a:rPr lang="en-US" dirty="0">
                <a:solidFill>
                  <a:schemeClr val="accent1"/>
                </a:solidFill>
              </a:rPr>
              <a:t>$</a:t>
            </a:r>
            <a:r>
              <a:rPr lang="en-US" dirty="0" err="1">
                <a:solidFill>
                  <a:schemeClr val="accent1"/>
                </a:solidFill>
              </a:rPr>
              <a:t>ra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(clobbered on JAL  </a:t>
            </a:r>
            <a:r>
              <a:rPr lang="en-US" dirty="0" smtClean="0"/>
              <a:t>to </a:t>
            </a:r>
            <a:r>
              <a:rPr lang="en-US" dirty="0"/>
              <a:t>sub-functions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 contains </a:t>
            </a:r>
            <a:r>
              <a:rPr lang="en-US" dirty="0" smtClean="0">
                <a:solidFill>
                  <a:schemeClr val="accent1"/>
                </a:solidFill>
              </a:rPr>
              <a:t>$</a:t>
            </a:r>
            <a:r>
              <a:rPr lang="en-US" dirty="0" err="1" smtClean="0">
                <a:solidFill>
                  <a:schemeClr val="accent1"/>
                </a:solidFill>
              </a:rPr>
              <a:t>fp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contains </a:t>
            </a:r>
            <a:r>
              <a:rPr lang="en-US" dirty="0">
                <a:solidFill>
                  <a:schemeClr val="accent1"/>
                </a:solidFill>
              </a:rPr>
              <a:t>local </a:t>
            </a:r>
            <a:r>
              <a:rPr lang="en-US" dirty="0" err="1">
                <a:solidFill>
                  <a:schemeClr val="accent1"/>
                </a:solidFill>
              </a:rPr>
              <a:t>vars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(possibly </a:t>
            </a:r>
            <a:endParaRPr lang="en-US" dirty="0" smtClean="0"/>
          </a:p>
          <a:p>
            <a:pPr marL="688975" lvl="2" indent="0">
              <a:buNone/>
            </a:pPr>
            <a:r>
              <a:rPr lang="en-US" dirty="0"/>
              <a:t>	</a:t>
            </a:r>
            <a:r>
              <a:rPr lang="en-US" dirty="0" smtClean="0"/>
              <a:t>clobbered by </a:t>
            </a:r>
            <a:r>
              <a:rPr lang="en-US" dirty="0"/>
              <a:t>sub-functions)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contains extra arguments to </a:t>
            </a:r>
            <a:r>
              <a:rPr lang="en-US" dirty="0" smtClean="0">
                <a:solidFill>
                  <a:schemeClr val="accent1"/>
                </a:solidFill>
              </a:rPr>
              <a:t>sub-functions</a:t>
            </a:r>
          </a:p>
          <a:p>
            <a:pPr marL="688975" lvl="2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(i.e. argument “spilling)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contains space for first 4 arguments </a:t>
            </a:r>
            <a:endParaRPr lang="en-US" dirty="0" smtClean="0">
              <a:solidFill>
                <a:schemeClr val="accent1"/>
              </a:solidFill>
            </a:endParaRPr>
          </a:p>
          <a:p>
            <a:pPr marL="688975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to sub-functions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callee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save </a:t>
            </a:r>
            <a:r>
              <a:rPr lang="en-US" dirty="0" err="1" smtClean="0"/>
              <a:t>regs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1"/>
                </a:solidFill>
              </a:rPr>
              <a:t>preserved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caller </a:t>
            </a:r>
            <a:r>
              <a:rPr lang="en-US" dirty="0" smtClean="0"/>
              <a:t>save </a:t>
            </a:r>
            <a:r>
              <a:rPr lang="en-US" dirty="0" err="1" smtClean="0"/>
              <a:t>regs</a:t>
            </a:r>
            <a:r>
              <a:rPr lang="en-US" dirty="0" smtClean="0"/>
              <a:t>  are </a:t>
            </a:r>
            <a:r>
              <a:rPr lang="en-US" dirty="0" smtClean="0">
                <a:solidFill>
                  <a:schemeClr val="accent1"/>
                </a:solidFill>
              </a:rPr>
              <a:t>not </a:t>
            </a:r>
          </a:p>
          <a:p>
            <a:pPr lvl="1"/>
            <a:r>
              <a:rPr lang="en-US" dirty="0"/>
              <a:t>Global data accessed via $</a:t>
            </a:r>
            <a:r>
              <a:rPr lang="en-US" dirty="0" err="1" smtClean="0"/>
              <a:t>gp</a:t>
            </a:r>
            <a:endParaRPr lang="en-US" dirty="0"/>
          </a:p>
        </p:txBody>
      </p:sp>
      <p:cxnSp>
        <p:nvCxnSpPr>
          <p:cNvPr id="5" name="Straight Connector 4"/>
          <p:cNvCxnSpPr/>
          <p:nvPr>
            <p:custDataLst>
              <p:tags r:id="rId3"/>
            </p:custDataLst>
          </p:nvPr>
        </p:nvCxnSpPr>
        <p:spPr>
          <a:xfrm rot="5400000">
            <a:off x="4724400" y="4191000"/>
            <a:ext cx="41148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>
            <p:custDataLst>
              <p:tags r:id="rId4"/>
            </p:custDataLst>
          </p:nvPr>
        </p:nvCxnSpPr>
        <p:spPr>
          <a:xfrm rot="5400000">
            <a:off x="7086600" y="4191000"/>
            <a:ext cx="41148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6781800" y="2362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ra</a:t>
            </a:r>
            <a:endParaRPr lang="en-US" sz="2400" dirty="0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6781800" y="27432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fp</a:t>
            </a:r>
            <a:endParaRPr lang="en-US" sz="2400" dirty="0"/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6781800" y="3124200"/>
            <a:ext cx="2362200" cy="762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regs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($s0  ... $s7)</a:t>
            </a:r>
            <a:endParaRPr lang="en-US" sz="2400" dirty="0"/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6781800" y="3886200"/>
            <a:ext cx="2362200" cy="1143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locals</a:t>
            </a:r>
            <a:endParaRPr lang="en-US" sz="2400" dirty="0"/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>
          <a:xfrm>
            <a:off x="6781800" y="5029200"/>
            <a:ext cx="2362200" cy="10668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outgoing</a:t>
            </a:r>
            <a:br>
              <a:rPr lang="en-US" sz="2400" dirty="0" smtClean="0"/>
            </a:br>
            <a:r>
              <a:rPr lang="en-US" sz="2400" dirty="0" err="1" smtClean="0"/>
              <a:t>args</a:t>
            </a:r>
            <a:endParaRPr lang="en-US" sz="2400" dirty="0"/>
          </a:p>
        </p:txBody>
      </p:sp>
      <p:sp>
        <p:nvSpPr>
          <p:cNvPr id="14" name="TextBox 13"/>
          <p:cNvSpPr txBox="1"/>
          <p:nvPr>
            <p:custDataLst>
              <p:tags r:id="rId10"/>
            </p:custDataLst>
          </p:nvPr>
        </p:nvSpPr>
        <p:spPr>
          <a:xfrm>
            <a:off x="5715000" y="2286000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$</a:t>
            </a:r>
            <a:r>
              <a:rPr lang="en-US" sz="2800" dirty="0" err="1" smtClean="0">
                <a:solidFill>
                  <a:schemeClr val="bg1"/>
                </a:solidFill>
              </a:rPr>
              <a:t>fp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11"/>
            </p:custDataLst>
          </p:nvPr>
        </p:nvSpPr>
        <p:spPr>
          <a:xfrm>
            <a:off x="5715000" y="564898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$sp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2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Survey Results</a:t>
            </a:r>
          </a:p>
          <a:p>
            <a:pPr lvl="1"/>
            <a:r>
              <a:rPr lang="en-US" dirty="0" smtClean="0"/>
              <a:t>Lecture speed</a:t>
            </a:r>
          </a:p>
          <a:p>
            <a:pPr lvl="2"/>
            <a:r>
              <a:rPr lang="en-US" dirty="0" smtClean="0"/>
              <a:t>59% think lecture pace is a little to way too fast</a:t>
            </a:r>
          </a:p>
          <a:p>
            <a:pPr lvl="2"/>
            <a:r>
              <a:rPr lang="en-US" dirty="0" smtClean="0"/>
              <a:t>28% think just about right</a:t>
            </a:r>
          </a:p>
          <a:p>
            <a:pPr lvl="2"/>
            <a:r>
              <a:rPr lang="en-US" dirty="0" smtClean="0"/>
              <a:t>13% variable</a:t>
            </a:r>
          </a:p>
          <a:p>
            <a:pPr lvl="2"/>
            <a:r>
              <a:rPr lang="en-US" dirty="0" smtClean="0"/>
              <a:t>&lt; 1% think lecture is too slow (2 people)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Read the book</a:t>
            </a:r>
          </a:p>
          <a:p>
            <a:pPr lvl="2"/>
            <a:r>
              <a:rPr lang="en-US" dirty="0" smtClean="0"/>
              <a:t>Over 50% never read the book at all!</a:t>
            </a:r>
          </a:p>
          <a:p>
            <a:pPr lvl="2"/>
            <a:r>
              <a:rPr lang="en-US" dirty="0" smtClean="0"/>
              <a:t>10% read before class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Need to meet halfway!</a:t>
            </a:r>
          </a:p>
          <a:p>
            <a:pPr lvl="2"/>
            <a:r>
              <a:rPr lang="en-US" dirty="0" smtClean="0"/>
              <a:t>Slow lecture down a bit, but need to read!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6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Some Survey Results</a:t>
            </a:r>
          </a:p>
          <a:p>
            <a:pPr lvl="1"/>
            <a:r>
              <a:rPr lang="en-US" dirty="0" smtClean="0"/>
              <a:t>Taking notes</a:t>
            </a:r>
          </a:p>
          <a:p>
            <a:pPr lvl="2"/>
            <a:r>
              <a:rPr lang="en-US" dirty="0" smtClean="0"/>
              <a:t>40% paper/notebook</a:t>
            </a:r>
          </a:p>
          <a:p>
            <a:pPr lvl="2"/>
            <a:r>
              <a:rPr lang="en-US" dirty="0" smtClean="0"/>
              <a:t>22% computer/tables</a:t>
            </a:r>
          </a:p>
          <a:p>
            <a:pPr lvl="2"/>
            <a:r>
              <a:rPr lang="en-US" dirty="0" smtClean="0"/>
              <a:t>7% printed copy of lecture slides</a:t>
            </a:r>
          </a:p>
          <a:p>
            <a:pPr lvl="2"/>
            <a:r>
              <a:rPr lang="en-US" dirty="0" smtClean="0"/>
              <a:t>29% don’t take notes at all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Comments</a:t>
            </a:r>
          </a:p>
          <a:p>
            <a:pPr lvl="2"/>
            <a:r>
              <a:rPr lang="en-US" dirty="0" smtClean="0"/>
              <a:t>Some people’s computer use is distracting (playing games, </a:t>
            </a:r>
            <a:r>
              <a:rPr lang="en-US" dirty="0" err="1" smtClean="0"/>
              <a:t>facebook</a:t>
            </a:r>
            <a:r>
              <a:rPr lang="en-US" dirty="0" smtClean="0"/>
              <a:t>, email, </a:t>
            </a:r>
            <a:r>
              <a:rPr lang="en-US" dirty="0" err="1" smtClean="0"/>
              <a:t>youtube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Peer pressure: kindly ask neighbor not to distract with computer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8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172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Review: Calling Conventions </a:t>
            </a:r>
          </a:p>
          <a:p>
            <a:pPr marL="573088" lvl="1" indent="-457200">
              <a:buFont typeface="Arial"/>
              <a:buChar char="•"/>
            </a:pPr>
            <a:r>
              <a:rPr lang="en-US" sz="2400" dirty="0"/>
              <a:t>call a</a:t>
            </a:r>
            <a:r>
              <a:rPr lang="en-US" sz="2400" dirty="0" smtClean="0"/>
              <a:t> </a:t>
            </a:r>
            <a:r>
              <a:rPr lang="en-US" sz="2400" dirty="0"/>
              <a:t>routine (i.e. transfer control to procedure)</a:t>
            </a:r>
          </a:p>
          <a:p>
            <a:pPr marL="573088" lvl="1" indent="-457200">
              <a:buFont typeface="Arial"/>
              <a:buChar char="•"/>
            </a:pPr>
            <a:r>
              <a:rPr lang="en-US" sz="2400" dirty="0"/>
              <a:t>pass arguments</a:t>
            </a:r>
          </a:p>
          <a:p>
            <a:pPr marL="1031875" lvl="2" indent="-457200">
              <a:buFont typeface="Arial"/>
              <a:buChar char="•"/>
            </a:pPr>
            <a:r>
              <a:rPr lang="en-US" sz="2000" dirty="0"/>
              <a:t>fixed length, variable length, </a:t>
            </a:r>
            <a:r>
              <a:rPr lang="en-US" sz="2000" dirty="0" smtClean="0"/>
              <a:t>recursively</a:t>
            </a:r>
            <a:endParaRPr lang="en-US" sz="2000" dirty="0"/>
          </a:p>
          <a:p>
            <a:pPr marL="573088" lvl="1" indent="-457200">
              <a:buFont typeface="Arial"/>
              <a:buChar char="•"/>
            </a:pPr>
            <a:r>
              <a:rPr lang="en-US" sz="2400" dirty="0"/>
              <a:t>return to the caller</a:t>
            </a:r>
          </a:p>
          <a:p>
            <a:pPr marL="1031875" lvl="2" indent="-457200">
              <a:buFont typeface="Arial"/>
              <a:buChar char="•"/>
            </a:pPr>
            <a:r>
              <a:rPr lang="en-US" sz="2000" dirty="0"/>
              <a:t>Putting results in a place where caller can find them</a:t>
            </a:r>
          </a:p>
          <a:p>
            <a:pPr marL="573088" lvl="1" indent="-457200">
              <a:buFont typeface="Arial"/>
              <a:buChar char="•"/>
            </a:pPr>
            <a:r>
              <a:rPr lang="en-US" sz="2400" dirty="0"/>
              <a:t>Manage register</a:t>
            </a:r>
          </a:p>
          <a:p>
            <a:pPr marL="115888" lvl="1" indent="0">
              <a:buNone/>
            </a:pPr>
            <a:r>
              <a:rPr lang="en-US" dirty="0" smtClean="0"/>
              <a:t>Today </a:t>
            </a:r>
          </a:p>
          <a:p>
            <a:pPr marL="573088" lvl="1" indent="-457200"/>
            <a:r>
              <a:rPr lang="en-US" sz="2400" dirty="0" smtClean="0"/>
              <a:t>More on Calling Conventions</a:t>
            </a:r>
            <a:endParaRPr lang="en-US" sz="2400" dirty="0"/>
          </a:p>
          <a:p>
            <a:pPr marL="573088" lvl="1" indent="-457200"/>
            <a:r>
              <a:rPr lang="en-US" sz="2400" dirty="0" err="1" smtClean="0"/>
              <a:t>globals</a:t>
            </a:r>
            <a:r>
              <a:rPr lang="en-US" sz="2400" dirty="0" smtClean="0"/>
              <a:t> </a:t>
            </a:r>
            <a:r>
              <a:rPr lang="en-US" sz="2400" dirty="0" err="1" smtClean="0"/>
              <a:t>vs</a:t>
            </a:r>
            <a:r>
              <a:rPr lang="en-US" sz="2400" dirty="0" smtClean="0"/>
              <a:t> local accessible data</a:t>
            </a:r>
          </a:p>
          <a:p>
            <a:pPr marL="573088" lvl="1" indent="-457200"/>
            <a:r>
              <a:rPr lang="en-US" sz="2400" dirty="0" err="1" smtClean="0"/>
              <a:t>callee</a:t>
            </a:r>
            <a:r>
              <a:rPr lang="en-US" sz="2400" dirty="0" smtClean="0"/>
              <a:t> </a:t>
            </a:r>
            <a:r>
              <a:rPr lang="en-US" sz="2400" dirty="0" err="1" smtClean="0"/>
              <a:t>vs</a:t>
            </a:r>
            <a:r>
              <a:rPr lang="en-US" sz="2400" dirty="0" smtClean="0"/>
              <a:t> caller saved registers</a:t>
            </a:r>
            <a:endParaRPr lang="en-US" sz="2400" dirty="0"/>
          </a:p>
          <a:p>
            <a:pPr marL="573088" lvl="1" indent="-457200"/>
            <a:r>
              <a:rPr lang="en-US" sz="2400" dirty="0" smtClean="0"/>
              <a:t>Calling Convention examples and debugging</a:t>
            </a:r>
          </a:p>
        </p:txBody>
      </p:sp>
    </p:spTree>
    <p:extLst>
      <p:ext uri="{BB962C8B-B14F-4D97-AF65-F5344CB8AC3E}">
        <p14:creationId xmlns:p14="http://schemas.microsoft.com/office/powerpoint/2010/main" val="4192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172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Review: Calling Conventions</a:t>
            </a:r>
          </a:p>
          <a:p>
            <a:pPr marL="573088" lvl="1" indent="-457200">
              <a:buFont typeface="Arial"/>
              <a:buChar char="•"/>
            </a:pPr>
            <a:r>
              <a:rPr lang="en-US" sz="2400" dirty="0"/>
              <a:t>call a</a:t>
            </a:r>
            <a:r>
              <a:rPr lang="en-US" sz="2400" dirty="0" smtClean="0"/>
              <a:t> </a:t>
            </a:r>
            <a:r>
              <a:rPr lang="en-US" sz="2400" dirty="0"/>
              <a:t>routine (i.e. transfer control to procedure)</a:t>
            </a:r>
          </a:p>
          <a:p>
            <a:pPr marL="573088" lvl="1" indent="-457200">
              <a:buFont typeface="Arial"/>
              <a:buChar char="•"/>
            </a:pPr>
            <a:r>
              <a:rPr lang="en-US" sz="2400" dirty="0"/>
              <a:t>pass arguments</a:t>
            </a:r>
          </a:p>
          <a:p>
            <a:pPr marL="1031875" lvl="2" indent="-457200">
              <a:buFont typeface="Arial"/>
              <a:buChar char="•"/>
            </a:pPr>
            <a:r>
              <a:rPr lang="en-US" sz="2000" dirty="0"/>
              <a:t>fixed length, variable length, </a:t>
            </a:r>
            <a:r>
              <a:rPr lang="en-US" sz="2000" dirty="0" smtClean="0"/>
              <a:t>recursively</a:t>
            </a:r>
            <a:endParaRPr lang="en-US" sz="2000" dirty="0"/>
          </a:p>
          <a:p>
            <a:pPr marL="573088" lvl="1" indent="-457200">
              <a:buFont typeface="Arial"/>
              <a:buChar char="•"/>
            </a:pPr>
            <a:r>
              <a:rPr lang="en-US" sz="2400" dirty="0"/>
              <a:t>return to the caller</a:t>
            </a:r>
          </a:p>
          <a:p>
            <a:pPr marL="1031875" lvl="2" indent="-457200">
              <a:buFont typeface="Arial"/>
              <a:buChar char="•"/>
            </a:pPr>
            <a:r>
              <a:rPr lang="en-US" sz="2000" dirty="0"/>
              <a:t>Putting results in a place where caller can find them</a:t>
            </a:r>
          </a:p>
          <a:p>
            <a:pPr marL="573088" lvl="1" indent="-457200">
              <a:buFont typeface="Arial"/>
              <a:buChar char="•"/>
            </a:pPr>
            <a:r>
              <a:rPr lang="en-US" sz="2400" dirty="0"/>
              <a:t>Manage register</a:t>
            </a:r>
          </a:p>
          <a:p>
            <a:pPr marL="115888" lvl="1" indent="0">
              <a:buNone/>
            </a:pPr>
            <a:r>
              <a:rPr lang="en-US" dirty="0" smtClean="0"/>
              <a:t>Today </a:t>
            </a:r>
          </a:p>
          <a:p>
            <a:pPr marL="573088" lvl="1" indent="-457200"/>
            <a:r>
              <a:rPr lang="en-US" sz="2400" dirty="0" smtClean="0"/>
              <a:t>More on Calling Conventions</a:t>
            </a:r>
            <a:endParaRPr lang="en-US" sz="2400" dirty="0"/>
          </a:p>
          <a:p>
            <a:pPr marL="573088" lvl="1" indent="-457200"/>
            <a:r>
              <a:rPr lang="en-US" sz="2400" dirty="0" err="1" smtClean="0"/>
              <a:t>globals</a:t>
            </a:r>
            <a:r>
              <a:rPr lang="en-US" sz="2400" dirty="0" smtClean="0"/>
              <a:t> </a:t>
            </a:r>
            <a:r>
              <a:rPr lang="en-US" sz="2400" dirty="0" err="1" smtClean="0"/>
              <a:t>vs</a:t>
            </a:r>
            <a:r>
              <a:rPr lang="en-US" sz="2400" dirty="0" smtClean="0"/>
              <a:t> local accessible data</a:t>
            </a:r>
          </a:p>
          <a:p>
            <a:pPr marL="573088" lvl="1" indent="-457200"/>
            <a:r>
              <a:rPr lang="en-US" sz="2400" dirty="0" err="1" smtClean="0"/>
              <a:t>callee</a:t>
            </a:r>
            <a:r>
              <a:rPr lang="en-US" sz="2400" dirty="0" smtClean="0"/>
              <a:t> </a:t>
            </a:r>
            <a:r>
              <a:rPr lang="en-US" sz="2400" dirty="0" err="1" smtClean="0"/>
              <a:t>vs</a:t>
            </a:r>
            <a:r>
              <a:rPr lang="en-US" sz="2400" dirty="0" smtClean="0"/>
              <a:t> caller saved registers</a:t>
            </a:r>
            <a:endParaRPr lang="en-US" sz="2400" dirty="0"/>
          </a:p>
          <a:p>
            <a:pPr marL="573088" lvl="1" indent="-457200"/>
            <a:r>
              <a:rPr lang="en-US" sz="2400" dirty="0" smtClean="0"/>
              <a:t>Calling Convention examples and debugging</a:t>
            </a:r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381000" y="5867400"/>
            <a:ext cx="8229600" cy="838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Warning:</a:t>
            </a:r>
            <a:r>
              <a:rPr lang="en-US" sz="2800" dirty="0" smtClean="0">
                <a:solidFill>
                  <a:schemeClr val="bg1"/>
                </a:solidFill>
              </a:rPr>
              <a:t> There is no one true MIPS calling convention.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lecture != book != </a:t>
            </a:r>
            <a:r>
              <a:rPr lang="en-US" sz="2800" dirty="0" err="1" smtClean="0">
                <a:solidFill>
                  <a:schemeClr val="bg1"/>
                </a:solidFill>
              </a:rPr>
              <a:t>gcc</a:t>
            </a:r>
            <a:r>
              <a:rPr lang="en-US" sz="2800" dirty="0" smtClean="0">
                <a:solidFill>
                  <a:schemeClr val="bg1"/>
                </a:solidFill>
              </a:rPr>
              <a:t> != </a:t>
            </a:r>
            <a:r>
              <a:rPr lang="en-US" sz="2800" dirty="0" err="1" smtClean="0">
                <a:solidFill>
                  <a:schemeClr val="bg1"/>
                </a:solidFill>
              </a:rPr>
              <a:t>spim</a:t>
            </a:r>
            <a:r>
              <a:rPr lang="en-US" sz="2800" dirty="0" smtClean="0">
                <a:solidFill>
                  <a:schemeClr val="bg1"/>
                </a:solidFill>
              </a:rPr>
              <a:t> != web</a:t>
            </a:r>
          </a:p>
        </p:txBody>
      </p:sp>
    </p:spTree>
    <p:extLst>
      <p:ext uri="{BB962C8B-B14F-4D97-AF65-F5344CB8AC3E}">
        <p14:creationId xmlns:p14="http://schemas.microsoft.com/office/powerpoint/2010/main" val="22421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Conventions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609600"/>
            <a:ext cx="8686800" cy="64008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>
                <a:solidFill>
                  <a:schemeClr val="accent1"/>
                </a:solidFill>
              </a:rPr>
              <a:t>first four </a:t>
            </a:r>
            <a:r>
              <a:rPr lang="en-US" dirty="0" err="1" smtClean="0"/>
              <a:t>arg</a:t>
            </a:r>
            <a:r>
              <a:rPr lang="en-US" dirty="0" smtClean="0"/>
              <a:t> words passed in $a0, $a1, $a2, $a3</a:t>
            </a:r>
          </a:p>
          <a:p>
            <a:pPr lvl="1"/>
            <a:r>
              <a:rPr lang="en-US" dirty="0" smtClean="0"/>
              <a:t>remaining </a:t>
            </a:r>
            <a:r>
              <a:rPr lang="en-US" dirty="0" err="1" smtClean="0"/>
              <a:t>arg</a:t>
            </a:r>
            <a:r>
              <a:rPr lang="en-US" dirty="0" smtClean="0"/>
              <a:t> words passed </a:t>
            </a:r>
            <a:r>
              <a:rPr lang="en-US" dirty="0" smtClean="0">
                <a:solidFill>
                  <a:schemeClr val="accent1"/>
                </a:solidFill>
              </a:rPr>
              <a:t>in parent’s stack frame</a:t>
            </a:r>
          </a:p>
          <a:p>
            <a:pPr lvl="1"/>
            <a:r>
              <a:rPr lang="en-US" dirty="0" smtClean="0"/>
              <a:t>return value (if any) in $v0, $v1</a:t>
            </a:r>
          </a:p>
          <a:p>
            <a:pPr lvl="1"/>
            <a:r>
              <a:rPr lang="en-US" dirty="0"/>
              <a:t>stack frame at $</a:t>
            </a:r>
            <a:r>
              <a:rPr lang="en-US" dirty="0" err="1"/>
              <a:t>sp</a:t>
            </a:r>
            <a:endParaRPr lang="en-US" dirty="0"/>
          </a:p>
          <a:p>
            <a:pPr lvl="2"/>
            <a:r>
              <a:rPr lang="en-US" dirty="0"/>
              <a:t>contains </a:t>
            </a:r>
            <a:r>
              <a:rPr lang="en-US" dirty="0">
                <a:solidFill>
                  <a:schemeClr val="accent1"/>
                </a:solidFill>
              </a:rPr>
              <a:t>$</a:t>
            </a:r>
            <a:r>
              <a:rPr lang="en-US" dirty="0" err="1">
                <a:solidFill>
                  <a:schemeClr val="accent1"/>
                </a:solidFill>
              </a:rPr>
              <a:t>ra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(clobbered on JAL  </a:t>
            </a:r>
            <a:r>
              <a:rPr lang="en-US" dirty="0" smtClean="0"/>
              <a:t>to </a:t>
            </a:r>
            <a:r>
              <a:rPr lang="en-US" dirty="0"/>
              <a:t>sub-functions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 contains </a:t>
            </a:r>
            <a:r>
              <a:rPr lang="en-US" dirty="0" smtClean="0">
                <a:solidFill>
                  <a:schemeClr val="accent1"/>
                </a:solidFill>
              </a:rPr>
              <a:t>$</a:t>
            </a:r>
            <a:r>
              <a:rPr lang="en-US" dirty="0" err="1" smtClean="0">
                <a:solidFill>
                  <a:schemeClr val="accent1"/>
                </a:solidFill>
              </a:rPr>
              <a:t>fp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contains </a:t>
            </a:r>
            <a:r>
              <a:rPr lang="en-US" dirty="0">
                <a:solidFill>
                  <a:schemeClr val="accent1"/>
                </a:solidFill>
              </a:rPr>
              <a:t>local </a:t>
            </a:r>
            <a:r>
              <a:rPr lang="en-US" dirty="0" err="1">
                <a:solidFill>
                  <a:schemeClr val="accent1"/>
                </a:solidFill>
              </a:rPr>
              <a:t>vars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(possibly </a:t>
            </a:r>
            <a:endParaRPr lang="en-US" dirty="0" smtClean="0"/>
          </a:p>
          <a:p>
            <a:pPr marL="688975" lvl="2" indent="0">
              <a:buNone/>
            </a:pPr>
            <a:r>
              <a:rPr lang="en-US" dirty="0"/>
              <a:t>	</a:t>
            </a:r>
            <a:r>
              <a:rPr lang="en-US" dirty="0" smtClean="0"/>
              <a:t>clobbered by </a:t>
            </a:r>
            <a:r>
              <a:rPr lang="en-US" dirty="0"/>
              <a:t>sub-functions)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contains extra arguments to </a:t>
            </a:r>
            <a:r>
              <a:rPr lang="en-US" dirty="0" smtClean="0">
                <a:solidFill>
                  <a:schemeClr val="accent1"/>
                </a:solidFill>
              </a:rPr>
              <a:t>sub-functions</a:t>
            </a:r>
          </a:p>
          <a:p>
            <a:pPr marL="688975" lvl="2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(i.e. argument “spilling)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contains space for first 4 arguments </a:t>
            </a:r>
            <a:endParaRPr lang="en-US" dirty="0" smtClean="0">
              <a:solidFill>
                <a:schemeClr val="accent1"/>
              </a:solidFill>
            </a:endParaRPr>
          </a:p>
          <a:p>
            <a:pPr marL="688975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to sub-functions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callee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save </a:t>
            </a:r>
            <a:r>
              <a:rPr lang="en-US" dirty="0" err="1" smtClean="0"/>
              <a:t>regs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1"/>
                </a:solidFill>
              </a:rPr>
              <a:t>preserved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caller </a:t>
            </a:r>
            <a:r>
              <a:rPr lang="en-US" dirty="0" smtClean="0"/>
              <a:t>save </a:t>
            </a:r>
            <a:r>
              <a:rPr lang="en-US" dirty="0" err="1" smtClean="0"/>
              <a:t>regs</a:t>
            </a:r>
            <a:r>
              <a:rPr lang="en-US" dirty="0" smtClean="0"/>
              <a:t>  are </a:t>
            </a:r>
            <a:r>
              <a:rPr lang="en-US" dirty="0" smtClean="0">
                <a:solidFill>
                  <a:schemeClr val="accent1"/>
                </a:solidFill>
              </a:rPr>
              <a:t>not </a:t>
            </a:r>
          </a:p>
          <a:p>
            <a:pPr lvl="1"/>
            <a:r>
              <a:rPr lang="en-US" dirty="0"/>
              <a:t>Global data accessed via $</a:t>
            </a:r>
            <a:r>
              <a:rPr lang="en-US" dirty="0" err="1" smtClean="0"/>
              <a:t>gp</a:t>
            </a:r>
            <a:endParaRPr lang="en-US" dirty="0"/>
          </a:p>
        </p:txBody>
      </p:sp>
      <p:cxnSp>
        <p:nvCxnSpPr>
          <p:cNvPr id="5" name="Straight Connector 4"/>
          <p:cNvCxnSpPr/>
          <p:nvPr>
            <p:custDataLst>
              <p:tags r:id="rId3"/>
            </p:custDataLst>
          </p:nvPr>
        </p:nvCxnSpPr>
        <p:spPr>
          <a:xfrm rot="5400000">
            <a:off x="4379160" y="4495800"/>
            <a:ext cx="41148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>
            <p:custDataLst>
              <p:tags r:id="rId4"/>
            </p:custDataLst>
          </p:nvPr>
        </p:nvCxnSpPr>
        <p:spPr>
          <a:xfrm rot="5400000">
            <a:off x="6741360" y="4495800"/>
            <a:ext cx="41148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6436560" y="26670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ra</a:t>
            </a:r>
            <a:endParaRPr lang="en-US" sz="2400" dirty="0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6436560" y="3048000"/>
            <a:ext cx="2362200" cy="381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fp</a:t>
            </a:r>
            <a:endParaRPr lang="en-US" sz="2400" dirty="0"/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6436560" y="3429000"/>
            <a:ext cx="2362200" cy="762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saved </a:t>
            </a:r>
            <a:r>
              <a:rPr lang="en-US" sz="2400" dirty="0" err="1" smtClean="0"/>
              <a:t>regs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($s0  ... $s7)</a:t>
            </a:r>
            <a:endParaRPr lang="en-US" sz="2400" dirty="0"/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6436560" y="4191000"/>
            <a:ext cx="2362200" cy="1143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locals</a:t>
            </a:r>
            <a:endParaRPr lang="en-US" sz="2400" dirty="0"/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>
          <a:xfrm>
            <a:off x="6436560" y="5334000"/>
            <a:ext cx="2362200" cy="10668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outgoing</a:t>
            </a:r>
            <a:br>
              <a:rPr lang="en-US" sz="2400" dirty="0" smtClean="0"/>
            </a:br>
            <a:r>
              <a:rPr lang="en-US" sz="2400" dirty="0" err="1" smtClean="0"/>
              <a:t>args</a:t>
            </a:r>
            <a:endParaRPr lang="en-US" sz="2400" dirty="0"/>
          </a:p>
        </p:txBody>
      </p:sp>
      <p:sp>
        <p:nvSpPr>
          <p:cNvPr id="14" name="TextBox 13"/>
          <p:cNvSpPr txBox="1"/>
          <p:nvPr>
            <p:custDataLst>
              <p:tags r:id="rId10"/>
            </p:custDataLst>
          </p:nvPr>
        </p:nvSpPr>
        <p:spPr>
          <a:xfrm>
            <a:off x="5369760" y="2590800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$</a:t>
            </a:r>
            <a:r>
              <a:rPr lang="en-US" sz="2800" dirty="0" err="1" smtClean="0">
                <a:solidFill>
                  <a:schemeClr val="bg1"/>
                </a:solidFill>
              </a:rPr>
              <a:t>fp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11"/>
            </p:custDataLst>
          </p:nvPr>
        </p:nvSpPr>
        <p:spPr>
          <a:xfrm>
            <a:off x="5369760" y="595378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$sp </a:t>
            </a:r>
            <a:r>
              <a:rPr lang="en-US" sz="28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791200" y="1419698"/>
            <a:ext cx="3007560" cy="1338742"/>
            <a:chOff x="5791200" y="1419698"/>
            <a:chExt cx="3007560" cy="1338742"/>
          </a:xfrm>
        </p:grpSpPr>
        <p:grpSp>
          <p:nvGrpSpPr>
            <p:cNvPr id="13" name="Group 12"/>
            <p:cNvGrpSpPr/>
            <p:nvPr/>
          </p:nvGrpSpPr>
          <p:grpSpPr>
            <a:xfrm>
              <a:off x="7162800" y="1419698"/>
              <a:ext cx="1635960" cy="1107996"/>
              <a:chOff x="7162800" y="1419698"/>
              <a:chExt cx="1635960" cy="110799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7274760" y="1419698"/>
                <a:ext cx="149322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i="1" dirty="0" smtClean="0">
                    <a:solidFill>
                      <a:schemeClr val="accent1"/>
                    </a:solidFill>
                  </a:rPr>
                  <a:t>Bottom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 of </a:t>
                </a:r>
              </a:p>
              <a:p>
                <a:r>
                  <a:rPr lang="en-US" sz="2400" dirty="0" smtClean="0">
                    <a:solidFill>
                      <a:schemeClr val="accent1"/>
                    </a:solidFill>
                  </a:rPr>
                  <a:t>current </a:t>
                </a:r>
              </a:p>
              <a:p>
                <a:r>
                  <a:rPr lang="en-US" sz="2400" b="1" i="1" dirty="0" smtClean="0">
                    <a:solidFill>
                      <a:schemeClr val="accent1"/>
                    </a:solidFill>
                  </a:rPr>
                  <a:t>stack frame</a:t>
                </a:r>
                <a:endParaRPr lang="en-US" sz="2400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7162800" y="1419698"/>
                <a:ext cx="1635960" cy="1107996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5791200" y="1837857"/>
              <a:ext cx="1356360" cy="920583"/>
            </a:xfrm>
            <a:custGeom>
              <a:avLst/>
              <a:gdLst>
                <a:gd name="connsiteX0" fmla="*/ 1356360 w 1356360"/>
                <a:gd name="connsiteY0" fmla="*/ 6183 h 874863"/>
                <a:gd name="connsiteX1" fmla="*/ 396240 w 1356360"/>
                <a:gd name="connsiteY1" fmla="*/ 128103 h 874863"/>
                <a:gd name="connsiteX2" fmla="*/ 0 w 1356360"/>
                <a:gd name="connsiteY2" fmla="*/ 874863 h 87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6360" h="874863">
                  <a:moveTo>
                    <a:pt x="1356360" y="6183"/>
                  </a:moveTo>
                  <a:cubicBezTo>
                    <a:pt x="989330" y="-5247"/>
                    <a:pt x="622300" y="-16677"/>
                    <a:pt x="396240" y="128103"/>
                  </a:cubicBezTo>
                  <a:cubicBezTo>
                    <a:pt x="170180" y="272883"/>
                    <a:pt x="85090" y="573873"/>
                    <a:pt x="0" y="874863"/>
                  </a:cubicBezTo>
                </a:path>
              </a:pathLst>
            </a:custGeom>
            <a:noFill/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57831" y="5171301"/>
            <a:ext cx="1270284" cy="1000899"/>
            <a:chOff x="5105400" y="4832866"/>
            <a:chExt cx="1270284" cy="1000899"/>
          </a:xfrm>
        </p:grpSpPr>
        <p:grpSp>
          <p:nvGrpSpPr>
            <p:cNvPr id="18" name="Group 17"/>
            <p:cNvGrpSpPr/>
            <p:nvPr/>
          </p:nvGrpSpPr>
          <p:grpSpPr>
            <a:xfrm>
              <a:off x="5105400" y="4832866"/>
              <a:ext cx="1270284" cy="738664"/>
              <a:chOff x="4988760" y="5030450"/>
              <a:chExt cx="1270284" cy="73866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988760" y="5030450"/>
                <a:ext cx="1242969" cy="73866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43134" y="5030450"/>
                <a:ext cx="121591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i="1" dirty="0" smtClean="0">
                    <a:solidFill>
                      <a:schemeClr val="accent1"/>
                    </a:solidFill>
                  </a:rPr>
                  <a:t>Top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 of </a:t>
                </a:r>
              </a:p>
              <a:p>
                <a:r>
                  <a:rPr lang="en-US" sz="2400" b="1" i="1" dirty="0" smtClean="0">
                    <a:solidFill>
                      <a:schemeClr val="accent1"/>
                    </a:solidFill>
                  </a:rPr>
                  <a:t>the stack </a:t>
                </a:r>
                <a:endParaRPr lang="en-US" sz="2400" b="1" i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>
              <a:stCxn id="19" idx="2"/>
            </p:cNvCxnSpPr>
            <p:nvPr/>
          </p:nvCxnSpPr>
          <p:spPr>
            <a:xfrm>
              <a:off x="5726885" y="5571530"/>
              <a:ext cx="11884" cy="26223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05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MIPS Register Conventions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0043526"/>
              </p:ext>
            </p:extLst>
          </p:nvPr>
        </p:nvGraphicFramePr>
        <p:xfrm>
          <a:off x="228600" y="511654"/>
          <a:ext cx="3733800" cy="627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098"/>
                <a:gridCol w="828502"/>
                <a:gridCol w="2362200"/>
              </a:tblGrid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r0</a:t>
                      </a:r>
                      <a:endParaRPr lang="en-US" sz="24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$zero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zero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18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r1</a:t>
                      </a:r>
                      <a:endParaRPr lang="en-US" sz="24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$at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assembler temp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5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r2</a:t>
                      </a:r>
                      <a:endParaRPr lang="en-US" sz="24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$v0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function</a:t>
                      </a:r>
                      <a:b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return values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5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r3</a:t>
                      </a:r>
                      <a:endParaRPr lang="en-US" sz="24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$v1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5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r4</a:t>
                      </a:r>
                      <a:endParaRPr lang="en-US" sz="24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$a0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function</a:t>
                      </a:r>
                      <a:b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arguments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5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r5</a:t>
                      </a:r>
                      <a:endParaRPr lang="en-US" sz="24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$a1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5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r6</a:t>
                      </a:r>
                      <a:endParaRPr lang="en-US" sz="24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$a2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5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$a3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r8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$t0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temps</a:t>
                      </a:r>
                      <a:b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(caller save)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$t1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$t2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$t3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$t4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$t5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$t6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r15</a:t>
                      </a:r>
                      <a:endParaRPr lang="en-US" sz="24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$t7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84655263"/>
              </p:ext>
            </p:extLst>
          </p:nvPr>
        </p:nvGraphicFramePr>
        <p:xfrm>
          <a:off x="4038600" y="511653"/>
          <a:ext cx="4114800" cy="619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838200"/>
                <a:gridCol w="2667000"/>
              </a:tblGrid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r16</a:t>
                      </a:r>
                      <a:endParaRPr lang="en-US" sz="24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$s0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saved</a:t>
                      </a:r>
                      <a:b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en-US" sz="2400" b="1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callee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save)</a:t>
                      </a:r>
                      <a:endParaRPr lang="en-US" sz="24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5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r17</a:t>
                      </a:r>
                      <a:endParaRPr lang="en-US" sz="24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$s1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5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r18</a:t>
                      </a:r>
                      <a:endParaRPr lang="en-US" sz="24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$s2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5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r19</a:t>
                      </a:r>
                      <a:endParaRPr lang="en-US" sz="24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$s3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5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r20</a:t>
                      </a:r>
                      <a:endParaRPr lang="en-US" sz="24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$s4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5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r21</a:t>
                      </a:r>
                      <a:endParaRPr lang="en-US" sz="24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$s5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5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r22</a:t>
                      </a:r>
                      <a:endParaRPr lang="en-US" sz="24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$s6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5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$s7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r24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$t8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more temps</a:t>
                      </a:r>
                      <a:b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(caller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save)</a:t>
                      </a:r>
                      <a:endParaRPr lang="en-US" sz="24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$t9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$k0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reserved for</a:t>
                      </a:r>
                      <a:b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kernel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$k1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</a:t>
                      </a:r>
                      <a:r>
                        <a:rPr lang="en-US" sz="2400" b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gp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global data pointer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$sp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stack pointer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</a:t>
                      </a:r>
                      <a:r>
                        <a:rPr lang="en-US" sz="2400" b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fp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frame pointer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r31</a:t>
                      </a:r>
                      <a:endParaRPr lang="en-US" sz="24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$</a:t>
                      </a:r>
                      <a:r>
                        <a:rPr lang="en-US" sz="2400" b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ra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return address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6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0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Globals and Locals</a:t>
            </a:r>
            <a:endParaRPr lang="en-US"/>
          </a:p>
        </p:txBody>
      </p:sp>
      <p:sp>
        <p:nvSpPr>
          <p:cNvPr id="307507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Global variables in data segment</a:t>
            </a:r>
          </a:p>
          <a:p>
            <a:pPr lvl="1"/>
            <a:r>
              <a:rPr lang="en-US" dirty="0" smtClean="0"/>
              <a:t>Exist for all time, accessible to all routines</a:t>
            </a:r>
          </a:p>
          <a:p>
            <a:r>
              <a:rPr lang="en-US" dirty="0" smtClean="0"/>
              <a:t>Dynamic variables in heap segment</a:t>
            </a:r>
          </a:p>
          <a:p>
            <a:pPr lvl="1"/>
            <a:r>
              <a:rPr lang="en-US" dirty="0" smtClean="0"/>
              <a:t>Exist between </a:t>
            </a:r>
            <a:r>
              <a:rPr lang="en-US" dirty="0" err="1" smtClean="0">
                <a:solidFill>
                  <a:schemeClr val="accent1"/>
                </a:solidFill>
              </a:rPr>
              <a:t>malloc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free()</a:t>
            </a:r>
          </a:p>
          <a:p>
            <a:r>
              <a:rPr lang="en-US" dirty="0" smtClean="0"/>
              <a:t>Local variables in stack frame</a:t>
            </a:r>
          </a:p>
          <a:p>
            <a:pPr lvl="1"/>
            <a:r>
              <a:rPr lang="en-US" dirty="0" smtClean="0"/>
              <a:t>Exist solely for the duration of the stack frame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Dangling pointers into freed heap </a:t>
            </a:r>
            <a:r>
              <a:rPr lang="en-US" dirty="0" err="1" smtClean="0"/>
              <a:t>mem</a:t>
            </a:r>
            <a:r>
              <a:rPr lang="en-US" dirty="0" smtClean="0"/>
              <a:t> are bad</a:t>
            </a:r>
          </a:p>
          <a:p>
            <a:r>
              <a:rPr lang="en-US" dirty="0" smtClean="0"/>
              <a:t>Dangling pointers into old stack frames are bad</a:t>
            </a:r>
          </a:p>
          <a:p>
            <a:pPr lvl="1"/>
            <a:r>
              <a:rPr lang="en-US" dirty="0" smtClean="0"/>
              <a:t>C lets you create these, Java does not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foo</a:t>
            </a:r>
            <a:r>
              <a:rPr lang="en-US" dirty="0" smtClean="0"/>
              <a:t>() { </a:t>
            </a:r>
            <a:r>
              <a:rPr lang="en-US" dirty="0" err="1" smtClean="0"/>
              <a:t>int</a:t>
            </a:r>
            <a:r>
              <a:rPr lang="en-US" dirty="0" smtClean="0"/>
              <a:t> a; return &amp;a;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2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0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3410">
      <a:dk1>
        <a:srgbClr val="FFFFFF"/>
      </a:dk1>
      <a:lt1>
        <a:sysClr val="window" lastClr="FFFFFF"/>
      </a:lt1>
      <a:dk2>
        <a:srgbClr val="000000"/>
      </a:dk2>
      <a:lt2>
        <a:srgbClr val="D8D8D8"/>
      </a:lt2>
      <a:accent1>
        <a:srgbClr val="FFFF00"/>
      </a:accent1>
      <a:accent2>
        <a:srgbClr val="FF0000"/>
      </a:accent2>
      <a:accent3>
        <a:srgbClr val="7030A0"/>
      </a:accent3>
      <a:accent4>
        <a:srgbClr val="0070C0"/>
      </a:accent4>
      <a:accent5>
        <a:srgbClr val="00B0F0"/>
      </a:accent5>
      <a:accent6>
        <a:srgbClr val="FFC000"/>
      </a:accent6>
      <a:hlink>
        <a:srgbClr val="6565FF"/>
      </a:hlink>
      <a:folHlink>
        <a:srgbClr val="A2A2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2902</Words>
  <Application>Microsoft Office PowerPoint</Application>
  <PresentationFormat>On-screen Show (4:3)</PresentationFormat>
  <Paragraphs>914</Paragraphs>
  <Slides>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Calling Conventions</vt:lpstr>
      <vt:lpstr>Administrivia</vt:lpstr>
      <vt:lpstr>Administrivia</vt:lpstr>
      <vt:lpstr>Administrivia</vt:lpstr>
      <vt:lpstr>Goals for Today</vt:lpstr>
      <vt:lpstr>Goals for Today</vt:lpstr>
      <vt:lpstr>Recap: Conventions so far</vt:lpstr>
      <vt:lpstr>MIPS Register Conventions</vt:lpstr>
      <vt:lpstr>Globals and Locals</vt:lpstr>
      <vt:lpstr>Caller-saved vs. Callee-saved</vt:lpstr>
      <vt:lpstr>Caller-saved vs. Callee-saved</vt:lpstr>
      <vt:lpstr>Caller-saved vs. Callee-saved</vt:lpstr>
      <vt:lpstr>Caller-saved vs. Callee-saved</vt:lpstr>
      <vt:lpstr>Caller-saved vs. Callee-saved</vt:lpstr>
      <vt:lpstr>Activity #1: Calling Convention Example</vt:lpstr>
      <vt:lpstr>Activity #1: Calling Convention Example</vt:lpstr>
      <vt:lpstr>Activity #1: Calling Convention Example</vt:lpstr>
      <vt:lpstr>Activity #1: Calling Convention Example</vt:lpstr>
      <vt:lpstr>Activity #1: Calling Convention Example</vt:lpstr>
      <vt:lpstr>Activity #2: Calling Convention Example:  Prolog, Epilog</vt:lpstr>
      <vt:lpstr>Activity #2: Calling Convention Example:  Prolog, Epilog</vt:lpstr>
      <vt:lpstr>Next Goal</vt:lpstr>
      <vt:lpstr>Activity #3: Calling Convention Example</vt:lpstr>
      <vt:lpstr>Activity #3: Calling Convention Example:  Prolog, Epilog</vt:lpstr>
      <vt:lpstr>Minimum stack size for a standard function?</vt:lpstr>
      <vt:lpstr>Minimum stack size for a standard function?</vt:lpstr>
      <vt:lpstr>Leaf Functions</vt:lpstr>
      <vt:lpstr>Administrivia</vt:lpstr>
      <vt:lpstr>Recap</vt:lpstr>
    </vt:vector>
  </TitlesOfParts>
  <Company>Cornell University Computing and Information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Hakim Weatherspoon</dc:creator>
  <cp:lastModifiedBy>Hakim Weatherspoon</cp:lastModifiedBy>
  <cp:revision>33</cp:revision>
  <cp:lastPrinted>2013-03-05T15:37:29Z</cp:lastPrinted>
  <dcterms:created xsi:type="dcterms:W3CDTF">2012-11-28T14:27:55Z</dcterms:created>
  <dcterms:modified xsi:type="dcterms:W3CDTF">2013-03-05T20:41:27Z</dcterms:modified>
</cp:coreProperties>
</file>