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302" r:id="rId4"/>
    <p:sldId id="261" r:id="rId5"/>
    <p:sldId id="258" r:id="rId6"/>
    <p:sldId id="259" r:id="rId7"/>
    <p:sldId id="332" r:id="rId8"/>
    <p:sldId id="262" r:id="rId9"/>
    <p:sldId id="264" r:id="rId10"/>
    <p:sldId id="268" r:id="rId11"/>
    <p:sldId id="267" r:id="rId12"/>
    <p:sldId id="303" r:id="rId13"/>
    <p:sldId id="270"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04" r:id="rId30"/>
    <p:sldId id="272" r:id="rId31"/>
    <p:sldId id="271" r:id="rId32"/>
    <p:sldId id="330" r:id="rId33"/>
    <p:sldId id="273" r:id="rId34"/>
    <p:sldId id="274" r:id="rId35"/>
    <p:sldId id="275" r:id="rId36"/>
    <p:sldId id="276" r:id="rId37"/>
    <p:sldId id="279" r:id="rId38"/>
    <p:sldId id="331"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66" r:id="rId54"/>
    <p:sldId id="333" r:id="rId55"/>
    <p:sldId id="33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F11B"/>
    <a:srgbClr val="860000"/>
    <a:srgbClr val="16E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83" autoAdjust="0"/>
  </p:normalViewPr>
  <p:slideViewPr>
    <p:cSldViewPr>
      <p:cViewPr varScale="1">
        <p:scale>
          <a:sx n="59" d="100"/>
          <a:sy n="59" d="100"/>
        </p:scale>
        <p:origin x="-16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AD949-099D-40C2-9D09-2249EDB53CB6}" type="datetimeFigureOut">
              <a:rPr lang="en-US" smtClean="0"/>
              <a:pPr/>
              <a:t>12/6/2012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F6B6F-DA08-4AB4-8AC6-6F2BF4629BC9}" type="slidenum">
              <a:rPr lang="en-US" smtClean="0"/>
              <a:pPr/>
              <a:t>‹#›</a:t>
            </a:fld>
            <a:endParaRPr lang="en-US"/>
          </a:p>
        </p:txBody>
      </p:sp>
    </p:spTree>
    <p:extLst>
      <p:ext uri="{BB962C8B-B14F-4D97-AF65-F5344CB8AC3E}">
        <p14:creationId xmlns:p14="http://schemas.microsoft.com/office/powerpoint/2010/main" val="3039709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Gud</a:t>
            </a:r>
            <a:r>
              <a:rPr lang="en-US" dirty="0" smtClean="0"/>
              <a:t> Morning Everyone..</a:t>
            </a:r>
          </a:p>
          <a:p>
            <a:r>
              <a:rPr lang="en-US" dirty="0" smtClean="0"/>
              <a:t>I</a:t>
            </a:r>
            <a:r>
              <a:rPr lang="en-US" baseline="0" dirty="0" smtClean="0"/>
              <a:t> am </a:t>
            </a:r>
            <a:r>
              <a:rPr lang="en-US" baseline="0" dirty="0" err="1" smtClean="0"/>
              <a:t>Mayur</a:t>
            </a:r>
            <a:r>
              <a:rPr lang="en-US" baseline="0" dirty="0" smtClean="0"/>
              <a:t> </a:t>
            </a:r>
            <a:r>
              <a:rPr lang="en-US" baseline="0" dirty="0" err="1" smtClean="0"/>
              <a:t>Sadavarte</a:t>
            </a:r>
            <a:r>
              <a:rPr lang="en-US" baseline="0" dirty="0" smtClean="0"/>
              <a:t>, this is </a:t>
            </a:r>
            <a:r>
              <a:rPr lang="en-US" baseline="0" dirty="0" err="1" smtClean="0"/>
              <a:t>Furquan</a:t>
            </a:r>
            <a:r>
              <a:rPr lang="en-US" baseline="0" dirty="0" smtClean="0"/>
              <a:t> </a:t>
            </a:r>
            <a:r>
              <a:rPr lang="en-US" baseline="0" dirty="0" err="1" smtClean="0"/>
              <a:t>Shaikh</a:t>
            </a:r>
            <a:r>
              <a:rPr lang="en-US" baseline="0" dirty="0" smtClean="0"/>
              <a:t> and today we </a:t>
            </a:r>
            <a:r>
              <a:rPr lang="en-US" baseline="0" dirty="0" err="1" smtClean="0"/>
              <a:t>wil</a:t>
            </a:r>
            <a:r>
              <a:rPr lang="en-US" baseline="0" dirty="0" smtClean="0"/>
              <a:t> be covering detail tutorial on ‘the boot sequence in Linux’</a:t>
            </a:r>
          </a:p>
          <a:p>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1</a:t>
            </a:fld>
            <a:endParaRPr lang="en-US"/>
          </a:p>
        </p:txBody>
      </p:sp>
    </p:spTree>
    <p:extLst>
      <p:ext uri="{BB962C8B-B14F-4D97-AF65-F5344CB8AC3E}">
        <p14:creationId xmlns:p14="http://schemas.microsoft.com/office/powerpoint/2010/main" val="1595758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talk a bit more about MBR</a:t>
            </a:r>
          </a:p>
          <a:p>
            <a:r>
              <a:rPr lang="en-US" dirty="0" smtClean="0"/>
              <a:t>That’s why we have an option while</a:t>
            </a:r>
            <a:r>
              <a:rPr lang="en-US" baseline="0" dirty="0" smtClean="0"/>
              <a:t> installing Linux whether you want to overwrite existing MBR and install </a:t>
            </a:r>
            <a:r>
              <a:rPr lang="en-US" baseline="0" dirty="0" err="1" smtClean="0"/>
              <a:t>grup</a:t>
            </a:r>
            <a:r>
              <a:rPr lang="en-US" baseline="0" dirty="0" smtClean="0"/>
              <a:t> on the existing MBR</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11</a:t>
            </a:fld>
            <a:endParaRPr lang="en-US"/>
          </a:p>
        </p:txBody>
      </p:sp>
    </p:spTree>
    <p:extLst>
      <p:ext uri="{BB962C8B-B14F-4D97-AF65-F5344CB8AC3E}">
        <p14:creationId xmlns:p14="http://schemas.microsoft.com/office/powerpoint/2010/main" val="1373487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k..so</a:t>
            </a:r>
            <a:r>
              <a:rPr lang="en-US" dirty="0" smtClean="0"/>
              <a:t> we have covered BIOS and MBR till this </a:t>
            </a:r>
            <a:r>
              <a:rPr lang="en-US" dirty="0" err="1" smtClean="0"/>
              <a:t>point..lets</a:t>
            </a:r>
            <a:r>
              <a:rPr lang="en-US" dirty="0" smtClean="0"/>
              <a:t> delve</a:t>
            </a:r>
            <a:r>
              <a:rPr lang="en-US" baseline="0" dirty="0" smtClean="0"/>
              <a:t> a bit into </a:t>
            </a:r>
            <a:r>
              <a:rPr lang="en-US" baseline="0" dirty="0" err="1" smtClean="0"/>
              <a:t>bootloaders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12</a:t>
            </a:fld>
            <a:endParaRPr lang="en-US"/>
          </a:p>
        </p:txBody>
      </p:sp>
    </p:spTree>
    <p:extLst>
      <p:ext uri="{BB962C8B-B14F-4D97-AF65-F5344CB8AC3E}">
        <p14:creationId xmlns:p14="http://schemas.microsoft.com/office/powerpoint/2010/main" val="3832679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 of </a:t>
            </a:r>
            <a:r>
              <a:rPr lang="en-US" dirty="0" err="1" smtClean="0"/>
              <a:t>bootloader</a:t>
            </a:r>
            <a:r>
              <a:rPr lang="en-US" dirty="0" smtClean="0"/>
              <a:t> have been an</a:t>
            </a:r>
            <a:r>
              <a:rPr lang="en-US" baseline="0" dirty="0" smtClean="0"/>
              <a:t> evolutionary process...and hence types of </a:t>
            </a:r>
            <a:r>
              <a:rPr lang="en-US" baseline="0" dirty="0" err="1" smtClean="0"/>
              <a:t>bootloaders</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14</a:t>
            </a:fld>
            <a:endParaRPr lang="en-US"/>
          </a:p>
        </p:txBody>
      </p:sp>
    </p:spTree>
    <p:extLst>
      <p:ext uri="{BB962C8B-B14F-4D97-AF65-F5344CB8AC3E}">
        <p14:creationId xmlns:p14="http://schemas.microsoft.com/office/powerpoint/2010/main" val="1540575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Kernel image on</a:t>
            </a:r>
            <a:r>
              <a:rPr lang="en-US" baseline="0" dirty="0" smtClean="0"/>
              <a:t> the left side is compiled kernel build which was put on disk by using the facilities provided by the existing kernel.</a:t>
            </a:r>
          </a:p>
          <a:p>
            <a:r>
              <a:rPr lang="en-US" baseline="0" dirty="0" smtClean="0"/>
              <a:t>While loading </a:t>
            </a:r>
            <a:r>
              <a:rPr lang="en-US" baseline="0" dirty="0" err="1" smtClean="0"/>
              <a:t>bootloader</a:t>
            </a:r>
            <a:r>
              <a:rPr lang="en-US" baseline="0" dirty="0" smtClean="0"/>
              <a:t> supporting the read only file system, fetches the kernel image using the file system meta data and puts the kernel into the memory</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15</a:t>
            </a:fld>
            <a:endParaRPr lang="en-US"/>
          </a:p>
        </p:txBody>
      </p:sp>
    </p:spTree>
    <p:extLst>
      <p:ext uri="{BB962C8B-B14F-4D97-AF65-F5344CB8AC3E}">
        <p14:creationId xmlns:p14="http://schemas.microsoft.com/office/powerpoint/2010/main" val="171850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bit</a:t>
            </a:r>
            <a:r>
              <a:rPr lang="en-US" baseline="0" dirty="0" smtClean="0"/>
              <a:t> complex..</a:t>
            </a:r>
          </a:p>
          <a:p>
            <a:r>
              <a:rPr lang="en-US" baseline="0" dirty="0" smtClean="0"/>
              <a:t>Kernel image is again put on the disk using the facilities of the existing running kernel but the similarity stops here..</a:t>
            </a:r>
          </a:p>
          <a:p>
            <a:r>
              <a:rPr lang="en-US" baseline="0" dirty="0" smtClean="0"/>
              <a:t>Now the mapper program is run which converts the location of the kernel image into raw disk parameters(</a:t>
            </a:r>
            <a:r>
              <a:rPr lang="en-US" baseline="0" dirty="0" err="1" smtClean="0"/>
              <a:t>c,h,s</a:t>
            </a:r>
            <a:r>
              <a:rPr lang="en-US" baseline="0" dirty="0" smtClean="0"/>
              <a:t>) and puts in one special file ‘map file’</a:t>
            </a:r>
          </a:p>
          <a:p>
            <a:r>
              <a:rPr lang="en-US" baseline="0" dirty="0" smtClean="0"/>
              <a:t>This file is always kept at some predefined location on disk</a:t>
            </a:r>
          </a:p>
          <a:p>
            <a:r>
              <a:rPr lang="en-US" baseline="0" dirty="0" smtClean="0"/>
              <a:t>Now </a:t>
            </a:r>
            <a:r>
              <a:rPr lang="en-US" baseline="0" dirty="0" err="1" smtClean="0"/>
              <a:t>bootloader</a:t>
            </a:r>
            <a:r>
              <a:rPr lang="en-US" baseline="0" dirty="0" smtClean="0"/>
              <a:t> being file system unaware reads this map file and fetches the location of kernel image in disk raw format</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16</a:t>
            </a:fld>
            <a:endParaRPr lang="en-US"/>
          </a:p>
        </p:txBody>
      </p:sp>
    </p:spTree>
    <p:extLst>
      <p:ext uri="{BB962C8B-B14F-4D97-AF65-F5344CB8AC3E}">
        <p14:creationId xmlns:p14="http://schemas.microsoft.com/office/powerpoint/2010/main" val="320293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Bootloader</a:t>
            </a:r>
            <a:r>
              <a:rPr lang="en-US" dirty="0" smtClean="0"/>
              <a:t> needs</a:t>
            </a:r>
            <a:r>
              <a:rPr lang="en-US" baseline="0" dirty="0" smtClean="0"/>
              <a:t> to have read only support of each new file system </a:t>
            </a:r>
            <a:r>
              <a:rPr lang="en-US" baseline="0" dirty="0" err="1" smtClean="0"/>
              <a:t>linux</a:t>
            </a:r>
            <a:r>
              <a:rPr lang="en-US" baseline="0" dirty="0" smtClean="0"/>
              <a:t> supports!!</a:t>
            </a:r>
          </a:p>
          <a:p>
            <a:endParaRPr lang="en-US" baseline="0" dirty="0" smtClean="0"/>
          </a:p>
          <a:p>
            <a:r>
              <a:rPr lang="en-US" dirty="0" smtClean="0"/>
              <a:t>I don’t why people want to move the location of existing kernel image!! But yeah, grub claims</a:t>
            </a:r>
            <a:r>
              <a:rPr lang="en-US" baseline="0" dirty="0" smtClean="0"/>
              <a:t> to support </a:t>
            </a:r>
            <a:r>
              <a:rPr lang="en-US" baseline="0" dirty="0" err="1" smtClean="0"/>
              <a:t>that..being</a:t>
            </a:r>
            <a:r>
              <a:rPr lang="en-US" baseline="0" dirty="0" smtClean="0"/>
              <a:t> file system aware!!</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17</a:t>
            </a:fld>
            <a:endParaRPr lang="en-US"/>
          </a:p>
        </p:txBody>
      </p:sp>
    </p:spTree>
    <p:extLst>
      <p:ext uri="{BB962C8B-B14F-4D97-AF65-F5344CB8AC3E}">
        <p14:creationId xmlns:p14="http://schemas.microsoft.com/office/powerpoint/2010/main" val="1564817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MBR works</a:t>
            </a:r>
            <a:r>
              <a:rPr lang="en-US" baseline="0" dirty="0" smtClean="0"/>
              <a:t> in pretty straightforward </a:t>
            </a:r>
            <a:r>
              <a:rPr lang="en-US" baseline="0" dirty="0" err="1" smtClean="0"/>
              <a:t>way..it</a:t>
            </a:r>
            <a:r>
              <a:rPr lang="en-US" baseline="0" dirty="0" smtClean="0"/>
              <a:t> checks for the partition </a:t>
            </a:r>
            <a:r>
              <a:rPr lang="en-US" baseline="0" dirty="0" err="1" smtClean="0"/>
              <a:t>table..checks</a:t>
            </a:r>
            <a:r>
              <a:rPr lang="en-US" baseline="0" dirty="0" smtClean="0"/>
              <a:t> for the active flag and passes the control to the </a:t>
            </a:r>
            <a:r>
              <a:rPr lang="en-US" baseline="0" dirty="0" err="1" smtClean="0"/>
              <a:t>bootloader</a:t>
            </a:r>
            <a:r>
              <a:rPr lang="en-US" baseline="0" dirty="0" smtClean="0"/>
              <a:t> stored in that partition..</a:t>
            </a:r>
          </a:p>
          <a:p>
            <a:r>
              <a:rPr lang="en-US" baseline="0" dirty="0" err="1" smtClean="0"/>
              <a:t>bootloaders</a:t>
            </a:r>
            <a:r>
              <a:rPr lang="en-US" baseline="0" dirty="0" smtClean="0"/>
              <a:t> are essentially a multistage software..</a:t>
            </a:r>
          </a:p>
          <a:p>
            <a:r>
              <a:rPr lang="en-US" baseline="0" dirty="0" smtClean="0"/>
              <a:t>Stage-1 of grub can reside in MBR actually or in first sector of any </a:t>
            </a:r>
            <a:r>
              <a:rPr lang="en-US" baseline="0" dirty="0" err="1" smtClean="0"/>
              <a:t>partition..even</a:t>
            </a:r>
            <a:r>
              <a:rPr lang="en-US" baseline="0" dirty="0" smtClean="0"/>
              <a:t> logical..</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18</a:t>
            </a:fld>
            <a:endParaRPr lang="en-US"/>
          </a:p>
        </p:txBody>
      </p:sp>
    </p:spTree>
    <p:extLst>
      <p:ext uri="{BB962C8B-B14F-4D97-AF65-F5344CB8AC3E}">
        <p14:creationId xmlns:p14="http://schemas.microsoft.com/office/powerpoint/2010/main" val="2229194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first 446</a:t>
            </a:r>
            <a:r>
              <a:rPr lang="en-US" baseline="0" dirty="0" smtClean="0"/>
              <a:t> bytes of the hard disk…where the MBR </a:t>
            </a:r>
            <a:r>
              <a:rPr lang="en-US" baseline="0" dirty="0" err="1" smtClean="0"/>
              <a:t>reside..and</a:t>
            </a:r>
            <a:r>
              <a:rPr lang="en-US" baseline="0" dirty="0" smtClean="0"/>
              <a:t> </a:t>
            </a:r>
            <a:r>
              <a:rPr lang="en-US" baseline="0" dirty="0" err="1" smtClean="0"/>
              <a:t>grup</a:t>
            </a:r>
            <a:r>
              <a:rPr lang="en-US" baseline="0" dirty="0" smtClean="0"/>
              <a:t> first stage overwrites this when we choose the option of overwriting MBR while </a:t>
            </a:r>
            <a:r>
              <a:rPr lang="en-US" baseline="0" dirty="0" err="1" smtClean="0"/>
              <a:t>linux</a:t>
            </a:r>
            <a:r>
              <a:rPr lang="en-US" baseline="0" dirty="0" smtClean="0"/>
              <a:t> installation.</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19</a:t>
            </a:fld>
            <a:endParaRPr lang="en-US"/>
          </a:p>
        </p:txBody>
      </p:sp>
    </p:spTree>
    <p:extLst>
      <p:ext uri="{BB962C8B-B14F-4D97-AF65-F5344CB8AC3E}">
        <p14:creationId xmlns:p14="http://schemas.microsoft.com/office/powerpoint/2010/main" val="2763607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a:t>
            </a:r>
            <a:r>
              <a:rPr lang="en-US" baseline="0" dirty="0" smtClean="0"/>
              <a:t> anyone know the similar stage 2 loader name for windows??</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20</a:t>
            </a:fld>
            <a:endParaRPr lang="en-US"/>
          </a:p>
        </p:txBody>
      </p:sp>
    </p:spTree>
    <p:extLst>
      <p:ext uri="{BB962C8B-B14F-4D97-AF65-F5344CB8AC3E}">
        <p14:creationId xmlns:p14="http://schemas.microsoft.com/office/powerpoint/2010/main" val="2683854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Boot.ini for windows</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21</a:t>
            </a:fld>
            <a:endParaRPr lang="en-US"/>
          </a:p>
        </p:txBody>
      </p:sp>
    </p:spTree>
    <p:extLst>
      <p:ext uri="{BB962C8B-B14F-4D97-AF65-F5344CB8AC3E}">
        <p14:creationId xmlns:p14="http://schemas.microsoft.com/office/powerpoint/2010/main" val="234096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are three major</a:t>
            </a:r>
            <a:r>
              <a:rPr lang="en-US" baseline="0" dirty="0" smtClean="0"/>
              <a:t> topics that we will be discussing today</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2</a:t>
            </a:fld>
            <a:endParaRPr lang="en-US"/>
          </a:p>
        </p:txBody>
      </p:sp>
    </p:spTree>
    <p:extLst>
      <p:ext uri="{BB962C8B-B14F-4D97-AF65-F5344CB8AC3E}">
        <p14:creationId xmlns:p14="http://schemas.microsoft.com/office/powerpoint/2010/main" val="3428108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22</a:t>
            </a:fld>
            <a:endParaRPr lang="en-US"/>
          </a:p>
        </p:txBody>
      </p:sp>
    </p:spTree>
    <p:extLst>
      <p:ext uri="{BB962C8B-B14F-4D97-AF65-F5344CB8AC3E}">
        <p14:creationId xmlns:p14="http://schemas.microsoft.com/office/powerpoint/2010/main" val="3304606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Unreal mode - it is not a separate addressing mode </a:t>
            </a:r>
          </a:p>
          <a:p>
            <a:r>
              <a:rPr lang="en-US" dirty="0" smtClean="0"/>
              <a:t>If you read GRUB source code, you’ll see these transitions all over the place (look under stage2/ for calls to </a:t>
            </a:r>
            <a:r>
              <a:rPr lang="en-US" dirty="0" err="1" smtClean="0"/>
              <a:t>real_to_prot</a:t>
            </a:r>
            <a:r>
              <a:rPr lang="en-US" dirty="0" smtClean="0"/>
              <a:t> and </a:t>
            </a:r>
            <a:r>
              <a:rPr lang="en-US" dirty="0" err="1" smtClean="0"/>
              <a:t>prot_to_real</a:t>
            </a:r>
            <a:r>
              <a:rPr lang="en-US" dirty="0" smtClean="0"/>
              <a:t>)</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23</a:t>
            </a:fld>
            <a:endParaRPr lang="en-US"/>
          </a:p>
        </p:txBody>
      </p:sp>
    </p:spTree>
    <p:extLst>
      <p:ext uri="{BB962C8B-B14F-4D97-AF65-F5344CB8AC3E}">
        <p14:creationId xmlns:p14="http://schemas.microsoft.com/office/powerpoint/2010/main" val="3662423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Booting from network</a:t>
            </a:r>
            <a:r>
              <a:rPr lang="en-US" baseline="0" dirty="0" smtClean="0"/>
              <a:t> or any new device!!</a:t>
            </a:r>
          </a:p>
        </p:txBody>
      </p:sp>
      <p:sp>
        <p:nvSpPr>
          <p:cNvPr id="4" name="Slide Number Placeholder 3"/>
          <p:cNvSpPr>
            <a:spLocks noGrp="1"/>
          </p:cNvSpPr>
          <p:nvPr>
            <p:ph type="sldNum" sz="quarter" idx="10"/>
          </p:nvPr>
        </p:nvSpPr>
        <p:spPr/>
        <p:txBody>
          <a:bodyPr/>
          <a:lstStyle/>
          <a:p>
            <a:fld id="{C8BF6B6F-DA08-4AB4-8AC6-6F2BF4629BC9}" type="slidenum">
              <a:rPr lang="en-US" smtClean="0"/>
              <a:pPr/>
              <a:t>26</a:t>
            </a:fld>
            <a:endParaRPr lang="en-US"/>
          </a:p>
        </p:txBody>
      </p:sp>
    </p:spTree>
    <p:extLst>
      <p:ext uri="{BB962C8B-B14F-4D97-AF65-F5344CB8AC3E}">
        <p14:creationId xmlns:p14="http://schemas.microsoft.com/office/powerpoint/2010/main" val="1947495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again how</a:t>
            </a:r>
            <a:r>
              <a:rPr lang="en-US" baseline="0" dirty="0" smtClean="0"/>
              <a:t> to access detached modules?? Doesn’t it seem a chicken-egg problem??</a:t>
            </a:r>
          </a:p>
          <a:p>
            <a:r>
              <a:rPr lang="en-US" baseline="0" dirty="0" smtClean="0"/>
              <a:t>Oh but we already have a powerful program which can access any area of the hard disk given the path of that object!! And that is a </a:t>
            </a:r>
            <a:r>
              <a:rPr lang="en-US" baseline="0" dirty="0" err="1" smtClean="0"/>
              <a:t>bootloader</a:t>
            </a:r>
            <a:r>
              <a:rPr lang="en-US" baseline="0" dirty="0" smtClean="0"/>
              <a:t>..</a:t>
            </a:r>
          </a:p>
          <a:p>
            <a:r>
              <a:rPr lang="en-US" baseline="0" dirty="0" smtClean="0"/>
              <a:t>So let the </a:t>
            </a:r>
            <a:r>
              <a:rPr lang="en-US" baseline="0" dirty="0" err="1" smtClean="0"/>
              <a:t>bootloader</a:t>
            </a:r>
            <a:r>
              <a:rPr lang="en-US" baseline="0" dirty="0" smtClean="0"/>
              <a:t> only download the important modules for you and keep it in memory.</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27</a:t>
            </a:fld>
            <a:endParaRPr lang="en-US"/>
          </a:p>
        </p:txBody>
      </p:sp>
    </p:spTree>
    <p:extLst>
      <p:ext uri="{BB962C8B-B14F-4D97-AF65-F5344CB8AC3E}">
        <p14:creationId xmlns:p14="http://schemas.microsoft.com/office/powerpoint/2010/main" val="3947957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Mayur.</a:t>
            </a:r>
          </a:p>
          <a:p>
            <a:endParaRPr lang="en-US" dirty="0" smtClean="0"/>
          </a:p>
          <a:p>
            <a:r>
              <a:rPr lang="en-US" dirty="0" smtClean="0"/>
              <a:t>Okay. Until</a:t>
            </a:r>
            <a:r>
              <a:rPr lang="en-US" baseline="0" dirty="0" smtClean="0"/>
              <a:t> this point, everything that we have seen is laying the ground for the system to be ready for the most important component of the operating system. Here onwards, the actual kernel takes over control.</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30</a:t>
            </a:fld>
            <a:endParaRPr lang="en-US"/>
          </a:p>
        </p:txBody>
      </p:sp>
    </p:spTree>
    <p:extLst>
      <p:ext uri="{BB962C8B-B14F-4D97-AF65-F5344CB8AC3E}">
        <p14:creationId xmlns:p14="http://schemas.microsoft.com/office/powerpoint/2010/main" val="4044628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lets see how the operating system</a:t>
            </a:r>
            <a:r>
              <a:rPr lang="en-US" baseline="0" dirty="0" smtClean="0"/>
              <a:t> comes to life.</a:t>
            </a:r>
          </a:p>
          <a:p>
            <a:endParaRPr lang="en-US" baseline="0" dirty="0" smtClean="0"/>
          </a:p>
          <a:p>
            <a:r>
              <a:rPr lang="en-US" baseline="0" dirty="0" smtClean="0"/>
              <a:t>At this point, the processor is still running in real mode. i.e. the default mode for backward compatibility.</a:t>
            </a:r>
          </a:p>
          <a:p>
            <a:endParaRPr lang="en-US" baseline="0" dirty="0" smtClean="0"/>
          </a:p>
          <a:p>
            <a:r>
              <a:rPr lang="en-US" baseline="0" dirty="0" smtClean="0"/>
              <a:t>And as we saw the boot loader has brought in the kernel image into memory using BIOS services. This image in memory is an exact copy of the image on hard drive which is located at /boot/</a:t>
            </a:r>
            <a:r>
              <a:rPr lang="en-US" baseline="0" dirty="0" err="1" smtClean="0"/>
              <a:t>vmlinuz</a:t>
            </a:r>
            <a:r>
              <a:rPr lang="en-US" baseline="0" dirty="0" smtClean="0"/>
              <a:t>.</a:t>
            </a:r>
          </a:p>
          <a:p>
            <a:endParaRPr lang="en-US" baseline="0" dirty="0" smtClean="0"/>
          </a:p>
          <a:p>
            <a:r>
              <a:rPr lang="en-US" baseline="0" dirty="0" smtClean="0"/>
              <a:t>There are basically two major components of this image:</a:t>
            </a:r>
          </a:p>
          <a:p>
            <a:r>
              <a:rPr lang="en-US" baseline="0" dirty="0" smtClean="0"/>
              <a:t>One is a small real mode stub which is loaded below the 1MB barrier</a:t>
            </a:r>
          </a:p>
          <a:p>
            <a:r>
              <a:rPr lang="en-US" baseline="0" dirty="0" smtClean="0"/>
              <a:t>The other big chunk of kernel code which runs almost entirely in protected mode is loaded starting at the first megabyte of memory.</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31</a:t>
            </a:fld>
            <a:endParaRPr lang="en-US"/>
          </a:p>
        </p:txBody>
      </p:sp>
    </p:spTree>
    <p:extLst>
      <p:ext uri="{BB962C8B-B14F-4D97-AF65-F5344CB8AC3E}">
        <p14:creationId xmlns:p14="http://schemas.microsoft.com/office/powerpoint/2010/main" val="172822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the beginning,</a:t>
            </a:r>
            <a:r>
              <a:rPr lang="en-US" baseline="0" dirty="0" smtClean="0"/>
              <a:t> this is what the memory would look like.</a:t>
            </a:r>
          </a:p>
          <a:p>
            <a:endParaRPr lang="en-US" baseline="0" dirty="0" smtClean="0"/>
          </a:p>
          <a:p>
            <a:r>
              <a:rPr lang="en-US" baseline="0" dirty="0" smtClean="0"/>
              <a:t>We have used different coloring schemes to indicate different kinds of components. </a:t>
            </a:r>
          </a:p>
          <a:p>
            <a:r>
              <a:rPr lang="en-US" baseline="0" dirty="0" smtClean="0"/>
              <a:t>The two light brown blocks below the 1MB mark refer to the BIOS code.</a:t>
            </a:r>
          </a:p>
          <a:p>
            <a:r>
              <a:rPr lang="en-US" baseline="0" dirty="0" smtClean="0"/>
              <a:t>The light blue block is the kernel image.</a:t>
            </a:r>
          </a:p>
          <a:p>
            <a:r>
              <a:rPr lang="en-US" baseline="0" dirty="0" smtClean="0"/>
              <a:t>The smaller box which is located below the 1Mb barrier is the real mode stub of the kernel.</a:t>
            </a:r>
          </a:p>
          <a:p>
            <a:r>
              <a:rPr lang="en-US" baseline="0" dirty="0" smtClean="0"/>
              <a:t>And the bigger box is the compressed kernel image which is placed at 1Mb.</a:t>
            </a:r>
          </a:p>
          <a:p>
            <a:endParaRPr lang="en-US" baseline="0" dirty="0" smtClean="0"/>
          </a:p>
          <a:p>
            <a:r>
              <a:rPr lang="en-US" baseline="0" dirty="0" smtClean="0"/>
              <a:t>Below the 1Mb barrier, around 32K chunk is present for early stack/heap.</a:t>
            </a:r>
          </a:p>
          <a:p>
            <a:r>
              <a:rPr lang="en-US" baseline="0" dirty="0" smtClean="0"/>
              <a:t>Above this, kernel command line parameters are stored. These parameters are the boot time parameters passed through the boot loader.</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32</a:t>
            </a:fld>
            <a:endParaRPr lang="en-US"/>
          </a:p>
        </p:txBody>
      </p:sp>
    </p:spTree>
    <p:extLst>
      <p:ext uri="{BB962C8B-B14F-4D97-AF65-F5344CB8AC3E}">
        <p14:creationId xmlns:p14="http://schemas.microsoft.com/office/powerpoint/2010/main" val="2357476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a:t>
            </a:r>
            <a:r>
              <a:rPr lang="en-US" baseline="0" dirty="0" smtClean="0"/>
              <a:t>s is another picture which depicts the memory layout with exact addresses of each component</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33</a:t>
            </a:fld>
            <a:endParaRPr lang="en-US"/>
          </a:p>
        </p:txBody>
      </p:sp>
    </p:spTree>
    <p:extLst>
      <p:ext uri="{BB962C8B-B14F-4D97-AF65-F5344CB8AC3E}">
        <p14:creationId xmlns:p14="http://schemas.microsoft.com/office/powerpoint/2010/main" val="3966712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important point to note here is that, there are two kinds of kernel initializations:</a:t>
            </a:r>
          </a:p>
          <a:p>
            <a:endParaRPr lang="en-US" dirty="0" smtClean="0"/>
          </a:p>
          <a:p>
            <a:r>
              <a:rPr lang="en-US" dirty="0" smtClean="0"/>
              <a:t>One</a:t>
            </a:r>
            <a:r>
              <a:rPr lang="en-US" baseline="0" dirty="0" smtClean="0"/>
              <a:t> is the platform specific initialization. Most of this code is present in assembly language. It performs very critical tasks which require ultimate control as provided by assembly language.</a:t>
            </a:r>
          </a:p>
          <a:p>
            <a:endParaRPr lang="en-US" baseline="0" dirty="0" smtClean="0"/>
          </a:p>
          <a:p>
            <a:r>
              <a:rPr lang="en-US" baseline="0" dirty="0" smtClean="0"/>
              <a:t>The other is platform independent initialization. This code is mostly written in C language.</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34</a:t>
            </a:fld>
            <a:endParaRPr lang="en-US"/>
          </a:p>
        </p:txBody>
      </p:sp>
    </p:spTree>
    <p:extLst>
      <p:ext uri="{BB962C8B-B14F-4D97-AF65-F5344CB8AC3E}">
        <p14:creationId xmlns:p14="http://schemas.microsoft.com/office/powerpoint/2010/main" val="1488891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high level</a:t>
            </a:r>
            <a:r>
              <a:rPr lang="en-US" baseline="0" dirty="0" smtClean="0"/>
              <a:t> overview of the architecture dependent initialization</a:t>
            </a:r>
          </a:p>
          <a:p>
            <a:endParaRPr lang="en-US" baseline="0" dirty="0" smtClean="0"/>
          </a:p>
          <a:p>
            <a:r>
              <a:rPr lang="en-US" baseline="0" dirty="0" smtClean="0"/>
              <a:t>We enter the kernel at the first blue block. So the entry point into the kernel, the very first code that is run is the “setup” assembler function. It is a label assigned to a set of assembly instructions. One more important thing to remember is we are looking at x86 specific initialization.</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35</a:t>
            </a:fld>
            <a:endParaRPr lang="en-US"/>
          </a:p>
        </p:txBody>
      </p:sp>
    </p:spTree>
    <p:extLst>
      <p:ext uri="{BB962C8B-B14F-4D97-AF65-F5344CB8AC3E}">
        <p14:creationId xmlns:p14="http://schemas.microsoft.com/office/powerpoint/2010/main" val="294796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overview of the whole boot </a:t>
            </a:r>
            <a:r>
              <a:rPr lang="en-US" dirty="0" err="1" smtClean="0"/>
              <a:t>sequence..this</a:t>
            </a:r>
            <a:r>
              <a:rPr lang="en-US" baseline="0" dirty="0" smtClean="0"/>
              <a:t> covers the entire flow from pressing of </a:t>
            </a:r>
            <a:r>
              <a:rPr lang="en-US" baseline="0" dirty="0" err="1" smtClean="0"/>
              <a:t>PowerON</a:t>
            </a:r>
            <a:r>
              <a:rPr lang="en-US" baseline="0" dirty="0" smtClean="0"/>
              <a:t> switch to the point where you see your Login screen for the Linux</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3</a:t>
            </a:fld>
            <a:endParaRPr lang="en-US"/>
          </a:p>
        </p:txBody>
      </p:sp>
    </p:spTree>
    <p:extLst>
      <p:ext uri="{BB962C8B-B14F-4D97-AF65-F5344CB8AC3E}">
        <p14:creationId xmlns:p14="http://schemas.microsoft.com/office/powerpoint/2010/main" val="2356482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flow goes BIOS passed control to the boot loader which passed on control to the kernel and it starts executing here.</a:t>
            </a:r>
          </a:p>
          <a:p>
            <a:endParaRPr lang="en-US" baseline="0" dirty="0" smtClean="0"/>
          </a:p>
          <a:p>
            <a:r>
              <a:rPr lang="en-US" baseline="0" dirty="0" smtClean="0"/>
              <a:t>This code is present in arch/x86/boot/</a:t>
            </a:r>
            <a:r>
              <a:rPr lang="en-US" baseline="0" dirty="0" err="1" smtClean="0"/>
              <a:t>header.S</a:t>
            </a:r>
            <a:endParaRPr lang="en-US" baseline="0" dirty="0" smtClean="0"/>
          </a:p>
          <a:p>
            <a:r>
              <a:rPr lang="en-US" baseline="0" dirty="0" smtClean="0"/>
              <a:t>What this piece of code does is:</a:t>
            </a:r>
          </a:p>
          <a:p>
            <a:r>
              <a:rPr lang="en-US" baseline="0" dirty="0" smtClean="0"/>
              <a:t>- It checks if the kernel was loaded to correct position</a:t>
            </a:r>
          </a:p>
          <a:p>
            <a:pPr marL="171450" indent="-171450">
              <a:buFontTx/>
              <a:buChar char="-"/>
            </a:pPr>
            <a:r>
              <a:rPr lang="en-US" baseline="0" dirty="0" smtClean="0"/>
              <a:t>It probes the hardware via bios.</a:t>
            </a:r>
          </a:p>
          <a:p>
            <a:pPr marL="628650" lvl="1" indent="-171450">
              <a:buFontTx/>
              <a:buChar char="-"/>
            </a:pPr>
            <a:r>
              <a:rPr lang="en-US" baseline="0" dirty="0" smtClean="0"/>
              <a:t>to determine how much physical memory is present, which memory ranges are safe to access</a:t>
            </a:r>
          </a:p>
          <a:p>
            <a:pPr marL="628650" lvl="1" indent="-171450">
              <a:buFontTx/>
              <a:buChar char="-"/>
            </a:pPr>
            <a:r>
              <a:rPr lang="en-US" baseline="0" dirty="0" smtClean="0"/>
              <a:t>To get information about the power management schemes</a:t>
            </a:r>
          </a:p>
          <a:p>
            <a:pPr marL="628650" lvl="1" indent="-171450">
              <a:buFontTx/>
              <a:buChar char="-"/>
            </a:pPr>
            <a:r>
              <a:rPr lang="en-US" baseline="0" dirty="0" smtClean="0"/>
              <a:t>Reset the graphic card</a:t>
            </a:r>
          </a:p>
          <a:p>
            <a:pPr marL="171450" lvl="0" indent="-171450">
              <a:buFontTx/>
              <a:buChar char="-"/>
            </a:pPr>
            <a:r>
              <a:rPr lang="en-US" baseline="0" dirty="0" smtClean="0"/>
              <a:t>Once all this is done, it is almost ready to go to protected mode. Almost ready because, there are two important initializations that are required before switching to protected mode. Any guesses what these initializations might be?</a:t>
            </a:r>
          </a:p>
          <a:p>
            <a:pPr marL="171450" lvl="0" indent="-171450">
              <a:buFontTx/>
              <a:buChar char="-"/>
            </a:pPr>
            <a:endParaRPr lang="en-US" baseline="0" dirty="0" smtClean="0"/>
          </a:p>
          <a:p>
            <a:pPr marL="171450" lvl="0" indent="-171450">
              <a:buFontTx/>
              <a:buChar char="-"/>
            </a:pPr>
            <a:r>
              <a:rPr lang="en-US" baseline="0" dirty="0" smtClean="0"/>
              <a:t>GDT and IDT</a:t>
            </a:r>
          </a:p>
          <a:p>
            <a:pPr marL="171450" lvl="0" indent="-171450">
              <a:buFontTx/>
              <a:buChar char="-"/>
            </a:pPr>
            <a:r>
              <a:rPr lang="en-US" baseline="0" dirty="0" smtClean="0"/>
              <a:t>It reinitializes the entire IDT. Now, IDT is similar to IVT but it has descriptors instead of just function pointers. However, this IDT is initialized to just NULL right now. Because we do not want to handle any interrupts until we reach a steady state.</a:t>
            </a:r>
          </a:p>
          <a:p>
            <a:pPr marL="171450" lvl="0" indent="-171450">
              <a:buFontTx/>
              <a:buChar char="-"/>
            </a:pPr>
            <a:endParaRPr lang="en-US" baseline="0" dirty="0" smtClean="0"/>
          </a:p>
          <a:p>
            <a:pPr marL="171450" lvl="0" indent="-171450">
              <a:buFontTx/>
              <a:buChar char="-"/>
            </a:pPr>
            <a:r>
              <a:rPr lang="en-US" baseline="0" dirty="0" smtClean="0"/>
              <a:t>The other structure is the GDT, which is Global Descriptor Table. It deals with how we look at memory. In order to gain access to entire 4GB of memory, it is important to setup the GDT. Now, even though Linux does not use segmentation, x86 architecture requires that you setup the segments before any use because that is how it provides protection. Hence, we reset the GDT with every segment code data spanning the entire 4GB of memory.</a:t>
            </a:r>
          </a:p>
          <a:p>
            <a:pPr marL="171450" lvl="0" indent="-171450">
              <a:buFontTx/>
              <a:buChar char="-"/>
            </a:pPr>
            <a:endParaRPr lang="en-US" baseline="0" dirty="0" smtClean="0"/>
          </a:p>
          <a:p>
            <a:pPr marL="171450" lvl="0" indent="-171450">
              <a:buFontTx/>
              <a:buChar char="-"/>
            </a:pPr>
            <a:r>
              <a:rPr lang="en-US" baseline="0" dirty="0" smtClean="0"/>
              <a:t>Finally, we are ready to switch to protected mode. This is done by writing to special register i.e.cr0. </a:t>
            </a:r>
          </a:p>
        </p:txBody>
      </p:sp>
      <p:sp>
        <p:nvSpPr>
          <p:cNvPr id="4" name="Slide Number Placeholder 3"/>
          <p:cNvSpPr>
            <a:spLocks noGrp="1"/>
          </p:cNvSpPr>
          <p:nvPr>
            <p:ph type="sldNum" sz="quarter" idx="10"/>
          </p:nvPr>
        </p:nvSpPr>
        <p:spPr/>
        <p:txBody>
          <a:bodyPr/>
          <a:lstStyle/>
          <a:p>
            <a:fld id="{C8BF6B6F-DA08-4AB4-8AC6-6F2BF4629BC9}" type="slidenum">
              <a:rPr lang="en-US" smtClean="0"/>
              <a:pPr/>
              <a:t>36</a:t>
            </a:fld>
            <a:endParaRPr lang="en-US"/>
          </a:p>
        </p:txBody>
      </p:sp>
    </p:spTree>
    <p:extLst>
      <p:ext uri="{BB962C8B-B14F-4D97-AF65-F5344CB8AC3E}">
        <p14:creationId xmlns:p14="http://schemas.microsoft.com/office/powerpoint/2010/main" val="2752033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reached the end of the 2</a:t>
            </a:r>
            <a:r>
              <a:rPr lang="en-US" baseline="30000" dirty="0" smtClean="0"/>
              <a:t>nd</a:t>
            </a:r>
            <a:r>
              <a:rPr lang="en-US" dirty="0" smtClean="0"/>
              <a:t> blue block.</a:t>
            </a:r>
            <a:r>
              <a:rPr lang="en-US" baseline="0" dirty="0" smtClean="0"/>
              <a:t> i.e. we will now start executing in protected mode. Thus, we start execution at the first red block.</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37</a:t>
            </a:fld>
            <a:endParaRPr lang="en-US"/>
          </a:p>
        </p:txBody>
      </p:sp>
    </p:spTree>
    <p:extLst>
      <p:ext uri="{BB962C8B-B14F-4D97-AF65-F5344CB8AC3E}">
        <p14:creationId xmlns:p14="http://schemas.microsoft.com/office/powerpoint/2010/main" val="3624152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proceeding</a:t>
            </a:r>
            <a:r>
              <a:rPr lang="en-US" baseline="0" dirty="0" smtClean="0"/>
              <a:t> into any further initializations, the first task that the code does is copy itself to some higher location in order avoid coming in its own path while decompressing. Hence we need to move things around. Why do you think is it done this way? The boot loader could have actually loaded the compressed image at a higher location. </a:t>
            </a:r>
          </a:p>
          <a:p>
            <a:endParaRPr lang="en-US" baseline="0" dirty="0" smtClean="0"/>
          </a:p>
          <a:p>
            <a:r>
              <a:rPr lang="en-US" baseline="0" dirty="0" smtClean="0"/>
              <a:t>The answer is simplicity on the part of boot loader. The kernel image might or might not be compressed. So, regardless of this it is always located at 1MB.</a:t>
            </a:r>
          </a:p>
          <a:p>
            <a:endParaRPr lang="en-US" baseline="0" dirty="0" smtClean="0"/>
          </a:p>
          <a:p>
            <a:r>
              <a:rPr lang="en-US" baseline="0" dirty="0" smtClean="0"/>
              <a:t>Okay. So, now we move chunk higher in memory and forget about the earlier chunk and jump to the new chunk.</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38</a:t>
            </a:fld>
            <a:endParaRPr lang="en-US"/>
          </a:p>
        </p:txBody>
      </p:sp>
    </p:spTree>
    <p:extLst>
      <p:ext uri="{BB962C8B-B14F-4D97-AF65-F5344CB8AC3E}">
        <p14:creationId xmlns:p14="http://schemas.microsoft.com/office/powerpoint/2010/main" val="1764538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 come to the</a:t>
            </a:r>
            <a:r>
              <a:rPr lang="en-US" baseline="0" dirty="0" smtClean="0"/>
              <a:t> startup_32 assembler function. We are running in 32-bit mode.</a:t>
            </a:r>
          </a:p>
          <a:p>
            <a:endParaRPr lang="en-US" baseline="0" dirty="0" smtClean="0"/>
          </a:p>
          <a:p>
            <a:r>
              <a:rPr lang="en-US" baseline="0" dirty="0" smtClean="0"/>
              <a:t>What it does is create a provisional kernel stack and call the function </a:t>
            </a:r>
            <a:r>
              <a:rPr lang="en-US" baseline="0" dirty="0" err="1" smtClean="0"/>
              <a:t>decompress_kernel</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8BF6B6F-DA08-4AB4-8AC6-6F2BF4629BC9}" type="slidenum">
              <a:rPr lang="en-US" smtClean="0"/>
              <a:pPr/>
              <a:t>39</a:t>
            </a:fld>
            <a:endParaRPr lang="en-US"/>
          </a:p>
        </p:txBody>
      </p:sp>
    </p:spTree>
    <p:extLst>
      <p:ext uri="{BB962C8B-B14F-4D97-AF65-F5344CB8AC3E}">
        <p14:creationId xmlns:p14="http://schemas.microsoft.com/office/powerpoint/2010/main" val="3932787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the name suggests, it decompresses the kernel.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basically uses an algorithm like </a:t>
            </a:r>
            <a:r>
              <a:rPr lang="en-US" baseline="0" dirty="0" err="1" smtClean="0"/>
              <a:t>gunzip</a:t>
            </a:r>
            <a:r>
              <a:rPr lang="en-US" baseline="0" dirty="0" smtClean="0"/>
              <a:t> which is quite similar to the </a:t>
            </a:r>
            <a:r>
              <a:rPr lang="en-US" baseline="0" dirty="0" err="1" smtClean="0"/>
              <a:t>userland</a:t>
            </a:r>
            <a:r>
              <a:rPr lang="en-US" baseline="0" dirty="0" smtClean="0"/>
              <a:t> </a:t>
            </a:r>
            <a:r>
              <a:rPr lang="en-US" baseline="0" dirty="0" err="1" smtClean="0"/>
              <a:t>uncompress</a:t>
            </a:r>
            <a:r>
              <a:rPr lang="en-US" baseline="0" dirty="0" smtClean="0"/>
              <a:t> program. However, it does not use any user space library. It has its own implementation in the kernel. Decompression creates a chunk much bigger than the original chunk. And this is again located at 1MB.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we again jump back to the first MB of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the point where you see the message Uncompressing Linux… and Ok, booting the kernel.</a:t>
            </a:r>
            <a:endParaRPr lang="en-US" dirty="0" smtClean="0"/>
          </a:p>
          <a:p>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40</a:t>
            </a:fld>
            <a:endParaRPr lang="en-US"/>
          </a:p>
        </p:txBody>
      </p:sp>
    </p:spTree>
    <p:extLst>
      <p:ext uri="{BB962C8B-B14F-4D97-AF65-F5344CB8AC3E}">
        <p14:creationId xmlns:p14="http://schemas.microsoft.com/office/powerpoint/2010/main" val="982463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we are back to the first 1MB. And start the execution of the function startup_32. Though the name of the function is same as the earlier one, the location is different and we jump directly to an address so the name doesn’t matter. </a:t>
            </a:r>
          </a:p>
          <a:p>
            <a:endParaRPr lang="en-US" baseline="0" dirty="0" smtClean="0"/>
          </a:p>
          <a:p>
            <a:r>
              <a:rPr lang="en-US" baseline="0" dirty="0" smtClean="0"/>
              <a:t>What this does is:</a:t>
            </a:r>
          </a:p>
          <a:p>
            <a:r>
              <a:rPr lang="en-US" baseline="0" dirty="0" smtClean="0"/>
              <a:t>Again initialize the segments and stack</a:t>
            </a:r>
          </a:p>
          <a:p>
            <a:r>
              <a:rPr lang="en-US" baseline="0" dirty="0" smtClean="0"/>
              <a:t>Fill </a:t>
            </a:r>
            <a:r>
              <a:rPr lang="en-US" baseline="0" dirty="0" err="1" smtClean="0"/>
              <a:t>bss</a:t>
            </a:r>
            <a:r>
              <a:rPr lang="en-US" baseline="0" dirty="0" smtClean="0"/>
              <a:t> segments with zeroes</a:t>
            </a:r>
          </a:p>
          <a:p>
            <a:r>
              <a:rPr lang="en-US" baseline="0" dirty="0" smtClean="0"/>
              <a:t>Setup virtual memory. It stores address of Global Page Directory in cr3 and enables paging by setting the PG bit in cr0 register.</a:t>
            </a:r>
          </a:p>
          <a:p>
            <a:r>
              <a:rPr lang="en-US" baseline="0" dirty="0" smtClean="0"/>
              <a:t>It then copies the command line arguments to the first page frame</a:t>
            </a:r>
          </a:p>
          <a:p>
            <a:r>
              <a:rPr lang="en-US" baseline="0" dirty="0" smtClean="0"/>
              <a:t>And finally jumps to </a:t>
            </a:r>
            <a:r>
              <a:rPr lang="en-US" baseline="0" dirty="0" err="1" smtClean="0"/>
              <a:t>start_kernel</a:t>
            </a:r>
            <a:r>
              <a:rPr lang="en-US" baseline="0" dirty="0" smtClean="0"/>
              <a:t> function</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41</a:t>
            </a:fld>
            <a:endParaRPr lang="en-US"/>
          </a:p>
        </p:txBody>
      </p:sp>
    </p:spTree>
    <p:extLst>
      <p:ext uri="{BB962C8B-B14F-4D97-AF65-F5344CB8AC3E}">
        <p14:creationId xmlns:p14="http://schemas.microsoft.com/office/powerpoint/2010/main" val="1486615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a:t>
            </a:r>
            <a:r>
              <a:rPr lang="en-US" baseline="0" dirty="0" smtClean="0"/>
              <a:t> we have arrived at the end of the two red blocks. Thus completed the arch dependent initialization. At this point, segmentation and paging both are set up.</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42</a:t>
            </a:fld>
            <a:endParaRPr lang="en-US"/>
          </a:p>
        </p:txBody>
      </p:sp>
    </p:spTree>
    <p:extLst>
      <p:ext uri="{BB962C8B-B14F-4D97-AF65-F5344CB8AC3E}">
        <p14:creationId xmlns:p14="http://schemas.microsoft.com/office/powerpoint/2010/main" val="4231535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as you see we move to the second half of initializations – the architecture independent initializations</a:t>
            </a:r>
          </a:p>
          <a:p>
            <a:endParaRPr lang="en-US" baseline="0" dirty="0" smtClean="0"/>
          </a:p>
          <a:p>
            <a:r>
              <a:rPr lang="en-US" baseline="0" dirty="0" smtClean="0"/>
              <a:t>You can note the difference in the file organizations too. Initially they were located under arch/x86 and now its </a:t>
            </a:r>
            <a:r>
              <a:rPr lang="en-US" baseline="0" dirty="0" err="1" smtClean="0"/>
              <a:t>init</a:t>
            </a:r>
            <a:r>
              <a:rPr lang="en-US" baseline="0" dirty="0" smtClean="0"/>
              <a:t>/</a:t>
            </a:r>
            <a:r>
              <a:rPr lang="en-US" baseline="0" dirty="0" err="1" smtClean="0"/>
              <a:t>main.c</a:t>
            </a:r>
            <a:r>
              <a:rPr lang="en-US" baseline="0" dirty="0" smtClean="0"/>
              <a:t>.</a:t>
            </a:r>
          </a:p>
          <a:p>
            <a:endParaRPr lang="en-US" baseline="0" dirty="0" smtClean="0"/>
          </a:p>
          <a:p>
            <a:r>
              <a:rPr lang="en-US" baseline="0" dirty="0" smtClean="0"/>
              <a:t>Lets see what this does.</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43</a:t>
            </a:fld>
            <a:endParaRPr lang="en-US"/>
          </a:p>
        </p:txBody>
      </p:sp>
    </p:spTree>
    <p:extLst>
      <p:ext uri="{BB962C8B-B14F-4D97-AF65-F5344CB8AC3E}">
        <p14:creationId xmlns:p14="http://schemas.microsoft.com/office/powerpoint/2010/main" val="14348878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saw the last part of arch dependent </a:t>
            </a:r>
            <a:r>
              <a:rPr lang="en-US" dirty="0" err="1" smtClean="0"/>
              <a:t>init</a:t>
            </a:r>
            <a:r>
              <a:rPr lang="en-US" dirty="0" smtClean="0"/>
              <a:t> passed control to </a:t>
            </a:r>
            <a:r>
              <a:rPr lang="en-US" dirty="0" err="1" smtClean="0"/>
              <a:t>start_kernel</a:t>
            </a:r>
            <a:endParaRPr lang="en-US" dirty="0" smtClean="0"/>
          </a:p>
          <a:p>
            <a:endParaRPr lang="en-US" dirty="0" smtClean="0"/>
          </a:p>
          <a:p>
            <a:r>
              <a:rPr lang="en-US" dirty="0" smtClean="0"/>
              <a:t>This</a:t>
            </a:r>
            <a:r>
              <a:rPr lang="en-US" baseline="0" dirty="0" smtClean="0"/>
              <a:t> is a very long function covering more than 100 lines. It does a lot of work for initializations.</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44</a:t>
            </a:fld>
            <a:endParaRPr lang="en-US"/>
          </a:p>
        </p:txBody>
      </p:sp>
    </p:spTree>
    <p:extLst>
      <p:ext uri="{BB962C8B-B14F-4D97-AF65-F5344CB8AC3E}">
        <p14:creationId xmlns:p14="http://schemas.microsoft.com/office/powerpoint/2010/main" val="194012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start with,</a:t>
            </a:r>
            <a:r>
              <a:rPr lang="en-US" baseline="0" dirty="0" smtClean="0"/>
              <a:t> it prints the kernel version, which is located in </a:t>
            </a:r>
            <a:r>
              <a:rPr lang="en-US" baseline="0" dirty="0" err="1" smtClean="0"/>
              <a:t>init</a:t>
            </a:r>
            <a:r>
              <a:rPr lang="en-US" baseline="0" dirty="0" smtClean="0"/>
              <a:t>/</a:t>
            </a:r>
            <a:r>
              <a:rPr lang="en-US" baseline="0" dirty="0" err="1" smtClean="0"/>
              <a:t>version.c</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45</a:t>
            </a:fld>
            <a:endParaRPr lang="en-US"/>
          </a:p>
        </p:txBody>
      </p:sp>
    </p:spTree>
    <p:extLst>
      <p:ext uri="{BB962C8B-B14F-4D97-AF65-F5344CB8AC3E}">
        <p14:creationId xmlns:p14="http://schemas.microsoft.com/office/powerpoint/2010/main" val="3881189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BIOS stands for basic input output</a:t>
            </a:r>
            <a:r>
              <a:rPr lang="en-US" baseline="0" dirty="0" smtClean="0"/>
              <a:t> system and this is the program which gets executed when the machine is switched on or restarted.</a:t>
            </a:r>
          </a:p>
          <a:p>
            <a:r>
              <a:rPr lang="en-US" baseline="0" dirty="0" smtClean="0"/>
              <a:t>What is the purpose of this program?? This program acts as the interface between the </a:t>
            </a:r>
            <a:r>
              <a:rPr lang="en-US" baseline="0" dirty="0" err="1" smtClean="0"/>
              <a:t>hw</a:t>
            </a:r>
            <a:r>
              <a:rPr lang="en-US" baseline="0" dirty="0" smtClean="0"/>
              <a:t> and the OS</a:t>
            </a:r>
          </a:p>
          <a:p>
            <a:r>
              <a:rPr lang="en-US" baseline="0" dirty="0" smtClean="0"/>
              <a:t>Lets you have your own setting for booting up your machine</a:t>
            </a:r>
          </a:p>
          <a:p>
            <a:r>
              <a:rPr lang="en-US" baseline="0" dirty="0" smtClean="0"/>
              <a:t>What if the system is multiprocessor/core system??</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5</a:t>
            </a:fld>
            <a:endParaRPr lang="en-US"/>
          </a:p>
        </p:txBody>
      </p:sp>
    </p:spTree>
    <p:extLst>
      <p:ext uri="{BB962C8B-B14F-4D97-AF65-F5344CB8AC3E}">
        <p14:creationId xmlns:p14="http://schemas.microsoft.com/office/powerpoint/2010/main" val="130461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it does some more setup required for memory initializations</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46</a:t>
            </a:fld>
            <a:endParaRPr lang="en-US"/>
          </a:p>
        </p:txBody>
      </p:sp>
    </p:spTree>
    <p:extLst>
      <p:ext uri="{BB962C8B-B14F-4D97-AF65-F5344CB8AC3E}">
        <p14:creationId xmlns:p14="http://schemas.microsoft.com/office/powerpoint/2010/main" val="2330770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interprets</a:t>
            </a:r>
            <a:r>
              <a:rPr lang="en-US" baseline="0" dirty="0" smtClean="0"/>
              <a:t> command line arguments which are provided by the </a:t>
            </a:r>
            <a:r>
              <a:rPr lang="en-US" baseline="0" dirty="0" err="1" smtClean="0"/>
              <a:t>bootloader</a:t>
            </a:r>
            <a:r>
              <a:rPr lang="en-US" baseline="0" dirty="0" smtClean="0"/>
              <a:t> in the form key=value pairs.</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47</a:t>
            </a:fld>
            <a:endParaRPr lang="en-US"/>
          </a:p>
        </p:txBody>
      </p:sp>
    </p:spTree>
    <p:extLst>
      <p:ext uri="{BB962C8B-B14F-4D97-AF65-F5344CB8AC3E}">
        <p14:creationId xmlns:p14="http://schemas.microsoft.com/office/powerpoint/2010/main" val="1785074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comes the main </a:t>
            </a:r>
            <a:r>
              <a:rPr lang="en-US" baseline="0" dirty="0" err="1" smtClean="0"/>
              <a:t>part..lots</a:t>
            </a:r>
            <a:r>
              <a:rPr lang="en-US" baseline="0" dirty="0" smtClean="0"/>
              <a:t> and lots of initializations.</a:t>
            </a:r>
          </a:p>
          <a:p>
            <a:r>
              <a:rPr lang="en-US" baseline="0" dirty="0" smtClean="0"/>
              <a:t>This function as you see makes a lot of function calls all over the kernel to do a lot of initializations. </a:t>
            </a:r>
            <a:r>
              <a:rPr lang="en-US" baseline="0" dirty="0" err="1" smtClean="0"/>
              <a:t>Workqueues</a:t>
            </a:r>
            <a:r>
              <a:rPr lang="en-US" baseline="0" dirty="0" smtClean="0"/>
              <a:t>, locks, memory buffer pools, timers, etc. It initializes all the subsystems.</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48</a:t>
            </a:fld>
            <a:endParaRPr lang="en-US"/>
          </a:p>
        </p:txBody>
      </p:sp>
    </p:spTree>
    <p:extLst>
      <p:ext uri="{BB962C8B-B14F-4D97-AF65-F5344CB8AC3E}">
        <p14:creationId xmlns:p14="http://schemas.microsoft.com/office/powerpoint/2010/main" val="3928412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sample initialization. Where we initialize the various traps. 0 as</a:t>
            </a:r>
            <a:r>
              <a:rPr lang="en-US" baseline="0" dirty="0" smtClean="0"/>
              <a:t> divide by zero error. 80 as system call. Etc.</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49</a:t>
            </a:fld>
            <a:endParaRPr lang="en-US"/>
          </a:p>
        </p:txBody>
      </p:sp>
    </p:spTree>
    <p:extLst>
      <p:ext uri="{BB962C8B-B14F-4D97-AF65-F5344CB8AC3E}">
        <p14:creationId xmlns:p14="http://schemas.microsoft.com/office/powerpoint/2010/main" val="1371936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it looks for any know errors in the processor and checks if it can</a:t>
            </a:r>
            <a:r>
              <a:rPr lang="en-US" baseline="0" dirty="0" smtClean="0"/>
              <a:t> use any modern and faster assembler instructions.</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50</a:t>
            </a:fld>
            <a:endParaRPr lang="en-US"/>
          </a:p>
        </p:txBody>
      </p:sp>
    </p:spTree>
    <p:extLst>
      <p:ext uri="{BB962C8B-B14F-4D97-AF65-F5344CB8AC3E}">
        <p14:creationId xmlns:p14="http://schemas.microsoft.com/office/powerpoint/2010/main" val="6388824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it continues with calling </a:t>
            </a:r>
            <a:r>
              <a:rPr lang="en-US" baseline="0" dirty="0" err="1" smtClean="0"/>
              <a:t>rest_init</a:t>
            </a:r>
            <a:r>
              <a:rPr lang="en-US" baseline="0" dirty="0" smtClean="0"/>
              <a:t>.</a:t>
            </a:r>
          </a:p>
          <a:p>
            <a:endParaRPr lang="en-US" baseline="0" dirty="0" smtClean="0"/>
          </a:p>
          <a:p>
            <a:r>
              <a:rPr lang="en-US" baseline="0" dirty="0" smtClean="0"/>
              <a:t>Role of </a:t>
            </a:r>
            <a:r>
              <a:rPr lang="en-US" baseline="0" dirty="0" err="1" smtClean="0"/>
              <a:t>rest_init</a:t>
            </a:r>
            <a:r>
              <a:rPr lang="en-US" baseline="0" dirty="0" smtClean="0"/>
              <a:t> is to fork the first process. Till now, we were running as PID 0 which is also called the idle task.</a:t>
            </a:r>
          </a:p>
          <a:p>
            <a:endParaRPr lang="en-US" baseline="0" dirty="0" smtClean="0"/>
          </a:p>
          <a:p>
            <a:r>
              <a:rPr lang="en-US" baseline="0" dirty="0" smtClean="0"/>
              <a:t>At this moment we create a kernel thread which goes on to become the process PID 1, which is the first process seen when you execute </a:t>
            </a:r>
            <a:r>
              <a:rPr lang="en-US" baseline="0" dirty="0" err="1" smtClean="0"/>
              <a:t>ps</a:t>
            </a:r>
            <a:r>
              <a:rPr lang="en-US" baseline="0" dirty="0" smtClean="0"/>
              <a:t> command on Linux. What it basically does is start the </a:t>
            </a:r>
            <a:r>
              <a:rPr lang="en-US" baseline="0" dirty="0" err="1" smtClean="0"/>
              <a:t>userspace</a:t>
            </a:r>
            <a:r>
              <a:rPr lang="en-US" baseline="0" dirty="0" smtClean="0"/>
              <a:t> program /</a:t>
            </a:r>
            <a:r>
              <a:rPr lang="en-US" baseline="0" dirty="0" err="1" smtClean="0"/>
              <a:t>sbin</a:t>
            </a:r>
            <a:r>
              <a:rPr lang="en-US" baseline="0" dirty="0" smtClean="0"/>
              <a:t>/</a:t>
            </a:r>
            <a:r>
              <a:rPr lang="en-US" baseline="0" dirty="0" err="1" smtClean="0"/>
              <a:t>init.</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51</a:t>
            </a:fld>
            <a:endParaRPr lang="en-US"/>
          </a:p>
        </p:txBody>
      </p:sp>
    </p:spTree>
    <p:extLst>
      <p:ext uri="{BB962C8B-B14F-4D97-AF65-F5344CB8AC3E}">
        <p14:creationId xmlns:p14="http://schemas.microsoft.com/office/powerpoint/2010/main" val="9216390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this </a:t>
            </a:r>
            <a:r>
              <a:rPr lang="en-US" dirty="0" err="1" smtClean="0"/>
              <a:t>init</a:t>
            </a:r>
            <a:r>
              <a:rPr lang="en-US" dirty="0" smtClean="0"/>
              <a:t> as we all know registers</a:t>
            </a:r>
            <a:r>
              <a:rPr lang="en-US" baseline="0" dirty="0" smtClean="0"/>
              <a:t> itself as the parent for all the orphaned child processes.</a:t>
            </a:r>
          </a:p>
          <a:p>
            <a:endParaRPr lang="en-US" baseline="0" dirty="0" smtClean="0"/>
          </a:p>
          <a:p>
            <a:r>
              <a:rPr lang="en-US" baseline="0" dirty="0" smtClean="0"/>
              <a:t>So any process whose parent process finishes execution becomes a child of this process</a:t>
            </a:r>
          </a:p>
          <a:p>
            <a:endParaRPr lang="en-US" baseline="0" dirty="0" smtClean="0"/>
          </a:p>
          <a:p>
            <a:r>
              <a:rPr lang="en-US" baseline="0" dirty="0" smtClean="0"/>
              <a:t>Another important task that it performs is wake up all the other processors. At this point, the other processors are partially initialized but they are not running yet. Now, we have a scheduler so we will wake up the processors and they will wait for work to do.</a:t>
            </a:r>
          </a:p>
          <a:p>
            <a:endParaRPr lang="en-US" baseline="0" dirty="0" smtClean="0"/>
          </a:p>
          <a:p>
            <a:r>
              <a:rPr lang="en-US" baseline="0" dirty="0" smtClean="0"/>
              <a:t>Then it calls </a:t>
            </a:r>
            <a:r>
              <a:rPr lang="en-US" baseline="0" dirty="0" err="1" smtClean="0"/>
              <a:t>init_post</a:t>
            </a:r>
            <a:r>
              <a:rPr lang="en-US" baseline="0" dirty="0" smtClean="0"/>
              <a:t> which does all the cleanup for initialization. </a:t>
            </a:r>
          </a:p>
          <a:p>
            <a:endParaRPr lang="en-US" baseline="0" dirty="0" smtClean="0"/>
          </a:p>
          <a:p>
            <a:r>
              <a:rPr lang="en-US" baseline="0" dirty="0" smtClean="0"/>
              <a:t>Thus, we our system is ready with both the kernel and the user space.</a:t>
            </a:r>
          </a:p>
        </p:txBody>
      </p:sp>
      <p:sp>
        <p:nvSpPr>
          <p:cNvPr id="4" name="Slide Number Placeholder 3"/>
          <p:cNvSpPr>
            <a:spLocks noGrp="1"/>
          </p:cNvSpPr>
          <p:nvPr>
            <p:ph type="sldNum" sz="quarter" idx="10"/>
          </p:nvPr>
        </p:nvSpPr>
        <p:spPr/>
        <p:txBody>
          <a:bodyPr/>
          <a:lstStyle/>
          <a:p>
            <a:fld id="{C8BF6B6F-DA08-4AB4-8AC6-6F2BF4629BC9}" type="slidenum">
              <a:rPr lang="en-US" smtClean="0"/>
              <a:pPr/>
              <a:t>52</a:t>
            </a:fld>
            <a:endParaRPr lang="en-US"/>
          </a:p>
        </p:txBody>
      </p:sp>
    </p:spTree>
    <p:extLst>
      <p:ext uri="{BB962C8B-B14F-4D97-AF65-F5344CB8AC3E}">
        <p14:creationId xmlns:p14="http://schemas.microsoft.com/office/powerpoint/2010/main" val="4076880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last slide we said that this program gets executed first!! But</a:t>
            </a:r>
            <a:r>
              <a:rPr lang="en-US" baseline="0" dirty="0" smtClean="0"/>
              <a:t> from where?? We also said that user can set his own boot preferences with the help of this </a:t>
            </a:r>
            <a:r>
              <a:rPr lang="en-US" baseline="0" dirty="0" err="1" smtClean="0"/>
              <a:t>program..how</a:t>
            </a:r>
            <a:r>
              <a:rPr lang="en-US" baseline="0" dirty="0" smtClean="0"/>
              <a:t>??</a:t>
            </a:r>
          </a:p>
        </p:txBody>
      </p:sp>
      <p:sp>
        <p:nvSpPr>
          <p:cNvPr id="4" name="Slide Number Placeholder 3"/>
          <p:cNvSpPr>
            <a:spLocks noGrp="1"/>
          </p:cNvSpPr>
          <p:nvPr>
            <p:ph type="sldNum" sz="quarter" idx="10"/>
          </p:nvPr>
        </p:nvSpPr>
        <p:spPr/>
        <p:txBody>
          <a:bodyPr/>
          <a:lstStyle/>
          <a:p>
            <a:fld id="{C8BF6B6F-DA08-4AB4-8AC6-6F2BF4629BC9}" type="slidenum">
              <a:rPr lang="en-US" smtClean="0"/>
              <a:pPr/>
              <a:t>6</a:t>
            </a:fld>
            <a:endParaRPr lang="en-US"/>
          </a:p>
        </p:txBody>
      </p:sp>
    </p:spTree>
    <p:extLst>
      <p:ext uri="{BB962C8B-B14F-4D97-AF65-F5344CB8AC3E}">
        <p14:creationId xmlns:p14="http://schemas.microsoft.com/office/powerpoint/2010/main" val="231825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hack with the </a:t>
            </a:r>
            <a:r>
              <a:rPr lang="en-US" dirty="0" err="1" smtClean="0"/>
              <a:t>intel</a:t>
            </a:r>
            <a:r>
              <a:rPr lang="en-US" dirty="0" smtClean="0"/>
              <a:t> architecture…called ‘reset vector’</a:t>
            </a:r>
          </a:p>
          <a:p>
            <a:r>
              <a:rPr lang="en-US" dirty="0" smtClean="0"/>
              <a:t>Jump</a:t>
            </a:r>
            <a:r>
              <a:rPr lang="en-US" baseline="0" dirty="0" smtClean="0"/>
              <a:t> to BIOS entry point</a:t>
            </a:r>
          </a:p>
          <a:p>
            <a:r>
              <a:rPr lang="en-US" baseline="0" dirty="0" smtClean="0"/>
              <a:t>The RAM is still not </a:t>
            </a:r>
            <a:r>
              <a:rPr lang="en-US" baseline="0" dirty="0" err="1" smtClean="0"/>
              <a:t>initialized..thus</a:t>
            </a:r>
            <a:r>
              <a:rPr lang="en-US" baseline="0" dirty="0" smtClean="0"/>
              <a:t> all these critical addresses are mapped to flash memory at this point</a:t>
            </a:r>
          </a:p>
          <a:p>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7</a:t>
            </a:fld>
            <a:endParaRPr lang="en-US"/>
          </a:p>
        </p:txBody>
      </p:sp>
    </p:spTree>
    <p:extLst>
      <p:ext uri="{BB962C8B-B14F-4D97-AF65-F5344CB8AC3E}">
        <p14:creationId xmlns:p14="http://schemas.microsoft.com/office/powerpoint/2010/main" val="266621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a:t>
            </a:r>
            <a:r>
              <a:rPr lang="en-US" baseline="0" dirty="0" smtClean="0"/>
              <a:t> faulty video card leads to beeps…as u can’t display any fault info on the screen!!</a:t>
            </a:r>
          </a:p>
          <a:p>
            <a:r>
              <a:rPr lang="en-US" baseline="0" dirty="0" smtClean="0"/>
              <a:t>Otherwise we see the BIOS manufacturer’s logo in case of assembled PC or the laptop manufacturer’s logo in case of branded laptops</a:t>
            </a:r>
          </a:p>
          <a:p>
            <a:r>
              <a:rPr lang="en-US" baseline="0" dirty="0" smtClean="0"/>
              <a:t>Memory is tested, keyboard is must!!</a:t>
            </a:r>
          </a:p>
          <a:p>
            <a:r>
              <a:rPr lang="en-US" dirty="0" smtClean="0"/>
              <a:t>Power interface builds a number of data tables that describe the devices in the computer; these tables are later used by the kernel.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8</a:t>
            </a:fld>
            <a:endParaRPr lang="en-US"/>
          </a:p>
        </p:txBody>
      </p:sp>
    </p:spTree>
    <p:extLst>
      <p:ext uri="{BB962C8B-B14F-4D97-AF65-F5344CB8AC3E}">
        <p14:creationId xmlns:p14="http://schemas.microsoft.com/office/powerpoint/2010/main" val="255786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 little</a:t>
            </a:r>
            <a:r>
              <a:rPr lang="en-US" baseline="0" dirty="0" smtClean="0"/>
              <a:t> bit about bootable </a:t>
            </a:r>
            <a:r>
              <a:rPr lang="en-US" baseline="0" dirty="0" err="1" smtClean="0"/>
              <a:t>devices..we</a:t>
            </a:r>
            <a:r>
              <a:rPr lang="en-US" baseline="0" dirty="0" smtClean="0"/>
              <a:t> just said that we can set these devices according to our priorities..</a:t>
            </a:r>
          </a:p>
          <a:p>
            <a:r>
              <a:rPr lang="en-US" dirty="0" smtClean="0"/>
              <a:t>Any storage device that has some special content in it’s first sector</a:t>
            </a:r>
            <a:r>
              <a:rPr lang="en-US" baseline="0" dirty="0" smtClean="0"/>
              <a:t> is bootable device..</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9</a:t>
            </a:fld>
            <a:endParaRPr lang="en-US"/>
          </a:p>
        </p:txBody>
      </p:sp>
    </p:spTree>
    <p:extLst>
      <p:ext uri="{BB962C8B-B14F-4D97-AF65-F5344CB8AC3E}">
        <p14:creationId xmlns:p14="http://schemas.microsoft.com/office/powerpoint/2010/main" val="346348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does bios come to know whether particular device is bootable or not??</a:t>
            </a:r>
          </a:p>
          <a:p>
            <a:r>
              <a:rPr lang="en-US" baseline="0" dirty="0" smtClean="0"/>
              <a:t>MBR signature</a:t>
            </a:r>
            <a:endParaRPr lang="en-US" dirty="0"/>
          </a:p>
        </p:txBody>
      </p:sp>
      <p:sp>
        <p:nvSpPr>
          <p:cNvPr id="4" name="Slide Number Placeholder 3"/>
          <p:cNvSpPr>
            <a:spLocks noGrp="1"/>
          </p:cNvSpPr>
          <p:nvPr>
            <p:ph type="sldNum" sz="quarter" idx="10"/>
          </p:nvPr>
        </p:nvSpPr>
        <p:spPr/>
        <p:txBody>
          <a:bodyPr/>
          <a:lstStyle/>
          <a:p>
            <a:fld id="{C8BF6B6F-DA08-4AB4-8AC6-6F2BF4629BC9}" type="slidenum">
              <a:rPr lang="en-US" smtClean="0"/>
              <a:pPr/>
              <a:t>10</a:t>
            </a:fld>
            <a:endParaRPr lang="en-US"/>
          </a:p>
        </p:txBody>
      </p:sp>
    </p:spTree>
    <p:extLst>
      <p:ext uri="{BB962C8B-B14F-4D97-AF65-F5344CB8AC3E}">
        <p14:creationId xmlns:p14="http://schemas.microsoft.com/office/powerpoint/2010/main" val="3252662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153072-1D15-415A-B237-26F8CF852D20}"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447BE-3635-480C-9415-D1FE8444C833}" type="slidenum">
              <a:rPr lang="en-US" smtClean="0"/>
              <a:pPr/>
              <a:t>‹#›</a:t>
            </a:fld>
            <a:endParaRPr lang="en-US"/>
          </a:p>
        </p:txBody>
      </p:sp>
    </p:spTree>
    <p:extLst>
      <p:ext uri="{BB962C8B-B14F-4D97-AF65-F5344CB8AC3E}">
        <p14:creationId xmlns:p14="http://schemas.microsoft.com/office/powerpoint/2010/main" val="341101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153072-1D15-415A-B237-26F8CF852D20}"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447BE-3635-480C-9415-D1FE8444C833}" type="slidenum">
              <a:rPr lang="en-US" smtClean="0"/>
              <a:pPr/>
              <a:t>‹#›</a:t>
            </a:fld>
            <a:endParaRPr lang="en-US"/>
          </a:p>
        </p:txBody>
      </p:sp>
    </p:spTree>
    <p:extLst>
      <p:ext uri="{BB962C8B-B14F-4D97-AF65-F5344CB8AC3E}">
        <p14:creationId xmlns:p14="http://schemas.microsoft.com/office/powerpoint/2010/main" val="22594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153072-1D15-415A-B237-26F8CF852D20}"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447BE-3635-480C-9415-D1FE8444C833}" type="slidenum">
              <a:rPr lang="en-US" smtClean="0"/>
              <a:pPr/>
              <a:t>‹#›</a:t>
            </a:fld>
            <a:endParaRPr lang="en-US"/>
          </a:p>
        </p:txBody>
      </p:sp>
    </p:spTree>
    <p:extLst>
      <p:ext uri="{BB962C8B-B14F-4D97-AF65-F5344CB8AC3E}">
        <p14:creationId xmlns:p14="http://schemas.microsoft.com/office/powerpoint/2010/main" val="375714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153072-1D15-415A-B237-26F8CF852D20}"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447BE-3635-480C-9415-D1FE8444C833}" type="slidenum">
              <a:rPr lang="en-US" smtClean="0"/>
              <a:pPr/>
              <a:t>‹#›</a:t>
            </a:fld>
            <a:endParaRPr lang="en-US"/>
          </a:p>
        </p:txBody>
      </p:sp>
    </p:spTree>
    <p:extLst>
      <p:ext uri="{BB962C8B-B14F-4D97-AF65-F5344CB8AC3E}">
        <p14:creationId xmlns:p14="http://schemas.microsoft.com/office/powerpoint/2010/main" val="3165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153072-1D15-415A-B237-26F8CF852D20}"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447BE-3635-480C-9415-D1FE8444C833}" type="slidenum">
              <a:rPr lang="en-US" smtClean="0"/>
              <a:pPr/>
              <a:t>‹#›</a:t>
            </a:fld>
            <a:endParaRPr lang="en-US"/>
          </a:p>
        </p:txBody>
      </p:sp>
    </p:spTree>
    <p:extLst>
      <p:ext uri="{BB962C8B-B14F-4D97-AF65-F5344CB8AC3E}">
        <p14:creationId xmlns:p14="http://schemas.microsoft.com/office/powerpoint/2010/main" val="122965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153072-1D15-415A-B237-26F8CF852D20}" type="datetimeFigureOut">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447BE-3635-480C-9415-D1FE8444C833}" type="slidenum">
              <a:rPr lang="en-US" smtClean="0"/>
              <a:pPr/>
              <a:t>‹#›</a:t>
            </a:fld>
            <a:endParaRPr lang="en-US"/>
          </a:p>
        </p:txBody>
      </p:sp>
    </p:spTree>
    <p:extLst>
      <p:ext uri="{BB962C8B-B14F-4D97-AF65-F5344CB8AC3E}">
        <p14:creationId xmlns:p14="http://schemas.microsoft.com/office/powerpoint/2010/main" val="43247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153072-1D15-415A-B237-26F8CF852D20}" type="datetimeFigureOut">
              <a:rPr lang="en-US" smtClean="0"/>
              <a:pPr/>
              <a:t>12/6/2012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447BE-3635-480C-9415-D1FE8444C833}" type="slidenum">
              <a:rPr lang="en-US" smtClean="0"/>
              <a:pPr/>
              <a:t>‹#›</a:t>
            </a:fld>
            <a:endParaRPr lang="en-US"/>
          </a:p>
        </p:txBody>
      </p:sp>
    </p:spTree>
    <p:extLst>
      <p:ext uri="{BB962C8B-B14F-4D97-AF65-F5344CB8AC3E}">
        <p14:creationId xmlns:p14="http://schemas.microsoft.com/office/powerpoint/2010/main" val="255382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153072-1D15-415A-B237-26F8CF852D20}" type="datetimeFigureOut">
              <a:rPr lang="en-US" smtClean="0"/>
              <a:pPr/>
              <a:t>12/6/2012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447BE-3635-480C-9415-D1FE8444C833}" type="slidenum">
              <a:rPr lang="en-US" smtClean="0"/>
              <a:pPr/>
              <a:t>‹#›</a:t>
            </a:fld>
            <a:endParaRPr lang="en-US"/>
          </a:p>
        </p:txBody>
      </p:sp>
    </p:spTree>
    <p:extLst>
      <p:ext uri="{BB962C8B-B14F-4D97-AF65-F5344CB8AC3E}">
        <p14:creationId xmlns:p14="http://schemas.microsoft.com/office/powerpoint/2010/main" val="2674232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53072-1D15-415A-B237-26F8CF852D20}" type="datetimeFigureOut">
              <a:rPr lang="en-US" smtClean="0"/>
              <a:pPr/>
              <a:t>12/6/2012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447BE-3635-480C-9415-D1FE8444C833}" type="slidenum">
              <a:rPr lang="en-US" smtClean="0"/>
              <a:pPr/>
              <a:t>‹#›</a:t>
            </a:fld>
            <a:endParaRPr lang="en-US"/>
          </a:p>
        </p:txBody>
      </p:sp>
    </p:spTree>
    <p:extLst>
      <p:ext uri="{BB962C8B-B14F-4D97-AF65-F5344CB8AC3E}">
        <p14:creationId xmlns:p14="http://schemas.microsoft.com/office/powerpoint/2010/main" val="317980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53072-1D15-415A-B237-26F8CF852D20}" type="datetimeFigureOut">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447BE-3635-480C-9415-D1FE8444C833}" type="slidenum">
              <a:rPr lang="en-US" smtClean="0"/>
              <a:pPr/>
              <a:t>‹#›</a:t>
            </a:fld>
            <a:endParaRPr lang="en-US"/>
          </a:p>
        </p:txBody>
      </p:sp>
    </p:spTree>
    <p:extLst>
      <p:ext uri="{BB962C8B-B14F-4D97-AF65-F5344CB8AC3E}">
        <p14:creationId xmlns:p14="http://schemas.microsoft.com/office/powerpoint/2010/main" val="196171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53072-1D15-415A-B237-26F8CF852D20}" type="datetimeFigureOut">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447BE-3635-480C-9415-D1FE8444C833}" type="slidenum">
              <a:rPr lang="en-US" smtClean="0"/>
              <a:pPr/>
              <a:t>‹#›</a:t>
            </a:fld>
            <a:endParaRPr lang="en-US"/>
          </a:p>
        </p:txBody>
      </p:sp>
    </p:spTree>
    <p:extLst>
      <p:ext uri="{BB962C8B-B14F-4D97-AF65-F5344CB8AC3E}">
        <p14:creationId xmlns:p14="http://schemas.microsoft.com/office/powerpoint/2010/main" val="52619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53072-1D15-415A-B237-26F8CF852D20}" type="datetimeFigureOut">
              <a:rPr lang="en-US" smtClean="0"/>
              <a:pPr/>
              <a:t>12/6/2012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447BE-3635-480C-9415-D1FE8444C833}" type="slidenum">
              <a:rPr lang="en-US" smtClean="0"/>
              <a:pPr/>
              <a:t>‹#›</a:t>
            </a:fld>
            <a:endParaRPr lang="en-US"/>
          </a:p>
        </p:txBody>
      </p:sp>
    </p:spTree>
    <p:extLst>
      <p:ext uri="{BB962C8B-B14F-4D97-AF65-F5344CB8AC3E}">
        <p14:creationId xmlns:p14="http://schemas.microsoft.com/office/powerpoint/2010/main" val="1675103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http://www.ibm.com/developerworks/linux/library/l-linuxboot/" TargetMode="External"/><Relationship Id="rId2" Type="http://schemas.openxmlformats.org/officeDocument/2006/relationships/hyperlink" Target="http://duartes.org/gustavo/blog/post/how-computers-boot-up" TargetMode="External"/><Relationship Id="rId1" Type="http://schemas.openxmlformats.org/officeDocument/2006/relationships/slideLayout" Target="../slideLayouts/slideLayout2.xml"/><Relationship Id="rId4" Type="http://schemas.openxmlformats.org/officeDocument/2006/relationships/hyperlink" Target="http://download.intel.com/products/processor/manual/325384.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 Sequence in Linux</a:t>
            </a:r>
            <a:endParaRPr lang="en-US" dirty="0"/>
          </a:p>
        </p:txBody>
      </p:sp>
      <p:sp>
        <p:nvSpPr>
          <p:cNvPr id="3" name="Subtitle 2"/>
          <p:cNvSpPr>
            <a:spLocks noGrp="1"/>
          </p:cNvSpPr>
          <p:nvPr>
            <p:ph type="subTitle" idx="1"/>
          </p:nvPr>
        </p:nvSpPr>
        <p:spPr/>
        <p:txBody>
          <a:bodyPr/>
          <a:lstStyle/>
          <a:p>
            <a:r>
              <a:rPr lang="en-US" dirty="0" err="1" smtClean="0"/>
              <a:t>Mayur</a:t>
            </a:r>
            <a:r>
              <a:rPr lang="en-US" dirty="0" smtClean="0"/>
              <a:t> Sadavarte</a:t>
            </a:r>
          </a:p>
          <a:p>
            <a:r>
              <a:rPr lang="en-US" dirty="0" smtClean="0"/>
              <a:t>Furquan Shaikh</a:t>
            </a:r>
            <a:endParaRPr lang="en-US" dirty="0"/>
          </a:p>
        </p:txBody>
      </p:sp>
    </p:spTree>
    <p:extLst>
      <p:ext uri="{BB962C8B-B14F-4D97-AF65-F5344CB8AC3E}">
        <p14:creationId xmlns:p14="http://schemas.microsoft.com/office/powerpoint/2010/main" val="114065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Master Boot Record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59219"/>
            <a:ext cx="8448770" cy="3223151"/>
          </a:xfrm>
        </p:spPr>
      </p:pic>
    </p:spTree>
    <p:extLst>
      <p:ext uri="{BB962C8B-B14F-4D97-AF65-F5344CB8AC3E}">
        <p14:creationId xmlns:p14="http://schemas.microsoft.com/office/powerpoint/2010/main" val="1545834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MBR (Master Boot Record)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BIOS reads first 512-byte sector of the hard disk</a:t>
            </a:r>
          </a:p>
          <a:p>
            <a:pPr algn="just"/>
            <a:r>
              <a:rPr lang="en-US" dirty="0" smtClean="0"/>
              <a:t>Contains two important components:</a:t>
            </a:r>
          </a:p>
          <a:p>
            <a:pPr lvl="1" algn="just"/>
            <a:r>
              <a:rPr lang="en-US" dirty="0" smtClean="0"/>
              <a:t>OS-specific bootstrapping program</a:t>
            </a:r>
          </a:p>
          <a:p>
            <a:pPr lvl="1" algn="just"/>
            <a:r>
              <a:rPr lang="en-US" dirty="0" smtClean="0"/>
              <a:t>Partition table for the disk</a:t>
            </a:r>
          </a:p>
          <a:p>
            <a:pPr algn="just"/>
            <a:r>
              <a:rPr lang="en-US" dirty="0" smtClean="0"/>
              <a:t>Loaded at location 0x7c00 in RAM and control is given to this code</a:t>
            </a:r>
          </a:p>
          <a:p>
            <a:pPr algn="just"/>
            <a:r>
              <a:rPr lang="en-US" dirty="0" smtClean="0"/>
              <a:t>MBR could be</a:t>
            </a:r>
          </a:p>
          <a:p>
            <a:pPr lvl="1" algn="just"/>
            <a:r>
              <a:rPr lang="en-US" dirty="0" smtClean="0"/>
              <a:t>Windows specific</a:t>
            </a:r>
          </a:p>
          <a:p>
            <a:pPr lvl="1" algn="just"/>
            <a:r>
              <a:rPr lang="en-US" dirty="0" smtClean="0"/>
              <a:t>Linux specific</a:t>
            </a:r>
          </a:p>
          <a:p>
            <a:pPr lvl="1" algn="just"/>
            <a:r>
              <a:rPr lang="en-US" dirty="0" smtClean="0"/>
              <a:t>Some virus (favorite spot for hackers to get control right at the beginning)</a:t>
            </a:r>
            <a:endParaRPr lang="en-US" dirty="0"/>
          </a:p>
        </p:txBody>
      </p:sp>
    </p:spTree>
    <p:extLst>
      <p:ext uri="{BB962C8B-B14F-4D97-AF65-F5344CB8AC3E}">
        <p14:creationId xmlns:p14="http://schemas.microsoft.com/office/powerpoint/2010/main" val="2559351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Boot Sequence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5396" y="2133600"/>
            <a:ext cx="8027022" cy="2882106"/>
          </a:xfrm>
        </p:spPr>
      </p:pic>
    </p:spTree>
    <p:extLst>
      <p:ext uri="{BB962C8B-B14F-4D97-AF65-F5344CB8AC3E}">
        <p14:creationId xmlns:p14="http://schemas.microsoft.com/office/powerpoint/2010/main" val="3915772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 Loaders</a:t>
            </a:r>
            <a:endParaRPr lang="en-US" dirty="0"/>
          </a:p>
        </p:txBody>
      </p:sp>
    </p:spTree>
    <p:extLst>
      <p:ext uri="{BB962C8B-B14F-4D97-AF65-F5344CB8AC3E}">
        <p14:creationId xmlns:p14="http://schemas.microsoft.com/office/powerpoint/2010/main" val="2996539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Loaders</a:t>
            </a:r>
            <a:endParaRPr lang="en-SG" dirty="0"/>
          </a:p>
        </p:txBody>
      </p:sp>
      <p:sp>
        <p:nvSpPr>
          <p:cNvPr id="3" name="Content Placeholder 2"/>
          <p:cNvSpPr>
            <a:spLocks noGrp="1"/>
          </p:cNvSpPr>
          <p:nvPr>
            <p:ph idx="1"/>
          </p:nvPr>
        </p:nvSpPr>
        <p:spPr/>
        <p:txBody>
          <a:bodyPr>
            <a:normAutofit fontScale="70000" lnSpcReduction="20000"/>
          </a:bodyPr>
          <a:lstStyle/>
          <a:p>
            <a:r>
              <a:rPr lang="en-US" dirty="0" smtClean="0"/>
              <a:t>Specialized loaders </a:t>
            </a:r>
            <a:r>
              <a:rPr lang="en-US" dirty="0" err="1" smtClean="0"/>
              <a:t>e.g</a:t>
            </a:r>
            <a:r>
              <a:rPr lang="en-US" dirty="0" smtClean="0"/>
              <a:t> the floppy boot sector</a:t>
            </a:r>
          </a:p>
          <a:p>
            <a:pPr lvl="1"/>
            <a:r>
              <a:rPr lang="en-US" dirty="0" smtClean="0"/>
              <a:t>compatible with specific storage medium</a:t>
            </a:r>
          </a:p>
          <a:p>
            <a:r>
              <a:rPr lang="en-US" dirty="0" smtClean="0"/>
              <a:t>General loaders running under another operating system </a:t>
            </a:r>
            <a:r>
              <a:rPr lang="en-US" dirty="0" err="1" smtClean="0"/>
              <a:t>e.g</a:t>
            </a:r>
            <a:r>
              <a:rPr lang="en-US" dirty="0" smtClean="0"/>
              <a:t> LOADLIN</a:t>
            </a:r>
          </a:p>
          <a:p>
            <a:pPr lvl="1"/>
            <a:r>
              <a:rPr lang="en-US" dirty="0" smtClean="0"/>
              <a:t>Use facilities given by host OS to load guest kernel</a:t>
            </a:r>
          </a:p>
          <a:p>
            <a:r>
              <a:rPr lang="en-US" dirty="0" smtClean="0"/>
              <a:t>File system aware general loaders running on firmware </a:t>
            </a:r>
            <a:r>
              <a:rPr lang="en-US" dirty="0" err="1" smtClean="0"/>
              <a:t>e.g</a:t>
            </a:r>
            <a:r>
              <a:rPr lang="en-US" dirty="0" smtClean="0"/>
              <a:t> GRUB</a:t>
            </a:r>
          </a:p>
          <a:p>
            <a:pPr lvl="1"/>
            <a:r>
              <a:rPr lang="en-US" dirty="0" smtClean="0"/>
              <a:t>Almost little Operating Systems by themselves</a:t>
            </a:r>
          </a:p>
          <a:p>
            <a:pPr lvl="1"/>
            <a:r>
              <a:rPr lang="en-US" dirty="0" smtClean="0"/>
              <a:t>Conversant with one or more file systems</a:t>
            </a:r>
          </a:p>
          <a:p>
            <a:pPr lvl="1"/>
            <a:r>
              <a:rPr lang="en-US" dirty="0" smtClean="0"/>
              <a:t>Use facilities of firmware and sometimes have their own drivers</a:t>
            </a:r>
          </a:p>
          <a:p>
            <a:r>
              <a:rPr lang="en-US" dirty="0" smtClean="0"/>
              <a:t>File system unaware general loaders running on the firmware </a:t>
            </a:r>
            <a:r>
              <a:rPr lang="en-US" dirty="0" err="1" smtClean="0"/>
              <a:t>e.g</a:t>
            </a:r>
            <a:r>
              <a:rPr lang="en-US" dirty="0" smtClean="0"/>
              <a:t> LILO</a:t>
            </a:r>
          </a:p>
          <a:p>
            <a:pPr lvl="1"/>
            <a:r>
              <a:rPr lang="en-US" dirty="0" smtClean="0"/>
              <a:t>Depends on third party software (/</a:t>
            </a:r>
            <a:r>
              <a:rPr lang="en-US" dirty="0" err="1" smtClean="0"/>
              <a:t>sbin</a:t>
            </a:r>
            <a:r>
              <a:rPr lang="en-US" dirty="0" smtClean="0"/>
              <a:t>/</a:t>
            </a:r>
            <a:r>
              <a:rPr lang="en-US" dirty="0" err="1" smtClean="0"/>
              <a:t>lilo</a:t>
            </a:r>
            <a:r>
              <a:rPr lang="en-US" dirty="0" smtClean="0"/>
              <a:t>) to create mapping </a:t>
            </a:r>
          </a:p>
          <a:p>
            <a:pPr lvl="1"/>
            <a:r>
              <a:rPr lang="en-US" dirty="0" smtClean="0"/>
              <a:t>Mapping stored at some predefined location</a:t>
            </a:r>
            <a:endParaRPr lang="en-S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File System Awareness</a:t>
            </a:r>
            <a:endParaRPr lang="en-SG" dirty="0"/>
          </a:p>
        </p:txBody>
      </p:sp>
      <p:pic>
        <p:nvPicPr>
          <p:cNvPr id="6" name="Content Placeholder 5" descr="FileAwareBootloader.jpg"/>
          <p:cNvPicPr>
            <a:picLocks noGrp="1" noChangeAspect="1"/>
          </p:cNvPicPr>
          <p:nvPr>
            <p:ph idx="1"/>
          </p:nvPr>
        </p:nvPicPr>
        <p:blipFill>
          <a:blip r:embed="rId3"/>
          <a:stretch>
            <a:fillRect/>
          </a:stretch>
        </p:blipFill>
        <p:spPr>
          <a:xfrm>
            <a:off x="1600200" y="1447800"/>
            <a:ext cx="6484144" cy="48006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Unawareness</a:t>
            </a:r>
            <a:endParaRPr lang="en-SG" dirty="0"/>
          </a:p>
        </p:txBody>
      </p:sp>
      <p:pic>
        <p:nvPicPr>
          <p:cNvPr id="4" name="Content Placeholder 3" descr="FileUnwareBootloader.jpg"/>
          <p:cNvPicPr>
            <a:picLocks noGrp="1" noChangeAspect="1"/>
          </p:cNvPicPr>
          <p:nvPr>
            <p:ph idx="1"/>
          </p:nvPr>
        </p:nvPicPr>
        <p:blipFill>
          <a:blip r:embed="rId3"/>
          <a:stretch>
            <a:fillRect/>
          </a:stretch>
        </p:blipFill>
        <p:spPr>
          <a:xfrm>
            <a:off x="1066800" y="1295400"/>
            <a:ext cx="7204605" cy="53340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Unaware Loaders</a:t>
            </a:r>
            <a:endParaRPr lang="en-SG" dirty="0"/>
          </a:p>
        </p:txBody>
      </p:sp>
      <p:sp>
        <p:nvSpPr>
          <p:cNvPr id="3" name="Content Placeholder 2"/>
          <p:cNvSpPr>
            <a:spLocks noGrp="1"/>
          </p:cNvSpPr>
          <p:nvPr>
            <p:ph idx="1"/>
          </p:nvPr>
        </p:nvSpPr>
        <p:spPr/>
        <p:txBody>
          <a:bodyPr/>
          <a:lstStyle/>
          <a:p>
            <a:r>
              <a:rPr lang="en-US" dirty="0" smtClean="0"/>
              <a:t>Advantage:</a:t>
            </a:r>
          </a:p>
          <a:p>
            <a:pPr lvl="1"/>
            <a:r>
              <a:rPr lang="en-US" dirty="0" smtClean="0"/>
              <a:t>No changes required in </a:t>
            </a:r>
            <a:r>
              <a:rPr lang="en-US" dirty="0" err="1" smtClean="0"/>
              <a:t>bootloader</a:t>
            </a:r>
            <a:r>
              <a:rPr lang="en-US" dirty="0" smtClean="0"/>
              <a:t> or map installer if file system of a new device is supported by the </a:t>
            </a:r>
            <a:r>
              <a:rPr lang="en-US" dirty="0" err="1" smtClean="0"/>
              <a:t>linux</a:t>
            </a:r>
            <a:r>
              <a:rPr lang="en-US" smtClean="0"/>
              <a:t> kernel</a:t>
            </a:r>
          </a:p>
          <a:p>
            <a:r>
              <a:rPr lang="en-US" smtClean="0"/>
              <a:t>Disadvantage</a:t>
            </a:r>
            <a:r>
              <a:rPr lang="en-US" dirty="0" smtClean="0"/>
              <a:t>:</a:t>
            </a:r>
          </a:p>
          <a:p>
            <a:pPr lvl="1"/>
            <a:r>
              <a:rPr lang="en-US" dirty="0" smtClean="0"/>
              <a:t>Map installer has to run after adding new kernel image</a:t>
            </a:r>
          </a:p>
          <a:p>
            <a:pPr lvl="1"/>
            <a:r>
              <a:rPr lang="en-US" dirty="0" smtClean="0"/>
              <a:t>Or moving the kernel image to a new path</a:t>
            </a:r>
            <a:endParaRPr lang="en-SG"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Loaders - Linux</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a:t>
            </a:r>
            <a:r>
              <a:rPr lang="en-US" dirty="0" smtClean="0"/>
              <a:t>multi-stage </a:t>
            </a:r>
            <a:r>
              <a:rPr lang="en-US" dirty="0"/>
              <a:t>program which eventually loads the </a:t>
            </a:r>
            <a:r>
              <a:rPr lang="en-US" dirty="0" smtClean="0"/>
              <a:t>kernel image and initial </a:t>
            </a:r>
            <a:r>
              <a:rPr lang="en-US" dirty="0"/>
              <a:t>RAM </a:t>
            </a:r>
            <a:r>
              <a:rPr lang="en-US" dirty="0" smtClean="0"/>
              <a:t>Disk(</a:t>
            </a:r>
            <a:r>
              <a:rPr lang="en-US" dirty="0" err="1" smtClean="0"/>
              <a:t>initrd</a:t>
            </a:r>
            <a:r>
              <a:rPr lang="en-US" dirty="0" smtClean="0"/>
              <a:t>)</a:t>
            </a:r>
          </a:p>
          <a:p>
            <a:pPr algn="just"/>
            <a:r>
              <a:rPr lang="en-US" dirty="0"/>
              <a:t>Stage-1 </a:t>
            </a:r>
            <a:r>
              <a:rPr lang="en-US" dirty="0" smtClean="0"/>
              <a:t>Boot Loader </a:t>
            </a:r>
            <a:r>
              <a:rPr lang="en-US" dirty="0"/>
              <a:t>is less than 512 </a:t>
            </a:r>
            <a:r>
              <a:rPr lang="en-US" dirty="0" smtClean="0"/>
              <a:t>bytes (why?)</a:t>
            </a:r>
          </a:p>
          <a:p>
            <a:pPr algn="just"/>
            <a:r>
              <a:rPr lang="en-US" dirty="0" smtClean="0"/>
              <a:t>Just does enough to load next stage</a:t>
            </a:r>
          </a:p>
          <a:p>
            <a:pPr algn="just"/>
            <a:r>
              <a:rPr lang="en-US" dirty="0" smtClean="0"/>
              <a:t>Next stage can reside in boot sector or the partition or area in the disk which is hardcoded in MBR</a:t>
            </a:r>
          </a:p>
          <a:p>
            <a:pPr algn="just"/>
            <a:r>
              <a:rPr lang="en-US" dirty="0" smtClean="0"/>
              <a:t>What is this next stage we are talking about?</a:t>
            </a:r>
          </a:p>
        </p:txBody>
      </p:sp>
    </p:spTree>
    <p:extLst>
      <p:ext uri="{BB962C8B-B14F-4D97-AF65-F5344CB8AC3E}">
        <p14:creationId xmlns:p14="http://schemas.microsoft.com/office/powerpoint/2010/main" val="1766497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lum/>
            <a:alphaModFix/>
          </a:blip>
          <a:srcRect/>
          <a:stretch>
            <a:fillRect/>
          </a:stretch>
        </p:blipFill>
        <p:spPr>
          <a:xfrm>
            <a:off x="1143000" y="1629569"/>
            <a:ext cx="6858000" cy="5143371"/>
          </a:xfrm>
          <a:prstGeom prst="rect">
            <a:avLst/>
          </a:prstGeom>
          <a:noFill/>
          <a:ln>
            <a:noFill/>
          </a:ln>
        </p:spPr>
      </p:pic>
      <p:sp>
        <p:nvSpPr>
          <p:cNvPr id="6" name=" 1"/>
          <p:cNvSpPr txBox="1">
            <a:spLocks noGrp="1"/>
          </p:cNvSpPr>
          <p:nvPr>
            <p:ph type="title"/>
          </p:nvPr>
        </p:nvSpPr>
        <p:spPr>
          <a:prstGeom prst="rect">
            <a:avLst/>
          </a:prstGeom>
          <a:noFill/>
          <a:ln>
            <a:noFill/>
          </a:ln>
        </p:spPr>
        <p:txBody>
          <a:bodyPr lIns="0" tIns="0" rIns="0" bIns="0" anchor="ctr">
            <a:noAutofit/>
          </a:bodyPr>
          <a:lstStyle>
            <a:defPPr lvl="0">
              <a:buSzPct val="45000"/>
              <a:buFont typeface="StarSymbol"/>
              <a:buNone/>
              <a:defRPr/>
            </a:defPPr>
            <a:lvl1pPr lvl="0" algn="ctr" rtl="0" hangingPunct="0">
              <a:buSzPct val="45000"/>
              <a:buFont typeface="StarSymbol"/>
              <a:buChar char="●"/>
              <a:tabLst/>
              <a:defRPr lang="en-US" sz="4400" b="0" i="0" u="none" strike="noStrike" kern="1200">
                <a:ln>
                  <a:noFill/>
                </a:ln>
                <a:latin typeface="Liberation Sans" pitchFamily="18"/>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lvl="0" hangingPunct="1">
              <a:buNone/>
            </a:pPr>
            <a:r>
              <a:rPr dirty="0">
                <a:latin typeface="+mj-lt"/>
              </a:rPr>
              <a:t>Where does Stage-1 </a:t>
            </a:r>
            <a:r>
              <a:rPr dirty="0" err="1">
                <a:latin typeface="+mj-lt"/>
              </a:rPr>
              <a:t>BootLoader</a:t>
            </a:r>
            <a:r>
              <a:rPr dirty="0">
                <a:latin typeface="+mj-lt"/>
              </a:rPr>
              <a:t> Reside?</a:t>
            </a:r>
          </a:p>
        </p:txBody>
      </p:sp>
    </p:spTree>
    <p:extLst>
      <p:ext uri="{BB962C8B-B14F-4D97-AF65-F5344CB8AC3E}">
        <p14:creationId xmlns:p14="http://schemas.microsoft.com/office/powerpoint/2010/main" val="3043881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BIOS</a:t>
            </a:r>
          </a:p>
          <a:p>
            <a:r>
              <a:rPr lang="en-US" dirty="0" smtClean="0"/>
              <a:t>Boot Loaders</a:t>
            </a:r>
          </a:p>
          <a:p>
            <a:r>
              <a:rPr lang="en-US" dirty="0" smtClean="0"/>
              <a:t>Kernel Initialization</a:t>
            </a:r>
            <a:endParaRPr lang="en-US" dirty="0"/>
          </a:p>
        </p:txBody>
      </p:sp>
    </p:spTree>
    <p:extLst>
      <p:ext uri="{BB962C8B-B14F-4D97-AF65-F5344CB8AC3E}">
        <p14:creationId xmlns:p14="http://schemas.microsoft.com/office/powerpoint/2010/main" val="2339676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stage</a:t>
            </a:r>
            <a:endParaRPr lang="en-SG" dirty="0"/>
          </a:p>
        </p:txBody>
      </p:sp>
      <p:sp>
        <p:nvSpPr>
          <p:cNvPr id="3" name="Content Placeholder 2"/>
          <p:cNvSpPr>
            <a:spLocks noGrp="1"/>
          </p:cNvSpPr>
          <p:nvPr>
            <p:ph idx="1"/>
          </p:nvPr>
        </p:nvSpPr>
        <p:spPr/>
        <p:txBody>
          <a:bodyPr>
            <a:normAutofit fontScale="77500" lnSpcReduction="20000"/>
          </a:bodyPr>
          <a:lstStyle/>
          <a:p>
            <a:pPr lvl="0" algn="just"/>
            <a:r>
              <a:rPr lang="en-US" dirty="0" smtClean="0"/>
              <a:t>Stage-1 of GRUB </a:t>
            </a:r>
            <a:r>
              <a:rPr lang="en-US" dirty="0" smtClean="0"/>
              <a:t>mostly resides </a:t>
            </a:r>
            <a:r>
              <a:rPr lang="en-US" dirty="0" smtClean="0"/>
              <a:t>in MBR (as we just saw)</a:t>
            </a:r>
          </a:p>
          <a:p>
            <a:pPr lvl="0" algn="just"/>
            <a:r>
              <a:rPr lang="en-US" dirty="0" smtClean="0"/>
              <a:t>Stage-1.5 is a crucial feature </a:t>
            </a:r>
            <a:r>
              <a:rPr lang="en-US" dirty="0" smtClean="0"/>
              <a:t>(which makes grub file-system </a:t>
            </a:r>
            <a:r>
              <a:rPr lang="en-US" dirty="0" smtClean="0"/>
              <a:t>aware)</a:t>
            </a:r>
          </a:p>
          <a:p>
            <a:pPr lvl="0" algn="just"/>
            <a:r>
              <a:rPr lang="en-US" dirty="0" smtClean="0"/>
              <a:t>GRUB Stage 1.5 is located in the first 30 kilobytes of hard disk immediately following the </a:t>
            </a:r>
            <a:r>
              <a:rPr lang="en-US" dirty="0" smtClean="0"/>
              <a:t>MBR or in the </a:t>
            </a:r>
            <a:r>
              <a:rPr lang="en-US" dirty="0"/>
              <a:t>L</a:t>
            </a:r>
            <a:r>
              <a:rPr lang="en-US" dirty="0" smtClean="0"/>
              <a:t>inux partition</a:t>
            </a:r>
            <a:endParaRPr lang="en-US" dirty="0" smtClean="0"/>
          </a:p>
          <a:p>
            <a:pPr lvl="0" algn="just"/>
            <a:r>
              <a:rPr lang="en-US" dirty="0" smtClean="0"/>
              <a:t>Stage 1.5 loads Stage 2 from /</a:t>
            </a:r>
            <a:r>
              <a:rPr lang="en-US" dirty="0" smtClean="0"/>
              <a:t>boot/grub</a:t>
            </a:r>
            <a:endParaRPr lang="en-US" dirty="0" smtClean="0"/>
          </a:p>
          <a:p>
            <a:pPr lvl="0" algn="just"/>
            <a:r>
              <a:rPr lang="en-US" dirty="0" smtClean="0"/>
              <a:t>What happens when this partition is corrupted?</a:t>
            </a:r>
          </a:p>
          <a:p>
            <a:pPr lvl="0" algn="just"/>
            <a:r>
              <a:rPr lang="en-US" dirty="0" smtClean="0"/>
              <a:t>The /boot/grub directory contains the stage1, stage1.5, and stage2 boot loaders, as well as a number of alternate loaders (for example, </a:t>
            </a:r>
            <a:r>
              <a:rPr lang="en-US" dirty="0" smtClean="0"/>
              <a:t>CD-ROMs </a:t>
            </a:r>
            <a:r>
              <a:rPr lang="en-US" dirty="0" smtClean="0"/>
              <a:t>use the iso9660_stage_1_5)</a:t>
            </a:r>
          </a:p>
          <a:p>
            <a:endParaRPr lang="en-S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GRUB Stage-2</a:t>
            </a:r>
          </a:p>
        </p:txBody>
      </p:sp>
      <p:sp>
        <p:nvSpPr>
          <p:cNvPr id="3" name="Content Placeholder 2"/>
          <p:cNvSpPr>
            <a:spLocks noGrp="1"/>
          </p:cNvSpPr>
          <p:nvPr>
            <p:ph idx="1"/>
          </p:nvPr>
        </p:nvSpPr>
        <p:spPr/>
        <p:txBody>
          <a:bodyPr>
            <a:normAutofit fontScale="70000" lnSpcReduction="20000"/>
          </a:bodyPr>
          <a:lstStyle/>
          <a:p>
            <a:pPr lvl="0" algn="just"/>
            <a:r>
              <a:rPr lang="en-US" dirty="0"/>
              <a:t>Being powerful and file-system aware, </a:t>
            </a:r>
            <a:r>
              <a:rPr lang="en-US" dirty="0" smtClean="0"/>
              <a:t>it can </a:t>
            </a:r>
            <a:r>
              <a:rPr lang="en-US" dirty="0"/>
              <a:t>display the boot options to user from -</a:t>
            </a:r>
          </a:p>
          <a:p>
            <a:pPr marL="0" lvl="0" indent="0" algn="just">
              <a:buNone/>
            </a:pPr>
            <a:r>
              <a:rPr lang="en-US" dirty="0" smtClean="0"/>
              <a:t>	</a:t>
            </a:r>
            <a:r>
              <a:rPr lang="en-US" i="1" dirty="0" smtClean="0"/>
              <a:t>/boot/grub/</a:t>
            </a:r>
            <a:r>
              <a:rPr lang="en-US" i="1" dirty="0" err="1" smtClean="0"/>
              <a:t>grub.cfg</a:t>
            </a:r>
            <a:endParaRPr lang="en-US" i="1" dirty="0" smtClean="0"/>
          </a:p>
          <a:p>
            <a:pPr marL="0" lvl="0" indent="0" algn="just">
              <a:buNone/>
            </a:pPr>
            <a:endParaRPr lang="en-US" i="1" dirty="0"/>
          </a:p>
          <a:p>
            <a:pPr lvl="0" algn="just"/>
            <a:r>
              <a:rPr lang="en-US" dirty="0"/>
              <a:t>GRUB command-line - you can boot a specific kernel with a named </a:t>
            </a:r>
            <a:r>
              <a:rPr lang="en-US" dirty="0" err="1"/>
              <a:t>initrd</a:t>
            </a:r>
            <a:r>
              <a:rPr lang="en-US" dirty="0"/>
              <a:t> image as follows:</a:t>
            </a:r>
          </a:p>
          <a:p>
            <a:pPr lvl="1" algn="just">
              <a:buFontTx/>
              <a:buChar char="-"/>
            </a:pPr>
            <a:r>
              <a:rPr lang="en-US" sz="3100" i="1" dirty="0" smtClean="0"/>
              <a:t>grub</a:t>
            </a:r>
            <a:r>
              <a:rPr lang="en-US" sz="3100" i="1" dirty="0"/>
              <a:t>&gt; kernel /</a:t>
            </a:r>
            <a:r>
              <a:rPr lang="en-US" sz="3100" i="1" dirty="0" smtClean="0"/>
              <a:t>bzImage-2.6.14.2</a:t>
            </a:r>
          </a:p>
          <a:p>
            <a:pPr marL="0" lvl="0" indent="0" algn="just">
              <a:buNone/>
            </a:pPr>
            <a:r>
              <a:rPr lang="en-US" b="1" i="1" dirty="0"/>
              <a:t> </a:t>
            </a:r>
            <a:r>
              <a:rPr lang="en-US" b="1" i="1" dirty="0" smtClean="0"/>
              <a:t>   	[</a:t>
            </a:r>
            <a:r>
              <a:rPr lang="en-US" b="1" i="1" dirty="0"/>
              <a:t>Linux-</a:t>
            </a:r>
            <a:r>
              <a:rPr lang="en-US" b="1" i="1" dirty="0" err="1"/>
              <a:t>bzImage</a:t>
            </a:r>
            <a:r>
              <a:rPr lang="en-US" b="1" i="1" dirty="0"/>
              <a:t>, setup=0x1400, size=0x29672e</a:t>
            </a:r>
            <a:r>
              <a:rPr lang="en-US" b="1" i="1" dirty="0" smtClean="0"/>
              <a:t>]</a:t>
            </a:r>
          </a:p>
          <a:p>
            <a:pPr marL="0" lvl="0" indent="0" algn="just">
              <a:buNone/>
            </a:pPr>
            <a:endParaRPr lang="en-US" dirty="0"/>
          </a:p>
          <a:p>
            <a:pPr lvl="1" algn="just">
              <a:buFontTx/>
              <a:buChar char="-"/>
            </a:pPr>
            <a:r>
              <a:rPr lang="en-US" sz="3100" i="1" dirty="0" smtClean="0"/>
              <a:t>grub</a:t>
            </a:r>
            <a:r>
              <a:rPr lang="en-US" sz="3100" i="1" dirty="0"/>
              <a:t>&gt; </a:t>
            </a:r>
            <a:r>
              <a:rPr lang="en-US" sz="3100" i="1" dirty="0" err="1"/>
              <a:t>initrd</a:t>
            </a:r>
            <a:r>
              <a:rPr lang="en-US" sz="3100" i="1" dirty="0"/>
              <a:t> /</a:t>
            </a:r>
            <a:r>
              <a:rPr lang="en-US" sz="3100" i="1" dirty="0" smtClean="0"/>
              <a:t>initrd-2.6.14.2.img</a:t>
            </a:r>
          </a:p>
          <a:p>
            <a:pPr marL="0" lvl="0" indent="0" algn="just">
              <a:buNone/>
            </a:pPr>
            <a:r>
              <a:rPr lang="en-US" b="1" i="1" dirty="0" smtClean="0"/>
              <a:t>    	[</a:t>
            </a:r>
            <a:r>
              <a:rPr lang="en-US" b="1" i="1" dirty="0"/>
              <a:t>Linux-</a:t>
            </a:r>
            <a:r>
              <a:rPr lang="en-US" b="1" i="1" dirty="0" err="1"/>
              <a:t>initrd</a:t>
            </a:r>
            <a:r>
              <a:rPr lang="en-US" b="1" i="1" dirty="0"/>
              <a:t> @ 0x5f13000, 0xcc199 bytes</a:t>
            </a:r>
            <a:r>
              <a:rPr lang="en-US" b="1" i="1" dirty="0" smtClean="0"/>
              <a:t>]</a:t>
            </a:r>
          </a:p>
          <a:p>
            <a:pPr lvl="0" algn="just"/>
            <a:r>
              <a:rPr lang="en-US" dirty="0" smtClean="0"/>
              <a:t>Now it’s the time to fire the kernel</a:t>
            </a:r>
            <a:r>
              <a:rPr lang="en-US" dirty="0" smtClean="0"/>
              <a:t>!! But where are we going to place kernel image in the memory??</a:t>
            </a:r>
            <a:endParaRPr lang="en-US" dirty="0"/>
          </a:p>
          <a:p>
            <a:pPr algn="just"/>
            <a:endParaRPr lang="en-US" dirty="0"/>
          </a:p>
        </p:txBody>
      </p:sp>
    </p:spTree>
    <p:extLst>
      <p:ext uri="{BB962C8B-B14F-4D97-AF65-F5344CB8AC3E}">
        <p14:creationId xmlns:p14="http://schemas.microsoft.com/office/powerpoint/2010/main" val="695440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lum/>
            <a:alphaModFix/>
          </a:blip>
          <a:srcRect/>
          <a:stretch>
            <a:fillRect/>
          </a:stretch>
        </p:blipFill>
        <p:spPr>
          <a:xfrm>
            <a:off x="533400" y="1371600"/>
            <a:ext cx="8077200" cy="5257800"/>
          </a:xfrm>
          <a:prstGeom prst="rect">
            <a:avLst/>
          </a:prstGeom>
          <a:noFill/>
          <a:ln>
            <a:noFill/>
          </a:ln>
        </p:spPr>
      </p:pic>
      <p:sp>
        <p:nvSpPr>
          <p:cNvPr id="5" name=" 1"/>
          <p:cNvSpPr txBox="1">
            <a:spLocks noGrp="1"/>
          </p:cNvSpPr>
          <p:nvPr>
            <p:ph type="title"/>
          </p:nvPr>
        </p:nvSpPr>
        <p:spPr>
          <a:prstGeom prst="rect">
            <a:avLst/>
          </a:prstGeom>
          <a:noFill/>
          <a:ln>
            <a:noFill/>
          </a:ln>
        </p:spPr>
        <p:txBody>
          <a:bodyPr lIns="0" tIns="0" rIns="0" bIns="0" anchor="ctr">
            <a:normAutofit/>
          </a:bodyPr>
          <a:lstStyle>
            <a:defPPr lvl="0">
              <a:buSzPct val="45000"/>
              <a:buFont typeface="StarSymbol"/>
              <a:buNone/>
              <a:defRPr/>
            </a:defPPr>
            <a:lvl1pPr lvl="0" algn="ctr" rtl="0" hangingPunct="0">
              <a:buSzPct val="45000"/>
              <a:buFont typeface="StarSymbol"/>
              <a:buChar char="●"/>
              <a:tabLst/>
              <a:defRPr lang="en-US" sz="4400" b="0" i="0" u="none" strike="noStrike" kern="1200">
                <a:ln>
                  <a:noFill/>
                </a:ln>
                <a:latin typeface="Liberation Sans" pitchFamily="18"/>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lvl="0" hangingPunct="1">
              <a:buNone/>
            </a:pPr>
            <a:r>
              <a:rPr dirty="0">
                <a:latin typeface="+mj-lt"/>
              </a:rPr>
              <a:t>Sample GRUB Conf file</a:t>
            </a:r>
          </a:p>
        </p:txBody>
      </p:sp>
    </p:spTree>
    <p:extLst>
      <p:ext uri="{BB962C8B-B14F-4D97-AF65-F5344CB8AC3E}">
        <p14:creationId xmlns:p14="http://schemas.microsoft.com/office/powerpoint/2010/main" val="2326579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Limitations</a:t>
            </a:r>
            <a:endParaRPr lang="en-SG" dirty="0"/>
          </a:p>
        </p:txBody>
      </p:sp>
      <p:sp>
        <p:nvSpPr>
          <p:cNvPr id="3" name="Content Placeholder 2"/>
          <p:cNvSpPr>
            <a:spLocks noGrp="1"/>
          </p:cNvSpPr>
          <p:nvPr>
            <p:ph idx="1"/>
          </p:nvPr>
        </p:nvSpPr>
        <p:spPr/>
        <p:txBody>
          <a:bodyPr>
            <a:normAutofit fontScale="92500" lnSpcReduction="20000"/>
          </a:bodyPr>
          <a:lstStyle/>
          <a:p>
            <a:r>
              <a:rPr lang="en-US" dirty="0" smtClean="0"/>
              <a:t>i386 can access 1MB in real mode</a:t>
            </a:r>
          </a:p>
          <a:p>
            <a:r>
              <a:rPr lang="en-US" dirty="0" smtClean="0"/>
              <a:t>Some space required for </a:t>
            </a:r>
            <a:r>
              <a:rPr lang="en-US" dirty="0" err="1" smtClean="0"/>
              <a:t>bootloader</a:t>
            </a:r>
            <a:r>
              <a:rPr lang="en-US" dirty="0" smtClean="0"/>
              <a:t>, bios </a:t>
            </a:r>
            <a:r>
              <a:rPr lang="en-US" dirty="0" smtClean="0"/>
              <a:t>ROM</a:t>
            </a:r>
            <a:r>
              <a:rPr lang="en-US" dirty="0" smtClean="0"/>
              <a:t>s</a:t>
            </a:r>
            <a:endParaRPr lang="en-US" dirty="0" smtClean="0"/>
          </a:p>
          <a:p>
            <a:r>
              <a:rPr lang="en-US" dirty="0" smtClean="0"/>
              <a:t>Kernel </a:t>
            </a:r>
            <a:r>
              <a:rPr lang="en-US" dirty="0" smtClean="0"/>
              <a:t>used to</a:t>
            </a:r>
            <a:r>
              <a:rPr lang="en-US" dirty="0" smtClean="0"/>
              <a:t> come in </a:t>
            </a:r>
            <a:r>
              <a:rPr lang="en-US" i="1" dirty="0" err="1" smtClean="0"/>
              <a:t>zImage</a:t>
            </a:r>
            <a:endParaRPr lang="en-US" i="1" dirty="0" smtClean="0"/>
          </a:p>
          <a:p>
            <a:r>
              <a:rPr lang="en-US" dirty="0" smtClean="0"/>
              <a:t>can have maximum size as 512 KB (does seem like a constraint!)</a:t>
            </a:r>
          </a:p>
          <a:p>
            <a:r>
              <a:rPr lang="en-US" dirty="0" smtClean="0"/>
              <a:t>Hence comes </a:t>
            </a:r>
            <a:r>
              <a:rPr lang="en-US" i="1" dirty="0" err="1" smtClean="0"/>
              <a:t>bzImage</a:t>
            </a:r>
            <a:r>
              <a:rPr lang="en-US" i="1" dirty="0" smtClean="0"/>
              <a:t> – </a:t>
            </a:r>
            <a:r>
              <a:rPr lang="en-US" dirty="0" smtClean="0"/>
              <a:t>loaded above 1MB</a:t>
            </a:r>
          </a:p>
          <a:p>
            <a:r>
              <a:rPr lang="en-US" dirty="0" smtClean="0"/>
              <a:t>how can </a:t>
            </a:r>
            <a:r>
              <a:rPr lang="en-US" dirty="0" err="1" smtClean="0"/>
              <a:t>bootloader</a:t>
            </a:r>
            <a:r>
              <a:rPr lang="en-US" dirty="0" smtClean="0"/>
              <a:t> access memory more than 1MB in real mode??</a:t>
            </a:r>
          </a:p>
          <a:p>
            <a:pPr lvl="1"/>
            <a:r>
              <a:rPr lang="en-US" dirty="0" smtClean="0"/>
              <a:t>Switch </a:t>
            </a:r>
            <a:r>
              <a:rPr lang="en-US" dirty="0" smtClean="0"/>
              <a:t>the CPU mode</a:t>
            </a:r>
            <a:r>
              <a:rPr lang="en-SG" dirty="0" smtClean="0"/>
              <a:t> </a:t>
            </a:r>
            <a:r>
              <a:rPr lang="en-SG" dirty="0" smtClean="0"/>
              <a:t>back and forth (unreal </a:t>
            </a:r>
            <a:r>
              <a:rPr lang="en-SG" dirty="0" smtClean="0"/>
              <a:t>mode)</a:t>
            </a:r>
          </a:p>
          <a:p>
            <a:pPr lvl="1"/>
            <a:r>
              <a:rPr lang="en-US" dirty="0" smtClean="0"/>
              <a:t>Still uses BIOS Functionalities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Memory Layout for the first 4GB in x86</a:t>
            </a:r>
            <a:endParaRPr lang="en-US" dirty="0"/>
          </a:p>
        </p:txBody>
      </p:sp>
      <p:pic>
        <p:nvPicPr>
          <p:cNvPr id="6" name="Content Placeholder 5" descr="bootMemoryRegions.png"/>
          <p:cNvPicPr>
            <a:picLocks noGrp="1" noChangeAspect="1"/>
          </p:cNvPicPr>
          <p:nvPr>
            <p:ph idx="1"/>
          </p:nvPr>
        </p:nvPicPr>
        <p:blipFill>
          <a:blip r:embed="rId2"/>
          <a:stretch>
            <a:fillRect/>
          </a:stretch>
        </p:blipFill>
        <p:spPr>
          <a:xfrm>
            <a:off x="2514600" y="533400"/>
            <a:ext cx="4267200" cy="6324600"/>
          </a:xfrm>
        </p:spPr>
      </p:pic>
    </p:spTree>
    <p:extLst>
      <p:ext uri="{BB962C8B-B14F-4D97-AF65-F5344CB8AC3E}">
        <p14:creationId xmlns:p14="http://schemas.microsoft.com/office/powerpoint/2010/main" val="2167348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Root File System</a:t>
            </a:r>
            <a:endParaRPr lang="en-SG" dirty="0"/>
          </a:p>
        </p:txBody>
      </p:sp>
      <p:sp>
        <p:nvSpPr>
          <p:cNvPr id="5" name="Content Placeholder 4"/>
          <p:cNvSpPr>
            <a:spLocks noGrp="1"/>
          </p:cNvSpPr>
          <p:nvPr>
            <p:ph idx="1"/>
          </p:nvPr>
        </p:nvSpPr>
        <p:spPr/>
        <p:txBody>
          <a:bodyPr/>
          <a:lstStyle/>
          <a:p>
            <a:r>
              <a:rPr lang="en-US" dirty="0" smtClean="0"/>
              <a:t>For mounting root </a:t>
            </a:r>
            <a:r>
              <a:rPr lang="en-US" dirty="0" err="1" smtClean="0"/>
              <a:t>fs</a:t>
            </a:r>
            <a:r>
              <a:rPr lang="en-US" dirty="0" smtClean="0"/>
              <a:t> kernel requires two things –</a:t>
            </a:r>
          </a:p>
          <a:p>
            <a:pPr lvl="1"/>
            <a:r>
              <a:rPr lang="en-US" dirty="0" smtClean="0"/>
              <a:t>Media on which root </a:t>
            </a:r>
            <a:r>
              <a:rPr lang="en-US" dirty="0" err="1" smtClean="0"/>
              <a:t>fs</a:t>
            </a:r>
            <a:r>
              <a:rPr lang="en-US" dirty="0" smtClean="0"/>
              <a:t> resides</a:t>
            </a:r>
          </a:p>
          <a:p>
            <a:pPr lvl="1"/>
            <a:r>
              <a:rPr lang="en-US" dirty="0" smtClean="0"/>
              <a:t>Driver to access this media</a:t>
            </a:r>
            <a:endParaRPr lang="en-SG" dirty="0" smtClean="0"/>
          </a:p>
          <a:p>
            <a:r>
              <a:rPr lang="en-US" dirty="0" smtClean="0"/>
              <a:t>E.g. ext2 partition on an IDE disk</a:t>
            </a:r>
          </a:p>
          <a:p>
            <a:r>
              <a:rPr lang="en-US" dirty="0" smtClean="0"/>
              <a:t>Number of root device </a:t>
            </a:r>
            <a:r>
              <a:rPr lang="en-US" dirty="0" smtClean="0"/>
              <a:t>passed </a:t>
            </a:r>
            <a:r>
              <a:rPr lang="en-US" dirty="0" smtClean="0"/>
              <a:t>as a parameter</a:t>
            </a:r>
          </a:p>
          <a:p>
            <a:r>
              <a:rPr lang="en-US" dirty="0" smtClean="0"/>
              <a:t>Kernel normally has IDE driver inbuilt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come the Complications!!</a:t>
            </a:r>
            <a:endParaRPr lang="en-SG" dirty="0"/>
          </a:p>
        </p:txBody>
      </p:sp>
      <p:sp>
        <p:nvSpPr>
          <p:cNvPr id="3" name="Content Placeholder 2"/>
          <p:cNvSpPr>
            <a:spLocks noGrp="1"/>
          </p:cNvSpPr>
          <p:nvPr>
            <p:ph idx="1"/>
          </p:nvPr>
        </p:nvSpPr>
        <p:spPr/>
        <p:txBody>
          <a:bodyPr/>
          <a:lstStyle/>
          <a:p>
            <a:r>
              <a:rPr lang="en-US" dirty="0" smtClean="0"/>
              <a:t>What if kernel has no device driver</a:t>
            </a:r>
          </a:p>
          <a:p>
            <a:r>
              <a:rPr lang="en-US" dirty="0" smtClean="0"/>
              <a:t>Can this happen?</a:t>
            </a:r>
          </a:p>
          <a:p>
            <a:r>
              <a:rPr lang="en-US" dirty="0" smtClean="0"/>
              <a:t>What will be the size of the kernel if we compile it </a:t>
            </a:r>
            <a:r>
              <a:rPr lang="en-US" dirty="0" smtClean="0"/>
              <a:t>with </a:t>
            </a:r>
            <a:r>
              <a:rPr lang="en-US" dirty="0" smtClean="0"/>
              <a:t>all available device drivers? </a:t>
            </a:r>
          </a:p>
          <a:p>
            <a:r>
              <a:rPr lang="en-US" dirty="0" smtClean="0"/>
              <a:t>Some drivers might upset other hardware while probing for their own devices</a:t>
            </a:r>
          </a:p>
          <a:p>
            <a:endParaRPr lang="en-US" dirty="0" smtClean="0"/>
          </a:p>
          <a:p>
            <a:endParaRPr lang="en-SG"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options do we have?</a:t>
            </a:r>
            <a:endParaRPr lang="en-SG" dirty="0"/>
          </a:p>
        </p:txBody>
      </p:sp>
      <p:sp>
        <p:nvSpPr>
          <p:cNvPr id="3" name="Content Placeholder 2"/>
          <p:cNvSpPr>
            <a:spLocks noGrp="1"/>
          </p:cNvSpPr>
          <p:nvPr>
            <p:ph idx="1"/>
          </p:nvPr>
        </p:nvSpPr>
        <p:spPr/>
        <p:txBody>
          <a:bodyPr/>
          <a:lstStyle/>
          <a:p>
            <a:r>
              <a:rPr lang="en-US" dirty="0" smtClean="0"/>
              <a:t>Can’t include all possible drivers as part of kernel</a:t>
            </a:r>
          </a:p>
          <a:p>
            <a:r>
              <a:rPr lang="en-US" dirty="0" smtClean="0"/>
              <a:t>Having multiple pre-compiled kernels</a:t>
            </a:r>
            <a:endParaRPr lang="en-SG" dirty="0" smtClean="0"/>
          </a:p>
          <a:p>
            <a:r>
              <a:rPr lang="en-SG" dirty="0" smtClean="0"/>
              <a:t>Compiling the customized kernel</a:t>
            </a:r>
          </a:p>
          <a:p>
            <a:r>
              <a:rPr lang="en-SG" dirty="0" smtClean="0"/>
              <a:t>Linking the pre-compiled kernel with required modules</a:t>
            </a:r>
          </a:p>
          <a:p>
            <a:r>
              <a:rPr lang="en-SG" dirty="0" smtClean="0"/>
              <a:t>Detached modules - </a:t>
            </a:r>
            <a:r>
              <a:rPr lang="en-SG" i="1" dirty="0" err="1" smtClean="0"/>
              <a:t>initrd</a:t>
            </a:r>
            <a:endParaRPr lang="en-SG" i="1" dirty="0" smtClean="0"/>
          </a:p>
          <a:p>
            <a:endParaRPr lang="en-S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err="1" smtClean="0"/>
              <a:t>initrd</a:t>
            </a:r>
            <a:endParaRPr lang="en-SG" dirty="0"/>
          </a:p>
        </p:txBody>
      </p:sp>
      <p:pic>
        <p:nvPicPr>
          <p:cNvPr id="4" name="Content Placeholder 3" descr="initrd_image.png"/>
          <p:cNvPicPr>
            <a:picLocks noGrp="1" noChangeAspect="1"/>
          </p:cNvPicPr>
          <p:nvPr>
            <p:ph idx="1"/>
          </p:nvPr>
        </p:nvPicPr>
        <p:blipFill>
          <a:blip r:embed="rId2"/>
          <a:stretch>
            <a:fillRect/>
          </a:stretch>
        </p:blipFill>
        <p:spPr>
          <a:xfrm>
            <a:off x="304800" y="1066800"/>
            <a:ext cx="8414376" cy="56388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Boot Sequence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396" y="2133600"/>
            <a:ext cx="8027022" cy="2882106"/>
          </a:xfrm>
        </p:spPr>
      </p:pic>
    </p:spTree>
    <p:extLst>
      <p:ext uri="{BB962C8B-B14F-4D97-AF65-F5344CB8AC3E}">
        <p14:creationId xmlns:p14="http://schemas.microsoft.com/office/powerpoint/2010/main" val="3915772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Boot Sequence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5396" y="2133600"/>
            <a:ext cx="8027022" cy="2882106"/>
          </a:xfrm>
        </p:spPr>
      </p:pic>
    </p:spTree>
    <p:extLst>
      <p:ext uri="{BB962C8B-B14F-4D97-AF65-F5344CB8AC3E}">
        <p14:creationId xmlns:p14="http://schemas.microsoft.com/office/powerpoint/2010/main" val="3915772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Kernel Initialization</a:t>
            </a:r>
            <a:endParaRPr lang="en-US" dirty="0"/>
          </a:p>
        </p:txBody>
      </p:sp>
    </p:spTree>
    <p:extLst>
      <p:ext uri="{BB962C8B-B14F-4D97-AF65-F5344CB8AC3E}">
        <p14:creationId xmlns:p14="http://schemas.microsoft.com/office/powerpoint/2010/main" val="6888281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Operating System Starts Life?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At this point, the processor is running in real mode.</a:t>
            </a:r>
          </a:p>
          <a:p>
            <a:pPr algn="just"/>
            <a:r>
              <a:rPr lang="en-US" dirty="0" smtClean="0"/>
              <a:t>Kernel image is loaded into memory by the boot loader using BIOS services</a:t>
            </a:r>
          </a:p>
          <a:p>
            <a:pPr algn="just"/>
            <a:r>
              <a:rPr lang="en-US" dirty="0" smtClean="0"/>
              <a:t>The image is an exact copy of the image on hard drive </a:t>
            </a:r>
            <a:r>
              <a:rPr lang="en-US" i="1" dirty="0" smtClean="0"/>
              <a:t>/boot/vmlinuz-2.6.38</a:t>
            </a:r>
          </a:p>
          <a:p>
            <a:pPr algn="just"/>
            <a:r>
              <a:rPr lang="en-US" dirty="0" smtClean="0"/>
              <a:t>Two major components of this image:</a:t>
            </a:r>
          </a:p>
          <a:p>
            <a:pPr lvl="1" algn="just"/>
            <a:r>
              <a:rPr lang="en-US" dirty="0" smtClean="0"/>
              <a:t>Small part containing real-mode kernel code loaded below the 640K barrier</a:t>
            </a:r>
          </a:p>
          <a:p>
            <a:pPr lvl="1" algn="just"/>
            <a:r>
              <a:rPr lang="en-US" dirty="0" smtClean="0"/>
              <a:t>Bulk of the kernel code which runs in protected mode, loaded after the first megabyte of memory</a:t>
            </a:r>
            <a:endParaRPr lang="en-US" dirty="0"/>
          </a:p>
        </p:txBody>
      </p:sp>
    </p:spTree>
    <p:extLst>
      <p:ext uri="{BB962C8B-B14F-4D97-AF65-F5344CB8AC3E}">
        <p14:creationId xmlns:p14="http://schemas.microsoft.com/office/powerpoint/2010/main" val="29288710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beginning…</a:t>
            </a:r>
            <a:endParaRPr lang="en-US" dirty="0"/>
          </a:p>
        </p:txBody>
      </p:sp>
      <p:sp>
        <p:nvSpPr>
          <p:cNvPr id="4" name="Rectangle 3"/>
          <p:cNvSpPr/>
          <p:nvPr/>
        </p:nvSpPr>
        <p:spPr>
          <a:xfrm>
            <a:off x="6553200" y="1676400"/>
            <a:ext cx="9906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3200" y="6096000"/>
            <a:ext cx="990600" cy="1524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3200" y="5562600"/>
            <a:ext cx="990600" cy="304800"/>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53200" y="5334000"/>
            <a:ext cx="990600" cy="228600"/>
          </a:xfrm>
          <a:prstGeom prst="rect">
            <a:avLst/>
          </a:prstGeom>
          <a:solidFill>
            <a:srgbClr val="95F1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53200" y="5181600"/>
            <a:ext cx="990600" cy="152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53200" y="4572000"/>
            <a:ext cx="990600" cy="3048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53200" y="3886200"/>
            <a:ext cx="990600" cy="670560"/>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53200" y="23622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543800" y="4387334"/>
            <a:ext cx="1295400" cy="369332"/>
          </a:xfrm>
          <a:prstGeom prst="rect">
            <a:avLst/>
          </a:prstGeom>
          <a:noFill/>
        </p:spPr>
        <p:txBody>
          <a:bodyPr wrap="square" rtlCol="0">
            <a:spAutoFit/>
          </a:bodyPr>
          <a:lstStyle/>
          <a:p>
            <a:r>
              <a:rPr lang="en-US" dirty="0" smtClean="0"/>
              <a:t>0x100000</a:t>
            </a:r>
            <a:endParaRPr lang="en-US" dirty="0"/>
          </a:p>
        </p:txBody>
      </p:sp>
      <p:cxnSp>
        <p:nvCxnSpPr>
          <p:cNvPr id="14" name="Straight Arrow Connector 13"/>
          <p:cNvCxnSpPr/>
          <p:nvPr/>
        </p:nvCxnSpPr>
        <p:spPr>
          <a:xfrm flipV="1">
            <a:off x="4648200" y="5715000"/>
            <a:ext cx="19050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0" y="5682734"/>
            <a:ext cx="1828800" cy="369332"/>
          </a:xfrm>
          <a:prstGeom prst="rect">
            <a:avLst/>
          </a:prstGeom>
          <a:noFill/>
        </p:spPr>
        <p:txBody>
          <a:bodyPr wrap="square" rtlCol="0">
            <a:spAutoFit/>
          </a:bodyPr>
          <a:lstStyle/>
          <a:p>
            <a:r>
              <a:rPr lang="en-US" dirty="0" smtClean="0"/>
              <a:t>Real mode stub</a:t>
            </a:r>
            <a:endParaRPr lang="en-US" dirty="0"/>
          </a:p>
        </p:txBody>
      </p:sp>
      <p:cxnSp>
        <p:nvCxnSpPr>
          <p:cNvPr id="17" name="Straight Arrow Connector 16"/>
          <p:cNvCxnSpPr/>
          <p:nvPr/>
        </p:nvCxnSpPr>
        <p:spPr>
          <a:xfrm>
            <a:off x="4114800" y="5334000"/>
            <a:ext cx="2438400" cy="114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5149334"/>
            <a:ext cx="1828800" cy="369332"/>
          </a:xfrm>
          <a:prstGeom prst="rect">
            <a:avLst/>
          </a:prstGeom>
          <a:noFill/>
        </p:spPr>
        <p:txBody>
          <a:bodyPr wrap="square" rtlCol="0">
            <a:spAutoFit/>
          </a:bodyPr>
          <a:lstStyle/>
          <a:p>
            <a:r>
              <a:rPr lang="en-US" dirty="0" smtClean="0"/>
              <a:t>Early stack/heap</a:t>
            </a:r>
            <a:endParaRPr lang="en-US" dirty="0"/>
          </a:p>
        </p:txBody>
      </p:sp>
      <p:cxnSp>
        <p:nvCxnSpPr>
          <p:cNvPr id="20" name="Straight Arrow Connector 19"/>
          <p:cNvCxnSpPr>
            <a:endCxn id="8" idx="1"/>
          </p:cNvCxnSpPr>
          <p:nvPr/>
        </p:nvCxnSpPr>
        <p:spPr>
          <a:xfrm>
            <a:off x="4114800" y="4941332"/>
            <a:ext cx="2438400" cy="316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25320" y="4744819"/>
            <a:ext cx="2362200" cy="369332"/>
          </a:xfrm>
          <a:prstGeom prst="rect">
            <a:avLst/>
          </a:prstGeom>
          <a:noFill/>
        </p:spPr>
        <p:txBody>
          <a:bodyPr wrap="square" rtlCol="0">
            <a:spAutoFit/>
          </a:bodyPr>
          <a:lstStyle/>
          <a:p>
            <a:r>
              <a:rPr lang="en-US" dirty="0" smtClean="0"/>
              <a:t>Kernel Command Line</a:t>
            </a:r>
            <a:endParaRPr lang="en-US" dirty="0"/>
          </a:p>
        </p:txBody>
      </p:sp>
      <p:cxnSp>
        <p:nvCxnSpPr>
          <p:cNvPr id="24" name="Straight Arrow Connector 23"/>
          <p:cNvCxnSpPr/>
          <p:nvPr/>
        </p:nvCxnSpPr>
        <p:spPr>
          <a:xfrm>
            <a:off x="4114800" y="3962400"/>
            <a:ext cx="2438400" cy="114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120" y="3755628"/>
            <a:ext cx="2819400" cy="369332"/>
          </a:xfrm>
          <a:prstGeom prst="rect">
            <a:avLst/>
          </a:prstGeom>
          <a:noFill/>
        </p:spPr>
        <p:txBody>
          <a:bodyPr wrap="square" rtlCol="0">
            <a:spAutoFit/>
          </a:bodyPr>
          <a:lstStyle/>
          <a:p>
            <a:r>
              <a:rPr lang="en-US" dirty="0" smtClean="0"/>
              <a:t>Compressed kernel image</a:t>
            </a:r>
            <a:endParaRPr lang="en-US" dirty="0"/>
          </a:p>
        </p:txBody>
      </p:sp>
      <p:cxnSp>
        <p:nvCxnSpPr>
          <p:cNvPr id="26" name="Straight Arrow Connector 25"/>
          <p:cNvCxnSpPr/>
          <p:nvPr/>
        </p:nvCxnSpPr>
        <p:spPr>
          <a:xfrm>
            <a:off x="4135120" y="2482334"/>
            <a:ext cx="2438400" cy="114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90800" y="2289016"/>
            <a:ext cx="1828800" cy="369332"/>
          </a:xfrm>
          <a:prstGeom prst="rect">
            <a:avLst/>
          </a:prstGeom>
          <a:noFill/>
        </p:spPr>
        <p:txBody>
          <a:bodyPr wrap="square" rtlCol="0">
            <a:spAutoFit/>
          </a:bodyPr>
          <a:lstStyle/>
          <a:p>
            <a:r>
              <a:rPr lang="en-US" dirty="0" smtClean="0"/>
              <a:t>Initial </a:t>
            </a:r>
            <a:r>
              <a:rPr lang="en-US" dirty="0" err="1" smtClean="0"/>
              <a:t>ramdisk</a:t>
            </a:r>
            <a:endParaRPr lang="en-US" dirty="0"/>
          </a:p>
        </p:txBody>
      </p:sp>
      <p:sp>
        <p:nvSpPr>
          <p:cNvPr id="28" name="Right Brace 27"/>
          <p:cNvSpPr/>
          <p:nvPr/>
        </p:nvSpPr>
        <p:spPr>
          <a:xfrm>
            <a:off x="7620000" y="5334000"/>
            <a:ext cx="152400" cy="533400"/>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7772400" y="5448300"/>
            <a:ext cx="654346" cy="369332"/>
          </a:xfrm>
          <a:prstGeom prst="rect">
            <a:avLst/>
          </a:prstGeom>
          <a:noFill/>
        </p:spPr>
        <p:txBody>
          <a:bodyPr wrap="none" rtlCol="0">
            <a:spAutoFit/>
          </a:bodyPr>
          <a:lstStyle/>
          <a:p>
            <a:r>
              <a:rPr lang="en-US" dirty="0" smtClean="0"/>
              <a:t>~64K</a:t>
            </a:r>
            <a:endParaRPr lang="en-US" dirty="0"/>
          </a:p>
        </p:txBody>
      </p:sp>
      <p:sp>
        <p:nvSpPr>
          <p:cNvPr id="30" name="TextBox 29"/>
          <p:cNvSpPr txBox="1"/>
          <p:nvPr/>
        </p:nvSpPr>
        <p:spPr>
          <a:xfrm>
            <a:off x="6573520" y="1295400"/>
            <a:ext cx="970280" cy="369332"/>
          </a:xfrm>
          <a:prstGeom prst="rect">
            <a:avLst/>
          </a:prstGeom>
          <a:noFill/>
        </p:spPr>
        <p:txBody>
          <a:bodyPr wrap="square" rtlCol="0">
            <a:spAutoFit/>
          </a:bodyPr>
          <a:lstStyle/>
          <a:p>
            <a:r>
              <a:rPr lang="en-US" dirty="0" smtClean="0"/>
              <a:t>RAM</a:t>
            </a:r>
            <a:endParaRPr lang="en-US" dirty="0"/>
          </a:p>
        </p:txBody>
      </p:sp>
    </p:spTree>
    <p:extLst>
      <p:ext uri="{BB962C8B-B14F-4D97-AF65-F5344CB8AC3E}">
        <p14:creationId xmlns:p14="http://schemas.microsoft.com/office/powerpoint/2010/main" val="154453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8" grpId="0"/>
      <p:bldP spid="21" grpId="0"/>
      <p:bldP spid="28" grpId="0" animBg="1"/>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RAM contents after boot loader is done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8149" y="1600200"/>
            <a:ext cx="5967701" cy="4525963"/>
          </a:xfrm>
        </p:spPr>
      </p:pic>
    </p:spTree>
    <p:extLst>
      <p:ext uri="{BB962C8B-B14F-4D97-AF65-F5344CB8AC3E}">
        <p14:creationId xmlns:p14="http://schemas.microsoft.com/office/powerpoint/2010/main" val="42034652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Steps in Kernel Initialization</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Platform-specific initialization</a:t>
            </a:r>
          </a:p>
          <a:p>
            <a:pPr marL="400050" lvl="1" indent="0">
              <a:buNone/>
            </a:pPr>
            <a:r>
              <a:rPr lang="en-US" dirty="0" smtClean="0"/>
              <a:t>(In assembly language)</a:t>
            </a:r>
          </a:p>
          <a:p>
            <a:pPr marL="514350" indent="-514350">
              <a:buAutoNum type="arabicParenR"/>
            </a:pPr>
            <a:r>
              <a:rPr lang="en-US" dirty="0" smtClean="0"/>
              <a:t>Platform-independent initialization</a:t>
            </a:r>
          </a:p>
          <a:p>
            <a:pPr marL="400050" lvl="1" indent="0">
              <a:buNone/>
            </a:pPr>
            <a:r>
              <a:rPr lang="en-US" dirty="0" smtClean="0"/>
              <a:t>(In high-level language C)</a:t>
            </a:r>
            <a:endParaRPr lang="en-US" dirty="0"/>
          </a:p>
        </p:txBody>
      </p:sp>
    </p:spTree>
    <p:extLst>
      <p:ext uri="{BB962C8B-B14F-4D97-AF65-F5344CB8AC3E}">
        <p14:creationId xmlns:p14="http://schemas.microsoft.com/office/powerpoint/2010/main" val="1691847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0" y="1968524"/>
            <a:ext cx="7391400" cy="3356746"/>
          </a:xfrm>
        </p:spPr>
      </p:pic>
      <p:sp>
        <p:nvSpPr>
          <p:cNvPr id="5" name="Title 1"/>
          <p:cNvSpPr>
            <a:spLocks noGrp="1"/>
          </p:cNvSpPr>
          <p:nvPr>
            <p:ph type="title"/>
          </p:nvPr>
        </p:nvSpPr>
        <p:spPr/>
        <p:txBody>
          <a:bodyPr>
            <a:normAutofit fontScale="90000"/>
          </a:bodyPr>
          <a:lstStyle/>
          <a:p>
            <a:r>
              <a:rPr lang="en-US" dirty="0" smtClean="0"/>
              <a:t>Kernel Initialization Timeline</a:t>
            </a:r>
            <a:br>
              <a:rPr lang="en-US" dirty="0" smtClean="0"/>
            </a:br>
            <a:r>
              <a:rPr lang="en-US" dirty="0" smtClean="0"/>
              <a:t>(Arch-dependent)</a:t>
            </a:r>
            <a:endParaRPr lang="en-US" dirty="0"/>
          </a:p>
        </p:txBody>
      </p:sp>
    </p:spTree>
    <p:extLst>
      <p:ext uri="{BB962C8B-B14F-4D97-AF65-F5344CB8AC3E}">
        <p14:creationId xmlns:p14="http://schemas.microsoft.com/office/powerpoint/2010/main" val="2322827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Specific Setup on IA-32</a:t>
            </a:r>
            <a:endParaRPr lang="en-US" dirty="0"/>
          </a:p>
        </p:txBody>
      </p:sp>
      <p:sp>
        <p:nvSpPr>
          <p:cNvPr id="3" name="Content Placeholder 2"/>
          <p:cNvSpPr>
            <a:spLocks noGrp="1"/>
          </p:cNvSpPr>
          <p:nvPr>
            <p:ph idx="1"/>
          </p:nvPr>
        </p:nvSpPr>
        <p:spPr>
          <a:xfrm>
            <a:off x="457200" y="1600200"/>
            <a:ext cx="5562600" cy="4525963"/>
          </a:xfrm>
        </p:spPr>
        <p:txBody>
          <a:bodyPr>
            <a:normAutofit fontScale="85000" lnSpcReduction="10000"/>
          </a:bodyPr>
          <a:lstStyle/>
          <a:p>
            <a:pPr marL="514350" indent="-514350">
              <a:buAutoNum type="alphaUcParenR"/>
            </a:pPr>
            <a:r>
              <a:rPr lang="en-US" b="1" dirty="0" smtClean="0"/>
              <a:t>setup</a:t>
            </a:r>
            <a:r>
              <a:rPr lang="en-US" dirty="0" smtClean="0"/>
              <a:t> assembler function (</a:t>
            </a:r>
            <a:r>
              <a:rPr lang="en-US" i="1" dirty="0" smtClean="0"/>
              <a:t>arch/x86/boot/</a:t>
            </a:r>
            <a:r>
              <a:rPr lang="en-US" i="1" dirty="0" err="1" smtClean="0"/>
              <a:t>header.S</a:t>
            </a:r>
            <a:r>
              <a:rPr lang="en-US" i="1" dirty="0" smtClean="0"/>
              <a:t>)</a:t>
            </a:r>
          </a:p>
          <a:p>
            <a:pPr algn="just">
              <a:buFontTx/>
              <a:buChar char="-"/>
            </a:pPr>
            <a:r>
              <a:rPr lang="en-US" dirty="0" smtClean="0"/>
              <a:t>Checks if kernel was loaded to correct position</a:t>
            </a:r>
          </a:p>
          <a:p>
            <a:pPr algn="just">
              <a:buFontTx/>
              <a:buChar char="-"/>
            </a:pPr>
            <a:r>
              <a:rPr lang="en-US" dirty="0" smtClean="0"/>
              <a:t>Probes hardware via BIOS</a:t>
            </a:r>
          </a:p>
          <a:p>
            <a:pPr algn="just">
              <a:buFontTx/>
              <a:buChar char="-"/>
            </a:pPr>
            <a:r>
              <a:rPr lang="en-US" dirty="0" smtClean="0"/>
              <a:t>Determines size of physical memory</a:t>
            </a:r>
          </a:p>
          <a:p>
            <a:pPr algn="just">
              <a:buFontTx/>
              <a:buChar char="-"/>
            </a:pPr>
            <a:r>
              <a:rPr lang="en-US" dirty="0" smtClean="0"/>
              <a:t>Initializes graphic card</a:t>
            </a:r>
          </a:p>
          <a:p>
            <a:pPr algn="just">
              <a:buFontTx/>
              <a:buChar char="-"/>
            </a:pPr>
            <a:r>
              <a:rPr lang="en-US" dirty="0" smtClean="0"/>
              <a:t>Switches CPU to protected mode by setting PE bit in </a:t>
            </a:r>
            <a:r>
              <a:rPr lang="en-US" i="1" dirty="0" smtClean="0"/>
              <a:t>cr0 </a:t>
            </a:r>
            <a:r>
              <a:rPr lang="en-US" dirty="0" smtClean="0"/>
              <a:t>register</a:t>
            </a:r>
            <a:endParaRPr lang="en-US" dirty="0"/>
          </a:p>
        </p:txBody>
      </p:sp>
      <p:sp>
        <p:nvSpPr>
          <p:cNvPr id="4" name="Rectangle 3"/>
          <p:cNvSpPr/>
          <p:nvPr/>
        </p:nvSpPr>
        <p:spPr>
          <a:xfrm>
            <a:off x="7086600" y="1689576"/>
            <a:ext cx="9906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86600" y="6109176"/>
            <a:ext cx="990600" cy="1524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86600" y="5575776"/>
            <a:ext cx="990600" cy="304800"/>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5347176"/>
            <a:ext cx="990600" cy="228600"/>
          </a:xfrm>
          <a:prstGeom prst="rect">
            <a:avLst/>
          </a:prstGeom>
          <a:solidFill>
            <a:srgbClr val="95F1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86600" y="5194776"/>
            <a:ext cx="990600" cy="152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86600" y="4585176"/>
            <a:ext cx="990600" cy="3048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86600" y="3899376"/>
            <a:ext cx="990600" cy="670560"/>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86600" y="2375376"/>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106920" y="1308576"/>
            <a:ext cx="970280" cy="369332"/>
          </a:xfrm>
          <a:prstGeom prst="rect">
            <a:avLst/>
          </a:prstGeom>
          <a:noFill/>
        </p:spPr>
        <p:txBody>
          <a:bodyPr wrap="square" rtlCol="0">
            <a:spAutoFit/>
          </a:bodyPr>
          <a:lstStyle/>
          <a:p>
            <a:r>
              <a:rPr lang="en-US" dirty="0" smtClean="0"/>
              <a:t>RAM</a:t>
            </a:r>
            <a:endParaRPr lang="en-US" dirty="0"/>
          </a:p>
        </p:txBody>
      </p:sp>
      <p:sp>
        <p:nvSpPr>
          <p:cNvPr id="13" name="TextBox 12"/>
          <p:cNvSpPr txBox="1"/>
          <p:nvPr/>
        </p:nvSpPr>
        <p:spPr>
          <a:xfrm>
            <a:off x="8077200" y="4388842"/>
            <a:ext cx="1295400" cy="369332"/>
          </a:xfrm>
          <a:prstGeom prst="rect">
            <a:avLst/>
          </a:prstGeom>
          <a:noFill/>
        </p:spPr>
        <p:txBody>
          <a:bodyPr wrap="square" rtlCol="0">
            <a:spAutoFit/>
          </a:bodyPr>
          <a:lstStyle/>
          <a:p>
            <a:r>
              <a:rPr lang="en-US" dirty="0" smtClean="0"/>
              <a:t>0x100000</a:t>
            </a:r>
            <a:endParaRPr lang="en-US" dirty="0"/>
          </a:p>
        </p:txBody>
      </p:sp>
      <p:cxnSp>
        <p:nvCxnSpPr>
          <p:cNvPr id="16" name="Straight Arrow Connector 15"/>
          <p:cNvCxnSpPr/>
          <p:nvPr/>
        </p:nvCxnSpPr>
        <p:spPr>
          <a:xfrm>
            <a:off x="6096000" y="5762148"/>
            <a:ext cx="9906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116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0" y="1968524"/>
            <a:ext cx="7391400" cy="3356746"/>
          </a:xfrm>
        </p:spPr>
      </p:pic>
      <p:sp>
        <p:nvSpPr>
          <p:cNvPr id="7" name="Title 1"/>
          <p:cNvSpPr>
            <a:spLocks noGrp="1"/>
          </p:cNvSpPr>
          <p:nvPr>
            <p:ph type="title"/>
          </p:nvPr>
        </p:nvSpPr>
        <p:spPr/>
        <p:txBody>
          <a:bodyPr>
            <a:normAutofit fontScale="90000"/>
          </a:bodyPr>
          <a:lstStyle/>
          <a:p>
            <a:r>
              <a:rPr lang="en-US" dirty="0" smtClean="0"/>
              <a:t>Kernel Initialization Timeline</a:t>
            </a:r>
            <a:br>
              <a:rPr lang="en-US" dirty="0" smtClean="0"/>
            </a:br>
            <a:r>
              <a:rPr lang="en-US" dirty="0" smtClean="0"/>
              <a:t>(Arch-dependent)</a:t>
            </a:r>
            <a:endParaRPr lang="en-US" dirty="0"/>
          </a:p>
        </p:txBody>
      </p:sp>
    </p:spTree>
    <p:extLst>
      <p:ext uri="{BB962C8B-B14F-4D97-AF65-F5344CB8AC3E}">
        <p14:creationId xmlns:p14="http://schemas.microsoft.com/office/powerpoint/2010/main" val="14232396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decompression</a:t>
            </a:r>
            <a:endParaRPr lang="en-US" dirty="0"/>
          </a:p>
        </p:txBody>
      </p:sp>
      <p:sp>
        <p:nvSpPr>
          <p:cNvPr id="4" name="Rectangle 3"/>
          <p:cNvSpPr/>
          <p:nvPr/>
        </p:nvSpPr>
        <p:spPr>
          <a:xfrm>
            <a:off x="4170680" y="1717992"/>
            <a:ext cx="9906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70680" y="6137592"/>
            <a:ext cx="990600" cy="1524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70680" y="5604192"/>
            <a:ext cx="990600" cy="304800"/>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70680" y="5375592"/>
            <a:ext cx="990600" cy="228600"/>
          </a:xfrm>
          <a:prstGeom prst="rect">
            <a:avLst/>
          </a:prstGeom>
          <a:solidFill>
            <a:srgbClr val="95F1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70680" y="5223192"/>
            <a:ext cx="990600" cy="152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70680" y="4613592"/>
            <a:ext cx="990600" cy="3048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70680" y="4114800"/>
            <a:ext cx="990600" cy="483552"/>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70680" y="2098992"/>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191000" y="1336992"/>
            <a:ext cx="970280" cy="369332"/>
          </a:xfrm>
          <a:prstGeom prst="rect">
            <a:avLst/>
          </a:prstGeom>
          <a:noFill/>
        </p:spPr>
        <p:txBody>
          <a:bodyPr wrap="square" rtlCol="0">
            <a:spAutoFit/>
          </a:bodyPr>
          <a:lstStyle/>
          <a:p>
            <a:r>
              <a:rPr lang="en-US" dirty="0" smtClean="0"/>
              <a:t>RAM</a:t>
            </a:r>
            <a:endParaRPr lang="en-US" dirty="0"/>
          </a:p>
        </p:txBody>
      </p:sp>
      <p:sp>
        <p:nvSpPr>
          <p:cNvPr id="13" name="TextBox 12"/>
          <p:cNvSpPr txBox="1"/>
          <p:nvPr/>
        </p:nvSpPr>
        <p:spPr>
          <a:xfrm>
            <a:off x="5161280" y="4417258"/>
            <a:ext cx="1295400" cy="369332"/>
          </a:xfrm>
          <a:prstGeom prst="rect">
            <a:avLst/>
          </a:prstGeom>
          <a:noFill/>
        </p:spPr>
        <p:txBody>
          <a:bodyPr wrap="square" rtlCol="0">
            <a:spAutoFit/>
          </a:bodyPr>
          <a:lstStyle/>
          <a:p>
            <a:r>
              <a:rPr lang="en-US" dirty="0" smtClean="0"/>
              <a:t>0x100000</a:t>
            </a:r>
            <a:endParaRPr lang="en-US" dirty="0"/>
          </a:p>
        </p:txBody>
      </p:sp>
      <p:sp>
        <p:nvSpPr>
          <p:cNvPr id="14" name="Rectangle 13"/>
          <p:cNvSpPr/>
          <p:nvPr/>
        </p:nvSpPr>
        <p:spPr>
          <a:xfrm>
            <a:off x="4170680" y="3048000"/>
            <a:ext cx="990600" cy="483552"/>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H="1">
            <a:off x="3810000" y="4356576"/>
            <a:ext cx="360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810000" y="3289776"/>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4" idx="1"/>
          </p:cNvCxnSpPr>
          <p:nvPr/>
        </p:nvCxnSpPr>
        <p:spPr>
          <a:xfrm>
            <a:off x="3810000" y="3289776"/>
            <a:ext cx="3606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180080" y="4613592"/>
            <a:ext cx="9906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180080" y="3531552"/>
            <a:ext cx="9906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5257800" y="3531552"/>
            <a:ext cx="152400" cy="1066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5377180" y="3880286"/>
            <a:ext cx="2362200" cy="369332"/>
          </a:xfrm>
          <a:prstGeom prst="rect">
            <a:avLst/>
          </a:prstGeom>
          <a:noFill/>
        </p:spPr>
        <p:txBody>
          <a:bodyPr wrap="square" rtlCol="0">
            <a:spAutoFit/>
          </a:bodyPr>
          <a:lstStyle/>
          <a:p>
            <a:r>
              <a:rPr lang="en-US" dirty="0" smtClean="0"/>
              <a:t>Decompressed size</a:t>
            </a:r>
            <a:endParaRPr lang="en-US" dirty="0"/>
          </a:p>
        </p:txBody>
      </p:sp>
    </p:spTree>
    <p:extLst>
      <p:ext uri="{BB962C8B-B14F-4D97-AF65-F5344CB8AC3E}">
        <p14:creationId xmlns:p14="http://schemas.microsoft.com/office/powerpoint/2010/main" val="181939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9"/>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childTnLst>
                          </p:cTn>
                        </p:par>
                        <p:par>
                          <p:cTn id="16" fill="hold">
                            <p:stCondLst>
                              <p:cond delay="0"/>
                            </p:stCondLst>
                            <p:childTnLst>
                              <p:par>
                                <p:cTn id="17" presetID="1" presetClass="exit" presetSubtype="0" fill="hold" nodeType="after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724400" cy="4525963"/>
          </a:xfrm>
        </p:spPr>
        <p:txBody>
          <a:bodyPr>
            <a:normAutofit fontScale="85000" lnSpcReduction="10000"/>
          </a:bodyPr>
          <a:lstStyle/>
          <a:p>
            <a:pPr marL="0" indent="0">
              <a:buNone/>
            </a:pPr>
            <a:r>
              <a:rPr lang="en-US" b="1" dirty="0" smtClean="0"/>
              <a:t>B) startup_32 </a:t>
            </a:r>
            <a:r>
              <a:rPr lang="en-US" dirty="0" smtClean="0"/>
              <a:t>assembler function (</a:t>
            </a:r>
            <a:r>
              <a:rPr lang="en-US" i="1" dirty="0" smtClean="0"/>
              <a:t>arch/i386/boot/compressed/</a:t>
            </a:r>
            <a:r>
              <a:rPr lang="en-US" i="1" dirty="0" err="1" smtClean="0"/>
              <a:t>head.S</a:t>
            </a:r>
            <a:r>
              <a:rPr lang="en-US" dirty="0" smtClean="0"/>
              <a:t>)</a:t>
            </a:r>
          </a:p>
          <a:p>
            <a:pPr algn="just">
              <a:buFontTx/>
              <a:buChar char="-"/>
            </a:pPr>
            <a:r>
              <a:rPr lang="en-US" dirty="0" smtClean="0"/>
              <a:t>Creates a provisional kernel stack</a:t>
            </a:r>
          </a:p>
          <a:p>
            <a:pPr algn="just">
              <a:buFontTx/>
              <a:buChar char="-"/>
            </a:pPr>
            <a:r>
              <a:rPr lang="en-US" dirty="0" smtClean="0"/>
              <a:t>Fills uninitialized kernel data with null bytes (data between _</a:t>
            </a:r>
            <a:r>
              <a:rPr lang="en-US" dirty="0" err="1" smtClean="0"/>
              <a:t>edata</a:t>
            </a:r>
            <a:r>
              <a:rPr lang="en-US" dirty="0" smtClean="0"/>
              <a:t> and _end constants)</a:t>
            </a:r>
          </a:p>
          <a:p>
            <a:pPr algn="just">
              <a:buFontTx/>
              <a:buChar char="-"/>
            </a:pPr>
            <a:r>
              <a:rPr lang="en-US" dirty="0" smtClean="0"/>
              <a:t>Calls the C routine </a:t>
            </a:r>
            <a:r>
              <a:rPr lang="en-US" dirty="0" err="1" smtClean="0"/>
              <a:t>decompress_kernel</a:t>
            </a:r>
            <a:endParaRPr lang="en-US" dirty="0" smtClean="0"/>
          </a:p>
        </p:txBody>
      </p:sp>
      <p:sp>
        <p:nvSpPr>
          <p:cNvPr id="4" name="Title 1"/>
          <p:cNvSpPr>
            <a:spLocks noGrp="1"/>
          </p:cNvSpPr>
          <p:nvPr>
            <p:ph type="title"/>
          </p:nvPr>
        </p:nvSpPr>
        <p:spPr/>
        <p:txBody>
          <a:bodyPr>
            <a:normAutofit fontScale="90000"/>
          </a:bodyPr>
          <a:lstStyle/>
          <a:p>
            <a:r>
              <a:rPr lang="en-US" dirty="0" smtClean="0"/>
              <a:t>Architecture Specific Setup on IA-32</a:t>
            </a:r>
            <a:endParaRPr lang="en-US" dirty="0"/>
          </a:p>
        </p:txBody>
      </p:sp>
      <p:sp>
        <p:nvSpPr>
          <p:cNvPr id="5" name="Rectangle 4"/>
          <p:cNvSpPr/>
          <p:nvPr/>
        </p:nvSpPr>
        <p:spPr>
          <a:xfrm>
            <a:off x="6436360" y="1733788"/>
            <a:ext cx="9906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36360" y="6153388"/>
            <a:ext cx="990600" cy="1524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36360" y="5619988"/>
            <a:ext cx="990600" cy="304800"/>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36360" y="5391388"/>
            <a:ext cx="990600" cy="228600"/>
          </a:xfrm>
          <a:prstGeom prst="rect">
            <a:avLst/>
          </a:prstGeom>
          <a:solidFill>
            <a:srgbClr val="95F1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36360" y="5238988"/>
            <a:ext cx="990600" cy="152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36360" y="4629388"/>
            <a:ext cx="990600" cy="3048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436360" y="2114788"/>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553200" y="1348660"/>
            <a:ext cx="970280" cy="369332"/>
          </a:xfrm>
          <a:prstGeom prst="rect">
            <a:avLst/>
          </a:prstGeom>
          <a:noFill/>
        </p:spPr>
        <p:txBody>
          <a:bodyPr wrap="square" rtlCol="0">
            <a:spAutoFit/>
          </a:bodyPr>
          <a:lstStyle/>
          <a:p>
            <a:r>
              <a:rPr lang="en-US" dirty="0" smtClean="0"/>
              <a:t>RAM</a:t>
            </a:r>
            <a:endParaRPr lang="en-US" dirty="0"/>
          </a:p>
        </p:txBody>
      </p:sp>
      <p:sp>
        <p:nvSpPr>
          <p:cNvPr id="14" name="TextBox 13"/>
          <p:cNvSpPr txBox="1"/>
          <p:nvPr/>
        </p:nvSpPr>
        <p:spPr>
          <a:xfrm>
            <a:off x="7426960" y="4433054"/>
            <a:ext cx="1295400" cy="369332"/>
          </a:xfrm>
          <a:prstGeom prst="rect">
            <a:avLst/>
          </a:prstGeom>
          <a:noFill/>
        </p:spPr>
        <p:txBody>
          <a:bodyPr wrap="square" rtlCol="0">
            <a:spAutoFit/>
          </a:bodyPr>
          <a:lstStyle/>
          <a:p>
            <a:r>
              <a:rPr lang="en-US" dirty="0" smtClean="0"/>
              <a:t>0x100000</a:t>
            </a:r>
            <a:endParaRPr lang="en-US" dirty="0"/>
          </a:p>
        </p:txBody>
      </p:sp>
      <p:sp>
        <p:nvSpPr>
          <p:cNvPr id="15" name="Rectangle 14"/>
          <p:cNvSpPr/>
          <p:nvPr/>
        </p:nvSpPr>
        <p:spPr>
          <a:xfrm>
            <a:off x="6436360" y="3063796"/>
            <a:ext cx="990600" cy="483552"/>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445760" y="3547348"/>
            <a:ext cx="9906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7523480" y="3547348"/>
            <a:ext cx="152400" cy="1066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7620000" y="3757582"/>
            <a:ext cx="2362200" cy="646331"/>
          </a:xfrm>
          <a:prstGeom prst="rect">
            <a:avLst/>
          </a:prstGeom>
          <a:noFill/>
        </p:spPr>
        <p:txBody>
          <a:bodyPr wrap="square" rtlCol="0">
            <a:spAutoFit/>
          </a:bodyPr>
          <a:lstStyle/>
          <a:p>
            <a:r>
              <a:rPr lang="en-US" dirty="0" smtClean="0"/>
              <a:t>Decompressed</a:t>
            </a:r>
          </a:p>
          <a:p>
            <a:r>
              <a:rPr lang="en-US" dirty="0" smtClean="0"/>
              <a:t> size</a:t>
            </a:r>
            <a:endParaRPr lang="en-US" dirty="0"/>
          </a:p>
        </p:txBody>
      </p:sp>
    </p:spTree>
    <p:extLst>
      <p:ext uri="{BB962C8B-B14F-4D97-AF65-F5344CB8AC3E}">
        <p14:creationId xmlns:p14="http://schemas.microsoft.com/office/powerpoint/2010/main" val="4278441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BIOS</a:t>
            </a:r>
            <a:endParaRPr lang="en-US" dirty="0"/>
          </a:p>
        </p:txBody>
      </p:sp>
    </p:spTree>
    <p:extLst>
      <p:ext uri="{BB962C8B-B14F-4D97-AF65-F5344CB8AC3E}">
        <p14:creationId xmlns:p14="http://schemas.microsoft.com/office/powerpoint/2010/main" val="22415970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572000" cy="4525963"/>
          </a:xfrm>
        </p:spPr>
        <p:txBody>
          <a:bodyPr>
            <a:normAutofit fontScale="77500" lnSpcReduction="20000"/>
          </a:bodyPr>
          <a:lstStyle/>
          <a:p>
            <a:pPr marL="0" indent="0">
              <a:buNone/>
            </a:pPr>
            <a:r>
              <a:rPr lang="en-US" b="1" dirty="0" smtClean="0"/>
              <a:t>C) </a:t>
            </a:r>
            <a:r>
              <a:rPr lang="en-US" b="1" dirty="0" err="1" smtClean="0"/>
              <a:t>decompress_kernel</a:t>
            </a:r>
            <a:r>
              <a:rPr lang="en-US" b="1" dirty="0" smtClean="0"/>
              <a:t>() </a:t>
            </a:r>
            <a:r>
              <a:rPr lang="en-US" dirty="0" smtClean="0"/>
              <a:t>C routine (</a:t>
            </a:r>
            <a:r>
              <a:rPr lang="en-US" i="1" dirty="0" smtClean="0"/>
              <a:t>arch/x86/boot/compressed/misc_32.c</a:t>
            </a:r>
            <a:r>
              <a:rPr lang="en-US" dirty="0" smtClean="0"/>
              <a:t>)</a:t>
            </a:r>
          </a:p>
          <a:p>
            <a:pPr algn="just">
              <a:buFontTx/>
              <a:buChar char="-"/>
            </a:pPr>
            <a:r>
              <a:rPr lang="en-US" dirty="0" smtClean="0"/>
              <a:t>Decompresses kernel</a:t>
            </a:r>
          </a:p>
          <a:p>
            <a:pPr algn="just">
              <a:buFontTx/>
              <a:buChar char="-"/>
            </a:pPr>
            <a:r>
              <a:rPr lang="en-US" dirty="0" smtClean="0"/>
              <a:t>Writes uncompressed kernel code to position 0x100000 directly after the first </a:t>
            </a:r>
            <a:r>
              <a:rPr lang="en-US" dirty="0" err="1" smtClean="0"/>
              <a:t>MiB</a:t>
            </a:r>
            <a:r>
              <a:rPr lang="en-US" dirty="0" smtClean="0"/>
              <a:t> of memory</a:t>
            </a:r>
          </a:p>
          <a:p>
            <a:pPr algn="just">
              <a:buFontTx/>
              <a:buChar char="-"/>
            </a:pPr>
            <a:r>
              <a:rPr lang="en-US" dirty="0" smtClean="0"/>
              <a:t>Uncompressing is the first operation performed by kernel</a:t>
            </a:r>
          </a:p>
          <a:p>
            <a:pPr algn="just">
              <a:buFontTx/>
              <a:buChar char="-"/>
            </a:pPr>
            <a:r>
              <a:rPr lang="en-US" dirty="0" smtClean="0"/>
              <a:t>Screen Message “</a:t>
            </a:r>
            <a:r>
              <a:rPr lang="en-US" i="1" dirty="0" smtClean="0"/>
              <a:t>Uncompressing Linux…” </a:t>
            </a:r>
            <a:r>
              <a:rPr lang="en-US" dirty="0" smtClean="0"/>
              <a:t>and “</a:t>
            </a:r>
            <a:r>
              <a:rPr lang="en-US" i="1" dirty="0" smtClean="0"/>
              <a:t>Ok, booting the kernel”</a:t>
            </a:r>
            <a:endParaRPr lang="en-US" dirty="0"/>
          </a:p>
          <a:p>
            <a:endParaRPr lang="en-US" dirty="0"/>
          </a:p>
        </p:txBody>
      </p:sp>
      <p:sp>
        <p:nvSpPr>
          <p:cNvPr id="4" name="Title 1"/>
          <p:cNvSpPr>
            <a:spLocks noGrp="1"/>
          </p:cNvSpPr>
          <p:nvPr>
            <p:ph type="title"/>
          </p:nvPr>
        </p:nvSpPr>
        <p:spPr/>
        <p:txBody>
          <a:bodyPr>
            <a:normAutofit fontScale="90000"/>
          </a:bodyPr>
          <a:lstStyle/>
          <a:p>
            <a:r>
              <a:rPr lang="en-US" dirty="0" smtClean="0"/>
              <a:t>Architecture Specific Setup on IA-32</a:t>
            </a:r>
            <a:endParaRPr lang="en-US" dirty="0"/>
          </a:p>
        </p:txBody>
      </p:sp>
      <p:sp>
        <p:nvSpPr>
          <p:cNvPr id="5" name="Rectangle 4"/>
          <p:cNvSpPr/>
          <p:nvPr/>
        </p:nvSpPr>
        <p:spPr>
          <a:xfrm>
            <a:off x="6436360" y="1733788"/>
            <a:ext cx="9906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36360" y="6153388"/>
            <a:ext cx="990600" cy="1524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36360" y="5619988"/>
            <a:ext cx="990600" cy="304800"/>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36360" y="5391388"/>
            <a:ext cx="990600" cy="228600"/>
          </a:xfrm>
          <a:prstGeom prst="rect">
            <a:avLst/>
          </a:prstGeom>
          <a:solidFill>
            <a:srgbClr val="95F1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36360" y="5238988"/>
            <a:ext cx="990600" cy="152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36360" y="4629388"/>
            <a:ext cx="990600" cy="3048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36360" y="2114788"/>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553200" y="1348660"/>
            <a:ext cx="970280" cy="369332"/>
          </a:xfrm>
          <a:prstGeom prst="rect">
            <a:avLst/>
          </a:prstGeom>
          <a:noFill/>
        </p:spPr>
        <p:txBody>
          <a:bodyPr wrap="square" rtlCol="0">
            <a:spAutoFit/>
          </a:bodyPr>
          <a:lstStyle/>
          <a:p>
            <a:r>
              <a:rPr lang="en-US" dirty="0" smtClean="0"/>
              <a:t>RAM</a:t>
            </a:r>
            <a:endParaRPr lang="en-US" dirty="0"/>
          </a:p>
        </p:txBody>
      </p:sp>
      <p:sp>
        <p:nvSpPr>
          <p:cNvPr id="13" name="TextBox 12"/>
          <p:cNvSpPr txBox="1"/>
          <p:nvPr/>
        </p:nvSpPr>
        <p:spPr>
          <a:xfrm>
            <a:off x="7426960" y="4433054"/>
            <a:ext cx="1295400" cy="369332"/>
          </a:xfrm>
          <a:prstGeom prst="rect">
            <a:avLst/>
          </a:prstGeom>
          <a:noFill/>
        </p:spPr>
        <p:txBody>
          <a:bodyPr wrap="square" rtlCol="0">
            <a:spAutoFit/>
          </a:bodyPr>
          <a:lstStyle/>
          <a:p>
            <a:r>
              <a:rPr lang="en-US" dirty="0" smtClean="0"/>
              <a:t>0x100000</a:t>
            </a:r>
            <a:endParaRPr lang="en-US" dirty="0"/>
          </a:p>
        </p:txBody>
      </p:sp>
      <p:sp>
        <p:nvSpPr>
          <p:cNvPr id="14" name="Rectangle 13"/>
          <p:cNvSpPr/>
          <p:nvPr/>
        </p:nvSpPr>
        <p:spPr>
          <a:xfrm>
            <a:off x="6436360" y="3063796"/>
            <a:ext cx="990600" cy="483552"/>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5445760" y="3547348"/>
            <a:ext cx="9906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a:off x="7523480" y="3547348"/>
            <a:ext cx="152400" cy="1066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620000" y="3757582"/>
            <a:ext cx="2362200" cy="646331"/>
          </a:xfrm>
          <a:prstGeom prst="rect">
            <a:avLst/>
          </a:prstGeom>
          <a:noFill/>
        </p:spPr>
        <p:txBody>
          <a:bodyPr wrap="square" rtlCol="0">
            <a:spAutoFit/>
          </a:bodyPr>
          <a:lstStyle/>
          <a:p>
            <a:r>
              <a:rPr lang="en-US" dirty="0" smtClean="0"/>
              <a:t>Decompressed</a:t>
            </a:r>
          </a:p>
          <a:p>
            <a:r>
              <a:rPr lang="en-US" dirty="0" smtClean="0"/>
              <a:t> size</a:t>
            </a:r>
            <a:endParaRPr lang="en-US" dirty="0"/>
          </a:p>
        </p:txBody>
      </p:sp>
      <p:sp>
        <p:nvSpPr>
          <p:cNvPr id="18" name="Rectangle 17"/>
          <p:cNvSpPr/>
          <p:nvPr/>
        </p:nvSpPr>
        <p:spPr>
          <a:xfrm>
            <a:off x="6436360" y="3757582"/>
            <a:ext cx="990600" cy="888107"/>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a:off x="5941060" y="3305572"/>
            <a:ext cx="495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41060" y="3305572"/>
            <a:ext cx="0" cy="1127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41060" y="4433054"/>
            <a:ext cx="4953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445760" y="4629388"/>
            <a:ext cx="9906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1" presetClass="exit" presetSubtype="0" fill="hold" nodeType="afterEffect">
                                  <p:stCondLst>
                                    <p:cond delay="0"/>
                                  </p:stCondLst>
                                  <p:childTnLst>
                                    <p:set>
                                      <p:cBhvr>
                                        <p:cTn id="23" dur="1" fill="hold">
                                          <p:stCondLst>
                                            <p:cond delay="0"/>
                                          </p:stCondLst>
                                        </p:cTn>
                                        <p:tgtEl>
                                          <p:spTgt spid="20"/>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9"/>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21"/>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410200" cy="4525963"/>
          </a:xfrm>
        </p:spPr>
        <p:txBody>
          <a:bodyPr>
            <a:normAutofit fontScale="70000" lnSpcReduction="20000"/>
          </a:bodyPr>
          <a:lstStyle/>
          <a:p>
            <a:pPr marL="0" indent="0">
              <a:buNone/>
            </a:pPr>
            <a:r>
              <a:rPr lang="en-US" b="1" dirty="0" smtClean="0"/>
              <a:t>D) startup_32</a:t>
            </a:r>
            <a:r>
              <a:rPr lang="en-US" dirty="0" smtClean="0"/>
              <a:t> assembler function (arch/x86/kernel/head_32.S)</a:t>
            </a:r>
          </a:p>
          <a:p>
            <a:pPr algn="just">
              <a:buFontTx/>
              <a:buChar char="-"/>
            </a:pPr>
            <a:r>
              <a:rPr lang="en-US" dirty="0" smtClean="0"/>
              <a:t>Fills </a:t>
            </a:r>
            <a:r>
              <a:rPr lang="en-US" dirty="0" err="1" smtClean="0"/>
              <a:t>bss</a:t>
            </a:r>
            <a:r>
              <a:rPr lang="en-US" dirty="0" smtClean="0"/>
              <a:t> segments of kernel with zeroes</a:t>
            </a:r>
          </a:p>
          <a:p>
            <a:pPr algn="just">
              <a:buFontTx/>
              <a:buChar char="-"/>
            </a:pPr>
            <a:r>
              <a:rPr lang="en-US" dirty="0" smtClean="0"/>
              <a:t>Initializes provisional kernel Page Tables to identically map the linear addresses to the same physical addresses</a:t>
            </a:r>
          </a:p>
          <a:p>
            <a:pPr algn="just">
              <a:buFontTx/>
              <a:buChar char="-"/>
            </a:pPr>
            <a:r>
              <a:rPr lang="en-US" dirty="0" smtClean="0"/>
              <a:t>Stores the address of Global Page Directory in </a:t>
            </a:r>
            <a:r>
              <a:rPr lang="en-US" i="1" dirty="0" smtClean="0"/>
              <a:t>cr3</a:t>
            </a:r>
            <a:r>
              <a:rPr lang="en-US" dirty="0" smtClean="0"/>
              <a:t> register</a:t>
            </a:r>
          </a:p>
          <a:p>
            <a:pPr algn="just">
              <a:buFontTx/>
              <a:buChar char="-"/>
            </a:pPr>
            <a:r>
              <a:rPr lang="en-US" dirty="0" smtClean="0"/>
              <a:t>Enables paging by setting PG bit in </a:t>
            </a:r>
            <a:r>
              <a:rPr lang="en-US" i="1" dirty="0" smtClean="0"/>
              <a:t>cr0 </a:t>
            </a:r>
            <a:r>
              <a:rPr lang="en-US" dirty="0" smtClean="0"/>
              <a:t>register</a:t>
            </a:r>
          </a:p>
          <a:p>
            <a:pPr algn="just">
              <a:buFontTx/>
              <a:buChar char="-"/>
            </a:pPr>
            <a:r>
              <a:rPr lang="en-US" dirty="0" smtClean="0"/>
              <a:t>Puts the parameters obtained from BIOS and parameters passed to the OS into the first page frame</a:t>
            </a:r>
          </a:p>
          <a:p>
            <a:pPr algn="just">
              <a:buFontTx/>
              <a:buChar char="-"/>
            </a:pPr>
            <a:r>
              <a:rPr lang="en-US" dirty="0" smtClean="0"/>
              <a:t>Jumps to </a:t>
            </a:r>
            <a:r>
              <a:rPr lang="en-US" i="1" dirty="0" err="1" smtClean="0"/>
              <a:t>start_kernel</a:t>
            </a:r>
            <a:r>
              <a:rPr lang="en-US" i="1" dirty="0" smtClean="0"/>
              <a:t> </a:t>
            </a:r>
            <a:r>
              <a:rPr lang="en-US" dirty="0" smtClean="0"/>
              <a:t>function</a:t>
            </a:r>
            <a:endParaRPr lang="en-US" dirty="0"/>
          </a:p>
        </p:txBody>
      </p:sp>
      <p:sp>
        <p:nvSpPr>
          <p:cNvPr id="4" name="Title 1"/>
          <p:cNvSpPr>
            <a:spLocks noGrp="1"/>
          </p:cNvSpPr>
          <p:nvPr>
            <p:ph type="title"/>
          </p:nvPr>
        </p:nvSpPr>
        <p:spPr/>
        <p:txBody>
          <a:bodyPr>
            <a:normAutofit fontScale="90000"/>
          </a:bodyPr>
          <a:lstStyle/>
          <a:p>
            <a:r>
              <a:rPr lang="en-US" dirty="0" smtClean="0"/>
              <a:t>Architecture Specific Setup on IA-32</a:t>
            </a:r>
            <a:endParaRPr lang="en-US" dirty="0"/>
          </a:p>
        </p:txBody>
      </p:sp>
      <p:sp>
        <p:nvSpPr>
          <p:cNvPr id="5" name="Rectangle 4"/>
          <p:cNvSpPr/>
          <p:nvPr/>
        </p:nvSpPr>
        <p:spPr>
          <a:xfrm>
            <a:off x="6969760" y="1733788"/>
            <a:ext cx="9906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969760" y="6153388"/>
            <a:ext cx="990600" cy="1524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69760" y="5619988"/>
            <a:ext cx="990600" cy="304800"/>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969760" y="5391388"/>
            <a:ext cx="990600" cy="228600"/>
          </a:xfrm>
          <a:prstGeom prst="rect">
            <a:avLst/>
          </a:prstGeom>
          <a:solidFill>
            <a:srgbClr val="95F1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969760" y="5238988"/>
            <a:ext cx="990600" cy="152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69760" y="4629388"/>
            <a:ext cx="990600" cy="304800"/>
          </a:xfrm>
          <a:prstGeom prst="rect">
            <a:avLst/>
          </a:prstGeom>
          <a:solidFill>
            <a:srgbClr val="8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969760" y="2114788"/>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086600" y="1348660"/>
            <a:ext cx="970280" cy="369332"/>
          </a:xfrm>
          <a:prstGeom prst="rect">
            <a:avLst/>
          </a:prstGeom>
          <a:noFill/>
        </p:spPr>
        <p:txBody>
          <a:bodyPr wrap="square" rtlCol="0">
            <a:spAutoFit/>
          </a:bodyPr>
          <a:lstStyle/>
          <a:p>
            <a:r>
              <a:rPr lang="en-US" dirty="0" smtClean="0"/>
              <a:t>RAM</a:t>
            </a:r>
            <a:endParaRPr lang="en-US" dirty="0"/>
          </a:p>
        </p:txBody>
      </p:sp>
      <p:sp>
        <p:nvSpPr>
          <p:cNvPr id="13" name="TextBox 12"/>
          <p:cNvSpPr txBox="1"/>
          <p:nvPr/>
        </p:nvSpPr>
        <p:spPr>
          <a:xfrm>
            <a:off x="7960360" y="4433054"/>
            <a:ext cx="1295400" cy="369332"/>
          </a:xfrm>
          <a:prstGeom prst="rect">
            <a:avLst/>
          </a:prstGeom>
          <a:noFill/>
        </p:spPr>
        <p:txBody>
          <a:bodyPr wrap="square" rtlCol="0">
            <a:spAutoFit/>
          </a:bodyPr>
          <a:lstStyle/>
          <a:p>
            <a:r>
              <a:rPr lang="en-US" dirty="0" smtClean="0"/>
              <a:t>0x100000</a:t>
            </a:r>
            <a:endParaRPr lang="en-US" dirty="0"/>
          </a:p>
        </p:txBody>
      </p:sp>
      <p:sp>
        <p:nvSpPr>
          <p:cNvPr id="17" name="Rectangle 16"/>
          <p:cNvSpPr/>
          <p:nvPr/>
        </p:nvSpPr>
        <p:spPr>
          <a:xfrm>
            <a:off x="6969760" y="3757582"/>
            <a:ext cx="990600" cy="888107"/>
          </a:xfrm>
          <a:prstGeom prst="rect">
            <a:avLst/>
          </a:prstGeom>
          <a:solidFill>
            <a:srgbClr val="16E1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5979160" y="4629388"/>
            <a:ext cx="9906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5375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Kernel Initialization Timeline</a:t>
            </a:r>
            <a:br>
              <a:rPr lang="en-US" dirty="0" smtClean="0"/>
            </a:br>
            <a:r>
              <a:rPr lang="en-US" dirty="0" smtClean="0"/>
              <a:t>(Arch-dependent)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0" y="1968524"/>
            <a:ext cx="7391400" cy="3356746"/>
          </a:xfrm>
        </p:spPr>
      </p:pic>
    </p:spTree>
    <p:extLst>
      <p:ext uri="{BB962C8B-B14F-4D97-AF65-F5344CB8AC3E}">
        <p14:creationId xmlns:p14="http://schemas.microsoft.com/office/powerpoint/2010/main" val="2920889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Kernel Initialization Timeline </a:t>
            </a:r>
            <a:br>
              <a:rPr lang="en-US" dirty="0" smtClean="0"/>
            </a:br>
            <a:r>
              <a:rPr lang="en-US" dirty="0" smtClean="0"/>
              <a:t>(mostly Arch-independent)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05000"/>
            <a:ext cx="7295933" cy="4345034"/>
          </a:xfrm>
        </p:spPr>
      </p:pic>
    </p:spTree>
    <p:extLst>
      <p:ext uri="{BB962C8B-B14F-4D97-AF65-F5344CB8AC3E}">
        <p14:creationId xmlns:p14="http://schemas.microsoft.com/office/powerpoint/2010/main" val="1112100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Initialization</a:t>
            </a:r>
            <a:endParaRPr lang="en-US" dirty="0"/>
          </a:p>
        </p:txBody>
      </p:sp>
      <p:sp>
        <p:nvSpPr>
          <p:cNvPr id="4" name="Rectangle 3"/>
          <p:cNvSpPr/>
          <p:nvPr/>
        </p:nvSpPr>
        <p:spPr>
          <a:xfrm>
            <a:off x="838200" y="1524000"/>
            <a:ext cx="22860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start_kernel</a:t>
            </a:r>
            <a:endParaRPr lang="en-US" dirty="0">
              <a:solidFill>
                <a:schemeClr val="tx1"/>
              </a:solidFill>
            </a:endParaRPr>
          </a:p>
        </p:txBody>
      </p:sp>
      <p:cxnSp>
        <p:nvCxnSpPr>
          <p:cNvPr id="6" name="Straight Connector 5"/>
          <p:cNvCxnSpPr>
            <a:stCxn id="4" idx="2"/>
          </p:cNvCxnSpPr>
          <p:nvPr/>
        </p:nvCxnSpPr>
        <p:spPr>
          <a:xfrm>
            <a:off x="1981200" y="1981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81200" y="2362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82686" y="2133600"/>
            <a:ext cx="2351314"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Display version banner</a:t>
            </a:r>
            <a:endParaRPr lang="en-US" dirty="0">
              <a:solidFill>
                <a:schemeClr val="tx1"/>
              </a:solidFill>
            </a:endParaRPr>
          </a:p>
        </p:txBody>
      </p:sp>
      <p:cxnSp>
        <p:nvCxnSpPr>
          <p:cNvPr id="11" name="Straight Arrow Connector 10"/>
          <p:cNvCxnSpPr/>
          <p:nvPr/>
        </p:nvCxnSpPr>
        <p:spPr>
          <a:xfrm>
            <a:off x="1970314" y="2960914"/>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971800" y="2732314"/>
            <a:ext cx="5334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Arch-specific high level setup for memory management</a:t>
            </a:r>
            <a:endParaRPr lang="en-US" dirty="0">
              <a:solidFill>
                <a:schemeClr val="tx1"/>
              </a:solidFill>
            </a:endParaRPr>
          </a:p>
        </p:txBody>
      </p:sp>
      <p:cxnSp>
        <p:nvCxnSpPr>
          <p:cNvPr id="13" name="Straight Arrow Connector 12"/>
          <p:cNvCxnSpPr/>
          <p:nvPr/>
        </p:nvCxnSpPr>
        <p:spPr>
          <a:xfrm>
            <a:off x="1959428" y="35814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960914" y="3352800"/>
            <a:ext cx="3439886"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Evaluate command-line arguments</a:t>
            </a:r>
            <a:endParaRPr lang="en-US" dirty="0">
              <a:solidFill>
                <a:schemeClr val="tx1"/>
              </a:solidFill>
            </a:endParaRPr>
          </a:p>
        </p:txBody>
      </p:sp>
      <p:cxnSp>
        <p:nvCxnSpPr>
          <p:cNvPr id="15" name="Straight Arrow Connector 14"/>
          <p:cNvCxnSpPr/>
          <p:nvPr/>
        </p:nvCxnSpPr>
        <p:spPr>
          <a:xfrm>
            <a:off x="1959428" y="41910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960914" y="3962400"/>
            <a:ext cx="2373086"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Initialize all subsystems</a:t>
            </a:r>
            <a:endParaRPr lang="en-US" dirty="0">
              <a:solidFill>
                <a:schemeClr val="tx1"/>
              </a:solidFill>
            </a:endParaRPr>
          </a:p>
        </p:txBody>
      </p:sp>
      <p:cxnSp>
        <p:nvCxnSpPr>
          <p:cNvPr id="17" name="Straight Arrow Connector 16"/>
          <p:cNvCxnSpPr/>
          <p:nvPr/>
        </p:nvCxnSpPr>
        <p:spPr>
          <a:xfrm>
            <a:off x="1981200" y="2362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959428" y="48006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60914" y="4572000"/>
            <a:ext cx="3897086"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Determine processor and system errors</a:t>
            </a:r>
            <a:endParaRPr lang="en-US" dirty="0">
              <a:solidFill>
                <a:schemeClr val="tx1"/>
              </a:solidFill>
            </a:endParaRPr>
          </a:p>
        </p:txBody>
      </p:sp>
      <p:cxnSp>
        <p:nvCxnSpPr>
          <p:cNvPr id="21" name="Straight Arrow Connector 20"/>
          <p:cNvCxnSpPr/>
          <p:nvPr/>
        </p:nvCxnSpPr>
        <p:spPr>
          <a:xfrm>
            <a:off x="1959428" y="5410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960914" y="5181600"/>
            <a:ext cx="3211286"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Start idle process and </a:t>
            </a:r>
            <a:r>
              <a:rPr lang="en-US" dirty="0" err="1" smtClean="0">
                <a:solidFill>
                  <a:schemeClr val="tx1"/>
                </a:solidFill>
              </a:rPr>
              <a:t>init</a:t>
            </a:r>
            <a:r>
              <a:rPr lang="en-US" dirty="0" smtClean="0">
                <a:solidFill>
                  <a:schemeClr val="tx1"/>
                </a:solidFill>
              </a:rPr>
              <a:t> thread</a:t>
            </a:r>
            <a:endParaRPr lang="en-US" dirty="0">
              <a:solidFill>
                <a:schemeClr val="tx1"/>
              </a:solidFill>
            </a:endParaRPr>
          </a:p>
        </p:txBody>
      </p:sp>
    </p:spTree>
    <p:extLst>
      <p:ext uri="{BB962C8B-B14F-4D97-AF65-F5344CB8AC3E}">
        <p14:creationId xmlns:p14="http://schemas.microsoft.com/office/powerpoint/2010/main" val="213435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start_kernel</a:t>
            </a:r>
            <a:r>
              <a:rPr lang="en-US" dirty="0" smtClean="0"/>
              <a:t>: a) Version banner</a:t>
            </a:r>
            <a:endParaRPr lang="en-US" dirty="0"/>
          </a:p>
        </p:txBody>
      </p:sp>
      <p:sp>
        <p:nvSpPr>
          <p:cNvPr id="3" name="Content Placeholder 2"/>
          <p:cNvSpPr>
            <a:spLocks noGrp="1"/>
          </p:cNvSpPr>
          <p:nvPr>
            <p:ph idx="1"/>
          </p:nvPr>
        </p:nvSpPr>
        <p:spPr/>
        <p:txBody>
          <a:bodyPr/>
          <a:lstStyle/>
          <a:p>
            <a:r>
              <a:rPr lang="en-US" dirty="0" smtClean="0"/>
              <a:t>First step is to output the version message</a:t>
            </a:r>
          </a:p>
          <a:p>
            <a:r>
              <a:rPr lang="en-US" dirty="0" err="1" smtClean="0"/>
              <a:t>linux_banner</a:t>
            </a:r>
            <a:r>
              <a:rPr lang="en-US" dirty="0" smtClean="0"/>
              <a:t> global variable in </a:t>
            </a:r>
            <a:r>
              <a:rPr lang="en-US" dirty="0" err="1" smtClean="0"/>
              <a:t>init</a:t>
            </a:r>
            <a:r>
              <a:rPr lang="en-US" dirty="0" smtClean="0"/>
              <a:t>/</a:t>
            </a:r>
            <a:r>
              <a:rPr lang="en-US" dirty="0" err="1" smtClean="0"/>
              <a:t>version.c</a:t>
            </a:r>
            <a:endParaRPr lang="en-US" dirty="0"/>
          </a:p>
        </p:txBody>
      </p:sp>
    </p:spTree>
    <p:extLst>
      <p:ext uri="{BB962C8B-B14F-4D97-AF65-F5344CB8AC3E}">
        <p14:creationId xmlns:p14="http://schemas.microsoft.com/office/powerpoint/2010/main" val="24680764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start_kernel</a:t>
            </a:r>
            <a:r>
              <a:rPr lang="en-US" dirty="0" smtClean="0"/>
              <a:t>: b) </a:t>
            </a:r>
            <a:r>
              <a:rPr lang="en-US" dirty="0" err="1" smtClean="0"/>
              <a:t>setup_arch</a:t>
            </a:r>
            <a:endParaRPr lang="en-US" dirty="0"/>
          </a:p>
        </p:txBody>
      </p:sp>
      <p:sp>
        <p:nvSpPr>
          <p:cNvPr id="4" name="Rectangle 3"/>
          <p:cNvSpPr/>
          <p:nvPr/>
        </p:nvSpPr>
        <p:spPr>
          <a:xfrm>
            <a:off x="838200" y="1524000"/>
            <a:ext cx="22860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setup_arch</a:t>
            </a:r>
            <a:endParaRPr lang="en-US" dirty="0">
              <a:solidFill>
                <a:schemeClr val="tx1"/>
              </a:solidFill>
            </a:endParaRPr>
          </a:p>
        </p:txBody>
      </p:sp>
      <p:cxnSp>
        <p:nvCxnSpPr>
          <p:cNvPr id="5" name="Straight Connector 4"/>
          <p:cNvCxnSpPr>
            <a:stCxn id="4" idx="2"/>
          </p:cNvCxnSpPr>
          <p:nvPr/>
        </p:nvCxnSpPr>
        <p:spPr>
          <a:xfrm>
            <a:off x="1981200" y="1981200"/>
            <a:ext cx="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81200" y="2362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70314" y="2960914"/>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71800" y="2732314"/>
            <a:ext cx="2133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parse_early_params</a:t>
            </a:r>
            <a:endParaRPr lang="en-US" dirty="0">
              <a:solidFill>
                <a:schemeClr val="tx1"/>
              </a:solidFill>
            </a:endParaRPr>
          </a:p>
        </p:txBody>
      </p:sp>
      <p:cxnSp>
        <p:nvCxnSpPr>
          <p:cNvPr id="10" name="Straight Arrow Connector 9"/>
          <p:cNvCxnSpPr/>
          <p:nvPr/>
        </p:nvCxnSpPr>
        <p:spPr>
          <a:xfrm>
            <a:off x="1959428" y="35814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60914" y="3352800"/>
            <a:ext cx="1605643"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setup_memory</a:t>
            </a:r>
            <a:endParaRPr lang="en-US" dirty="0">
              <a:solidFill>
                <a:schemeClr val="tx1"/>
              </a:solidFill>
            </a:endParaRPr>
          </a:p>
        </p:txBody>
      </p:sp>
      <p:cxnSp>
        <p:nvCxnSpPr>
          <p:cNvPr id="12" name="Straight Arrow Connector 11"/>
          <p:cNvCxnSpPr/>
          <p:nvPr/>
        </p:nvCxnSpPr>
        <p:spPr>
          <a:xfrm>
            <a:off x="1959428" y="41910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60914" y="3962400"/>
            <a:ext cx="1306286"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paging_init</a:t>
            </a:r>
            <a:endParaRPr lang="en-US" dirty="0">
              <a:solidFill>
                <a:schemeClr val="tx1"/>
              </a:solidFill>
            </a:endParaRPr>
          </a:p>
        </p:txBody>
      </p:sp>
      <p:cxnSp>
        <p:nvCxnSpPr>
          <p:cNvPr id="14" name="Straight Arrow Connector 13"/>
          <p:cNvCxnSpPr/>
          <p:nvPr/>
        </p:nvCxnSpPr>
        <p:spPr>
          <a:xfrm>
            <a:off x="1981200" y="2362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71800" y="2133600"/>
            <a:ext cx="4038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Determine position of kernel in memory</a:t>
            </a:r>
            <a:endParaRPr lang="en-US" dirty="0">
              <a:solidFill>
                <a:schemeClr val="tx1"/>
              </a:solidFill>
            </a:endParaRPr>
          </a:p>
        </p:txBody>
      </p:sp>
    </p:spTree>
    <p:extLst>
      <p:ext uri="{BB962C8B-B14F-4D97-AF65-F5344CB8AC3E}">
        <p14:creationId xmlns:p14="http://schemas.microsoft.com/office/powerpoint/2010/main" val="3852616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start_kernel</a:t>
            </a:r>
            <a:r>
              <a:rPr lang="en-US" dirty="0" smtClean="0"/>
              <a:t>: c) Interpret command-line arguments</a:t>
            </a:r>
            <a:endParaRPr lang="en-US" dirty="0"/>
          </a:p>
        </p:txBody>
      </p:sp>
      <p:sp>
        <p:nvSpPr>
          <p:cNvPr id="3" name="Content Placeholder 2"/>
          <p:cNvSpPr>
            <a:spLocks noGrp="1"/>
          </p:cNvSpPr>
          <p:nvPr>
            <p:ph idx="1"/>
          </p:nvPr>
        </p:nvSpPr>
        <p:spPr/>
        <p:txBody>
          <a:bodyPr/>
          <a:lstStyle/>
          <a:p>
            <a:pPr algn="just"/>
            <a:r>
              <a:rPr lang="en-US" dirty="0" smtClean="0"/>
              <a:t>Interprets command line arguments passed to kernel at boot time</a:t>
            </a:r>
          </a:p>
          <a:p>
            <a:pPr algn="just"/>
            <a:r>
              <a:rPr lang="en-US" dirty="0" smtClean="0"/>
              <a:t>Arguments passed in the form key=value pairs</a:t>
            </a:r>
            <a:endParaRPr lang="en-US" dirty="0"/>
          </a:p>
        </p:txBody>
      </p:sp>
    </p:spTree>
    <p:extLst>
      <p:ext uri="{BB962C8B-B14F-4D97-AF65-F5344CB8AC3E}">
        <p14:creationId xmlns:p14="http://schemas.microsoft.com/office/powerpoint/2010/main" val="3273940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start_kernel</a:t>
            </a:r>
            <a:r>
              <a:rPr lang="en-US" dirty="0" smtClean="0"/>
              <a:t>: d) Initialize various subsystems</a:t>
            </a: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algn="just"/>
            <a:r>
              <a:rPr lang="en-US" dirty="0" smtClean="0"/>
              <a:t>Invoke subroutines to initialize almost all important kernel subsystems</a:t>
            </a:r>
          </a:p>
          <a:p>
            <a:pPr algn="just"/>
            <a:r>
              <a:rPr lang="en-US" i="1" dirty="0" smtClean="0"/>
              <a:t>Code Snippet:</a:t>
            </a:r>
          </a:p>
          <a:p>
            <a:pPr marL="0" indent="0" algn="just">
              <a:buNone/>
            </a:pPr>
            <a:r>
              <a:rPr lang="en-US" i="1" dirty="0" err="1"/>
              <a:t>asmlinkage</a:t>
            </a:r>
            <a:r>
              <a:rPr lang="en-US" i="1" dirty="0"/>
              <a:t> void __</a:t>
            </a:r>
            <a:r>
              <a:rPr lang="en-US" i="1" dirty="0" err="1"/>
              <a:t>init</a:t>
            </a:r>
            <a:r>
              <a:rPr lang="en-US" i="1" dirty="0"/>
              <a:t> </a:t>
            </a:r>
            <a:r>
              <a:rPr lang="en-US" i="1" dirty="0" err="1"/>
              <a:t>start_kernel</a:t>
            </a:r>
            <a:r>
              <a:rPr lang="en-US" i="1" dirty="0"/>
              <a:t>(void</a:t>
            </a:r>
            <a:r>
              <a:rPr lang="en-US" i="1" dirty="0" smtClean="0"/>
              <a:t>)</a:t>
            </a:r>
          </a:p>
          <a:p>
            <a:pPr marL="0" indent="0" algn="just">
              <a:buNone/>
            </a:pPr>
            <a:r>
              <a:rPr lang="en-US" i="1" dirty="0" smtClean="0"/>
              <a:t>{</a:t>
            </a:r>
          </a:p>
          <a:p>
            <a:pPr marL="0" indent="0" algn="just">
              <a:buNone/>
            </a:pPr>
            <a:r>
              <a:rPr lang="en-US" i="1" dirty="0" smtClean="0"/>
              <a:t>…</a:t>
            </a:r>
          </a:p>
          <a:p>
            <a:pPr marL="0" indent="0" algn="just">
              <a:buNone/>
            </a:pPr>
            <a:r>
              <a:rPr lang="en-US" i="1" dirty="0"/>
              <a:t> </a:t>
            </a:r>
            <a:r>
              <a:rPr lang="en-US" i="1" dirty="0" err="1"/>
              <a:t>trap_init</a:t>
            </a:r>
            <a:r>
              <a:rPr lang="en-US" i="1" dirty="0"/>
              <a:t>();</a:t>
            </a:r>
          </a:p>
          <a:p>
            <a:pPr marL="0" indent="0" algn="just">
              <a:buNone/>
            </a:pPr>
            <a:r>
              <a:rPr lang="en-US" i="1" dirty="0" smtClean="0"/>
              <a:t> </a:t>
            </a:r>
            <a:r>
              <a:rPr lang="en-US" i="1" dirty="0" err="1" smtClean="0"/>
              <a:t>mm_init</a:t>
            </a:r>
            <a:r>
              <a:rPr lang="en-US" i="1" dirty="0" smtClean="0"/>
              <a:t>();</a:t>
            </a:r>
          </a:p>
          <a:p>
            <a:pPr marL="0" indent="0" algn="just">
              <a:buNone/>
            </a:pPr>
            <a:r>
              <a:rPr lang="en-US" i="1" dirty="0"/>
              <a:t> </a:t>
            </a:r>
            <a:r>
              <a:rPr lang="en-US" i="1" dirty="0" err="1"/>
              <a:t>sched_init</a:t>
            </a:r>
            <a:r>
              <a:rPr lang="en-US" i="1" dirty="0"/>
              <a:t>();</a:t>
            </a:r>
            <a:endParaRPr lang="en-US" i="1" dirty="0" smtClean="0"/>
          </a:p>
          <a:p>
            <a:pPr marL="0" indent="0" algn="just">
              <a:buNone/>
            </a:pPr>
            <a:r>
              <a:rPr lang="en-US" i="1" dirty="0"/>
              <a:t> </a:t>
            </a:r>
            <a:r>
              <a:rPr lang="en-US" i="1" dirty="0" err="1"/>
              <a:t>rcu_init</a:t>
            </a:r>
            <a:r>
              <a:rPr lang="en-US" i="1" dirty="0" smtClean="0"/>
              <a:t>();</a:t>
            </a:r>
          </a:p>
          <a:p>
            <a:pPr marL="0" indent="0" algn="just">
              <a:buNone/>
            </a:pPr>
            <a:r>
              <a:rPr lang="en-US" i="1" dirty="0"/>
              <a:t> </a:t>
            </a:r>
            <a:r>
              <a:rPr lang="en-US" i="1" dirty="0" err="1"/>
              <a:t>init_IRQ</a:t>
            </a:r>
            <a:r>
              <a:rPr lang="en-US" i="1" dirty="0"/>
              <a:t>();</a:t>
            </a:r>
          </a:p>
          <a:p>
            <a:pPr marL="0" indent="0" algn="just">
              <a:buNone/>
            </a:pPr>
            <a:r>
              <a:rPr lang="en-US" i="1" dirty="0" smtClean="0"/>
              <a:t> </a:t>
            </a:r>
            <a:r>
              <a:rPr lang="en-US" i="1" dirty="0" err="1" smtClean="0"/>
              <a:t>init_timers</a:t>
            </a:r>
            <a:r>
              <a:rPr lang="en-US" i="1" dirty="0"/>
              <a:t>();</a:t>
            </a:r>
          </a:p>
          <a:p>
            <a:pPr marL="0" indent="0" algn="just">
              <a:buNone/>
            </a:pPr>
            <a:r>
              <a:rPr lang="en-US" i="1" dirty="0"/>
              <a:t> </a:t>
            </a:r>
            <a:r>
              <a:rPr lang="en-US" i="1" dirty="0" err="1" smtClean="0"/>
              <a:t>hrtimers_init</a:t>
            </a:r>
            <a:r>
              <a:rPr lang="en-US" i="1" dirty="0"/>
              <a:t>();</a:t>
            </a:r>
          </a:p>
          <a:p>
            <a:pPr marL="0" indent="0" algn="just">
              <a:buNone/>
            </a:pPr>
            <a:r>
              <a:rPr lang="en-US" i="1" dirty="0"/>
              <a:t> </a:t>
            </a:r>
            <a:r>
              <a:rPr lang="en-US" i="1" dirty="0" err="1" smtClean="0"/>
              <a:t>softirq_init</a:t>
            </a:r>
            <a:r>
              <a:rPr lang="en-US" i="1" dirty="0"/>
              <a:t>();</a:t>
            </a:r>
          </a:p>
          <a:p>
            <a:pPr marL="0" indent="0" algn="just">
              <a:buNone/>
            </a:pPr>
            <a:r>
              <a:rPr lang="en-US" i="1" dirty="0"/>
              <a:t> </a:t>
            </a:r>
            <a:r>
              <a:rPr lang="en-US" i="1" dirty="0" err="1" smtClean="0"/>
              <a:t>timekeeping_init</a:t>
            </a:r>
            <a:r>
              <a:rPr lang="en-US" i="1" dirty="0"/>
              <a:t>();</a:t>
            </a:r>
          </a:p>
          <a:p>
            <a:pPr marL="0" indent="0" algn="just">
              <a:buNone/>
            </a:pPr>
            <a:r>
              <a:rPr lang="en-US" i="1" dirty="0"/>
              <a:t> </a:t>
            </a:r>
            <a:r>
              <a:rPr lang="en-US" i="1" dirty="0" err="1" smtClean="0"/>
              <a:t>time_init</a:t>
            </a:r>
            <a:r>
              <a:rPr lang="en-US" i="1" dirty="0"/>
              <a:t>();</a:t>
            </a:r>
          </a:p>
          <a:p>
            <a:pPr marL="0" indent="0" algn="just">
              <a:buNone/>
            </a:pPr>
            <a:r>
              <a:rPr lang="en-US" i="1" dirty="0"/>
              <a:t> </a:t>
            </a:r>
            <a:r>
              <a:rPr lang="en-US" i="1" dirty="0" smtClean="0"/>
              <a:t>}</a:t>
            </a:r>
            <a:endParaRPr lang="en-US" i="1" dirty="0"/>
          </a:p>
        </p:txBody>
      </p:sp>
    </p:spTree>
    <p:extLst>
      <p:ext uri="{BB962C8B-B14F-4D97-AF65-F5344CB8AC3E}">
        <p14:creationId xmlns:p14="http://schemas.microsoft.com/office/powerpoint/2010/main" val="6444099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Initialization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i="1" dirty="0" smtClean="0"/>
              <a:t>void __</a:t>
            </a:r>
            <a:r>
              <a:rPr lang="en-US" i="1" dirty="0" err="1" smtClean="0"/>
              <a:t>init</a:t>
            </a:r>
            <a:r>
              <a:rPr lang="en-US" i="1" dirty="0" smtClean="0"/>
              <a:t> </a:t>
            </a:r>
            <a:r>
              <a:rPr lang="en-US" i="1" dirty="0" err="1" smtClean="0"/>
              <a:t>trap_init</a:t>
            </a:r>
            <a:r>
              <a:rPr lang="en-US" i="1" dirty="0" smtClean="0"/>
              <a:t>(void)</a:t>
            </a:r>
          </a:p>
          <a:p>
            <a:pPr marL="0" indent="0">
              <a:buNone/>
            </a:pPr>
            <a:r>
              <a:rPr lang="en-US" i="1" dirty="0" smtClean="0"/>
              <a:t>{</a:t>
            </a:r>
          </a:p>
          <a:p>
            <a:pPr marL="0" indent="0">
              <a:buNone/>
            </a:pPr>
            <a:r>
              <a:rPr lang="en-US" i="1" dirty="0"/>
              <a:t> </a:t>
            </a:r>
            <a:r>
              <a:rPr lang="en-US" i="1" dirty="0" err="1" smtClean="0"/>
              <a:t>set_trap_gate</a:t>
            </a:r>
            <a:r>
              <a:rPr lang="en-US" i="1" dirty="0" smtClean="0"/>
              <a:t>(0,&amp;divide_error);</a:t>
            </a:r>
          </a:p>
          <a:p>
            <a:pPr marL="0" indent="0">
              <a:buNone/>
            </a:pPr>
            <a:r>
              <a:rPr lang="en-US" i="1" dirty="0"/>
              <a:t> </a:t>
            </a:r>
            <a:r>
              <a:rPr lang="en-US" i="1" dirty="0" err="1" smtClean="0"/>
              <a:t>set_intr_gate</a:t>
            </a:r>
            <a:r>
              <a:rPr lang="en-US" i="1" dirty="0" smtClean="0"/>
              <a:t>(1,&amp;debug);</a:t>
            </a:r>
          </a:p>
          <a:p>
            <a:pPr marL="0" indent="0">
              <a:buNone/>
            </a:pPr>
            <a:r>
              <a:rPr lang="en-US" i="1" dirty="0"/>
              <a:t> </a:t>
            </a:r>
            <a:r>
              <a:rPr lang="en-US" i="1" dirty="0" err="1" smtClean="0"/>
              <a:t>set_intr_gate</a:t>
            </a:r>
            <a:r>
              <a:rPr lang="en-US" i="1" dirty="0" smtClean="0"/>
              <a:t>(2,&amp;nmi);</a:t>
            </a:r>
          </a:p>
          <a:p>
            <a:pPr marL="0" indent="0">
              <a:buNone/>
            </a:pPr>
            <a:r>
              <a:rPr lang="en-US" i="1" dirty="0"/>
              <a:t> </a:t>
            </a:r>
            <a:r>
              <a:rPr lang="en-US" i="1" dirty="0" err="1" smtClean="0"/>
              <a:t>set_system_gate</a:t>
            </a:r>
            <a:r>
              <a:rPr lang="en-US" i="1" dirty="0" smtClean="0"/>
              <a:t>(4,&amp;overflow);</a:t>
            </a:r>
          </a:p>
          <a:p>
            <a:pPr marL="0" indent="0">
              <a:buNone/>
            </a:pPr>
            <a:r>
              <a:rPr lang="en-US" i="1" dirty="0" smtClean="0"/>
              <a:t>…</a:t>
            </a:r>
          </a:p>
          <a:p>
            <a:pPr marL="0" indent="0">
              <a:buNone/>
            </a:pPr>
            <a:r>
              <a:rPr lang="en-US" i="1" dirty="0"/>
              <a:t> </a:t>
            </a:r>
            <a:r>
              <a:rPr lang="en-US" i="1" dirty="0" err="1" smtClean="0"/>
              <a:t>set_intr_gate</a:t>
            </a:r>
            <a:r>
              <a:rPr lang="en-US" i="1" dirty="0" smtClean="0"/>
              <a:t>(14,&amp;page_fault);</a:t>
            </a:r>
          </a:p>
          <a:p>
            <a:pPr marL="0" indent="0">
              <a:buNone/>
            </a:pPr>
            <a:r>
              <a:rPr lang="en-US" i="1" dirty="0" smtClean="0"/>
              <a:t>…</a:t>
            </a:r>
          </a:p>
          <a:p>
            <a:pPr marL="0" indent="0">
              <a:buNone/>
            </a:pPr>
            <a:r>
              <a:rPr lang="en-US" i="1" dirty="0"/>
              <a:t> </a:t>
            </a:r>
            <a:r>
              <a:rPr lang="en-US" i="1" dirty="0" err="1" smtClean="0"/>
              <a:t>set_system_gate</a:t>
            </a:r>
            <a:r>
              <a:rPr lang="en-US" i="1" dirty="0" smtClean="0"/>
              <a:t>(SYSCALL_VECTOR,&amp;</a:t>
            </a:r>
            <a:r>
              <a:rPr lang="en-US" i="1" dirty="0" err="1" smtClean="0"/>
              <a:t>system_call</a:t>
            </a:r>
            <a:r>
              <a:rPr lang="en-US" i="1" dirty="0" smtClean="0"/>
              <a:t>);</a:t>
            </a:r>
          </a:p>
          <a:p>
            <a:pPr marL="0" indent="0">
              <a:buNone/>
            </a:pPr>
            <a:r>
              <a:rPr lang="en-US" i="1" dirty="0" smtClean="0"/>
              <a:t>…</a:t>
            </a:r>
          </a:p>
          <a:p>
            <a:pPr marL="0" indent="0">
              <a:buNone/>
            </a:pPr>
            <a:r>
              <a:rPr lang="en-US" i="1" dirty="0"/>
              <a:t>}</a:t>
            </a:r>
          </a:p>
        </p:txBody>
      </p:sp>
    </p:spTree>
    <p:extLst>
      <p:ext uri="{BB962C8B-B14F-4D97-AF65-F5344CB8AC3E}">
        <p14:creationId xmlns:p14="http://schemas.microsoft.com/office/powerpoint/2010/main" val="2960504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BIOS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Basic I/O System</a:t>
            </a:r>
          </a:p>
          <a:p>
            <a:pPr algn="just"/>
            <a:r>
              <a:rPr lang="en-US" dirty="0" smtClean="0"/>
              <a:t>First program that runs when you </a:t>
            </a:r>
            <a:r>
              <a:rPr lang="en-US" dirty="0" smtClean="0"/>
              <a:t>turn-on/reset </a:t>
            </a:r>
            <a:r>
              <a:rPr lang="en-US" dirty="0" smtClean="0"/>
              <a:t>the </a:t>
            </a:r>
            <a:r>
              <a:rPr lang="en-US" dirty="0" smtClean="0"/>
              <a:t>computer</a:t>
            </a:r>
            <a:endParaRPr lang="en-US" dirty="0" smtClean="0"/>
          </a:p>
          <a:p>
            <a:pPr algn="just"/>
            <a:r>
              <a:rPr lang="en-US" dirty="0" smtClean="0"/>
              <a:t>Initial interface between the hardware and the operating </a:t>
            </a:r>
            <a:r>
              <a:rPr lang="en-US" dirty="0" smtClean="0"/>
              <a:t>system</a:t>
            </a:r>
            <a:endParaRPr lang="en-US" dirty="0" smtClean="0"/>
          </a:p>
          <a:p>
            <a:pPr algn="just"/>
            <a:r>
              <a:rPr lang="en-US" dirty="0" smtClean="0"/>
              <a:t>Responsible for allowing you to control your computer’s hardware settings for booting up</a:t>
            </a:r>
          </a:p>
          <a:p>
            <a:pPr algn="just"/>
            <a:r>
              <a:rPr lang="en-SG" dirty="0"/>
              <a:t>In a multi-processor or multi-core system one CPU is dynamically chosen to be the bootstrap processor (BSP) that runs all of the BIOS and kernel initialization </a:t>
            </a:r>
            <a:r>
              <a:rPr lang="en-SG" dirty="0" smtClean="0"/>
              <a:t>code, others </a:t>
            </a:r>
            <a:r>
              <a:rPr lang="en-SG" dirty="0"/>
              <a:t>are called application processors(AP</a:t>
            </a:r>
            <a:r>
              <a:rPr lang="en-SG" dirty="0" smtClean="0"/>
              <a:t>)</a:t>
            </a:r>
          </a:p>
          <a:p>
            <a:pPr lvl="1" algn="just"/>
            <a:r>
              <a:rPr lang="en-SG" dirty="0" smtClean="0"/>
              <a:t>So when these processors come into play?? Wait, we will get there!!</a:t>
            </a:r>
            <a:endParaRPr lang="en-US" dirty="0"/>
          </a:p>
          <a:p>
            <a:pPr algn="just"/>
            <a:endParaRPr lang="en-US" dirty="0"/>
          </a:p>
        </p:txBody>
      </p:sp>
    </p:spTree>
    <p:extLst>
      <p:ext uri="{BB962C8B-B14F-4D97-AF65-F5344CB8AC3E}">
        <p14:creationId xmlns:p14="http://schemas.microsoft.com/office/powerpoint/2010/main" val="14260766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start_kernel</a:t>
            </a:r>
            <a:r>
              <a:rPr lang="en-US" dirty="0" smtClean="0"/>
              <a:t>: e) Search for known system errors</a:t>
            </a:r>
            <a:endParaRPr lang="en-US" dirty="0"/>
          </a:p>
        </p:txBody>
      </p:sp>
      <p:sp>
        <p:nvSpPr>
          <p:cNvPr id="3" name="Content Placeholder 2"/>
          <p:cNvSpPr>
            <a:spLocks noGrp="1"/>
          </p:cNvSpPr>
          <p:nvPr>
            <p:ph idx="1"/>
          </p:nvPr>
        </p:nvSpPr>
        <p:spPr/>
        <p:txBody>
          <a:bodyPr/>
          <a:lstStyle/>
          <a:p>
            <a:pPr algn="just"/>
            <a:r>
              <a:rPr lang="en-US" dirty="0" smtClean="0"/>
              <a:t>Checks for bugs in architecture (</a:t>
            </a:r>
            <a:r>
              <a:rPr lang="en-US" dirty="0" err="1" smtClean="0"/>
              <a:t>check_bugs</a:t>
            </a:r>
            <a:r>
              <a:rPr lang="en-US" dirty="0" smtClean="0"/>
              <a:t>)</a:t>
            </a:r>
          </a:p>
          <a:p>
            <a:pPr algn="just"/>
            <a:r>
              <a:rPr lang="en-US" dirty="0" smtClean="0"/>
              <a:t>Replaces certain assembler instructions – depending on processor type – with faster, modern alternatives.</a:t>
            </a:r>
            <a:endParaRPr lang="en-US" dirty="0"/>
          </a:p>
        </p:txBody>
      </p:sp>
    </p:spTree>
    <p:extLst>
      <p:ext uri="{BB962C8B-B14F-4D97-AF65-F5344CB8AC3E}">
        <p14:creationId xmlns:p14="http://schemas.microsoft.com/office/powerpoint/2010/main" val="40497865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start_kernel</a:t>
            </a:r>
            <a:r>
              <a:rPr lang="en-US" dirty="0" smtClean="0"/>
              <a:t>: f) </a:t>
            </a:r>
            <a:r>
              <a:rPr lang="en-US" dirty="0" err="1" smtClean="0"/>
              <a:t>init</a:t>
            </a:r>
            <a:endParaRPr lang="en-US" dirty="0"/>
          </a:p>
        </p:txBody>
      </p:sp>
      <p:sp>
        <p:nvSpPr>
          <p:cNvPr id="3" name="Content Placeholder 2"/>
          <p:cNvSpPr>
            <a:spLocks noGrp="1"/>
          </p:cNvSpPr>
          <p:nvPr>
            <p:ph idx="1"/>
          </p:nvPr>
        </p:nvSpPr>
        <p:spPr/>
        <p:txBody>
          <a:bodyPr/>
          <a:lstStyle/>
          <a:p>
            <a:pPr algn="just"/>
            <a:r>
              <a:rPr lang="en-US" dirty="0" smtClean="0"/>
              <a:t>Last two actions of start kernel:</a:t>
            </a:r>
          </a:p>
          <a:p>
            <a:pPr lvl="1" algn="just"/>
            <a:r>
              <a:rPr lang="en-US" dirty="0" err="1" smtClean="0"/>
              <a:t>rest_init</a:t>
            </a:r>
            <a:r>
              <a:rPr lang="en-US" dirty="0" smtClean="0"/>
              <a:t> : New thread that performs some more initializations and starts the first user-space program /</a:t>
            </a:r>
            <a:r>
              <a:rPr lang="en-US" dirty="0" err="1" smtClean="0"/>
              <a:t>sbin</a:t>
            </a:r>
            <a:r>
              <a:rPr lang="en-US" dirty="0" smtClean="0"/>
              <a:t>/</a:t>
            </a:r>
            <a:r>
              <a:rPr lang="en-US" dirty="0" err="1" smtClean="0"/>
              <a:t>init</a:t>
            </a:r>
            <a:endParaRPr lang="en-US" dirty="0" smtClean="0"/>
          </a:p>
          <a:p>
            <a:pPr lvl="1" algn="just"/>
            <a:r>
              <a:rPr lang="en-US" dirty="0" smtClean="0"/>
              <a:t>The original kernel thread becomes the idle thread that is called when system has nothing else to do</a:t>
            </a:r>
            <a:endParaRPr lang="en-US" dirty="0"/>
          </a:p>
        </p:txBody>
      </p:sp>
    </p:spTree>
    <p:extLst>
      <p:ext uri="{BB962C8B-B14F-4D97-AF65-F5344CB8AC3E}">
        <p14:creationId xmlns:p14="http://schemas.microsoft.com/office/powerpoint/2010/main" val="7144712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flow diagram for </a:t>
            </a:r>
            <a:r>
              <a:rPr lang="en-US" dirty="0" err="1" smtClean="0"/>
              <a:t>init</a:t>
            </a:r>
            <a:endParaRPr lang="en-US" dirty="0"/>
          </a:p>
        </p:txBody>
      </p:sp>
      <p:sp>
        <p:nvSpPr>
          <p:cNvPr id="18" name="Rectangle 17"/>
          <p:cNvSpPr/>
          <p:nvPr/>
        </p:nvSpPr>
        <p:spPr>
          <a:xfrm>
            <a:off x="838200" y="1524000"/>
            <a:ext cx="22860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init</a:t>
            </a:r>
            <a:endParaRPr lang="en-US" dirty="0">
              <a:solidFill>
                <a:schemeClr val="tx1"/>
              </a:solidFill>
            </a:endParaRPr>
          </a:p>
        </p:txBody>
      </p:sp>
      <p:cxnSp>
        <p:nvCxnSpPr>
          <p:cNvPr id="19" name="Straight Connector 18"/>
          <p:cNvCxnSpPr>
            <a:stCxn id="18" idx="2"/>
          </p:cNvCxnSpPr>
          <p:nvPr/>
        </p:nvCxnSpPr>
        <p:spPr>
          <a:xfrm>
            <a:off x="1981200" y="1981200"/>
            <a:ext cx="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981200" y="2362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82686" y="2133600"/>
            <a:ext cx="2351314"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Register as child reaper</a:t>
            </a:r>
            <a:endParaRPr lang="en-US" dirty="0">
              <a:solidFill>
                <a:schemeClr val="tx1"/>
              </a:solidFill>
            </a:endParaRPr>
          </a:p>
        </p:txBody>
      </p:sp>
      <p:cxnSp>
        <p:nvCxnSpPr>
          <p:cNvPr id="22" name="Straight Arrow Connector 21"/>
          <p:cNvCxnSpPr/>
          <p:nvPr/>
        </p:nvCxnSpPr>
        <p:spPr>
          <a:xfrm>
            <a:off x="1970314" y="2960914"/>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71800" y="2732314"/>
            <a:ext cx="1828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SMP initialization</a:t>
            </a:r>
            <a:endParaRPr lang="en-US" dirty="0">
              <a:solidFill>
                <a:schemeClr val="tx1"/>
              </a:solidFill>
            </a:endParaRPr>
          </a:p>
        </p:txBody>
      </p:sp>
      <p:cxnSp>
        <p:nvCxnSpPr>
          <p:cNvPr id="24" name="Straight Arrow Connector 23"/>
          <p:cNvCxnSpPr/>
          <p:nvPr/>
        </p:nvCxnSpPr>
        <p:spPr>
          <a:xfrm>
            <a:off x="1959428" y="35814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960914" y="3352800"/>
            <a:ext cx="1763486"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do_basic_setup</a:t>
            </a:r>
            <a:endParaRPr lang="en-US" dirty="0">
              <a:solidFill>
                <a:schemeClr val="tx1"/>
              </a:solidFill>
            </a:endParaRPr>
          </a:p>
        </p:txBody>
      </p:sp>
      <p:cxnSp>
        <p:nvCxnSpPr>
          <p:cNvPr id="26" name="Straight Arrow Connector 25"/>
          <p:cNvCxnSpPr/>
          <p:nvPr/>
        </p:nvCxnSpPr>
        <p:spPr>
          <a:xfrm>
            <a:off x="1959428" y="41910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960914" y="3962400"/>
            <a:ext cx="2220686"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prepare_namespace</a:t>
            </a:r>
            <a:endParaRPr lang="en-US" dirty="0">
              <a:solidFill>
                <a:schemeClr val="tx1"/>
              </a:solidFill>
            </a:endParaRPr>
          </a:p>
        </p:txBody>
      </p:sp>
      <p:cxnSp>
        <p:nvCxnSpPr>
          <p:cNvPr id="28" name="Straight Arrow Connector 27"/>
          <p:cNvCxnSpPr/>
          <p:nvPr/>
        </p:nvCxnSpPr>
        <p:spPr>
          <a:xfrm>
            <a:off x="1981200" y="2362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959428" y="48006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960914" y="4572000"/>
            <a:ext cx="1110344"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init_post</a:t>
            </a:r>
            <a:endParaRPr lang="en-US" dirty="0">
              <a:solidFill>
                <a:schemeClr val="tx1"/>
              </a:solidFill>
            </a:endParaRPr>
          </a:p>
        </p:txBody>
      </p:sp>
      <p:cxnSp>
        <p:nvCxnSpPr>
          <p:cNvPr id="31" name="Straight Arrow Connector 30"/>
          <p:cNvCxnSpPr/>
          <p:nvPr/>
        </p:nvCxnSpPr>
        <p:spPr>
          <a:xfrm>
            <a:off x="3516086" y="5399314"/>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517571" y="5170714"/>
            <a:ext cx="1502229"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free_initmem</a:t>
            </a:r>
            <a:endParaRPr lang="en-US" dirty="0">
              <a:solidFill>
                <a:schemeClr val="tx1"/>
              </a:solidFill>
            </a:endParaRPr>
          </a:p>
        </p:txBody>
      </p:sp>
      <p:cxnSp>
        <p:nvCxnSpPr>
          <p:cNvPr id="34" name="Straight Connector 33"/>
          <p:cNvCxnSpPr>
            <a:stCxn id="30" idx="2"/>
          </p:cNvCxnSpPr>
          <p:nvPr/>
        </p:nvCxnSpPr>
        <p:spPr>
          <a:xfrm>
            <a:off x="3516086" y="5029200"/>
            <a:ext cx="0" cy="979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516086" y="6008914"/>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517570" y="5780314"/>
            <a:ext cx="394063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Execute </a:t>
            </a:r>
            <a:r>
              <a:rPr lang="en-US" dirty="0" err="1" smtClean="0">
                <a:solidFill>
                  <a:schemeClr val="tx1"/>
                </a:solidFill>
              </a:rPr>
              <a:t>userspace</a:t>
            </a:r>
            <a:r>
              <a:rPr lang="en-US" dirty="0" smtClean="0">
                <a:solidFill>
                  <a:schemeClr val="tx1"/>
                </a:solidFill>
              </a:rPr>
              <a:t> initialization program</a:t>
            </a:r>
            <a:endParaRPr lang="en-US" dirty="0">
              <a:solidFill>
                <a:schemeClr val="tx1"/>
              </a:solidFill>
            </a:endParaRPr>
          </a:p>
        </p:txBody>
      </p:sp>
    </p:spTree>
    <p:extLst>
      <p:ext uri="{BB962C8B-B14F-4D97-AF65-F5344CB8AC3E}">
        <p14:creationId xmlns:p14="http://schemas.microsoft.com/office/powerpoint/2010/main" val="34044236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Boot Sequence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396" y="2133600"/>
            <a:ext cx="8027022" cy="2882106"/>
          </a:xfrm>
        </p:spPr>
      </p:pic>
    </p:spTree>
    <p:extLst>
      <p:ext uri="{BB962C8B-B14F-4D97-AF65-F5344CB8AC3E}">
        <p14:creationId xmlns:p14="http://schemas.microsoft.com/office/powerpoint/2010/main" val="40412435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1143000"/>
          </a:xfrm>
        </p:spPr>
        <p:txBody>
          <a:bodyPr/>
          <a:lstStyle/>
          <a:p>
            <a:r>
              <a:rPr lang="en-US" smtClean="0"/>
              <a:t>Questions?</a:t>
            </a:r>
            <a:endParaRPr lang="en-US" dirty="0"/>
          </a:p>
        </p:txBody>
      </p:sp>
    </p:spTree>
    <p:extLst>
      <p:ext uri="{BB962C8B-B14F-4D97-AF65-F5344CB8AC3E}">
        <p14:creationId xmlns:p14="http://schemas.microsoft.com/office/powerpoint/2010/main" val="11837094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4" name="Content Placeholder 3"/>
          <p:cNvSpPr>
            <a:spLocks noGrp="1"/>
          </p:cNvSpPr>
          <p:nvPr>
            <p:ph idx="1"/>
          </p:nvPr>
        </p:nvSpPr>
        <p:spPr/>
        <p:txBody>
          <a:bodyPr>
            <a:normAutofit fontScale="77500" lnSpcReduction="20000"/>
          </a:bodyPr>
          <a:lstStyle/>
          <a:p>
            <a:r>
              <a:rPr lang="en-US" dirty="0">
                <a:hlinkClick r:id="rId2"/>
              </a:rPr>
              <a:t>http://</a:t>
            </a:r>
            <a:r>
              <a:rPr lang="en-US" dirty="0" smtClean="0">
                <a:hlinkClick r:id="rId2"/>
              </a:rPr>
              <a:t>duartes.org/gustavo/blog/post/how-computers-boot-up</a:t>
            </a:r>
            <a:endParaRPr lang="en-US" dirty="0" smtClean="0"/>
          </a:p>
          <a:p>
            <a:r>
              <a:rPr lang="en-US" dirty="0" smtClean="0"/>
              <a:t>Booting Linux: The History and the Future, Werner </a:t>
            </a:r>
            <a:r>
              <a:rPr lang="en-US" dirty="0" err="1" smtClean="0"/>
              <a:t>Almesberger</a:t>
            </a:r>
            <a:endParaRPr lang="en-US" dirty="0"/>
          </a:p>
          <a:p>
            <a:r>
              <a:rPr lang="en-US" dirty="0" smtClean="0"/>
              <a:t>Understanding The Linux Kernel, 3</a:t>
            </a:r>
            <a:r>
              <a:rPr lang="en-US" baseline="30000" dirty="0" smtClean="0"/>
              <a:t>rd</a:t>
            </a:r>
            <a:r>
              <a:rPr lang="en-US" dirty="0" smtClean="0"/>
              <a:t> Edition</a:t>
            </a:r>
          </a:p>
          <a:p>
            <a:r>
              <a:rPr lang="en-US" dirty="0">
                <a:hlinkClick r:id="rId3"/>
              </a:rPr>
              <a:t>http://www.ibm.com/developerworks/linux/library/l-linuxboot</a:t>
            </a:r>
            <a:r>
              <a:rPr lang="en-US" dirty="0" smtClean="0">
                <a:hlinkClick r:id="rId3"/>
              </a:rPr>
              <a:t>/</a:t>
            </a:r>
            <a:endParaRPr lang="en-US" dirty="0" smtClean="0"/>
          </a:p>
          <a:p>
            <a:r>
              <a:rPr lang="en-US" dirty="0"/>
              <a:t>Kernel Walkthrough: The Boot Process by Bart </a:t>
            </a:r>
            <a:r>
              <a:rPr lang="en-US" dirty="0" err="1" smtClean="0"/>
              <a:t>Trojanowski</a:t>
            </a:r>
            <a:endParaRPr lang="en-US" dirty="0" smtClean="0"/>
          </a:p>
          <a:p>
            <a:r>
              <a:rPr lang="en-US" dirty="0"/>
              <a:t>The Linux Boot </a:t>
            </a:r>
            <a:r>
              <a:rPr lang="en-US" dirty="0" smtClean="0"/>
              <a:t>Process  by </a:t>
            </a:r>
            <a:r>
              <a:rPr lang="en-US" dirty="0"/>
              <a:t>Daniel </a:t>
            </a:r>
            <a:r>
              <a:rPr lang="en-US" dirty="0" err="1" smtClean="0"/>
              <a:t>Eriksen</a:t>
            </a:r>
            <a:endParaRPr lang="en-US" dirty="0"/>
          </a:p>
          <a:p>
            <a:r>
              <a:rPr lang="en-US" b="1" dirty="0">
                <a:hlinkClick r:id="rId4"/>
              </a:rPr>
              <a:t>Intel® 64 and IA-32 Architectures Software Developer's </a:t>
            </a:r>
            <a:r>
              <a:rPr lang="en-US" b="1" dirty="0" smtClean="0">
                <a:hlinkClick r:id="rId4"/>
              </a:rPr>
              <a:t>Manual Combined </a:t>
            </a:r>
            <a:r>
              <a:rPr lang="en-US" b="1" dirty="0">
                <a:hlinkClick r:id="rId4"/>
              </a:rPr>
              <a:t>Volumes 3A, 3B, and 3C: System Programming Guide, Parts 1 and 2</a:t>
            </a:r>
            <a:endParaRPr lang="en-US" dirty="0"/>
          </a:p>
          <a:p>
            <a:endParaRPr lang="en-US" dirty="0"/>
          </a:p>
        </p:txBody>
      </p:sp>
    </p:spTree>
    <p:extLst>
      <p:ext uri="{BB962C8B-B14F-4D97-AF65-F5344CB8AC3E}">
        <p14:creationId xmlns:p14="http://schemas.microsoft.com/office/powerpoint/2010/main" val="3309755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BIOS Components</a:t>
            </a:r>
            <a:endParaRPr lang="en-US" dirty="0"/>
          </a:p>
        </p:txBody>
      </p:sp>
      <p:sp>
        <p:nvSpPr>
          <p:cNvPr id="3" name="Content Placeholder 2"/>
          <p:cNvSpPr>
            <a:spLocks noGrp="1"/>
          </p:cNvSpPr>
          <p:nvPr>
            <p:ph idx="1"/>
          </p:nvPr>
        </p:nvSpPr>
        <p:spPr/>
        <p:txBody>
          <a:bodyPr/>
          <a:lstStyle/>
          <a:p>
            <a:r>
              <a:rPr lang="en-US" dirty="0" smtClean="0"/>
              <a:t>BIOS ROM</a:t>
            </a:r>
          </a:p>
          <a:p>
            <a:pPr lvl="1"/>
            <a:r>
              <a:rPr lang="en-US" dirty="0" smtClean="0"/>
              <a:t>Stored on EEPROM (programmable)</a:t>
            </a:r>
          </a:p>
          <a:p>
            <a:pPr lvl="1"/>
            <a:r>
              <a:rPr lang="en-US" dirty="0" smtClean="0"/>
              <a:t>Called flash BIOS</a:t>
            </a:r>
          </a:p>
          <a:p>
            <a:r>
              <a:rPr lang="en-US" dirty="0" smtClean="0"/>
              <a:t>BIOS CMOS Memory</a:t>
            </a:r>
          </a:p>
          <a:p>
            <a:pPr lvl="1"/>
            <a:r>
              <a:rPr lang="en-US" dirty="0" smtClean="0"/>
              <a:t>Non-volatile storage for boot-up settings</a:t>
            </a:r>
          </a:p>
          <a:p>
            <a:pPr lvl="1"/>
            <a:r>
              <a:rPr lang="en-US" dirty="0" smtClean="0"/>
              <a:t>Need very little power to operate</a:t>
            </a:r>
          </a:p>
          <a:p>
            <a:pPr lvl="1"/>
            <a:r>
              <a:rPr lang="en-US" dirty="0" smtClean="0"/>
              <a:t>Powered by lithium battery</a:t>
            </a:r>
            <a:endParaRPr lang="en-US" dirty="0"/>
          </a:p>
        </p:txBody>
      </p:sp>
    </p:spTree>
    <p:extLst>
      <p:ext uri="{BB962C8B-B14F-4D97-AF65-F5344CB8AC3E}">
        <p14:creationId xmlns:p14="http://schemas.microsoft.com/office/powerpoint/2010/main" val="1895503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Memory Layout for the first 4GB in x86</a:t>
            </a:r>
            <a:endParaRPr lang="en-US" dirty="0"/>
          </a:p>
        </p:txBody>
      </p:sp>
      <p:pic>
        <p:nvPicPr>
          <p:cNvPr id="6" name="Content Placeholder 5" descr="bootMemoryRegions.png"/>
          <p:cNvPicPr>
            <a:picLocks noGrp="1" noChangeAspect="1"/>
          </p:cNvPicPr>
          <p:nvPr>
            <p:ph idx="1"/>
          </p:nvPr>
        </p:nvPicPr>
        <p:blipFill>
          <a:blip r:embed="rId3"/>
          <a:stretch>
            <a:fillRect/>
          </a:stretch>
        </p:blipFill>
        <p:spPr>
          <a:xfrm>
            <a:off x="2514600" y="533400"/>
            <a:ext cx="4267200" cy="6324600"/>
          </a:xfrm>
        </p:spPr>
      </p:pic>
    </p:spTree>
    <p:extLst>
      <p:ext uri="{BB962C8B-B14F-4D97-AF65-F5344CB8AC3E}">
        <p14:creationId xmlns:p14="http://schemas.microsoft.com/office/powerpoint/2010/main" val="3998878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BIOS Tasks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Check CMOS setup for custom settings</a:t>
            </a:r>
          </a:p>
          <a:p>
            <a:pPr algn="just"/>
            <a:r>
              <a:rPr lang="en-US" dirty="0" smtClean="0"/>
              <a:t>Load the interrupt handlers and device drivers</a:t>
            </a:r>
          </a:p>
          <a:p>
            <a:pPr algn="just"/>
            <a:r>
              <a:rPr lang="en-US" dirty="0" smtClean="0"/>
              <a:t>Initialize registers and power </a:t>
            </a:r>
            <a:r>
              <a:rPr lang="en-US" dirty="0" smtClean="0"/>
              <a:t>management settings (ACPI)</a:t>
            </a:r>
          </a:p>
          <a:p>
            <a:pPr algn="just"/>
            <a:r>
              <a:rPr lang="en-US" dirty="0" smtClean="0"/>
              <a:t>Initializes RAM</a:t>
            </a:r>
            <a:endParaRPr lang="en-US" dirty="0" smtClean="0"/>
          </a:p>
          <a:p>
            <a:pPr algn="just"/>
            <a:r>
              <a:rPr lang="en-US" dirty="0" smtClean="0"/>
              <a:t>POST (Power on Self-test)</a:t>
            </a:r>
          </a:p>
          <a:p>
            <a:pPr algn="just"/>
            <a:r>
              <a:rPr lang="en-US" dirty="0" smtClean="0"/>
              <a:t>Display </a:t>
            </a:r>
            <a:r>
              <a:rPr lang="en-US" dirty="0" smtClean="0"/>
              <a:t>BIOS</a:t>
            </a:r>
            <a:r>
              <a:rPr lang="en-US" dirty="0" smtClean="0"/>
              <a:t> </a:t>
            </a:r>
            <a:r>
              <a:rPr lang="en-US" dirty="0" smtClean="0"/>
              <a:t>settings</a:t>
            </a:r>
          </a:p>
          <a:p>
            <a:pPr algn="just"/>
            <a:r>
              <a:rPr lang="en-US" dirty="0" smtClean="0"/>
              <a:t>Determine which devices are bootable</a:t>
            </a:r>
          </a:p>
          <a:p>
            <a:pPr algn="just"/>
            <a:r>
              <a:rPr lang="en-US" dirty="0" smtClean="0"/>
              <a:t>Initiate bootstrap sequence</a:t>
            </a:r>
            <a:endParaRPr lang="en-US" dirty="0"/>
          </a:p>
        </p:txBody>
      </p:sp>
    </p:spTree>
    <p:extLst>
      <p:ext uri="{BB962C8B-B14F-4D97-AF65-F5344CB8AC3E}">
        <p14:creationId xmlns:p14="http://schemas.microsoft.com/office/powerpoint/2010/main" val="301578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Bootable devices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To boot an operating system, BIOS runtime searches devices that are both active and bootable in the order of preference defined in CMOS settings</a:t>
            </a:r>
          </a:p>
          <a:p>
            <a:pPr algn="just"/>
            <a:r>
              <a:rPr lang="en-US" dirty="0" smtClean="0"/>
              <a:t>Bootable device can be: </a:t>
            </a:r>
          </a:p>
          <a:p>
            <a:pPr lvl="1" algn="just"/>
            <a:r>
              <a:rPr lang="en-US" dirty="0" smtClean="0"/>
              <a:t>Floppy Drive</a:t>
            </a:r>
          </a:p>
          <a:p>
            <a:pPr lvl="1" algn="just"/>
            <a:r>
              <a:rPr lang="en-US" dirty="0" smtClean="0"/>
              <a:t>CD-ROM</a:t>
            </a:r>
          </a:p>
          <a:p>
            <a:pPr lvl="1" algn="just"/>
            <a:r>
              <a:rPr lang="en-US" dirty="0" smtClean="0"/>
              <a:t>Partition on HDD</a:t>
            </a:r>
          </a:p>
          <a:p>
            <a:pPr lvl="1" algn="just"/>
            <a:r>
              <a:rPr lang="en-US" dirty="0" smtClean="0"/>
              <a:t>Device on network</a:t>
            </a:r>
          </a:p>
          <a:p>
            <a:pPr lvl="1" algn="just"/>
            <a:r>
              <a:rPr lang="en-US" dirty="0" smtClean="0"/>
              <a:t>USB flash memory stick</a:t>
            </a:r>
            <a:endParaRPr lang="en-US" dirty="0"/>
          </a:p>
        </p:txBody>
      </p:sp>
    </p:spTree>
    <p:extLst>
      <p:ext uri="{BB962C8B-B14F-4D97-AF65-F5344CB8AC3E}">
        <p14:creationId xmlns:p14="http://schemas.microsoft.com/office/powerpoint/2010/main" val="3832391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2086</TotalTime>
  <Words>4007</Words>
  <Application>Microsoft Office PowerPoint</Application>
  <PresentationFormat>On-screen Show (4:3)</PresentationFormat>
  <Paragraphs>471</Paragraphs>
  <Slides>55</Slides>
  <Notes>46</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Boot Sequence in Linux</vt:lpstr>
      <vt:lpstr>Overview</vt:lpstr>
      <vt:lpstr>Outline of Boot Sequence</vt:lpstr>
      <vt:lpstr>BIOS</vt:lpstr>
      <vt:lpstr>BIOS </vt:lpstr>
      <vt:lpstr>BIOS Components</vt:lpstr>
      <vt:lpstr>Memory Layout for the first 4GB in x86</vt:lpstr>
      <vt:lpstr>BIOS Tasks</vt:lpstr>
      <vt:lpstr>Bootable devices</vt:lpstr>
      <vt:lpstr>Master Boot Record</vt:lpstr>
      <vt:lpstr>MBR (Master Boot Record)</vt:lpstr>
      <vt:lpstr>Outline of Boot Sequence</vt:lpstr>
      <vt:lpstr>Boot Loaders</vt:lpstr>
      <vt:lpstr>Boot Loaders</vt:lpstr>
      <vt:lpstr>File System Awareness</vt:lpstr>
      <vt:lpstr>File System Unawareness</vt:lpstr>
      <vt:lpstr>File Unaware Loaders</vt:lpstr>
      <vt:lpstr>Boot Loaders - Linux</vt:lpstr>
      <vt:lpstr>Where does Stage-1 BootLoader Reside?</vt:lpstr>
      <vt:lpstr>Next stage</vt:lpstr>
      <vt:lpstr>GRUB Stage-2</vt:lpstr>
      <vt:lpstr>Sample GRUB Conf file</vt:lpstr>
      <vt:lpstr>Memory Limitations</vt:lpstr>
      <vt:lpstr>Memory Layout for the first 4GB in x86</vt:lpstr>
      <vt:lpstr>Root File System</vt:lpstr>
      <vt:lpstr>Here come the Complications!!</vt:lpstr>
      <vt:lpstr>What options do we have?</vt:lpstr>
      <vt:lpstr>initrd</vt:lpstr>
      <vt:lpstr>Outline of Boot Sequence</vt:lpstr>
      <vt:lpstr>Kernel Initialization</vt:lpstr>
      <vt:lpstr>How Operating System Starts Life?</vt:lpstr>
      <vt:lpstr>In the beginning…</vt:lpstr>
      <vt:lpstr>RAM contents after boot loader is done</vt:lpstr>
      <vt:lpstr>Major Steps in Kernel Initialization</vt:lpstr>
      <vt:lpstr>Kernel Initialization Timeline (Arch-dependent)</vt:lpstr>
      <vt:lpstr>Architecture Specific Setup on IA-32</vt:lpstr>
      <vt:lpstr>Kernel Initialization Timeline (Arch-dependent)</vt:lpstr>
      <vt:lpstr>Prepare for decompression</vt:lpstr>
      <vt:lpstr>Architecture Specific Setup on IA-32</vt:lpstr>
      <vt:lpstr>Architecture Specific Setup on IA-32</vt:lpstr>
      <vt:lpstr>Architecture Specific Setup on IA-32</vt:lpstr>
      <vt:lpstr>Kernel Initialization Timeline (Arch-dependent)</vt:lpstr>
      <vt:lpstr>Kernel Initialization Timeline  (mostly Arch-independent)</vt:lpstr>
      <vt:lpstr>High-Level Initialization</vt:lpstr>
      <vt:lpstr>start_kernel: a) Version banner</vt:lpstr>
      <vt:lpstr>start_kernel: b) setup_arch</vt:lpstr>
      <vt:lpstr>start_kernel: c) Interpret command-line arguments</vt:lpstr>
      <vt:lpstr>start_kernel: d) Initialize various subsystems</vt:lpstr>
      <vt:lpstr>Sample Initialization</vt:lpstr>
      <vt:lpstr>start_kernel: e) Search for known system errors</vt:lpstr>
      <vt:lpstr>start_kernel: f) init</vt:lpstr>
      <vt:lpstr>Code flow diagram for init</vt:lpstr>
      <vt:lpstr>Outline of Boot Sequence</vt:lpstr>
      <vt:lpstr>Questions?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Sequence in Linux</dc:title>
  <dc:creator>furquan</dc:creator>
  <cp:lastModifiedBy>Mayur Sadavarte</cp:lastModifiedBy>
  <cp:revision>257</cp:revision>
  <dcterms:created xsi:type="dcterms:W3CDTF">2012-10-29T00:42:27Z</dcterms:created>
  <dcterms:modified xsi:type="dcterms:W3CDTF">2012-12-07T07:05:37Z</dcterms:modified>
</cp:coreProperties>
</file>