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70" r:id="rId2"/>
    <p:sldId id="257" r:id="rId3"/>
    <p:sldId id="272" r:id="rId4"/>
    <p:sldId id="258" r:id="rId5"/>
    <p:sldId id="271" r:id="rId6"/>
    <p:sldId id="259" r:id="rId7"/>
    <p:sldId id="260"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FCD1F8BE-0CFB-49C7-9829-BE6421D16A85}" type="slidenum">
              <a:rPr lang="en-IN" smtClean="0"/>
              <a:t>‹#›</a:t>
            </a:fld>
            <a:endParaRPr lang="en-IN"/>
          </a:p>
        </p:txBody>
      </p:sp>
    </p:spTree>
    <p:extLst>
      <p:ext uri="{BB962C8B-B14F-4D97-AF65-F5344CB8AC3E}">
        <p14:creationId xmlns:p14="http://schemas.microsoft.com/office/powerpoint/2010/main" val="2458544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0C566-2CD0-4801-BDBA-72FDA9F5509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332702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26052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410659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993002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30C566-2CD0-4801-BDBA-72FDA9F55094}"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210565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30C566-2CD0-4801-BDBA-72FDA9F55094}"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2037095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319249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47250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158946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0C566-2CD0-4801-BDBA-72FDA9F55094}"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97870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30C566-2CD0-4801-BDBA-72FDA9F5509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364760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0C566-2CD0-4801-BDBA-72FDA9F55094}"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70813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30C566-2CD0-4801-BDBA-72FDA9F55094}"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102324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0C566-2CD0-4801-BDBA-72FDA9F55094}"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129806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0C566-2CD0-4801-BDBA-72FDA9F5509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114532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0C566-2CD0-4801-BDBA-72FDA9F55094}"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D1F8BE-0CFB-49C7-9829-BE6421D16A85}" type="slidenum">
              <a:rPr lang="en-IN" smtClean="0"/>
              <a:t>‹#›</a:t>
            </a:fld>
            <a:endParaRPr lang="en-IN"/>
          </a:p>
        </p:txBody>
      </p:sp>
    </p:spTree>
    <p:extLst>
      <p:ext uri="{BB962C8B-B14F-4D97-AF65-F5344CB8AC3E}">
        <p14:creationId xmlns:p14="http://schemas.microsoft.com/office/powerpoint/2010/main" val="146272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30C566-2CD0-4801-BDBA-72FDA9F55094}" type="datetimeFigureOut">
              <a:rPr lang="en-IN" smtClean="0"/>
              <a:t>06-11-2023</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D1F8BE-0CFB-49C7-9829-BE6421D16A85}" type="slidenum">
              <a:rPr lang="en-IN" smtClean="0"/>
              <a:t>‹#›</a:t>
            </a:fld>
            <a:endParaRPr lang="en-IN"/>
          </a:p>
        </p:txBody>
      </p:sp>
    </p:spTree>
    <p:extLst>
      <p:ext uri="{BB962C8B-B14F-4D97-AF65-F5344CB8AC3E}">
        <p14:creationId xmlns:p14="http://schemas.microsoft.com/office/powerpoint/2010/main" val="380405179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calculator-calculation-insurance-385506/"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universityinnovation.org/wiki/Sri_Venkateswara_College_of_Engineering" TargetMode="External"/><Relationship Id="rId3" Type="http://schemas.openxmlformats.org/officeDocument/2006/relationships/hyperlink" Target="https://effectivechildtherapy.org/therapies/what-is-family-therapy/parents-helping-children-with-homework-at-kitchen-table/" TargetMode="External"/><Relationship Id="rId7"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hyperlink" Target="https://creativecommons.org/licenses/by-nd/3.0/" TargetMode="External"/><Relationship Id="rId5" Type="http://schemas.openxmlformats.org/officeDocument/2006/relationships/hyperlink" Target="https://pursuit.unimelb.edu.au/articles/tech-savvy-teaching-of-critical-thinking"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hrbartender.com/2020/employee-engagement/employee-experience-empathy-maps/" TargetMode="Externa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creativecommons.org/licenses/by-nc-nd/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8E279-CCF5-CF94-AACB-15E8B304016B}"/>
              </a:ext>
            </a:extLst>
          </p:cNvPr>
          <p:cNvSpPr txBox="1"/>
          <p:nvPr/>
        </p:nvSpPr>
        <p:spPr>
          <a:xfrm>
            <a:off x="822960" y="1452881"/>
            <a:ext cx="6024880" cy="923330"/>
          </a:xfrm>
          <a:prstGeom prst="rect">
            <a:avLst/>
          </a:prstGeom>
          <a:noFill/>
        </p:spPr>
        <p:txBody>
          <a:bodyPr wrap="square" rtlCol="0">
            <a:spAutoFit/>
          </a:bodyPr>
          <a:lstStyle/>
          <a:p>
            <a:r>
              <a:rPr lang="en-IN" sz="5400" dirty="0">
                <a:solidFill>
                  <a:srgbClr val="FF0000"/>
                </a:solidFill>
                <a:latin typeface="Algerian" panose="04020705040A02060702" pitchFamily="82" charset="0"/>
              </a:rPr>
              <a:t>GPA CALCULATOR</a:t>
            </a:r>
          </a:p>
        </p:txBody>
      </p:sp>
      <p:pic>
        <p:nvPicPr>
          <p:cNvPr id="4" name="Picture 3">
            <a:extLst>
              <a:ext uri="{FF2B5EF4-FFF2-40B4-BE49-F238E27FC236}">
                <a16:creationId xmlns:a16="http://schemas.microsoft.com/office/drawing/2014/main" id="{1AEB8B0A-E0CA-7C8F-0A9B-BB5AC5EA6B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74160" y="2407667"/>
            <a:ext cx="7741920" cy="4189762"/>
          </a:xfrm>
          <a:prstGeom prst="rect">
            <a:avLst/>
          </a:prstGeom>
        </p:spPr>
      </p:pic>
    </p:spTree>
    <p:extLst>
      <p:ext uri="{BB962C8B-B14F-4D97-AF65-F5344CB8AC3E}">
        <p14:creationId xmlns:p14="http://schemas.microsoft.com/office/powerpoint/2010/main" val="230657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15C84-A30A-E019-70FF-D747DC77B242}"/>
              </a:ext>
            </a:extLst>
          </p:cNvPr>
          <p:cNvSpPr txBox="1"/>
          <p:nvPr/>
        </p:nvSpPr>
        <p:spPr>
          <a:xfrm flipH="1">
            <a:off x="394446" y="582707"/>
            <a:ext cx="11528612" cy="4524315"/>
          </a:xfrm>
          <a:prstGeom prst="rect">
            <a:avLst/>
          </a:prstGeom>
          <a:noFill/>
        </p:spPr>
        <p:txBody>
          <a:bodyPr wrap="square" rtlCol="0">
            <a:spAutoFit/>
          </a:bodyPr>
          <a:lstStyle/>
          <a:p>
            <a:r>
              <a:rPr lang="en-US" sz="4800" b="0" i="0" u="sng" dirty="0">
                <a:effectLst/>
                <a:latin typeface="Imprint MT Shadow" panose="04020605060303030202" pitchFamily="82" charset="0"/>
              </a:rPr>
              <a:t>Working For The Solution:</a:t>
            </a:r>
          </a:p>
          <a:p>
            <a:endParaRPr lang="en-US" sz="4800" b="0" i="0" u="sng" dirty="0">
              <a:effectLst/>
              <a:latin typeface="Söhne"/>
            </a:endParaRPr>
          </a:p>
          <a:p>
            <a:r>
              <a:rPr lang="en-US" sz="3200" b="0" i="0" dirty="0">
                <a:effectLst/>
                <a:latin typeface="Söhne"/>
              </a:rPr>
              <a:t>For a more user-friendly application, you can build a graphical user interface (GUI) or a web-based application using frameworks like </a:t>
            </a:r>
            <a:r>
              <a:rPr lang="en-US" sz="3200" b="0" i="0" dirty="0" err="1">
                <a:effectLst/>
                <a:latin typeface="Söhne"/>
              </a:rPr>
              <a:t>Tkinter</a:t>
            </a:r>
            <a:r>
              <a:rPr lang="en-US" sz="3200" b="0" i="0" dirty="0">
                <a:effectLst/>
                <a:latin typeface="Söhne"/>
              </a:rPr>
              <a:t> (for Python GUIs), or web development technologies if creating a web-based calculator. Additionally, consider error handling, validation of user inputs, and more robust UX/UI elements for a production-ready GPA calculator.</a:t>
            </a:r>
            <a:endParaRPr lang="en-IN" sz="3200" dirty="0"/>
          </a:p>
        </p:txBody>
      </p:sp>
    </p:spTree>
    <p:extLst>
      <p:ext uri="{BB962C8B-B14F-4D97-AF65-F5344CB8AC3E}">
        <p14:creationId xmlns:p14="http://schemas.microsoft.com/office/powerpoint/2010/main" val="176962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A3286-095B-0895-9028-0AF4133FD70E}"/>
              </a:ext>
            </a:extLst>
          </p:cNvPr>
          <p:cNvSpPr txBox="1"/>
          <p:nvPr/>
        </p:nvSpPr>
        <p:spPr>
          <a:xfrm>
            <a:off x="349624" y="681318"/>
            <a:ext cx="8857128" cy="4524315"/>
          </a:xfrm>
          <a:prstGeom prst="rect">
            <a:avLst/>
          </a:prstGeom>
          <a:noFill/>
        </p:spPr>
        <p:txBody>
          <a:bodyPr wrap="square" rtlCol="0">
            <a:spAutoFit/>
          </a:bodyPr>
          <a:lstStyle/>
          <a:p>
            <a:pPr algn="l"/>
            <a:r>
              <a:rPr lang="en-US" sz="4800" i="0" u="sng" dirty="0">
                <a:effectLst/>
                <a:latin typeface="Imprint MT Shadow" panose="04020605060303030202" pitchFamily="82" charset="0"/>
              </a:rPr>
              <a:t>Components Of Solution:</a:t>
            </a:r>
          </a:p>
          <a:p>
            <a:pPr algn="l"/>
            <a:endParaRPr lang="en-US" sz="4800" i="0" dirty="0">
              <a:effectLst/>
              <a:latin typeface="Söhne"/>
            </a:endParaRPr>
          </a:p>
          <a:p>
            <a:pPr marL="342900" indent="-342900" algn="l">
              <a:buFont typeface="Arial" panose="020B0604020202020204" pitchFamily="34" charset="0"/>
              <a:buChar char="•"/>
            </a:pPr>
            <a:r>
              <a:rPr lang="en-US" sz="2400" b="1" i="0" dirty="0">
                <a:effectLst/>
                <a:latin typeface="Söhne"/>
              </a:rPr>
              <a:t>User Interface (UI)</a:t>
            </a:r>
          </a:p>
          <a:p>
            <a:pPr marL="342900" indent="-342900" algn="l">
              <a:buFont typeface="Arial" panose="020B0604020202020204" pitchFamily="34" charset="0"/>
              <a:buChar char="•"/>
            </a:pPr>
            <a:r>
              <a:rPr lang="en-IN" sz="2400" b="1" i="0" dirty="0">
                <a:effectLst/>
                <a:latin typeface="Söhne"/>
              </a:rPr>
              <a:t>Input Section</a:t>
            </a:r>
            <a:endParaRPr lang="en-US" sz="2400" b="1" dirty="0">
              <a:solidFill>
                <a:srgbClr val="D1D5DB"/>
              </a:solidFill>
              <a:latin typeface="Söhne"/>
            </a:endParaRPr>
          </a:p>
          <a:p>
            <a:pPr marL="342900" indent="-342900" algn="l">
              <a:buFont typeface="Arial" panose="020B0604020202020204" pitchFamily="34" charset="0"/>
              <a:buChar char="•"/>
            </a:pPr>
            <a:r>
              <a:rPr lang="en-IN" sz="2400" b="1" i="0" dirty="0">
                <a:effectLst/>
                <a:latin typeface="Söhne"/>
              </a:rPr>
              <a:t>Grade-to-Point Conversion</a:t>
            </a:r>
            <a:endParaRPr lang="en-US" sz="2400" b="1" i="0" dirty="0">
              <a:solidFill>
                <a:srgbClr val="D1D5DB"/>
              </a:solidFill>
              <a:effectLst/>
              <a:latin typeface="Söhne"/>
            </a:endParaRPr>
          </a:p>
          <a:p>
            <a:pPr marL="342900" indent="-342900" algn="l">
              <a:buFont typeface="Arial" panose="020B0604020202020204" pitchFamily="34" charset="0"/>
              <a:buChar char="•"/>
            </a:pPr>
            <a:r>
              <a:rPr lang="en-IN" sz="2400" b="1" i="0" dirty="0">
                <a:effectLst/>
                <a:latin typeface="Söhne"/>
              </a:rPr>
              <a:t>Calculation Engine</a:t>
            </a:r>
            <a:endParaRPr lang="en-US" sz="2400" b="1" dirty="0">
              <a:solidFill>
                <a:srgbClr val="D1D5DB"/>
              </a:solidFill>
              <a:latin typeface="Söhne"/>
            </a:endParaRPr>
          </a:p>
          <a:p>
            <a:pPr marL="342900" indent="-342900" algn="l">
              <a:buFont typeface="Arial" panose="020B0604020202020204" pitchFamily="34" charset="0"/>
              <a:buChar char="•"/>
            </a:pPr>
            <a:r>
              <a:rPr lang="en-IN" sz="2400" b="1" i="0" dirty="0">
                <a:effectLst/>
                <a:latin typeface="Söhne"/>
              </a:rPr>
              <a:t>Validation and Error Handling</a:t>
            </a:r>
            <a:endParaRPr lang="en-US" sz="2400" b="1" i="0" dirty="0">
              <a:solidFill>
                <a:srgbClr val="D1D5DB"/>
              </a:solidFill>
              <a:effectLst/>
              <a:latin typeface="Söhne"/>
            </a:endParaRPr>
          </a:p>
          <a:p>
            <a:pPr marL="342900" indent="-342900" algn="l">
              <a:buFont typeface="Arial" panose="020B0604020202020204" pitchFamily="34" charset="0"/>
              <a:buChar char="•"/>
            </a:pPr>
            <a:r>
              <a:rPr lang="en-IN" sz="2400" b="1" i="0" dirty="0">
                <a:effectLst/>
                <a:latin typeface="Söhne"/>
              </a:rPr>
              <a:t>User Feedback and Display</a:t>
            </a:r>
            <a:r>
              <a:rPr lang="en-IN" sz="2400" b="0" i="0" dirty="0">
                <a:solidFill>
                  <a:srgbClr val="D1D5DB"/>
                </a:solidFill>
                <a:effectLst/>
                <a:latin typeface="Söhne"/>
              </a:rPr>
              <a:t> </a:t>
            </a:r>
            <a:endParaRPr lang="en-US" sz="2400" b="1" dirty="0">
              <a:solidFill>
                <a:srgbClr val="D1D5DB"/>
              </a:solidFill>
              <a:latin typeface="Söhne"/>
            </a:endParaRPr>
          </a:p>
          <a:p>
            <a:pPr marL="342900" indent="-342900" algn="l">
              <a:buFont typeface="Arial" panose="020B0604020202020204" pitchFamily="34" charset="0"/>
              <a:buChar char="•"/>
            </a:pPr>
            <a:r>
              <a:rPr lang="en-US" sz="2400" b="1" i="0" dirty="0">
                <a:effectLst/>
                <a:latin typeface="Söhne"/>
              </a:rPr>
              <a:t>Data Storage or Memory Management</a:t>
            </a:r>
            <a:endParaRPr lang="en-US" sz="2400" b="1" i="0" dirty="0">
              <a:solidFill>
                <a:srgbClr val="D1D5DB"/>
              </a:solidFill>
              <a:effectLst/>
              <a:latin typeface="Söhne"/>
            </a:endParaRPr>
          </a:p>
          <a:p>
            <a:pPr marL="342900" indent="-342900" algn="l">
              <a:buFont typeface="Arial" panose="020B0604020202020204" pitchFamily="34" charset="0"/>
              <a:buChar char="•"/>
            </a:pPr>
            <a:r>
              <a:rPr lang="en-IN" sz="2400" b="1" i="0" dirty="0">
                <a:effectLst/>
                <a:latin typeface="Söhne"/>
              </a:rPr>
              <a:t>Accessibility and Responsiveness</a:t>
            </a:r>
            <a:endParaRPr lang="en-IN" sz="2400" dirty="0"/>
          </a:p>
        </p:txBody>
      </p:sp>
    </p:spTree>
    <p:extLst>
      <p:ext uri="{BB962C8B-B14F-4D97-AF65-F5344CB8AC3E}">
        <p14:creationId xmlns:p14="http://schemas.microsoft.com/office/powerpoint/2010/main" val="290455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E8E03-4A11-EBE4-C478-5617F242FB70}"/>
              </a:ext>
            </a:extLst>
          </p:cNvPr>
          <p:cNvSpPr txBox="1"/>
          <p:nvPr/>
        </p:nvSpPr>
        <p:spPr>
          <a:xfrm>
            <a:off x="403413" y="573742"/>
            <a:ext cx="11089340" cy="5632311"/>
          </a:xfrm>
          <a:prstGeom prst="rect">
            <a:avLst/>
          </a:prstGeom>
          <a:noFill/>
        </p:spPr>
        <p:txBody>
          <a:bodyPr wrap="square" rtlCol="0">
            <a:spAutoFit/>
          </a:bodyPr>
          <a:lstStyle/>
          <a:p>
            <a:r>
              <a:rPr lang="en-US" sz="4800" i="0" u="sng" dirty="0">
                <a:effectLst/>
                <a:latin typeface="Imprint MT Shadow" panose="04020605060303030202" pitchFamily="82" charset="0"/>
              </a:rPr>
              <a:t>Business Model:</a:t>
            </a:r>
          </a:p>
          <a:p>
            <a:endParaRPr lang="en-US" sz="4800" b="1" i="0" u="sng" dirty="0">
              <a:effectLst/>
              <a:latin typeface="Söhne"/>
            </a:endParaRPr>
          </a:p>
          <a:p>
            <a:r>
              <a:rPr lang="en-US" sz="2400" b="1" i="0" dirty="0">
                <a:effectLst/>
                <a:latin typeface="Söhne"/>
              </a:rPr>
              <a:t>Freemium Model:</a:t>
            </a:r>
            <a:r>
              <a:rPr lang="en-US" sz="2400" b="0" i="0" dirty="0">
                <a:effectLst/>
                <a:latin typeface="Söhne"/>
              </a:rPr>
              <a:t> Provide a basic GPA calculator tool for free, but offer premium features or additional functionalities for a subscription fee. For instance, advanced analysis, personalized insights, or the ability to save and track GPA history could be part of the premium package.</a:t>
            </a:r>
          </a:p>
          <a:p>
            <a:r>
              <a:rPr lang="en-US" sz="2400" b="1" i="0" dirty="0">
                <a:effectLst/>
                <a:latin typeface="Söhne"/>
              </a:rPr>
              <a:t>Advertisement-based Model:</a:t>
            </a:r>
            <a:r>
              <a:rPr lang="en-US" sz="2400" b="0" i="0" dirty="0">
                <a:effectLst/>
                <a:latin typeface="Söhne"/>
              </a:rPr>
              <a:t> Offer the GPA calculator for free, supported by advertisements displayed within the tool or on the website. Consider targeted advertising to educational services or resources.</a:t>
            </a:r>
            <a:endParaRPr lang="en-US" sz="2400" dirty="0">
              <a:latin typeface="Söhne"/>
            </a:endParaRPr>
          </a:p>
          <a:p>
            <a:r>
              <a:rPr lang="en-US" sz="2400" b="1" i="0" dirty="0">
                <a:effectLst/>
                <a:latin typeface="Söhne"/>
              </a:rPr>
              <a:t>Affiliate Marketing:</a:t>
            </a:r>
            <a:r>
              <a:rPr lang="en-US" sz="2400" b="0" i="0" dirty="0">
                <a:effectLst/>
                <a:latin typeface="Söhne"/>
              </a:rPr>
              <a:t> Partner with educational resources, bookstores, or tutoring services. Promote these services to users as additional aids for improving their grades or academic performance. Earn commissions for referrals or sales made through the GPA calculator Platform.</a:t>
            </a:r>
            <a:endParaRPr lang="en-IN" sz="2400" dirty="0"/>
          </a:p>
        </p:txBody>
      </p:sp>
    </p:spTree>
    <p:extLst>
      <p:ext uri="{BB962C8B-B14F-4D97-AF65-F5344CB8AC3E}">
        <p14:creationId xmlns:p14="http://schemas.microsoft.com/office/powerpoint/2010/main" val="264466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F3A45-DF32-A7E4-E176-6D52308BB1F3}"/>
              </a:ext>
            </a:extLst>
          </p:cNvPr>
          <p:cNvSpPr txBox="1"/>
          <p:nvPr/>
        </p:nvSpPr>
        <p:spPr>
          <a:xfrm>
            <a:off x="640080" y="882127"/>
            <a:ext cx="8615082" cy="3785652"/>
          </a:xfrm>
          <a:prstGeom prst="rect">
            <a:avLst/>
          </a:prstGeom>
          <a:noFill/>
        </p:spPr>
        <p:txBody>
          <a:bodyPr wrap="square" rtlCol="0">
            <a:spAutoFit/>
          </a:bodyPr>
          <a:lstStyle/>
          <a:p>
            <a:r>
              <a:rPr lang="en-IN" sz="4800" i="0" u="sng" dirty="0">
                <a:effectLst/>
                <a:latin typeface="Imprint MT Shadow" panose="04020605060303030202" pitchFamily="82" charset="0"/>
              </a:rPr>
              <a:t>Revenue Streams:</a:t>
            </a:r>
          </a:p>
          <a:p>
            <a:pPr marL="342900" indent="-342900">
              <a:buFont typeface="Wingdings" panose="05000000000000000000" pitchFamily="2" charset="2"/>
              <a:buChar char="v"/>
            </a:pPr>
            <a:r>
              <a:rPr lang="en-IN" sz="2400" b="1" i="0" dirty="0">
                <a:solidFill>
                  <a:schemeClr val="accent4">
                    <a:lumMod val="50000"/>
                  </a:schemeClr>
                </a:solidFill>
                <a:effectLst/>
                <a:latin typeface="Söhne"/>
              </a:rPr>
              <a:t>Premium Features or Subscription</a:t>
            </a:r>
            <a:endParaRPr lang="en-IN" sz="2400" b="0" i="0" dirty="0">
              <a:solidFill>
                <a:schemeClr val="accent4">
                  <a:lumMod val="50000"/>
                </a:schemeClr>
              </a:solidFill>
              <a:effectLst/>
              <a:latin typeface="Söhne"/>
            </a:endParaRPr>
          </a:p>
          <a:p>
            <a:pPr marL="342900" indent="-342900">
              <a:buFont typeface="Wingdings" panose="05000000000000000000" pitchFamily="2" charset="2"/>
              <a:buChar char="v"/>
            </a:pPr>
            <a:r>
              <a:rPr lang="en-IN" sz="2400" b="1" i="0" dirty="0">
                <a:solidFill>
                  <a:schemeClr val="accent4">
                    <a:lumMod val="50000"/>
                  </a:schemeClr>
                </a:solidFill>
                <a:effectLst/>
                <a:latin typeface="Söhne"/>
              </a:rPr>
              <a:t>Advertisement Revenue</a:t>
            </a:r>
            <a:endParaRPr lang="en-IN" sz="2400" b="0" i="0" dirty="0">
              <a:solidFill>
                <a:schemeClr val="accent4">
                  <a:lumMod val="50000"/>
                </a:schemeClr>
              </a:solidFill>
              <a:effectLst/>
              <a:latin typeface="Söhne"/>
            </a:endParaRPr>
          </a:p>
          <a:p>
            <a:pPr marL="342900" indent="-342900">
              <a:buFont typeface="Wingdings" panose="05000000000000000000" pitchFamily="2" charset="2"/>
              <a:buChar char="v"/>
            </a:pPr>
            <a:r>
              <a:rPr lang="en-IN" sz="2400" b="1" i="0" dirty="0">
                <a:solidFill>
                  <a:schemeClr val="accent4">
                    <a:lumMod val="50000"/>
                  </a:schemeClr>
                </a:solidFill>
                <a:effectLst/>
                <a:latin typeface="Söhne"/>
              </a:rPr>
              <a:t>Sponsored Content and Partnerships</a:t>
            </a:r>
            <a:endParaRPr lang="en-IN" sz="2400" dirty="0">
              <a:solidFill>
                <a:schemeClr val="accent4">
                  <a:lumMod val="50000"/>
                </a:schemeClr>
              </a:solidFill>
              <a:latin typeface="Söhne"/>
            </a:endParaRPr>
          </a:p>
          <a:p>
            <a:r>
              <a:rPr lang="en-IN" sz="4800" i="0" u="sng" dirty="0">
                <a:effectLst/>
                <a:latin typeface="Imprint MT Shadow" panose="04020605060303030202" pitchFamily="82" charset="0"/>
              </a:rPr>
              <a:t>Return on Investment (ROI):</a:t>
            </a:r>
          </a:p>
          <a:p>
            <a:pPr marL="342900" indent="-342900">
              <a:buFont typeface="Wingdings" panose="05000000000000000000" pitchFamily="2" charset="2"/>
              <a:buChar char="v"/>
            </a:pPr>
            <a:r>
              <a:rPr lang="en-IN" sz="2400" b="1" i="0" dirty="0">
                <a:solidFill>
                  <a:schemeClr val="accent4">
                    <a:lumMod val="50000"/>
                  </a:schemeClr>
                </a:solidFill>
                <a:effectLst/>
                <a:latin typeface="Söhne"/>
              </a:rPr>
              <a:t>Development Costs</a:t>
            </a:r>
            <a:r>
              <a:rPr lang="en-IN" sz="2400" b="0" i="0" dirty="0">
                <a:solidFill>
                  <a:schemeClr val="accent4">
                    <a:lumMod val="50000"/>
                  </a:schemeClr>
                </a:solidFill>
                <a:effectLst/>
                <a:latin typeface="Söhne"/>
              </a:rPr>
              <a:t> </a:t>
            </a:r>
          </a:p>
          <a:p>
            <a:pPr marL="342900" indent="-342900">
              <a:buFont typeface="Wingdings" panose="05000000000000000000" pitchFamily="2" charset="2"/>
              <a:buChar char="v"/>
            </a:pPr>
            <a:r>
              <a:rPr lang="en-IN" sz="2400" b="1" i="0" dirty="0">
                <a:solidFill>
                  <a:schemeClr val="accent4">
                    <a:lumMod val="50000"/>
                  </a:schemeClr>
                </a:solidFill>
                <a:effectLst/>
                <a:latin typeface="Söhne"/>
              </a:rPr>
              <a:t>User Acquisition Costs</a:t>
            </a:r>
            <a:endParaRPr lang="en-IN" sz="2400" dirty="0">
              <a:solidFill>
                <a:schemeClr val="accent4">
                  <a:lumMod val="50000"/>
                </a:schemeClr>
              </a:solidFill>
              <a:latin typeface="Söhne"/>
            </a:endParaRPr>
          </a:p>
          <a:p>
            <a:pPr marL="342900" indent="-342900">
              <a:buFont typeface="Wingdings" panose="05000000000000000000" pitchFamily="2" charset="2"/>
              <a:buChar char="v"/>
            </a:pPr>
            <a:r>
              <a:rPr lang="en-US" sz="2400" b="1" i="0" dirty="0">
                <a:solidFill>
                  <a:schemeClr val="accent4">
                    <a:lumMod val="50000"/>
                  </a:schemeClr>
                </a:solidFill>
                <a:effectLst/>
                <a:latin typeface="Söhne"/>
              </a:rPr>
              <a:t>Operational and Maintenance Costs</a:t>
            </a:r>
            <a:endParaRPr lang="en-IN" sz="2400" dirty="0">
              <a:solidFill>
                <a:schemeClr val="accent4">
                  <a:lumMod val="50000"/>
                </a:schemeClr>
              </a:solidFill>
            </a:endParaRPr>
          </a:p>
        </p:txBody>
      </p:sp>
    </p:spTree>
    <p:extLst>
      <p:ext uri="{BB962C8B-B14F-4D97-AF65-F5344CB8AC3E}">
        <p14:creationId xmlns:p14="http://schemas.microsoft.com/office/powerpoint/2010/main" val="282331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61420-23F1-2C61-6980-EC9ACBFF64F1}"/>
              </a:ext>
            </a:extLst>
          </p:cNvPr>
          <p:cNvSpPr txBox="1"/>
          <p:nvPr/>
        </p:nvSpPr>
        <p:spPr>
          <a:xfrm>
            <a:off x="251012" y="333137"/>
            <a:ext cx="11510682" cy="6709529"/>
          </a:xfrm>
          <a:prstGeom prst="rect">
            <a:avLst/>
          </a:prstGeom>
          <a:noFill/>
        </p:spPr>
        <p:txBody>
          <a:bodyPr wrap="square" rtlCol="0">
            <a:spAutoFit/>
          </a:bodyPr>
          <a:lstStyle/>
          <a:p>
            <a:pPr algn="l"/>
            <a:r>
              <a:rPr lang="en-US" sz="4800" i="0" u="sng" dirty="0">
                <a:effectLst/>
                <a:latin typeface="Imprint MT Shadow" panose="04020605060303030202" pitchFamily="82" charset="0"/>
              </a:rPr>
              <a:t>Consumer Persona:</a:t>
            </a:r>
          </a:p>
          <a:p>
            <a:pPr algn="l"/>
            <a:r>
              <a:rPr lang="en-US" sz="2800" b="1" i="0" u="sng" dirty="0">
                <a:effectLst/>
                <a:latin typeface="Söhne"/>
              </a:rPr>
              <a:t>Background:</a:t>
            </a:r>
            <a:endParaRPr lang="en-US" sz="2800" b="0" i="0" u="sng" dirty="0">
              <a:effectLst/>
              <a:latin typeface="Söhne"/>
            </a:endParaRPr>
          </a:p>
          <a:p>
            <a:pPr algn="l">
              <a:buFont typeface="Arial" panose="020B0604020202020204" pitchFamily="34" charset="0"/>
              <a:buChar char="•"/>
            </a:pPr>
            <a:r>
              <a:rPr lang="en-US" b="1" i="0" dirty="0">
                <a:effectLst/>
                <a:latin typeface="Söhne"/>
              </a:rPr>
              <a:t>Demographics:</a:t>
            </a:r>
            <a:r>
              <a:rPr lang="en-US" b="0" i="0" dirty="0">
                <a:effectLst/>
                <a:latin typeface="Söhne"/>
              </a:rPr>
              <a:t> Claire is an 18-year-old high school graduate preparing for her first year of college.</a:t>
            </a:r>
          </a:p>
          <a:p>
            <a:pPr algn="l">
              <a:buFont typeface="Arial" panose="020B0604020202020204" pitchFamily="34" charset="0"/>
              <a:buChar char="•"/>
            </a:pPr>
            <a:r>
              <a:rPr lang="en-US" b="1" i="0" dirty="0">
                <a:effectLst/>
                <a:latin typeface="Söhne"/>
              </a:rPr>
              <a:t>Education Level:</a:t>
            </a:r>
            <a:r>
              <a:rPr lang="en-US" b="0" i="0" dirty="0">
                <a:effectLst/>
                <a:latin typeface="Söhne"/>
              </a:rPr>
              <a:t> High school graduate entering college.</a:t>
            </a:r>
          </a:p>
          <a:p>
            <a:pPr algn="l">
              <a:buFont typeface="Arial" panose="020B0604020202020204" pitchFamily="34" charset="0"/>
              <a:buChar char="•"/>
            </a:pPr>
            <a:r>
              <a:rPr lang="en-US" b="1" i="0" dirty="0">
                <a:effectLst/>
                <a:latin typeface="Söhne"/>
              </a:rPr>
              <a:t>Technological Proficiency:</a:t>
            </a:r>
            <a:r>
              <a:rPr lang="en-US" b="0" i="0" dirty="0">
                <a:effectLst/>
                <a:latin typeface="Söhne"/>
              </a:rPr>
              <a:t> Comfortable with technology; uses smartphones, laptops, and various educational apps.</a:t>
            </a:r>
          </a:p>
          <a:p>
            <a:pPr algn="l"/>
            <a:r>
              <a:rPr lang="en-US" sz="2800" b="1" i="0" u="sng" dirty="0">
                <a:effectLst/>
                <a:latin typeface="Söhne"/>
              </a:rPr>
              <a:t>Pain Points:</a:t>
            </a:r>
            <a:endParaRPr lang="en-US" sz="2800" b="0" i="0" u="sng" dirty="0">
              <a:effectLst/>
              <a:latin typeface="Söhne"/>
            </a:endParaRPr>
          </a:p>
          <a:p>
            <a:pPr algn="l">
              <a:buFont typeface="Arial" panose="020B0604020202020204" pitchFamily="34" charset="0"/>
              <a:buChar char="•"/>
            </a:pPr>
            <a:r>
              <a:rPr lang="en-US" b="1" i="0" dirty="0">
                <a:effectLst/>
                <a:latin typeface="Söhne"/>
              </a:rPr>
              <a:t>Time Management:</a:t>
            </a:r>
            <a:r>
              <a:rPr lang="en-US" b="0" i="0" dirty="0">
                <a:effectLst/>
                <a:latin typeface="Söhne"/>
              </a:rPr>
              <a:t> She struggles with managing time and course workload effectively.</a:t>
            </a:r>
          </a:p>
          <a:p>
            <a:pPr algn="l">
              <a:buFont typeface="Arial" panose="020B0604020202020204" pitchFamily="34" charset="0"/>
              <a:buChar char="•"/>
            </a:pPr>
            <a:r>
              <a:rPr lang="en-US" b="1" i="0" dirty="0">
                <a:effectLst/>
                <a:latin typeface="Söhne"/>
              </a:rPr>
              <a:t>Pressure for Performance:</a:t>
            </a:r>
            <a:r>
              <a:rPr lang="en-US" b="0" i="0" dirty="0">
                <a:effectLst/>
                <a:latin typeface="Söhne"/>
              </a:rPr>
              <a:t> Claire feels the pressure to maintain a good GPA for scholarship eligibility and to stand out for future job prospects.</a:t>
            </a:r>
          </a:p>
          <a:p>
            <a:pPr algn="l"/>
            <a:r>
              <a:rPr lang="en-US" sz="2800" b="1" i="0" u="sng" dirty="0">
                <a:effectLst/>
                <a:latin typeface="Söhne"/>
              </a:rPr>
              <a:t>Behaviors and Needs</a:t>
            </a:r>
            <a:r>
              <a:rPr lang="en-US" sz="2800" b="1" i="0" dirty="0">
                <a:effectLst/>
                <a:latin typeface="Söhne"/>
              </a:rPr>
              <a:t>:</a:t>
            </a:r>
            <a:endParaRPr lang="en-US" sz="2800" b="0" i="0" dirty="0">
              <a:effectLst/>
              <a:latin typeface="Söhne"/>
            </a:endParaRPr>
          </a:p>
          <a:p>
            <a:pPr algn="l">
              <a:buFont typeface="Arial" panose="020B0604020202020204" pitchFamily="34" charset="0"/>
              <a:buChar char="•"/>
            </a:pPr>
            <a:r>
              <a:rPr lang="en-US" b="1" i="0" dirty="0">
                <a:effectLst/>
                <a:latin typeface="Söhne"/>
              </a:rPr>
              <a:t>Efficiency:</a:t>
            </a:r>
            <a:r>
              <a:rPr lang="en-US" b="0" i="0" dirty="0">
                <a:effectLst/>
                <a:latin typeface="Söhne"/>
              </a:rPr>
              <a:t> Claire values tools that are easy to use, with a clear and straightforward interface to input her grades and credits.</a:t>
            </a:r>
          </a:p>
          <a:p>
            <a:pPr algn="l">
              <a:buFont typeface="Arial" panose="020B0604020202020204" pitchFamily="34" charset="0"/>
              <a:buChar char="•"/>
            </a:pPr>
            <a:r>
              <a:rPr lang="en-US" b="1" i="0" dirty="0">
                <a:effectLst/>
                <a:latin typeface="Söhne"/>
              </a:rPr>
              <a:t>Accuracy:</a:t>
            </a:r>
            <a:r>
              <a:rPr lang="en-US" b="0" i="0" dirty="0">
                <a:effectLst/>
                <a:latin typeface="Söhne"/>
              </a:rPr>
              <a:t> She seeks accurate calculations to understand how her grades are translating into her overall GPA.</a:t>
            </a:r>
          </a:p>
          <a:p>
            <a:pPr algn="l"/>
            <a:r>
              <a:rPr lang="en-US" sz="2800" b="1" i="0" u="sng" dirty="0">
                <a:effectLst/>
                <a:latin typeface="Söhne"/>
              </a:rPr>
              <a:t>Goals and Challenges:</a:t>
            </a:r>
            <a:endParaRPr lang="en-US" sz="2800" b="0" i="0" u="sng" dirty="0">
              <a:effectLst/>
              <a:latin typeface="Söhne"/>
            </a:endParaRPr>
          </a:p>
          <a:p>
            <a:pPr algn="l">
              <a:buFont typeface="Arial" panose="020B0604020202020204" pitchFamily="34" charset="0"/>
              <a:buChar char="•"/>
            </a:pPr>
            <a:r>
              <a:rPr lang="en-US" b="1" i="0" dirty="0">
                <a:effectLst/>
                <a:latin typeface="Söhne"/>
              </a:rPr>
              <a:t>Academic Success:</a:t>
            </a:r>
            <a:r>
              <a:rPr lang="en-US" b="0" i="0" dirty="0">
                <a:effectLst/>
                <a:latin typeface="Söhne"/>
              </a:rPr>
              <a:t> Claire aims to excel in her studies and is conscious of maintaining a good GPA for scholarships and future career prospects.</a:t>
            </a:r>
          </a:p>
          <a:p>
            <a:pPr algn="l">
              <a:buFont typeface="Arial" panose="020B0604020202020204" pitchFamily="34" charset="0"/>
              <a:buChar char="•"/>
            </a:pPr>
            <a:r>
              <a:rPr lang="en-US" b="1" i="0" dirty="0">
                <a:effectLst/>
                <a:latin typeface="Söhne"/>
              </a:rPr>
              <a:t>Understanding Progress:</a:t>
            </a:r>
            <a:r>
              <a:rPr lang="en-US" b="0" i="0" dirty="0">
                <a:effectLst/>
                <a:latin typeface="Söhne"/>
              </a:rPr>
              <a:t> She needs a tool that helps her easily track her academic performance and understand how her grades impact her overall GPA.</a:t>
            </a:r>
          </a:p>
          <a:p>
            <a:pPr algn="l"/>
            <a:endParaRPr lang="en-US" b="0" i="0" dirty="0">
              <a:effectLst/>
              <a:latin typeface="Söhne"/>
            </a:endParaRPr>
          </a:p>
          <a:p>
            <a:endParaRPr lang="en-IN" dirty="0"/>
          </a:p>
        </p:txBody>
      </p:sp>
    </p:spTree>
    <p:extLst>
      <p:ext uri="{BB962C8B-B14F-4D97-AF65-F5344CB8AC3E}">
        <p14:creationId xmlns:p14="http://schemas.microsoft.com/office/powerpoint/2010/main" val="271141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34FB0-0BB2-A48D-540F-73500628C1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 y="0"/>
            <a:ext cx="10287000" cy="6858000"/>
          </a:xfrm>
          <a:prstGeom prst="rect">
            <a:avLst/>
          </a:prstGeom>
        </p:spPr>
      </p:pic>
      <p:sp>
        <p:nvSpPr>
          <p:cNvPr id="4" name="TextBox 3">
            <a:extLst>
              <a:ext uri="{FF2B5EF4-FFF2-40B4-BE49-F238E27FC236}">
                <a16:creationId xmlns:a16="http://schemas.microsoft.com/office/drawing/2014/main" id="{07DA8661-627B-216F-4FA5-CB1AA98ABF14}"/>
              </a:ext>
            </a:extLst>
          </p:cNvPr>
          <p:cNvSpPr txBox="1"/>
          <p:nvPr/>
        </p:nvSpPr>
        <p:spPr>
          <a:xfrm>
            <a:off x="952500" y="6858000"/>
            <a:ext cx="10287000" cy="230832"/>
          </a:xfrm>
          <a:prstGeom prst="rect">
            <a:avLst/>
          </a:prstGeom>
          <a:noFill/>
        </p:spPr>
        <p:txBody>
          <a:bodyPr wrap="square" rtlCol="0">
            <a:spAutoFit/>
          </a:bodyPr>
          <a:lstStyle/>
          <a:p>
            <a:r>
              <a:rPr lang="en-IN" sz="900">
                <a:hlinkClick r:id="rId3" tooltip="https://www.thebluediamondgallery.com/wooden-tile/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6189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BCC648-5EF4-CF45-A07E-AC98B46FFB13}"/>
              </a:ext>
            </a:extLst>
          </p:cNvPr>
          <p:cNvSpPr txBox="1"/>
          <p:nvPr/>
        </p:nvSpPr>
        <p:spPr>
          <a:xfrm>
            <a:off x="537882" y="995082"/>
            <a:ext cx="9314330" cy="3139321"/>
          </a:xfrm>
          <a:prstGeom prst="rect">
            <a:avLst/>
          </a:prstGeom>
          <a:noFill/>
        </p:spPr>
        <p:txBody>
          <a:bodyPr wrap="square" rtlCol="0">
            <a:spAutoFit/>
          </a:bodyPr>
          <a:lstStyle/>
          <a:p>
            <a:r>
              <a:rPr lang="en-IN" sz="4800" u="sng" dirty="0">
                <a:latin typeface="Imprint MT Shadow" panose="04020605060303030202" pitchFamily="82" charset="0"/>
              </a:rPr>
              <a:t>TEAM MEMBERS</a:t>
            </a:r>
            <a:r>
              <a:rPr lang="en-IN" sz="4800" dirty="0">
                <a:latin typeface="Algerian" panose="04020705040A02060702" pitchFamily="82" charset="0"/>
              </a:rPr>
              <a:t>:</a:t>
            </a:r>
          </a:p>
          <a:p>
            <a:endParaRPr lang="en-IN" dirty="0"/>
          </a:p>
          <a:p>
            <a:endParaRPr lang="en-IN" dirty="0"/>
          </a:p>
          <a:p>
            <a:endParaRPr lang="en-IN" dirty="0"/>
          </a:p>
          <a:p>
            <a:r>
              <a:rPr lang="en-IN" sz="2400" dirty="0"/>
              <a:t>                       Sunkara Yugandhar- RA2211042020005</a:t>
            </a:r>
          </a:p>
          <a:p>
            <a:r>
              <a:rPr lang="en-IN" sz="2400" dirty="0"/>
              <a:t>                       </a:t>
            </a:r>
            <a:r>
              <a:rPr lang="en-IN" sz="2400" dirty="0" err="1"/>
              <a:t>Sarathi</a:t>
            </a:r>
            <a:r>
              <a:rPr lang="en-IN" sz="2400" dirty="0"/>
              <a:t> V                   - RA2211042020026</a:t>
            </a:r>
          </a:p>
          <a:p>
            <a:r>
              <a:rPr lang="en-IN" sz="2400" dirty="0"/>
              <a:t>                       Mannan </a:t>
            </a:r>
            <a:r>
              <a:rPr lang="en-IN" sz="2400" dirty="0" err="1"/>
              <a:t>Parakh</a:t>
            </a:r>
            <a:r>
              <a:rPr lang="en-IN" sz="2400" dirty="0"/>
              <a:t>      - RA2211042020037</a:t>
            </a:r>
          </a:p>
          <a:p>
            <a:r>
              <a:rPr lang="en-IN" sz="2400" dirty="0"/>
              <a:t>                       </a:t>
            </a:r>
            <a:r>
              <a:rPr lang="en-IN" sz="2400" dirty="0" err="1"/>
              <a:t>Nikihil</a:t>
            </a:r>
            <a:r>
              <a:rPr lang="en-IN" sz="2400" dirty="0"/>
              <a:t> Aravindh V    - RA2211042020064</a:t>
            </a:r>
          </a:p>
        </p:txBody>
      </p:sp>
    </p:spTree>
    <p:extLst>
      <p:ext uri="{BB962C8B-B14F-4D97-AF65-F5344CB8AC3E}">
        <p14:creationId xmlns:p14="http://schemas.microsoft.com/office/powerpoint/2010/main" val="255780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5651B-F99F-106A-68EE-51304FD9809E}"/>
              </a:ext>
            </a:extLst>
          </p:cNvPr>
          <p:cNvSpPr txBox="1"/>
          <p:nvPr/>
        </p:nvSpPr>
        <p:spPr>
          <a:xfrm>
            <a:off x="399894" y="921549"/>
            <a:ext cx="10486663" cy="3785652"/>
          </a:xfrm>
          <a:prstGeom prst="rect">
            <a:avLst/>
          </a:prstGeom>
          <a:noFill/>
        </p:spPr>
        <p:txBody>
          <a:bodyPr wrap="square" rtlCol="0">
            <a:spAutoFit/>
          </a:bodyPr>
          <a:lstStyle/>
          <a:p>
            <a:r>
              <a:rPr lang="en-IN" sz="4800" u="sng" dirty="0">
                <a:latin typeface="Imprint MT Shadow" panose="04020605060303030202" pitchFamily="82" charset="0"/>
              </a:rPr>
              <a:t>Problem Statement</a:t>
            </a:r>
            <a:r>
              <a:rPr lang="en-IN" sz="4800" u="sng" dirty="0">
                <a:latin typeface="Algerian" panose="04020705040A02060702" pitchFamily="82" charset="0"/>
              </a:rPr>
              <a:t>:</a:t>
            </a:r>
          </a:p>
          <a:p>
            <a:endParaRPr lang="en-US" sz="3200" b="0" i="0" dirty="0">
              <a:solidFill>
                <a:srgbClr val="D1D5DB"/>
              </a:solidFill>
              <a:effectLst/>
              <a:latin typeface="Algerian" panose="04020705040A02060702" pitchFamily="82" charset="0"/>
            </a:endParaRPr>
          </a:p>
          <a:p>
            <a:endParaRPr lang="en-US" sz="3200" b="0" i="0" dirty="0">
              <a:solidFill>
                <a:schemeClr val="accent4">
                  <a:lumMod val="50000"/>
                </a:schemeClr>
              </a:solidFill>
              <a:effectLst/>
              <a:latin typeface="Söhne"/>
            </a:endParaRPr>
          </a:p>
          <a:p>
            <a:r>
              <a:rPr lang="en-US" sz="3200" b="0" i="0" dirty="0">
                <a:solidFill>
                  <a:schemeClr val="accent4">
                    <a:lumMod val="50000"/>
                  </a:schemeClr>
                </a:solidFill>
                <a:effectLst/>
                <a:latin typeface="Söhne"/>
              </a:rPr>
              <a:t>Some institutions may have unconventional grading systems that might not align perfectly with the GPA calculator's default settings. Converting non-standard grading scales to the GPA scale could be challenging</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13400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93CC7-1FC2-AB86-CF27-1C9D114BA195}"/>
              </a:ext>
            </a:extLst>
          </p:cNvPr>
          <p:cNvSpPr txBox="1"/>
          <p:nvPr/>
        </p:nvSpPr>
        <p:spPr>
          <a:xfrm>
            <a:off x="905435" y="555813"/>
            <a:ext cx="9126071" cy="5016758"/>
          </a:xfrm>
          <a:prstGeom prst="rect">
            <a:avLst/>
          </a:prstGeom>
          <a:noFill/>
        </p:spPr>
        <p:txBody>
          <a:bodyPr wrap="square" rtlCol="0">
            <a:spAutoFit/>
          </a:bodyPr>
          <a:lstStyle/>
          <a:p>
            <a:r>
              <a:rPr lang="en-US" sz="4800" b="0" i="0" u="sng" dirty="0">
                <a:effectLst/>
                <a:latin typeface="Imprint MT Shadow" panose="04020605060303030202" pitchFamily="82" charset="0"/>
              </a:rPr>
              <a:t>Introduction:</a:t>
            </a:r>
          </a:p>
          <a:p>
            <a:endParaRPr lang="en-US" sz="4800" b="0" i="0" dirty="0">
              <a:effectLst/>
              <a:latin typeface="Aptos Display" panose="020B0004020202020204" pitchFamily="34" charset="0"/>
            </a:endParaRPr>
          </a:p>
          <a:p>
            <a:r>
              <a:rPr lang="en-US" sz="2800" b="0" i="0" dirty="0">
                <a:effectLst/>
                <a:latin typeface="Aptos Display" panose="020B0004020202020204" pitchFamily="34" charset="0"/>
              </a:rPr>
              <a:t>Design and implement a GPA (Grade Point Average) calculator that computes a student’s</a:t>
            </a:r>
          </a:p>
          <a:p>
            <a:r>
              <a:rPr lang="en-US" sz="2800" b="0" i="0" dirty="0">
                <a:effectLst/>
                <a:latin typeface="Aptos Display" panose="020B0004020202020204" pitchFamily="34" charset="0"/>
              </a:rPr>
              <a:t> GPA based on their course grades and credit hours. The system should accurately calculate the GPA by considering the grade points associated with each letter grade and the credit hours of each course. The GPA calculator should be user-friendly, efficient, and provide accurate results for students to track and manage their academic performance.</a:t>
            </a:r>
            <a:endParaRPr lang="en-IN" sz="2800" dirty="0">
              <a:latin typeface="Aptos Display" panose="020B0004020202020204" pitchFamily="34" charset="0"/>
            </a:endParaRPr>
          </a:p>
        </p:txBody>
      </p:sp>
    </p:spTree>
    <p:extLst>
      <p:ext uri="{BB962C8B-B14F-4D97-AF65-F5344CB8AC3E}">
        <p14:creationId xmlns:p14="http://schemas.microsoft.com/office/powerpoint/2010/main" val="409553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36CDA3-51F3-6E24-DF16-85D54221BE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6546039" y="745907"/>
            <a:ext cx="4907300" cy="2696160"/>
          </a:xfrm>
          <a:prstGeom prst="rect">
            <a:avLst/>
          </a:prstGeom>
        </p:spPr>
      </p:pic>
      <p:sp>
        <p:nvSpPr>
          <p:cNvPr id="7" name="TextBox 6">
            <a:extLst>
              <a:ext uri="{FF2B5EF4-FFF2-40B4-BE49-F238E27FC236}">
                <a16:creationId xmlns:a16="http://schemas.microsoft.com/office/drawing/2014/main" id="{307AE211-5671-53B9-4B9D-A7FF9AAAB7E1}"/>
              </a:ext>
            </a:extLst>
          </p:cNvPr>
          <p:cNvSpPr txBox="1"/>
          <p:nvPr/>
        </p:nvSpPr>
        <p:spPr>
          <a:xfrm rot="10800000" flipV="1">
            <a:off x="460023" y="10908"/>
            <a:ext cx="4399214" cy="830997"/>
          </a:xfrm>
          <a:prstGeom prst="rect">
            <a:avLst/>
          </a:prstGeom>
          <a:noFill/>
        </p:spPr>
        <p:txBody>
          <a:bodyPr wrap="square" rtlCol="0">
            <a:spAutoFit/>
          </a:bodyPr>
          <a:lstStyle/>
          <a:p>
            <a:r>
              <a:rPr lang="en-IN" sz="4800" u="sng" dirty="0">
                <a:latin typeface="Imprint MT Shadow" panose="04020605060303030202" pitchFamily="82" charset="0"/>
              </a:rPr>
              <a:t>Stakeholders:</a:t>
            </a:r>
          </a:p>
        </p:txBody>
      </p:sp>
      <p:pic>
        <p:nvPicPr>
          <p:cNvPr id="9" name="Picture 8">
            <a:extLst>
              <a:ext uri="{FF2B5EF4-FFF2-40B4-BE49-F238E27FC236}">
                <a16:creationId xmlns:a16="http://schemas.microsoft.com/office/drawing/2014/main" id="{26C07E47-FEA4-EDDD-3679-256E328B2F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5950" y="829175"/>
            <a:ext cx="5410200" cy="2599825"/>
          </a:xfrm>
          <a:prstGeom prst="rect">
            <a:avLst/>
          </a:prstGeom>
        </p:spPr>
      </p:pic>
      <p:sp>
        <p:nvSpPr>
          <p:cNvPr id="10" name="TextBox 9">
            <a:extLst>
              <a:ext uri="{FF2B5EF4-FFF2-40B4-BE49-F238E27FC236}">
                <a16:creationId xmlns:a16="http://schemas.microsoft.com/office/drawing/2014/main" id="{3651AAEE-EF44-3820-4CEE-7B68B419A1FB}"/>
              </a:ext>
            </a:extLst>
          </p:cNvPr>
          <p:cNvSpPr txBox="1"/>
          <p:nvPr/>
        </p:nvSpPr>
        <p:spPr>
          <a:xfrm>
            <a:off x="381000" y="6429375"/>
            <a:ext cx="11430000" cy="230832"/>
          </a:xfrm>
          <a:prstGeom prst="rect">
            <a:avLst/>
          </a:prstGeom>
          <a:noFill/>
        </p:spPr>
        <p:txBody>
          <a:bodyPr wrap="square" rtlCol="0">
            <a:spAutoFit/>
          </a:bodyPr>
          <a:lstStyle/>
          <a:p>
            <a:r>
              <a:rPr lang="en-IN" sz="900">
                <a:hlinkClick r:id="rId5" tooltip="https://pursuit.unimelb.edu.au/articles/tech-savvy-teaching-of-critical-thinking"/>
              </a:rPr>
              <a:t>This Photo</a:t>
            </a:r>
            <a:r>
              <a:rPr lang="en-IN" sz="900"/>
              <a:t> by Unknown Author is licensed under </a:t>
            </a:r>
            <a:r>
              <a:rPr lang="en-IN" sz="900">
                <a:hlinkClick r:id="rId6" tooltip="https://creativecommons.org/licenses/by-nd/3.0/"/>
              </a:rPr>
              <a:t>CC BY-ND</a:t>
            </a:r>
            <a:endParaRPr lang="en-IN" sz="900"/>
          </a:p>
        </p:txBody>
      </p:sp>
      <p:pic>
        <p:nvPicPr>
          <p:cNvPr id="12" name="Picture 11">
            <a:extLst>
              <a:ext uri="{FF2B5EF4-FFF2-40B4-BE49-F238E27FC236}">
                <a16:creationId xmlns:a16="http://schemas.microsoft.com/office/drawing/2014/main" id="{B1BBB991-F28C-F1E9-0AEA-3B4C282A60F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581115" y="3539116"/>
            <a:ext cx="6805953" cy="3121091"/>
          </a:xfrm>
          <a:prstGeom prst="rect">
            <a:avLst/>
          </a:prstGeom>
        </p:spPr>
      </p:pic>
    </p:spTree>
    <p:extLst>
      <p:ext uri="{BB962C8B-B14F-4D97-AF65-F5344CB8AC3E}">
        <p14:creationId xmlns:p14="http://schemas.microsoft.com/office/powerpoint/2010/main" val="108429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7D28F-9A9E-025B-F46B-99E220A999E9}"/>
              </a:ext>
            </a:extLst>
          </p:cNvPr>
          <p:cNvSpPr txBox="1"/>
          <p:nvPr/>
        </p:nvSpPr>
        <p:spPr>
          <a:xfrm>
            <a:off x="430305" y="627529"/>
            <a:ext cx="11170023" cy="5109091"/>
          </a:xfrm>
          <a:prstGeom prst="rect">
            <a:avLst/>
          </a:prstGeom>
          <a:noFill/>
        </p:spPr>
        <p:txBody>
          <a:bodyPr wrap="square" rtlCol="0">
            <a:spAutoFit/>
          </a:bodyPr>
          <a:lstStyle/>
          <a:p>
            <a:r>
              <a:rPr lang="en-US" sz="4800" b="1" i="0" dirty="0">
                <a:effectLst/>
                <a:latin typeface="Söhne"/>
              </a:rPr>
              <a:t> </a:t>
            </a:r>
            <a:r>
              <a:rPr lang="en-US" sz="4800" i="0" u="sng" dirty="0">
                <a:effectLst/>
                <a:latin typeface="Imprint MT Shadow" panose="04020605060303030202" pitchFamily="82" charset="0"/>
              </a:rPr>
              <a:t>Stakeholders:</a:t>
            </a:r>
          </a:p>
          <a:p>
            <a:endParaRPr lang="en-US" sz="2400" b="1" i="0" dirty="0">
              <a:effectLst/>
              <a:latin typeface="Söhne"/>
            </a:endParaRPr>
          </a:p>
          <a:p>
            <a:r>
              <a:rPr lang="en-US" sz="2400" b="1" i="0" dirty="0">
                <a:effectLst/>
                <a:latin typeface="Söhne"/>
              </a:rPr>
              <a:t>Students:</a:t>
            </a:r>
            <a:r>
              <a:rPr lang="en-US" b="0" i="0" dirty="0">
                <a:solidFill>
                  <a:srgbClr val="D1D5DB"/>
                </a:solidFill>
                <a:effectLst/>
                <a:latin typeface="Söhne"/>
              </a:rPr>
              <a:t> </a:t>
            </a:r>
            <a:r>
              <a:rPr lang="en-US" sz="2000" b="0" i="0" dirty="0">
                <a:effectLst/>
                <a:latin typeface="Söhne"/>
              </a:rPr>
              <a:t>They are the primary users of the GPA calculator. Students use this tool to track their academic performance and understand how their grades and credit hours impact their overall GPA.</a:t>
            </a:r>
          </a:p>
          <a:p>
            <a:endParaRPr lang="en-US" sz="2000" b="0" i="0" dirty="0">
              <a:effectLst/>
              <a:latin typeface="Söhne"/>
            </a:endParaRPr>
          </a:p>
          <a:p>
            <a:r>
              <a:rPr lang="en-US" sz="2400" b="1" i="0" dirty="0">
                <a:effectLst/>
                <a:latin typeface="Söhne"/>
              </a:rPr>
              <a:t>Educational Institutions (Schools, Colleges, Universities</a:t>
            </a:r>
            <a:r>
              <a:rPr lang="en-US" sz="2400" b="1" dirty="0">
                <a:latin typeface="Söhne"/>
              </a:rPr>
              <a:t>):</a:t>
            </a:r>
            <a:r>
              <a:rPr lang="en-US" b="0" i="0" dirty="0">
                <a:solidFill>
                  <a:srgbClr val="D1D5DB"/>
                </a:solidFill>
                <a:effectLst/>
                <a:latin typeface="Söhne"/>
              </a:rPr>
              <a:t> </a:t>
            </a:r>
            <a:r>
              <a:rPr lang="en-US" sz="2000" b="0" i="0" dirty="0">
                <a:effectLst/>
                <a:latin typeface="Söhne"/>
              </a:rPr>
              <a:t>They might be interested in GPA calculators to help students monitor their academic progress. Some institutions might even have their own official GPA calculators integrated within their systems or websites.</a:t>
            </a:r>
          </a:p>
          <a:p>
            <a:endParaRPr lang="en-US" b="0" i="0" dirty="0">
              <a:effectLst/>
              <a:latin typeface="Söhne"/>
            </a:endParaRPr>
          </a:p>
          <a:p>
            <a:r>
              <a:rPr lang="en-US" sz="2400" b="1" i="0" dirty="0">
                <a:effectLst/>
                <a:latin typeface="Söhne"/>
              </a:rPr>
              <a:t>Parents/Guardians:</a:t>
            </a:r>
            <a:r>
              <a:rPr lang="en-US" sz="2400" b="0" i="0" dirty="0">
                <a:effectLst/>
                <a:latin typeface="Söhne"/>
              </a:rPr>
              <a:t> </a:t>
            </a:r>
            <a:r>
              <a:rPr lang="en-US" sz="2000" b="0" i="0" dirty="0">
                <a:effectLst/>
                <a:latin typeface="Söhne"/>
              </a:rPr>
              <a:t>They might also be stakeholders, especially for students in primary or secondary education, interested in monitoring their child's academic performance and progress.</a:t>
            </a:r>
          </a:p>
          <a:p>
            <a:endParaRPr lang="en-US" sz="2000" dirty="0">
              <a:latin typeface="Söhne"/>
            </a:endParaRPr>
          </a:p>
          <a:p>
            <a:r>
              <a:rPr lang="en-US" sz="2400" b="1" i="0" dirty="0">
                <a:effectLst/>
                <a:latin typeface="Söhne"/>
              </a:rPr>
              <a:t>Developers/Designers:</a:t>
            </a:r>
            <a:r>
              <a:rPr lang="en-US" sz="2400" b="0" i="0" dirty="0">
                <a:effectLst/>
                <a:latin typeface="Söhne"/>
              </a:rPr>
              <a:t> </a:t>
            </a:r>
            <a:r>
              <a:rPr lang="en-US" sz="2000" b="0" i="0" dirty="0">
                <a:effectLst/>
                <a:latin typeface="Söhne"/>
              </a:rPr>
              <a:t>Those responsible for creating, maintaining, and improving GPA calculator software or applications are stakeholders involved in its development and functionality.</a:t>
            </a:r>
            <a:endParaRPr lang="en-IN" sz="2000" dirty="0"/>
          </a:p>
        </p:txBody>
      </p:sp>
    </p:spTree>
    <p:extLst>
      <p:ext uri="{BB962C8B-B14F-4D97-AF65-F5344CB8AC3E}">
        <p14:creationId xmlns:p14="http://schemas.microsoft.com/office/powerpoint/2010/main" val="99775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C7410-2910-0630-245D-6529CEA28B21}"/>
              </a:ext>
            </a:extLst>
          </p:cNvPr>
          <p:cNvSpPr txBox="1"/>
          <p:nvPr/>
        </p:nvSpPr>
        <p:spPr>
          <a:xfrm>
            <a:off x="457200" y="699247"/>
            <a:ext cx="9520518" cy="5632311"/>
          </a:xfrm>
          <a:prstGeom prst="rect">
            <a:avLst/>
          </a:prstGeom>
          <a:noFill/>
        </p:spPr>
        <p:txBody>
          <a:bodyPr wrap="square" rtlCol="0">
            <a:spAutoFit/>
          </a:bodyPr>
          <a:lstStyle/>
          <a:p>
            <a:r>
              <a:rPr lang="en-US" sz="4800" b="0" i="0" u="sng" dirty="0">
                <a:effectLst/>
                <a:latin typeface="Imprint MT Shadow" panose="04020605060303030202" pitchFamily="82" charset="0"/>
              </a:rPr>
              <a:t>User Interview Questions:</a:t>
            </a:r>
          </a:p>
          <a:p>
            <a:endParaRPr lang="en-US" sz="4800" b="0" i="0" dirty="0">
              <a:effectLst/>
              <a:latin typeface="Söhne"/>
            </a:endParaRPr>
          </a:p>
          <a:p>
            <a:pPr marL="342900" indent="-342900">
              <a:buFont typeface="Wingdings" panose="05000000000000000000" pitchFamily="2" charset="2"/>
              <a:buChar char="q"/>
            </a:pPr>
            <a:r>
              <a:rPr lang="en-US" sz="2400" b="0" i="0" dirty="0">
                <a:effectLst/>
                <a:latin typeface="Söhne"/>
              </a:rPr>
              <a:t>What challenges do you face while calculating your GPA manually or using existing calculators?</a:t>
            </a:r>
          </a:p>
          <a:p>
            <a:pPr marL="342900" indent="-342900">
              <a:buFont typeface="Wingdings" panose="05000000000000000000" pitchFamily="2" charset="2"/>
              <a:buChar char="q"/>
            </a:pPr>
            <a:r>
              <a:rPr lang="en-US" sz="2400" b="0" i="0" dirty="0">
                <a:effectLst/>
                <a:latin typeface="Söhne"/>
              </a:rPr>
              <a:t>How important is user-friendliness or ease of navigation in a GPA calculator to you?</a:t>
            </a:r>
          </a:p>
          <a:p>
            <a:pPr marL="342900" indent="-342900">
              <a:buFont typeface="Wingdings" panose="05000000000000000000" pitchFamily="2" charset="2"/>
              <a:buChar char="q"/>
            </a:pPr>
            <a:r>
              <a:rPr lang="en-US" sz="2400" b="0" i="0" dirty="0">
                <a:effectLst/>
                <a:latin typeface="Söhne"/>
              </a:rPr>
              <a:t>Do you have any specific expectations regarding the accuracy and reliability of the GPA calculations?</a:t>
            </a:r>
          </a:p>
          <a:p>
            <a:pPr marL="342900" indent="-342900">
              <a:buFont typeface="Wingdings" panose="05000000000000000000" pitchFamily="2" charset="2"/>
              <a:buChar char="q"/>
            </a:pPr>
            <a:r>
              <a:rPr lang="en-US" sz="2400" b="0" i="0" dirty="0">
                <a:effectLst/>
                <a:latin typeface="Söhne"/>
              </a:rPr>
              <a:t>Do you prefer using a GPA calculator on a website, mobile app, or a different platform?</a:t>
            </a:r>
          </a:p>
          <a:p>
            <a:pPr marL="342900" indent="-342900">
              <a:buFont typeface="Wingdings" panose="05000000000000000000" pitchFamily="2" charset="2"/>
              <a:buChar char="q"/>
            </a:pPr>
            <a:r>
              <a:rPr lang="en-US" sz="2400" b="0" i="0" dirty="0">
                <a:effectLst/>
                <a:latin typeface="Söhne"/>
              </a:rPr>
              <a:t>How likely are you to recommend a particular GPA calculator to friends or colleagues? What factors influence your recommendation?</a:t>
            </a:r>
          </a:p>
          <a:p>
            <a:pPr marL="342900" indent="-342900">
              <a:buFont typeface="Wingdings" panose="05000000000000000000" pitchFamily="2" charset="2"/>
              <a:buChar char="q"/>
            </a:pPr>
            <a:r>
              <a:rPr lang="en-US" sz="2400" b="0" i="0" dirty="0">
                <a:effectLst/>
                <a:latin typeface="Söhne"/>
              </a:rPr>
              <a:t>What features do you find most valuable in a GPA calculator?</a:t>
            </a:r>
            <a:endParaRPr lang="en-IN" sz="2400" dirty="0"/>
          </a:p>
        </p:txBody>
      </p:sp>
    </p:spTree>
    <p:extLst>
      <p:ext uri="{BB962C8B-B14F-4D97-AF65-F5344CB8AC3E}">
        <p14:creationId xmlns:p14="http://schemas.microsoft.com/office/powerpoint/2010/main" val="8202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162A7D-19CF-E262-860B-FCF8DEED7B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0635" y="902714"/>
            <a:ext cx="10990729" cy="5853953"/>
          </a:xfrm>
          <a:prstGeom prst="rect">
            <a:avLst/>
          </a:prstGeom>
        </p:spPr>
      </p:pic>
      <p:sp>
        <p:nvSpPr>
          <p:cNvPr id="4" name="TextBox 3">
            <a:extLst>
              <a:ext uri="{FF2B5EF4-FFF2-40B4-BE49-F238E27FC236}">
                <a16:creationId xmlns:a16="http://schemas.microsoft.com/office/drawing/2014/main" id="{D172881D-FA75-867C-EF7E-FE1B999F6030}"/>
              </a:ext>
            </a:extLst>
          </p:cNvPr>
          <p:cNvSpPr txBox="1"/>
          <p:nvPr/>
        </p:nvSpPr>
        <p:spPr>
          <a:xfrm>
            <a:off x="1219200" y="6172200"/>
            <a:ext cx="9753600" cy="230832"/>
          </a:xfrm>
          <a:prstGeom prst="rect">
            <a:avLst/>
          </a:prstGeom>
          <a:noFill/>
        </p:spPr>
        <p:txBody>
          <a:bodyPr wrap="square" rtlCol="0">
            <a:spAutoFit/>
          </a:bodyPr>
          <a:lstStyle/>
          <a:p>
            <a:r>
              <a:rPr lang="en-IN" sz="900">
                <a:hlinkClick r:id="rId3" tooltip="https://www.hrbartender.com/2020/employee-engagement/employee-experience-empathy-maps/"/>
              </a:rPr>
              <a:t>This Photo</a:t>
            </a:r>
            <a:r>
              <a:rPr lang="en-IN" sz="900"/>
              <a:t> by Unknown Author is licensed under </a:t>
            </a:r>
            <a:r>
              <a:rPr lang="en-IN" sz="900">
                <a:hlinkClick r:id="rId4" tooltip="https://creativecommons.org/licenses/by-nc-nd/3.0/"/>
              </a:rPr>
              <a:t>CC BY-NC-ND</a:t>
            </a:r>
            <a:endParaRPr lang="en-IN" sz="900"/>
          </a:p>
        </p:txBody>
      </p:sp>
      <p:sp>
        <p:nvSpPr>
          <p:cNvPr id="2" name="TextBox 1">
            <a:extLst>
              <a:ext uri="{FF2B5EF4-FFF2-40B4-BE49-F238E27FC236}">
                <a16:creationId xmlns:a16="http://schemas.microsoft.com/office/drawing/2014/main" id="{77121DA4-BE86-B83B-B97E-83D9D1262698}"/>
              </a:ext>
            </a:extLst>
          </p:cNvPr>
          <p:cNvSpPr txBox="1"/>
          <p:nvPr/>
        </p:nvSpPr>
        <p:spPr>
          <a:xfrm>
            <a:off x="188260" y="71717"/>
            <a:ext cx="5271246" cy="830997"/>
          </a:xfrm>
          <a:prstGeom prst="rect">
            <a:avLst/>
          </a:prstGeom>
          <a:noFill/>
        </p:spPr>
        <p:txBody>
          <a:bodyPr wrap="square" rtlCol="0">
            <a:spAutoFit/>
          </a:bodyPr>
          <a:lstStyle/>
          <a:p>
            <a:r>
              <a:rPr lang="en-IN" sz="4800" u="sng" dirty="0">
                <a:latin typeface="Imprint MT Shadow" panose="04020605060303030202" pitchFamily="82" charset="0"/>
              </a:rPr>
              <a:t>Empathy Mapping</a:t>
            </a:r>
            <a:r>
              <a:rPr lang="en-IN" sz="4800" dirty="0">
                <a:latin typeface="Imprint MT Shadow" panose="04020605060303030202" pitchFamily="82" charset="0"/>
              </a:rPr>
              <a:t>:</a:t>
            </a:r>
          </a:p>
        </p:txBody>
      </p:sp>
    </p:spTree>
    <p:extLst>
      <p:ext uri="{BB962C8B-B14F-4D97-AF65-F5344CB8AC3E}">
        <p14:creationId xmlns:p14="http://schemas.microsoft.com/office/powerpoint/2010/main" val="153784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FE078-E6C7-ECC5-5FD0-9DD3F3A6DE47}"/>
              </a:ext>
            </a:extLst>
          </p:cNvPr>
          <p:cNvSpPr txBox="1"/>
          <p:nvPr/>
        </p:nvSpPr>
        <p:spPr>
          <a:xfrm flipH="1">
            <a:off x="430307" y="779930"/>
            <a:ext cx="9870140" cy="4308872"/>
          </a:xfrm>
          <a:prstGeom prst="rect">
            <a:avLst/>
          </a:prstGeom>
          <a:noFill/>
        </p:spPr>
        <p:txBody>
          <a:bodyPr wrap="square" rtlCol="0">
            <a:spAutoFit/>
          </a:bodyPr>
          <a:lstStyle/>
          <a:p>
            <a:r>
              <a:rPr lang="en-IN" sz="4800" u="sng" dirty="0">
                <a:latin typeface="Imprint MT Shadow" panose="04020605060303030202" pitchFamily="82" charset="0"/>
              </a:rPr>
              <a:t>Solution Statement:</a:t>
            </a:r>
          </a:p>
          <a:p>
            <a:endParaRPr lang="en-IN" sz="4800" u="sng" dirty="0"/>
          </a:p>
          <a:p>
            <a:r>
              <a:rPr lang="en-US" sz="4000" b="0" i="0" dirty="0">
                <a:effectLst/>
                <a:latin typeface="Söhne"/>
              </a:rPr>
              <a:t>The GPA calculator should be user-friendly, efficient, and provide accurate results for students to track and manage their academic performance.</a:t>
            </a:r>
            <a:endParaRPr lang="en-IN" sz="4000" dirty="0"/>
          </a:p>
          <a:p>
            <a:endParaRPr lang="en-IN" dirty="0"/>
          </a:p>
        </p:txBody>
      </p:sp>
    </p:spTree>
    <p:extLst>
      <p:ext uri="{BB962C8B-B14F-4D97-AF65-F5344CB8AC3E}">
        <p14:creationId xmlns:p14="http://schemas.microsoft.com/office/powerpoint/2010/main" val="2402355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125</TotalTime>
  <Words>875</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Aptos Display</vt:lpstr>
      <vt:lpstr>Arial</vt:lpstr>
      <vt:lpstr>Century Gothic</vt:lpstr>
      <vt:lpstr>Imprint MT Shadow</vt:lpstr>
      <vt:lpstr>Söhne</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yugandhar sunkara</dc:creator>
  <cp:lastModifiedBy>yugandhar sunkara</cp:lastModifiedBy>
  <cp:revision>4</cp:revision>
  <dcterms:created xsi:type="dcterms:W3CDTF">2023-11-06T15:48:45Z</dcterms:created>
  <dcterms:modified xsi:type="dcterms:W3CDTF">2023-11-06T17:59:47Z</dcterms:modified>
</cp:coreProperties>
</file>