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</p:sldMasterIdLst>
  <p:notesMasterIdLst>
    <p:notesMasterId r:id="rId16"/>
  </p:notesMasterIdLst>
  <p:sldIdLst>
    <p:sldId id="258" r:id="rId3"/>
    <p:sldId id="259" r:id="rId4"/>
    <p:sldId id="261" r:id="rId5"/>
    <p:sldId id="290" r:id="rId6"/>
    <p:sldId id="280" r:id="rId7"/>
    <p:sldId id="281" r:id="rId8"/>
    <p:sldId id="283" r:id="rId9"/>
    <p:sldId id="263" r:id="rId10"/>
    <p:sldId id="264" r:id="rId11"/>
    <p:sldId id="277" r:id="rId12"/>
    <p:sldId id="291" r:id="rId13"/>
    <p:sldId id="29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23C-CDAA-4030-AC89-0B395216327D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EF63-E6CC-46B5-9B0A-8F5FD0DD859E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6C17-72B6-4993-AC24-BD0F3981367D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EA72CF-50DA-44CE-8A05-15CF59B50D25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3FA55-E64C-440F-A405-6E4596D9F27F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276C85-84B5-433B-A1B9-761AA9E914B8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5818BE-F5B2-457E-9C11-EE0CF7985FEB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35FEF-E6D2-48E8-B4A1-DBEB375BBEB4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8B080-6F1A-4ECE-8A27-0B04D098AA94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C7D707-C59D-45DA-A938-38AEB1D02AA6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1995B6-30FC-42D0-A607-F3715137CD57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C945-1105-474F-8CC4-B28E7F995306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98FA06-B8CE-4546-9C72-1D1C8E745F7B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C73C3E-E7B8-423B-8908-C769F044646E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DC812-558C-4AC8-813C-C35A21C8D14B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ACA-0EC9-4F32-A02D-5A3B4E03515E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1CD9-FFF1-4379-B7D5-E10D6F82856C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83DF-0DD3-4899-AEC2-D93075F231A9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3B94-ADB6-4C7A-973C-DD7E2CE939E8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7155-DE6C-4961-884E-45F9592874E0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310E-07FD-44C7-9512-B331F83D6D72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F52-C5E4-4BA7-8936-140870576D4C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BA5C-A93A-4BAC-928D-D2325162F3FE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E2CC68-4C0D-4861-A819-76C93EC5E566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CS3391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  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CS8392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239928" cy="448469"/>
          </a:xfrm>
        </p:spPr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 l="7613" r="58367" b="68750"/>
          <a:stretch>
            <a:fillRect/>
          </a:stretch>
        </p:blipFill>
        <p:spPr bwMode="auto">
          <a:xfrm>
            <a:off x="533399" y="838200"/>
            <a:ext cx="734785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773328" cy="448469"/>
          </a:xfrm>
        </p:spPr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799" y="533401"/>
          <a:ext cx="8458200" cy="4888764"/>
        </p:xfrm>
        <a:graphic>
          <a:graphicData uri="http://schemas.openxmlformats.org/drawingml/2006/table">
            <a:tbl>
              <a:tblPr/>
              <a:tblGrid>
                <a:gridCol w="1504736"/>
                <a:gridCol w="1884880"/>
                <a:gridCol w="1694808"/>
                <a:gridCol w="1678968"/>
                <a:gridCol w="1694808"/>
              </a:tblGrid>
              <a:tr h="1676399">
                <a:tc>
                  <a:txBody>
                    <a:bodyPr/>
                    <a:lstStyle/>
                    <a:p>
                      <a:pPr marL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Access Modifier</a:t>
                      </a:r>
                    </a:p>
                    <a:p>
                      <a:pPr marL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Within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</a:t>
                      </a:r>
                    </a:p>
                    <a:p>
                      <a:pPr marL="330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330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Within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Package</a:t>
                      </a:r>
                    </a:p>
                    <a:p>
                      <a:pPr marL="152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1524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Outside Package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101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By Subclass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Only</a:t>
                      </a:r>
                    </a:p>
                    <a:p>
                      <a:pPr marL="101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Outside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Package</a:t>
                      </a:r>
                    </a:p>
                    <a:p>
                      <a:pPr marL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41">
                <a:tc>
                  <a:txBody>
                    <a:bodyPr/>
                    <a:lstStyle/>
                    <a:p>
                      <a:pPr marL="101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Private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7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en-IN" sz="2000" b="1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41">
                <a:tc>
                  <a:txBody>
                    <a:bodyPr/>
                    <a:lstStyle/>
                    <a:p>
                      <a:pPr marL="1143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Default</a:t>
                      </a:r>
                      <a:endParaRPr lang="en-IN" sz="2000" b="1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7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en-IN" sz="2000" b="1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41">
                <a:tc>
                  <a:txBody>
                    <a:bodyPr/>
                    <a:lstStyle/>
                    <a:p>
                      <a:pPr marL="101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Protected</a:t>
                      </a:r>
                      <a:endParaRPr lang="en-IN" sz="2000" b="1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7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41">
                <a:tc>
                  <a:txBody>
                    <a:bodyPr/>
                    <a:lstStyle/>
                    <a:p>
                      <a:pPr marL="101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Public</a:t>
                      </a:r>
                      <a:endParaRPr lang="en-IN" sz="2000" b="1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7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239928" cy="448469"/>
          </a:xfrm>
        </p:spPr>
        <p:txBody>
          <a:bodyPr/>
          <a:lstStyle/>
          <a:p>
            <a:r>
              <a:rPr lang="en-IN" dirty="0" smtClean="0"/>
              <a:t>CS8392 Object Oriented Programming                </a:t>
            </a:r>
            <a:r>
              <a:rPr lang="en-IN" dirty="0" err="1" smtClean="0"/>
              <a:t>Dr.D.Sivaganesan</a:t>
            </a:r>
            <a:r>
              <a:rPr lang="en-IN" dirty="0" smtClean="0"/>
              <a:t>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524002"/>
          <a:ext cx="8229600" cy="3810000"/>
        </p:xfrm>
        <a:graphic>
          <a:graphicData uri="http://schemas.openxmlformats.org/drawingml/2006/table">
            <a:tbl>
              <a:tblPr/>
              <a:tblGrid>
                <a:gridCol w="1600200"/>
                <a:gridCol w="1600200"/>
                <a:gridCol w="1600200"/>
                <a:gridCol w="1600200"/>
                <a:gridCol w="1828800"/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kumimoji="0"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Elements</a:t>
                      </a:r>
                      <a:endParaRPr lang="en-IN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public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private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protected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 unspecified &gt;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class</a:t>
                      </a:r>
                      <a:endParaRPr lang="en-IN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25867" marB="17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 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 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constructor</a:t>
                      </a:r>
                      <a:endParaRPr lang="en-IN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25867" marB="17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  <a:endParaRPr lang="en-IN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25867" marB="17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  <a:endParaRPr lang="en-IN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25867" marB="17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allowed</a:t>
                      </a:r>
                      <a:endParaRPr lang="en-IN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56" marR="60356" marT="43112" marB="34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access modifiers in java specifies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accessibility (scope) of a data member, method, constructor or class.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There are 4 types of java access modifiers: 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private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protected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default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CS8392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3340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36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in Java</a:t>
            </a:r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905000" y="0"/>
            <a:ext cx="5334000" cy="792162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en-US" sz="3600" dirty="0" smtClean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Access Modifier</a:t>
            </a:r>
            <a:endParaRPr lang="en-US" sz="1800" b="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533400" y="914400"/>
            <a:ext cx="83820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public access modifier is accessible everywhere. It has the widest scope among all other modifiers.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A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10;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public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msg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System.out.println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("Hello“+value);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public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expub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public static void main(String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[]){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new A();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obj.msg();   }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849528" cy="524669"/>
          </a:xfrm>
        </p:spPr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 l="9370" r="45534" b="39583"/>
          <a:stretch>
            <a:fillRect/>
          </a:stretch>
        </p:blipFill>
        <p:spPr bwMode="auto">
          <a:xfrm>
            <a:off x="609600" y="609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7643520" cy="59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	The private access modifier is accessible </a:t>
            </a:r>
            <a:r>
              <a:rPr lang="en-US" b="1" dirty="0" smtClean="0"/>
              <a:t>only within class.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It </a:t>
            </a:r>
            <a:r>
              <a:rPr lang="en-US" b="1" dirty="0" smtClean="0">
                <a:cs typeface="Times New Roman" pitchFamily="18" charset="0"/>
              </a:rPr>
              <a:t>can't be  applied to data member, method, constructor.</a:t>
            </a:r>
          </a:p>
          <a:p>
            <a:r>
              <a:rPr lang="en-US" b="1" dirty="0" smtClean="0">
                <a:cs typeface="Times New Roman" pitchFamily="18" charset="0"/>
              </a:rPr>
              <a:t> 	</a:t>
            </a:r>
            <a:r>
              <a:rPr lang="en-US" dirty="0" smtClean="0">
                <a:cs typeface="Times New Roman" pitchFamily="18" charset="0"/>
              </a:rPr>
              <a:t>It </a:t>
            </a:r>
            <a:r>
              <a:rPr lang="en-US" b="1" dirty="0" smtClean="0">
                <a:cs typeface="Times New Roman" pitchFamily="18" charset="0"/>
              </a:rPr>
              <a:t>can't be applied on the class</a:t>
            </a:r>
            <a:r>
              <a:rPr lang="en-US" sz="2800" b="1" dirty="0" smtClean="0">
                <a:cs typeface="Times New Roman" pitchFamily="18" charset="0"/>
              </a:rPr>
              <a:t>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class A{</a:t>
            </a:r>
            <a:endParaRPr lang="en-IN" dirty="0" smtClean="0"/>
          </a:p>
          <a:p>
            <a:pPr lvl="2"/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value=10;</a:t>
            </a:r>
            <a:endParaRPr lang="en-IN" dirty="0" smtClean="0"/>
          </a:p>
          <a:p>
            <a:pPr lvl="2"/>
            <a:r>
              <a:rPr lang="en-US" b="1" dirty="0" smtClean="0"/>
              <a:t>private </a:t>
            </a:r>
            <a:r>
              <a:rPr lang="en-US" dirty="0" smtClean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() {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("Hello java“+value);}  }</a:t>
            </a:r>
            <a:endParaRPr lang="en-IN" dirty="0" smtClean="0"/>
          </a:p>
          <a:p>
            <a:pPr lvl="2"/>
            <a:r>
              <a:rPr lang="en-US" dirty="0" smtClean="0"/>
              <a:t>public class </a:t>
            </a:r>
            <a:r>
              <a:rPr lang="en-US" dirty="0" err="1" smtClean="0"/>
              <a:t>expriv</a:t>
            </a:r>
            <a:r>
              <a:rPr lang="en-US" dirty="0" smtClean="0"/>
              <a:t>{</a:t>
            </a:r>
            <a:endParaRPr lang="en-IN" dirty="0" smtClean="0"/>
          </a:p>
          <a:p>
            <a:pPr lvl="2"/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  <a:endParaRPr lang="en-IN" dirty="0" smtClean="0"/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obj</a:t>
            </a:r>
            <a:r>
              <a:rPr lang="en-US" dirty="0" smtClean="0"/>
              <a:t>=new A();</a:t>
            </a:r>
            <a:endParaRPr lang="en-IN" dirty="0" smtClean="0"/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obj.value</a:t>
            </a:r>
            <a:r>
              <a:rPr lang="en-US" b="1" dirty="0" smtClean="0"/>
              <a:t>); </a:t>
            </a:r>
            <a:r>
              <a:rPr lang="en-US" dirty="0" smtClean="0"/>
              <a:t>//</a:t>
            </a:r>
            <a:r>
              <a:rPr lang="en-US" b="1" dirty="0" smtClean="0"/>
              <a:t>Compile Time Error</a:t>
            </a:r>
            <a:endParaRPr lang="en-IN" b="1" dirty="0" smtClean="0"/>
          </a:p>
          <a:p>
            <a:pPr lvl="2"/>
            <a:r>
              <a:rPr lang="en-US" b="1" dirty="0" smtClean="0"/>
              <a:t>obj.msg();//Compile Time Error</a:t>
            </a:r>
            <a:endParaRPr lang="en-IN" b="1" dirty="0" smtClean="0"/>
          </a:p>
          <a:p>
            <a:pPr lvl="2"/>
            <a:r>
              <a:rPr lang="en-US" dirty="0" smtClean="0"/>
              <a:t>} </a:t>
            </a:r>
            <a:endParaRPr lang="en-IN" dirty="0" smtClean="0"/>
          </a:p>
          <a:p>
            <a:pPr lvl="2"/>
            <a:r>
              <a:rPr lang="en-US" dirty="0" smtClean="0"/>
              <a:t> }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228600"/>
            <a:ext cx="457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/>
            <a:r>
              <a:rPr lang="en-US" sz="2800" b="1" dirty="0" smtClean="0"/>
              <a:t>Private Access Modifier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02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/>
          <a:srcRect l="8199" r="45534" b="46875"/>
          <a:stretch>
            <a:fillRect/>
          </a:stretch>
        </p:blipFill>
        <p:spPr bwMode="auto">
          <a:xfrm>
            <a:off x="533401" y="381000"/>
            <a:ext cx="832372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5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5486399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Protected Access Modifier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protected access modifier is accessible within package and outside the package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but through inheritance only.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protected access modifier can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applied on the data member, method and constructor.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can't be applied on the class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value = 10;</a:t>
            </a:r>
          </a:p>
          <a:p>
            <a:pPr lvl="2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("Hello  "+value);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900" b="1" dirty="0" err="1" smtClean="0">
                <a:latin typeface="Times New Roman" pitchFamily="18" charset="0"/>
                <a:cs typeface="Times New Roman" pitchFamily="18" charset="0"/>
              </a:rPr>
              <a:t>exprotect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extends A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= new A();</a:t>
            </a:r>
          </a:p>
          <a:p>
            <a:pPr lvl="2">
              <a:buNone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("object vale  "+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obj.value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obj.msg();</a:t>
            </a:r>
          </a:p>
          <a:p>
            <a:pPr lvl="2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} }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 l="7614" r="45534" b="55224"/>
          <a:stretch>
            <a:fillRect/>
          </a:stretch>
        </p:blipFill>
        <p:spPr bwMode="auto">
          <a:xfrm>
            <a:off x="914400" y="457200"/>
            <a:ext cx="7315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IN" smtClean="0"/>
              <a:t>CS8392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315" name="AutoShape 3" descr="Java Features"/>
          <p:cNvSpPr>
            <a:spLocks noChangeAspect="1" noChangeArrowheads="1"/>
          </p:cNvSpPr>
          <p:nvPr/>
        </p:nvSpPr>
        <p:spPr bwMode="auto">
          <a:xfrm>
            <a:off x="155575" y="-9572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533400"/>
            <a:ext cx="84582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you don't use any modifier, it is treated as default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bydefault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The default modifier is accessible only within package.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 AA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value = 10;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void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("Hello  "+value);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exdefault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{ AA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new AA();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("object vale  "+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obj.value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 obj.msg(); } }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Default Access Modifier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339</Words>
  <Application>Microsoft Office PowerPoint</Application>
  <PresentationFormat>On-screen Show (4:3)</PresentationFormat>
  <Paragraphs>153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Concourse</vt:lpstr>
      <vt:lpstr>Slide 1</vt:lpstr>
      <vt:lpstr>Access Specifier in Java</vt:lpstr>
      <vt:lpstr>Public Access Modifier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144</cp:revision>
  <dcterms:created xsi:type="dcterms:W3CDTF">2020-08-02T13:05:44Z</dcterms:created>
  <dcterms:modified xsi:type="dcterms:W3CDTF">2022-09-06T04:06:59Z</dcterms:modified>
</cp:coreProperties>
</file>