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BE4D-DC91-45CC-9256-526CDA4F87F2}" type="datetimeFigureOut">
              <a:rPr lang="en-US" smtClean="0"/>
              <a:pPr/>
              <a:t>9/10/2022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F43A3-E608-448C-AA53-35A27AF909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 PSGiTech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A4E9-B54D-4E35-B64A-DBA9BC3C633B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 PSGiTech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E1C1-F9E4-409D-8F2C-5FB3C8840817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 PSGiTech / CSE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BE75-0F5E-49F1-81F4-ACDEB0CE6C93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 PSGiTech / CSE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55FF-A05C-46C9-8EF7-51DABAB26E86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 PSGiTech / CSE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89E3-D426-4935-8AFA-88B27106D594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164" y="368249"/>
            <a:ext cx="776097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972" y="1783461"/>
            <a:ext cx="5040630" cy="374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Dr.D.Sivaganesan  PSGiTech / CSE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F7CE-6E24-4B96-9202-CFB3BE9702A3}" type="datetime1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smtClean="0">
                <a:latin typeface="Times New Roman"/>
                <a:cs typeface="Times New Roman"/>
              </a:rPr>
              <a:t>CS</a:t>
            </a:r>
            <a:r>
              <a:rPr lang="en-US" sz="3600" b="0" spc="-5" dirty="0" smtClean="0">
                <a:latin typeface="Times New Roman"/>
                <a:cs typeface="Times New Roman"/>
              </a:rPr>
              <a:t>3391</a:t>
            </a:r>
            <a:r>
              <a:rPr sz="3600" b="0" spc="-10" smtClean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Object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Oriented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1</a:t>
            </a:fld>
            <a:endParaRPr lang="en-IN" spc="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 smtClean="0"/>
              <a:t>CS3391 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972" y="0"/>
            <a:ext cx="1906270" cy="85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anonarray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5972" y="805155"/>
            <a:ext cx="7745730" cy="5001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spc="-20" dirty="0">
                <a:latin typeface="Times New Roman"/>
                <a:cs typeface="Times New Roman"/>
              </a:rPr>
              <a:t> args)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996950" algn="l"/>
              </a:tabLst>
            </a:pPr>
            <a:r>
              <a:rPr sz="2400" dirty="0">
                <a:latin typeface="Times New Roman"/>
                <a:cs typeface="Times New Roman"/>
              </a:rPr>
              <a:t>{	//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anonymous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Times New Roman"/>
                <a:cs typeface="Times New Roman"/>
              </a:rPr>
              <a:t>add(new</a:t>
            </a:r>
            <a:r>
              <a:rPr sz="2400" spc="5" dirty="0">
                <a:latin typeface="Times New Roman"/>
                <a:cs typeface="Times New Roman"/>
              </a:rPr>
              <a:t> int[]{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11,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add(int[]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for-each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marL="12700" marR="5889625">
              <a:lnSpc>
                <a:spcPts val="3290"/>
              </a:lnSpc>
              <a:spcBef>
                <a:spcPts val="155"/>
              </a:spcBef>
            </a:pPr>
            <a:r>
              <a:rPr sz="2400" dirty="0">
                <a:latin typeface="Times New Roman"/>
                <a:cs typeface="Times New Roman"/>
              </a:rPr>
              <a:t>for (int i : </a:t>
            </a:r>
            <a:r>
              <a:rPr sz="2400" spc="-5" dirty="0">
                <a:latin typeface="Times New Roman"/>
                <a:cs typeface="Times New Roman"/>
              </a:rPr>
              <a:t>a) </a:t>
            </a:r>
            <a:r>
              <a:rPr sz="2400" dirty="0">
                <a:latin typeface="Times New Roman"/>
                <a:cs typeface="Times New Roman"/>
              </a:rPr>
              <a:t> sum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System.out.println("The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dirty="0">
                <a:latin typeface="Times New Roman"/>
                <a:cs typeface="Times New Roman"/>
              </a:rPr>
              <a:t> is:"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09600"/>
            <a:ext cx="6781800" cy="4419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148" y="177241"/>
            <a:ext cx="3256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</a:t>
            </a:r>
            <a:r>
              <a:rPr dirty="0"/>
              <a:t>ulti</a:t>
            </a:r>
            <a:r>
              <a:rPr spc="5" dirty="0"/>
              <a:t>d</a:t>
            </a:r>
            <a:r>
              <a:rPr dirty="0"/>
              <a:t>i</a:t>
            </a:r>
            <a:r>
              <a:rPr spc="-30" dirty="0"/>
              <a:t>m</a:t>
            </a:r>
            <a:r>
              <a:rPr spc="-10" dirty="0"/>
              <a:t>e</a:t>
            </a:r>
            <a:r>
              <a:rPr dirty="0"/>
              <a:t>nsio</a:t>
            </a:r>
            <a:r>
              <a:rPr spc="5" dirty="0"/>
              <a:t>n</a:t>
            </a:r>
            <a:r>
              <a:rPr dirty="0"/>
              <a:t>al</a:t>
            </a:r>
            <a:r>
              <a:rPr spc="-145" dirty="0"/>
              <a:t> </a:t>
            </a:r>
            <a:r>
              <a:rPr dirty="0"/>
              <a:t>A</a:t>
            </a:r>
            <a:r>
              <a:rPr spc="-20" dirty="0"/>
              <a:t>r</a:t>
            </a:r>
            <a:r>
              <a:rPr spc="-10" dirty="0"/>
              <a:t>r</a:t>
            </a:r>
            <a:r>
              <a:rPr spc="15" dirty="0"/>
              <a:t>a</a:t>
            </a:r>
            <a:r>
              <a:rPr sz="2000" spc="5" dirty="0"/>
              <a:t>ys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12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43560"/>
            <a:ext cx="8490585" cy="5787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Multidimensional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spc="-10" dirty="0">
                <a:latin typeface="Times New Roman"/>
                <a:cs typeface="Times New Roman"/>
              </a:rPr>
              <a:t>element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 </a:t>
            </a:r>
            <a:r>
              <a:rPr sz="2000" spc="-10" dirty="0">
                <a:latin typeface="Times New Roman"/>
                <a:cs typeface="Times New Roman"/>
              </a:rPr>
              <a:t>holding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ce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rr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ese 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k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Jagg</a:t>
            </a:r>
            <a:r>
              <a:rPr sz="2000" b="1" spc="-5" dirty="0">
                <a:latin typeface="Times New Roman"/>
                <a:cs typeface="Times New Roman"/>
              </a:rPr>
              <a:t>ed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Arr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y</a:t>
            </a:r>
            <a:r>
              <a:rPr sz="2000" b="1" spc="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multidimensional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created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appending </a:t>
            </a:r>
            <a:r>
              <a:rPr sz="2000" spc="-10" dirty="0">
                <a:latin typeface="Times New Roman"/>
                <a:cs typeface="Times New Roman"/>
              </a:rPr>
              <a:t>one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square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brackets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dimension.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imes New Roman"/>
                <a:cs typeface="Times New Roman"/>
              </a:rPr>
              <a:t>Syntax: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type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var-name[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][</a:t>
            </a:r>
            <a:r>
              <a:rPr sz="2000" spc="-10" dirty="0">
                <a:latin typeface="Times New Roman"/>
                <a:cs typeface="Times New Roman"/>
              </a:rPr>
              <a:t> ]=new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type[row-size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][col-size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  <a:spcBef>
                <a:spcPts val="5"/>
              </a:spcBef>
              <a:tabLst>
                <a:tab pos="115252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Example:	</a:t>
            </a:r>
            <a:r>
              <a:rPr sz="1800" spc="-5" dirty="0">
                <a:latin typeface="Times New Roman"/>
                <a:cs typeface="Times New Roman"/>
              </a:rPr>
              <a:t>//Demonstrate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two-dimensional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array.</a:t>
            </a:r>
            <a:endParaRPr sz="1800">
              <a:latin typeface="Times New Roman"/>
              <a:cs typeface="Times New Roman"/>
            </a:endParaRPr>
          </a:p>
          <a:p>
            <a:pPr marL="1384935">
              <a:lnSpc>
                <a:spcPts val="2395"/>
              </a:lnSpc>
            </a:pPr>
            <a:r>
              <a:rPr sz="2000" spc="-10" dirty="0">
                <a:latin typeface="Times New Roman"/>
                <a:cs typeface="Times New Roman"/>
              </a:rPr>
              <a:t>Class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mularray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public static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main(String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args[])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twoD[][]=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int[4][5];</a:t>
            </a:r>
            <a:endParaRPr sz="2000">
              <a:latin typeface="Times New Roman"/>
              <a:cs typeface="Times New Roman"/>
            </a:endParaRPr>
          </a:p>
          <a:p>
            <a:pPr marL="1384935" marR="526605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int </a:t>
            </a:r>
            <a:r>
              <a:rPr sz="2000" spc="-5" dirty="0">
                <a:latin typeface="Times New Roman"/>
                <a:cs typeface="Times New Roman"/>
              </a:rPr>
              <a:t>i, </a:t>
            </a:r>
            <a:r>
              <a:rPr sz="2000" spc="5" dirty="0">
                <a:latin typeface="Times New Roman"/>
                <a:cs typeface="Times New Roman"/>
              </a:rPr>
              <a:t>j, </a:t>
            </a:r>
            <a:r>
              <a:rPr sz="2000" spc="-5" dirty="0">
                <a:latin typeface="Times New Roman"/>
                <a:cs typeface="Times New Roman"/>
              </a:rPr>
              <a:t>k = </a:t>
            </a:r>
            <a:r>
              <a:rPr sz="2000" dirty="0">
                <a:latin typeface="Times New Roman"/>
                <a:cs typeface="Times New Roman"/>
              </a:rPr>
              <a:t>0;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for(i=0; i&lt;4; i++)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for(j=0;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j&lt;5;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twoD[i][j]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k;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k++;</a:t>
            </a:r>
            <a:endParaRPr sz="20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for(i=0;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i&lt;4;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for(j=0;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j&lt;5;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233870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System.out.print(twoD[i</a:t>
            </a:r>
            <a:r>
              <a:rPr sz="1800" spc="-10" dirty="0">
                <a:latin typeface="Times New Roman"/>
                <a:cs typeface="Times New Roman"/>
              </a:rPr>
              <a:t>][j]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");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System.out.println();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}}}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457200"/>
            <a:ext cx="7418832" cy="4343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13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55803"/>
            <a:ext cx="8148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6619" algn="l"/>
                <a:tab pos="1500505" algn="l"/>
                <a:tab pos="2597785" algn="l"/>
                <a:tab pos="3763010" algn="l"/>
                <a:tab pos="4271645" algn="l"/>
                <a:tab pos="4558665" algn="l"/>
                <a:tab pos="6845300" algn="l"/>
                <a:tab pos="7680959" algn="l"/>
              </a:tabLst>
            </a:pPr>
            <a:r>
              <a:rPr sz="2400" spc="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hen	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ou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te	memo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	a	mul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idi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10" dirty="0">
                <a:latin typeface="Times New Roman"/>
                <a:cs typeface="Times New Roman"/>
              </a:rPr>
              <a:t>arr</a:t>
            </a:r>
            <a:r>
              <a:rPr sz="2400" spc="35" dirty="0">
                <a:latin typeface="Times New Roman"/>
                <a:cs typeface="Times New Roman"/>
              </a:rPr>
              <a:t>a</a:t>
            </a:r>
            <a:r>
              <a:rPr sz="2400" spc="-2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50" dirty="0">
                <a:latin typeface="Times New Roman"/>
                <a:cs typeface="Times New Roman"/>
              </a:rPr>
              <a:t>y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22121"/>
            <a:ext cx="6649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  <a:tab pos="1677035" algn="l"/>
                <a:tab pos="2823845" algn="l"/>
                <a:tab pos="3479165" algn="l"/>
                <a:tab pos="4805680" algn="l"/>
                <a:tab pos="5440045" algn="l"/>
                <a:tab pos="6092190" algn="l"/>
              </a:tabLst>
            </a:pP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Times New Roman"/>
                <a:cs typeface="Times New Roman"/>
              </a:rPr>
              <a:t>ee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ly	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ec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5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y	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Times New Roman"/>
                <a:cs typeface="Times New Roman"/>
              </a:rPr>
              <a:t>m</a:t>
            </a:r>
            <a:r>
              <a:rPr sz="2400" b="1" spc="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mo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y	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or	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Times New Roman"/>
                <a:cs typeface="Times New Roman"/>
              </a:rPr>
              <a:t>f</a:t>
            </a:r>
            <a:r>
              <a:rPr sz="2400" b="1" spc="-5" dirty="0">
                <a:latin typeface="Times New Roman"/>
                <a:cs typeface="Times New Roman"/>
              </a:rPr>
              <a:t>irst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722121"/>
            <a:ext cx="8149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69430">
              <a:lnSpc>
                <a:spcPct val="100000"/>
              </a:lnSpc>
              <a:spcBef>
                <a:spcPts val="100"/>
              </a:spcBef>
              <a:tabLst>
                <a:tab pos="1707514" algn="l"/>
                <a:tab pos="2482215" algn="l"/>
                <a:tab pos="3186430" algn="l"/>
                <a:tab pos="4411980" algn="l"/>
                <a:tab pos="5064760" algn="l"/>
                <a:tab pos="6680834" algn="l"/>
              </a:tabLst>
            </a:pPr>
            <a:r>
              <a:rPr sz="2400" b="1" dirty="0">
                <a:latin typeface="Times New Roman"/>
                <a:cs typeface="Times New Roman"/>
              </a:rPr>
              <a:t>(l</a:t>
            </a:r>
            <a:r>
              <a:rPr sz="2400" b="1" spc="-15" dirty="0">
                <a:latin typeface="Times New Roman"/>
                <a:cs typeface="Times New Roman"/>
              </a:rPr>
              <a:t>e</a:t>
            </a:r>
            <a:r>
              <a:rPr sz="2400" b="1" spc="10" dirty="0">
                <a:latin typeface="Times New Roman"/>
                <a:cs typeface="Times New Roman"/>
              </a:rPr>
              <a:t>ft</a:t>
            </a:r>
            <a:r>
              <a:rPr sz="2400" b="1" spc="-30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os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)  di</a:t>
            </a:r>
            <a:r>
              <a:rPr sz="2400" b="1" spc="-25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	</a:t>
            </a:r>
            <a:r>
              <a:rPr sz="2400" spc="-2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ou	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te	t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b="1" spc="-60" dirty="0">
                <a:latin typeface="Times New Roman"/>
                <a:cs typeface="Times New Roman"/>
              </a:rPr>
              <a:t>r</a:t>
            </a:r>
            <a:r>
              <a:rPr sz="2400" b="1" spc="10" dirty="0">
                <a:latin typeface="Times New Roman"/>
                <a:cs typeface="Times New Roman"/>
              </a:rPr>
              <a:t>e</a:t>
            </a:r>
            <a:r>
              <a:rPr sz="2400" b="1" spc="-30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ai</a:t>
            </a:r>
            <a:r>
              <a:rPr sz="2400" b="1" spc="30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	di</a:t>
            </a:r>
            <a:r>
              <a:rPr sz="2400" b="1" spc="-30" dirty="0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sio</a:t>
            </a:r>
            <a:r>
              <a:rPr sz="2400" b="1" spc="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454022"/>
            <a:ext cx="8154034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separately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this following </a:t>
            </a: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allocates </a:t>
            </a:r>
            <a:r>
              <a:rPr sz="2400" dirty="0">
                <a:latin typeface="Times New Roman"/>
                <a:cs typeface="Times New Roman"/>
              </a:rPr>
              <a:t>memory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first dimension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twoD </a:t>
            </a:r>
            <a:r>
              <a:rPr sz="2400" dirty="0">
                <a:latin typeface="Times New Roman"/>
                <a:cs typeface="Times New Roman"/>
              </a:rPr>
              <a:t>when it is </a:t>
            </a:r>
            <a:r>
              <a:rPr sz="2400" spc="-5" dirty="0">
                <a:latin typeface="Times New Roman"/>
                <a:cs typeface="Times New Roman"/>
              </a:rPr>
              <a:t>declared.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allocates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dimension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manually.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2700" marR="4770755">
              <a:lnSpc>
                <a:spcPct val="20010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twoD[][]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int[4][];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twoD[0]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int[5];</a:t>
            </a:r>
            <a:endParaRPr sz="2400">
              <a:latin typeface="Times New Roman"/>
              <a:cs typeface="Times New Roman"/>
            </a:endParaRPr>
          </a:p>
          <a:p>
            <a:pPr marL="12700" marR="542417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twoD[1]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int[5];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twoD[2]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int[5];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twoD[3]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int[5];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14</a:t>
            </a:fld>
            <a:endParaRPr lang="en-IN" spc="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93361"/>
            <a:ext cx="5686425" cy="55810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360"/>
              </a:spcBef>
            </a:pPr>
            <a:r>
              <a:rPr sz="2000" b="1" spc="-15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Times New Roman"/>
                <a:cs typeface="Times New Roman"/>
              </a:rPr>
              <a:t>//Manually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second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dimensions.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dymularray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public static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main(String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int twoD[][]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int[4][];</a:t>
            </a:r>
            <a:endParaRPr sz="2000">
              <a:latin typeface="Times New Roman"/>
              <a:cs typeface="Times New Roman"/>
            </a:endParaRPr>
          </a:p>
          <a:p>
            <a:pPr marL="12700" marR="1098550" indent="635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twoD[0] 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int[1];twoD[1] = </a:t>
            </a:r>
            <a:r>
              <a:rPr sz="2000" spc="-1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int[2];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twoD[2] 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int[3]; </a:t>
            </a:r>
            <a:r>
              <a:rPr sz="2000" spc="-10" dirty="0">
                <a:latin typeface="Times New Roman"/>
                <a:cs typeface="Times New Roman"/>
              </a:rPr>
              <a:t>twoD[3] </a:t>
            </a: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int[4];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5" dirty="0">
                <a:latin typeface="Times New Roman"/>
                <a:cs typeface="Times New Roman"/>
              </a:rPr>
              <a:t> i,</a:t>
            </a:r>
            <a:r>
              <a:rPr sz="2000" spc="5" dirty="0">
                <a:latin typeface="Times New Roman"/>
                <a:cs typeface="Times New Roman"/>
              </a:rPr>
              <a:t> j,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for(i=0;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i&lt;4;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for(j=0;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j&lt;i+1;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twoD[i][j]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k;k++;}</a:t>
            </a:r>
            <a:endParaRPr sz="20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for(i=0;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i&lt;4;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for(j=0;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j&lt;i+1;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j++)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System.out.print(twoD[i][j]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");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System.out.println();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}}}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15</a:t>
            </a:fld>
            <a:endParaRPr lang="en-IN" spc="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4495800" cy="4419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1828832"/>
            <a:ext cx="3200400" cy="25252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16</a:t>
            </a:fld>
            <a:endParaRPr lang="en-IN" spc="5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31089"/>
            <a:ext cx="7957820" cy="5577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19375">
              <a:lnSpc>
                <a:spcPct val="100000"/>
              </a:lnSpc>
              <a:spcBef>
                <a:spcPts val="110"/>
              </a:spcBef>
            </a:pPr>
            <a:r>
              <a:rPr sz="2800" b="1" spc="5" dirty="0">
                <a:latin typeface="Times New Roman"/>
                <a:cs typeface="Times New Roman"/>
              </a:rPr>
              <a:t>Arrays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of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628015" algn="l"/>
                <a:tab pos="1536700" algn="l"/>
                <a:tab pos="2012950" algn="l"/>
                <a:tab pos="3198495" algn="l"/>
                <a:tab pos="3616325" algn="l"/>
                <a:tab pos="4820920" algn="l"/>
                <a:tab pos="5509895" algn="l"/>
                <a:tab pos="6220460" algn="l"/>
                <a:tab pos="6735445" algn="l"/>
                <a:tab pos="764413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	array	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	</a:t>
            </a:r>
            <a:r>
              <a:rPr sz="2800" spc="5" dirty="0">
                <a:latin typeface="Times New Roman"/>
                <a:cs typeface="Times New Roman"/>
              </a:rPr>
              <a:t>ob</a:t>
            </a:r>
            <a:r>
              <a:rPr sz="2800" spc="-40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c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	</a:t>
            </a:r>
            <a:r>
              <a:rPr sz="2800" spc="-40" dirty="0">
                <a:latin typeface="Times New Roman"/>
                <a:cs typeface="Times New Roman"/>
              </a:rPr>
              <a:t>j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	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e	an	array	</a:t>
            </a:r>
            <a:r>
              <a:rPr sz="2800" spc="10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primitive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r>
              <a:rPr sz="2800" spc="5" dirty="0">
                <a:latin typeface="Times New Roman"/>
                <a:cs typeface="Times New Roman"/>
              </a:rPr>
              <a:t> data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following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way.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Syntax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34810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classname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objname[]=new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classname[size]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Ex:</a:t>
            </a:r>
            <a:endParaRPr sz="2800">
              <a:latin typeface="Times New Roman"/>
              <a:cs typeface="Times New Roman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Times New Roman"/>
                <a:cs typeface="Times New Roman"/>
              </a:rPr>
              <a:t>Student[]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= new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Student[5];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//student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user-defined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student </a:t>
            </a:r>
            <a:r>
              <a:rPr sz="2800" dirty="0">
                <a:latin typeface="Times New Roman"/>
                <a:cs typeface="Times New Roman"/>
              </a:rPr>
              <a:t>Array </a:t>
            </a:r>
            <a:r>
              <a:rPr sz="2800" spc="-5" dirty="0">
                <a:latin typeface="Times New Roman"/>
                <a:cs typeface="Times New Roman"/>
              </a:rPr>
              <a:t>contains five </a:t>
            </a: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spc="-5" dirty="0">
                <a:latin typeface="Times New Roman"/>
                <a:cs typeface="Times New Roman"/>
              </a:rPr>
              <a:t>spaces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1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size</a:t>
            </a:r>
            <a:r>
              <a:rPr sz="2800" spc="5" dirty="0">
                <a:latin typeface="Times New Roman"/>
                <a:cs typeface="Times New Roman"/>
              </a:rPr>
              <a:t> 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student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five </a:t>
            </a:r>
            <a:r>
              <a:rPr sz="2800" dirty="0">
                <a:latin typeface="Times New Roman"/>
                <a:cs typeface="Times New Roman"/>
              </a:rPr>
              <a:t> Student </a:t>
            </a:r>
            <a:r>
              <a:rPr sz="2800" spc="-10" dirty="0">
                <a:latin typeface="Times New Roman"/>
                <a:cs typeface="Times New Roman"/>
              </a:rPr>
              <a:t>objects </a:t>
            </a:r>
            <a:r>
              <a:rPr sz="2800" spc="-5" dirty="0">
                <a:latin typeface="Times New Roman"/>
                <a:cs typeface="Times New Roman"/>
              </a:rPr>
              <a:t>can be stored.The Student objects have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 be </a:t>
            </a:r>
            <a:r>
              <a:rPr sz="2800" spc="-5" dirty="0">
                <a:latin typeface="Times New Roman"/>
                <a:cs typeface="Times New Roman"/>
              </a:rPr>
              <a:t>instantiated using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constructor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1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Student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17</a:t>
            </a:fld>
            <a:endParaRPr spc="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775" y="141859"/>
            <a:ext cx="2926080" cy="246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student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int</a:t>
            </a:r>
            <a:r>
              <a:rPr sz="1600" spc="-10" dirty="0">
                <a:latin typeface="Times New Roman"/>
                <a:cs typeface="Times New Roman"/>
              </a:rPr>
              <a:t> roll;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name;String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student(int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rno,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na,String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 marR="1650364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this.roll = </a:t>
            </a:r>
            <a:r>
              <a:rPr sz="1600" spc="-5" dirty="0">
                <a:latin typeface="Times New Roman"/>
                <a:cs typeface="Times New Roman"/>
              </a:rPr>
              <a:t>rno;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this.name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na;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this.dept=de;</a:t>
            </a:r>
            <a:endParaRPr sz="16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void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display()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785554" y="2580843"/>
            <a:ext cx="8661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"+name+"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775" y="2580843"/>
            <a:ext cx="222631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System.out.println(roll+"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}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class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arrayobj</a:t>
            </a:r>
            <a:r>
              <a:rPr sz="1600" dirty="0">
                <a:latin typeface="Times New Roman"/>
                <a:cs typeface="Times New Roman"/>
              </a:rPr>
              <a:t> 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415" y="2580843"/>
            <a:ext cx="7023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"+dept);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775" y="3312617"/>
            <a:ext cx="3870325" cy="2466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public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static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void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main(String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args[])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student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s[]=new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student[3];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int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i=0;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Times New Roman"/>
                <a:cs typeface="Times New Roman"/>
              </a:rPr>
              <a:t>s[0]=new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student(12,"siva","CSE");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[</a:t>
            </a:r>
            <a:r>
              <a:rPr sz="1600" spc="5" dirty="0">
                <a:latin typeface="Times New Roman"/>
                <a:cs typeface="Times New Roman"/>
              </a:rPr>
              <a:t>1</a:t>
            </a:r>
            <a:r>
              <a:rPr sz="1600" spc="10" dirty="0">
                <a:latin typeface="Times New Roman"/>
                <a:cs typeface="Times New Roman"/>
              </a:rPr>
              <a:t>]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w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tud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nt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5" dirty="0">
                <a:latin typeface="Times New Roman"/>
                <a:cs typeface="Times New Roman"/>
              </a:rPr>
              <a:t>23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"r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"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"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")</a:t>
            </a:r>
            <a:r>
              <a:rPr sz="1600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014980" algn="l"/>
              </a:tabLst>
            </a:pPr>
            <a:r>
              <a:rPr sz="1600" spc="5" dirty="0">
                <a:latin typeface="Times New Roman"/>
                <a:cs typeface="Times New Roman"/>
              </a:rPr>
              <a:t>s[2]=new </a:t>
            </a:r>
            <a:r>
              <a:rPr sz="1600" dirty="0">
                <a:latin typeface="Times New Roman"/>
                <a:cs typeface="Times New Roman"/>
              </a:rPr>
              <a:t>student(45,"kumar","EEE");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System.out.println("****student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details****");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System.out.println(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"Rollno</a:t>
            </a:r>
            <a:r>
              <a:rPr sz="1600" spc="4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	</a:t>
            </a:r>
            <a:r>
              <a:rPr sz="1600" spc="-5" dirty="0">
                <a:latin typeface="Times New Roman"/>
                <a:cs typeface="Times New Roman"/>
              </a:rPr>
              <a:t>dept"); </a:t>
            </a:r>
            <a:r>
              <a:rPr sz="1600" dirty="0">
                <a:latin typeface="Times New Roman"/>
                <a:cs typeface="Times New Roman"/>
              </a:rPr>
              <a:t> for(i=0;i&lt;s.length;i++)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s[i].display();}}}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14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7924800" cy="4419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lnSpc>
                  <a:spcPct val="100000"/>
                </a:lnSpc>
                <a:spcBef>
                  <a:spcPts val="204"/>
                </a:spcBef>
              </a:pPr>
              <a:t>19</a:t>
            </a:fld>
            <a:endParaRPr lang="en-IN" spc="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Autofit/>
          </a:bodyPr>
          <a:lstStyle/>
          <a:p>
            <a:pPr algn="ctr">
              <a:buClr>
                <a:schemeClr val="accent2">
                  <a:lumMod val="75000"/>
                </a:schemeClr>
              </a:buCl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is a collection of similar type of elements that have contiguous memory location.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Java all arrays are dynamically allocated.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Since arrays are objects in Java, we can find their length using member length.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Java array variable can also be declared like other variables with [] after the data type.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variables in the array are ordered and each have an index beginning from 0.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 array can be also be used as a static field, a local variable or a method parameter. 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an array must be specified by 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value and not long or short.</a:t>
            </a:r>
          </a:p>
          <a:p>
            <a:pPr lvl="0"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direct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an array type is Object.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324600"/>
            <a:ext cx="3773328" cy="448469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5029200" cy="1181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20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Array in java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One- Dimensional Array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Multidimensional Array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-name[ 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Instantiation of an Array in java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array-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new type [size];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a[]=new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[5];//declaration and instantiation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a[0]=10;//initialization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0800"/>
            <a:ext cx="3468528" cy="372269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Testarray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a[]=new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[5];//declaration and instantiation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a[0]=10;//initialization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a[1]=20;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a[2]=70;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a[3]=40;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a[4]=50;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//printing array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for(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a.length;i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++)//length is the property of array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(a[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}}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324600"/>
            <a:ext cx="3544728" cy="448469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Testarray1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a[]={33,3,4,5};//declaration, instantiation and initialization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//printing array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a.length;i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++)//length is the property of array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0800"/>
            <a:ext cx="3468528" cy="372269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77000"/>
            <a:ext cx="3620928" cy="296069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CS3391 Object Oriented Programming   Dr.D.Sivaganesan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F9D94E2-1475-494A-94A4-05B4583DA6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74345"/>
            <a:ext cx="7696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for-each 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for-each loop is used to traverse array or collection in java.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for(type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itr-var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 array name)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statement-block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public static void main(String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 {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= { 1, 2, 3, 4, 5, 6, 7, 8, 9, 10 };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 = 0;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 use for-each style for to display and sum the values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("Value is: " + x); sum += 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("Summation: " + sum);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338" y="23571"/>
            <a:ext cx="27025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P</a:t>
            </a:r>
            <a:r>
              <a:rPr sz="2000" spc="5" dirty="0"/>
              <a:t>a</a:t>
            </a:r>
            <a:r>
              <a:rPr sz="2000" spc="-15" dirty="0"/>
              <a:t>ss</a:t>
            </a:r>
            <a:r>
              <a:rPr sz="2000" spc="-5" dirty="0"/>
              <a:t>i</a:t>
            </a:r>
            <a:r>
              <a:rPr sz="2000" spc="-15" dirty="0"/>
              <a:t>n</a:t>
            </a:r>
            <a:r>
              <a:rPr sz="2000" spc="-5" dirty="0"/>
              <a:t>g</a:t>
            </a:r>
            <a:r>
              <a:rPr sz="2000" spc="-110" dirty="0"/>
              <a:t> </a:t>
            </a:r>
            <a:r>
              <a:rPr sz="2000" spc="-5" dirty="0"/>
              <a:t>Arr</a:t>
            </a:r>
            <a:r>
              <a:rPr sz="2000" spc="5" dirty="0"/>
              <a:t>a</a:t>
            </a:r>
            <a:r>
              <a:rPr sz="2000" spc="-5" dirty="0"/>
              <a:t>y</a:t>
            </a:r>
            <a:r>
              <a:rPr sz="2000" spc="5" dirty="0"/>
              <a:t> t</a:t>
            </a:r>
            <a:r>
              <a:rPr sz="2000" spc="-5" dirty="0"/>
              <a:t>o</a:t>
            </a:r>
            <a:r>
              <a:rPr sz="2000" spc="-15" dirty="0"/>
              <a:t> </a:t>
            </a:r>
            <a:r>
              <a:rPr sz="2000" spc="-60" dirty="0"/>
              <a:t>m</a:t>
            </a:r>
            <a:r>
              <a:rPr sz="2000" spc="-5" dirty="0"/>
              <a:t>e</a:t>
            </a:r>
            <a:r>
              <a:rPr sz="2000" dirty="0"/>
              <a:t>t</a:t>
            </a:r>
            <a:r>
              <a:rPr sz="2000" spc="-5" dirty="0"/>
              <a:t>hod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93572" y="380746"/>
            <a:ext cx="7373620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We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method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reuse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same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logic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array.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409"/>
              </a:spcBef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array2method</a:t>
            </a: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Times New Roman"/>
                <a:cs typeface="Times New Roman"/>
              </a:rPr>
              <a:t>static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min(int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arr[]){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min=arr[0];</a:t>
            </a:r>
            <a:endParaRPr sz="2000">
              <a:latin typeface="Times New Roman"/>
              <a:cs typeface="Times New Roman"/>
            </a:endParaRPr>
          </a:p>
          <a:p>
            <a:pPr marL="12700" marR="4544060">
              <a:lnSpc>
                <a:spcPts val="2810"/>
              </a:lnSpc>
              <a:spcBef>
                <a:spcPts val="140"/>
              </a:spcBef>
            </a:pPr>
            <a:r>
              <a:rPr sz="2000" spc="-5" dirty="0">
                <a:latin typeface="Times New Roman"/>
                <a:cs typeface="Times New Roman"/>
              </a:rPr>
              <a:t>for(int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i=1;i&lt;arr.length;i++)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if(min&gt;arr[i])</a:t>
            </a:r>
            <a:endParaRPr sz="2000">
              <a:latin typeface="Times New Roman"/>
              <a:cs typeface="Times New Roman"/>
            </a:endParaRPr>
          </a:p>
          <a:p>
            <a:pPr marL="12700" marR="4862195">
              <a:lnSpc>
                <a:spcPts val="2790"/>
              </a:lnSpc>
              <a:spcBef>
                <a:spcPts val="10"/>
              </a:spcBef>
            </a:pPr>
            <a:r>
              <a:rPr sz="2000" spc="-10" dirty="0">
                <a:latin typeface="Times New Roman"/>
                <a:cs typeface="Times New Roman"/>
              </a:rPr>
              <a:t>min=arr[i]; </a:t>
            </a:r>
            <a:r>
              <a:rPr sz="2000" spc="-5" dirty="0">
                <a:latin typeface="Times New Roman"/>
                <a:cs typeface="Times New Roman"/>
              </a:rPr>
              <a:t> S</a:t>
            </a:r>
            <a:r>
              <a:rPr sz="2000" spc="-45" dirty="0">
                <a:latin typeface="Times New Roman"/>
                <a:cs typeface="Times New Roman"/>
              </a:rPr>
              <a:t>y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t.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tl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15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14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main(String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args[]){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a[]={33,3,4,5,23,45,1};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min(a);//passing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dirty="0" smtClean="0"/>
              <a:t>CS3391 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7543800" cy="5181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 smtClean="0"/>
              <a:t>CS3391 Object Oriented Programming  Dr.D.Sivaganesan  PSGiTech / CSE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5858" y="252729"/>
            <a:ext cx="244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Anonymous</a:t>
            </a:r>
            <a:r>
              <a:rPr spc="-35" dirty="0"/>
              <a:t> </a:t>
            </a:r>
            <a:r>
              <a:rPr spc="-30" dirty="0"/>
              <a:t>array.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972" y="616582"/>
            <a:ext cx="7540625" cy="56593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 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without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name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array.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SzPct val="62500"/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spc="-10" dirty="0">
                <a:latin typeface="Times New Roman"/>
                <a:cs typeface="Times New Roman"/>
              </a:rPr>
              <a:t> 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instantly.</a:t>
            </a:r>
            <a:endParaRPr sz="2000">
              <a:latin typeface="Times New Roman"/>
              <a:cs typeface="Times New Roman"/>
            </a:endParaRPr>
          </a:p>
          <a:p>
            <a:pPr marL="24765" marR="217170" indent="-1270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 </a:t>
            </a:r>
            <a:r>
              <a:rPr sz="2000" spc="-15" dirty="0">
                <a:latin typeface="Times New Roman"/>
                <a:cs typeface="Times New Roman"/>
              </a:rPr>
              <a:t>without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name,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type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nameless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array.</a:t>
            </a:r>
            <a:endParaRPr sz="2000">
              <a:latin typeface="Times New Roman"/>
              <a:cs typeface="Times New Roman"/>
            </a:endParaRPr>
          </a:p>
          <a:p>
            <a:pPr marL="24765" marR="5080" indent="-1270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SzPct val="62500"/>
              <a:buFont typeface="Wingdings"/>
              <a:buChar char=""/>
              <a:tabLst>
                <a:tab pos="1517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purpose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just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(just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usage)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SzPct val="62500"/>
              <a:buFont typeface="Wingdings"/>
              <a:buChar char=""/>
              <a:tabLst>
                <a:tab pos="269240" algn="l"/>
              </a:tabLst>
            </a:pP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passed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an </a:t>
            </a:r>
            <a:r>
              <a:rPr sz="2000" spc="-20" dirty="0">
                <a:latin typeface="Times New Roman"/>
                <a:cs typeface="Times New Roman"/>
              </a:rPr>
              <a:t>argument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method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Times New Roman"/>
                <a:cs typeface="Times New Roman"/>
              </a:rPr>
              <a:t>Syntax:</a:t>
            </a:r>
            <a:endParaRPr sz="2000">
              <a:latin typeface="Times New Roman"/>
              <a:cs typeface="Times New Roman"/>
            </a:endParaRPr>
          </a:p>
          <a:p>
            <a:pPr marL="12700" marR="5229860">
              <a:lnSpc>
                <a:spcPct val="117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int[]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4};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char[]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{'x',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'y',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'z');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String[]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{"Good",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"for",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"Go”};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//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anonymous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multidimensional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int[][]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{10,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20},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{30,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40,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</a:t>
            </a:r>
            <a:r>
              <a:rPr sz="2000">
                <a:latin typeface="Times New Roman"/>
                <a:cs typeface="Times New Roman"/>
              </a:rPr>
              <a:t>}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4358640" cy="480060"/>
          </a:xfrm>
        </p:spPr>
        <p:txBody>
          <a:bodyPr/>
          <a:lstStyle/>
          <a:p>
            <a:r>
              <a:rPr lang="en-IN" dirty="0" smtClean="0"/>
              <a:t>CS3391 Object Oriented Programming  </a:t>
            </a:r>
            <a:r>
              <a:rPr lang="en-IN" dirty="0" err="1" smtClean="0"/>
              <a:t>Dr.D.Sivaganesan</a:t>
            </a:r>
            <a:r>
              <a:rPr lang="en-IN" dirty="0" smtClean="0"/>
              <a:t>  </a:t>
            </a:r>
            <a:r>
              <a:rPr lang="en-IN" dirty="0" err="1" smtClean="0"/>
              <a:t>PSGiTech</a:t>
            </a:r>
            <a:r>
              <a:rPr lang="en-IN" dirty="0" smtClean="0"/>
              <a:t> / CSE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878</Words>
  <Application>Microsoft Office PowerPoint</Application>
  <PresentationFormat>On-screen Show (4:3)</PresentationFormat>
  <Paragraphs>204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CS3391 Object Oriented Programming</vt:lpstr>
      <vt:lpstr>Slide 2</vt:lpstr>
      <vt:lpstr>Slide 3</vt:lpstr>
      <vt:lpstr>Slide 4</vt:lpstr>
      <vt:lpstr>Slide 5</vt:lpstr>
      <vt:lpstr>Slide 6</vt:lpstr>
      <vt:lpstr>Passing Array to method</vt:lpstr>
      <vt:lpstr>Slide 8</vt:lpstr>
      <vt:lpstr>Anonymous array.</vt:lpstr>
      <vt:lpstr>class anonarray {</vt:lpstr>
      <vt:lpstr>Slide 11</vt:lpstr>
      <vt:lpstr>Multidimensional Arrays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dc:creator>siva</dc:creator>
  <cp:lastModifiedBy>Harikrishnan</cp:lastModifiedBy>
  <cp:revision>5</cp:revision>
  <dcterms:created xsi:type="dcterms:W3CDTF">2021-09-02T06:47:21Z</dcterms:created>
  <dcterms:modified xsi:type="dcterms:W3CDTF">2022-09-10T06:29:30Z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2021-09-02T00:00:00Z</vt:filetime>
  </property>
</Properties>
</file>