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21"/>
  </p:notesMasterIdLst>
  <p:sldIdLst>
    <p:sldId id="258" r:id="rId3"/>
    <p:sldId id="259" r:id="rId4"/>
    <p:sldId id="261" r:id="rId5"/>
    <p:sldId id="279" r:id="rId6"/>
    <p:sldId id="278" r:id="rId7"/>
    <p:sldId id="280" r:id="rId8"/>
    <p:sldId id="281" r:id="rId9"/>
    <p:sldId id="282" r:id="rId10"/>
    <p:sldId id="283" r:id="rId11"/>
    <p:sldId id="263" r:id="rId12"/>
    <p:sldId id="264" r:id="rId13"/>
    <p:sldId id="277" r:id="rId14"/>
    <p:sldId id="286" r:id="rId15"/>
    <p:sldId id="287" r:id="rId16"/>
    <p:sldId id="288" r:id="rId17"/>
    <p:sldId id="285" r:id="rId18"/>
    <p:sldId id="289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D896-73DF-4942-9AF4-0B36E1122286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E76-8895-4905-9CA1-A255FD35966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B7AF-4E8F-41E5-94B1-A819CE84053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61CEFC-457B-4FEA-9C7B-09AE5A8C71C4}" type="datetime1">
              <a:rPr lang="en-US" smtClean="0"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0A53AD-FCF4-4A60-A777-A8232DEA8F3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1BA79-5537-41D8-8A5C-1BDC43EB55B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61996A-F4DD-49EE-9C3D-41DDFE8CE87F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A4ABE3-50DF-4B30-A664-8887DEC15E0B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70762-1610-414E-8283-7181454B2816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F59F6-A5F1-4E9A-A80C-B22C8E85B990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EFB13F-DD41-436A-B359-2881CC00D8CB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07AB-7F85-40B1-96A2-BB8E93906E5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F4587-F01B-4ECD-90D9-9D42B60A9FDA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D4A9E-E093-4B33-9BB2-C81A92FCB7A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9D2F37-4212-4504-B353-78751CB9691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FEEA-0673-4EAE-A284-1BCF9A51F16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B90E-34A3-4DDC-997A-D5E5F9EEDDCC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3E1-B551-42B8-8EC7-13D6B19A9477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F771-D4A0-41FC-B481-2D65EFA7F1F3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2C3-C745-40A1-AC25-BA298E2F4C0E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4C03-4F0A-4B9C-B169-39F667582F56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B655-15CA-4EAA-BC59-54D539556D9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8FC7-FD8F-4B1C-A9A4-52184C06325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745FD8-16CA-4890-90BA-B63D80002AE4}" type="datetime1">
              <a:rPr lang="en-US" smtClean="0"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CS3391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Identifier refers to name given to entities such as variables,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class,objects,methods,arrays,etc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Identifiers must be unique.</a:t>
            </a:r>
          </a:p>
          <a:p>
            <a:pPr marL="120650" indent="-11113"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is a container which holds the value and that can be changed during the execution of the program. A variable is assigned with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is a name of memory location. </a:t>
            </a:r>
          </a:p>
          <a:p>
            <a:pPr marL="120650" indent="-11113"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variables must be declared before they can be used.    </a:t>
            </a:r>
          </a:p>
          <a:p>
            <a:pPr marL="120650" indent="-11113" algn="just">
              <a:buClr>
                <a:srgbClr val="FF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There are three types of variables in java: </a:t>
            </a:r>
          </a:p>
          <a:p>
            <a:pPr marL="1484313" indent="0" algn="just">
              <a:buFont typeface="Wingdings" pitchFamily="2" charset="2"/>
              <a:buChar char="q"/>
              <a:tabLst>
                <a:tab pos="194945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local variable, </a:t>
            </a:r>
          </a:p>
          <a:p>
            <a:pPr marL="1484313" indent="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instance variable and </a:t>
            </a:r>
          </a:p>
          <a:p>
            <a:pPr marL="1484313" indent="0"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static variable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56388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data type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name = value;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62000" y="838200"/>
            <a:ext cx="3505200" cy="11430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5105400" y="304800"/>
            <a:ext cx="2743200" cy="1752600"/>
          </a:xfrm>
          <a:prstGeom prst="rect">
            <a:avLst/>
          </a:prstGeom>
          <a:noFill/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5562600" y="838200"/>
            <a:ext cx="38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2209800"/>
            <a:ext cx="89154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Local Variable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variable defined within a block or method or constructor is called local variable.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Instance Variable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Instance variables are non-static variables and are declared in a class outside any method, constructor or block.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variable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variables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also known as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variables.These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variables are declared similarly as instance variables, the difference is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variables are declared using the static keyword within a class outside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method constructor or block.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Unlike instance variables, we can only have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 copy of a static variable per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irrespective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many objects we 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286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 TYPES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334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DEFINING CLASSES IN JAVA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     A class is a template for an object, and an object is an instance of a class. A class is declared by use of the </a:t>
            </a: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keyword</a:t>
            </a:r>
          </a:p>
          <a:p>
            <a:pPr>
              <a:buNone/>
            </a:pPr>
            <a:r>
              <a:rPr lang="en-US" sz="43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43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type instance-variable1;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type instance-variable2;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// ...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type instance-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variableN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>
              <a:buNone/>
            </a:pPr>
            <a:endParaRPr lang="en-US" sz="49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type methodname1(parameter-list) 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3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body of method</a:t>
            </a:r>
          </a:p>
          <a:p>
            <a:pPr lvl="1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4900" dirty="0" err="1" smtClean="0">
                <a:latin typeface="Times New Roman" pitchFamily="18" charset="0"/>
                <a:cs typeface="Times New Roman" pitchFamily="18" charset="0"/>
              </a:rPr>
              <a:t>methodnameN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(parameter-list)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lvl="2"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body of method</a:t>
            </a:r>
          </a:p>
          <a:p>
            <a:pPr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 marL="624078" indent="-514350">
              <a:buClrTx/>
              <a:buSzPct val="70000"/>
              <a:buNone/>
            </a:pP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239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Class 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181600" y="1752600"/>
            <a:ext cx="533400" cy="38100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5638800" y="2667000"/>
            <a:ext cx="3239928" cy="753269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Members of the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Box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width = 10; // instance variable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height = 12;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void display() //method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 Box Size”+ width+ height)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Simple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Declaring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declare a variable of the class type. </a:t>
            </a:r>
          </a:p>
          <a:p>
            <a:pPr marL="284163" indent="-174625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you must acquire an actual, physical copy of the object and assign it to that variable. This is done using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operator.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operator dynamically allocates (that is, allocates at run time) memory for an object and returns a reference to it. This reference is then stored in the variable. Thus, in Java, all class objects must be dynamically allocated.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1. Box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Box();      (or)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2. Box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// declare reference to object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Box(); // allocate a Box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for accessing class members by object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Accessing data member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objectname.datamemeber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Accessing member method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objectname.methodsname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Accessing object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vars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methods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Progarm</a:t>
            </a:r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with class and object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0291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Box 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width = 10; // instance variable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 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height = 12;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void display() //method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(“ Box Size”+ width+ height)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class ex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 	{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 public static void main(String </a:t>
            </a:r>
            <a:r>
              <a:rPr lang="en-US" sz="33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         {</a:t>
            </a:r>
          </a:p>
          <a:p>
            <a:pPr lvl="4">
              <a:buNone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= new Box(); // creation of object</a:t>
            </a:r>
          </a:p>
          <a:p>
            <a:pPr lvl="4">
              <a:buNone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mybox.display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()    // calling method      </a:t>
            </a:r>
          </a:p>
          <a:p>
            <a:pPr lvl="4">
              <a:buNone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(“Hello Java World");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24597" t="6250" r="44949" b="41667"/>
          <a:stretch>
            <a:fillRect/>
          </a:stretch>
        </p:blipFill>
        <p:spPr bwMode="auto">
          <a:xfrm>
            <a:off x="1219200" y="304800"/>
            <a:ext cx="6934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3600" dirty="0" smtClean="0"/>
          </a:p>
          <a:p>
            <a:pPr algn="just">
              <a:buNone/>
            </a:pPr>
            <a:r>
              <a:rPr lang="en-US" sz="3600" dirty="0" smtClean="0"/>
              <a:t>	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Data types specify the different sizes and values that can be stored in the variable. There are two types of data types in Java:</a:t>
            </a: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Primitive data types: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primitive data types include Integer, Character, Boolean, and Floating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 lvl="1"/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Non-primitive data types: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non-primitive data types include Classes, Interfaces, and Arrays.</a:t>
            </a:r>
          </a:p>
          <a:p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334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DATATYPES IN JAVA</a:t>
            </a:r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334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DATATYPES IN JAVA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01000" cy="464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5680" y="1287495"/>
            <a:ext cx="8000640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4 types based on integral values: byte, short, </a:t>
            </a:r>
            <a:r>
              <a:rPr lang="en-GB" dirty="0" err="1">
                <a:latin typeface="Helvetica" charset="0"/>
              </a:rPr>
              <a:t>int</a:t>
            </a:r>
            <a:r>
              <a:rPr lang="en-GB" dirty="0">
                <a:latin typeface="Helvetica" charset="0"/>
              </a:rPr>
              <a:t>, long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Helvetica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All numeric types are signed.  There are NO unsigned types in Java.  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Helvetica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910240" y="436367"/>
            <a:ext cx="31608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 smtClean="0">
                <a:latin typeface="Helvetica" charset="0"/>
              </a:rPr>
              <a:t>Integer </a:t>
            </a:r>
            <a:r>
              <a:rPr lang="en-GB" sz="2500" dirty="0">
                <a:latin typeface="Helvetica" charset="0"/>
              </a:rPr>
              <a:t>Data Types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2480" y="3286426"/>
            <a:ext cx="667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>
                <a:latin typeface="Helvetica" charset="0"/>
              </a:rPr>
              <a:t>Type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92000" y="3286426"/>
            <a:ext cx="599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>
                <a:latin typeface="Helvetica" charset="0"/>
              </a:rPr>
              <a:t>Size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070880" y="3286426"/>
            <a:ext cx="908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>
                <a:latin typeface="Helvetica" charset="0"/>
              </a:rPr>
              <a:t>Range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202400" y="3814961"/>
            <a:ext cx="569067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byte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short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int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long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553120" y="3814961"/>
            <a:ext cx="755015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8 bits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16 bits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32 bits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64 bits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80961" y="3804880"/>
            <a:ext cx="4167808" cy="22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-128  through +127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-32768 through +32767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-2147483648 through +2147483647 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-9223372036854775808 through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	+9223372036854775807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022401" y="3714150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022401" y="4200921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022401" y="4687693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22401" y="5174464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148480" y="3293627"/>
            <a:ext cx="0" cy="239929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643200" y="3293627"/>
            <a:ext cx="0" cy="239929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3161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7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3360" y="1287495"/>
            <a:ext cx="8000640" cy="281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2 types based on floating point values: float and double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Helvetica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Storage conforms to IEEE 754 standard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Helvetica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Floating point numbers are not accurate.  They are an approximation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Helvetica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floats store 7 significant digits.  doubles store 15.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Helvetica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12320" y="385961"/>
            <a:ext cx="38692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Helvetica" charset="0"/>
              </a:rPr>
              <a:t>Floating point Data Types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7760" y="4202362"/>
            <a:ext cx="667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dirty="0">
                <a:latin typeface="Helvetica" charset="0"/>
              </a:rPr>
              <a:t>Type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357281" y="4202362"/>
            <a:ext cx="599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dirty="0">
                <a:latin typeface="Helvetica" charset="0"/>
              </a:rPr>
              <a:t>Size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36160" y="4202362"/>
            <a:ext cx="908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>
                <a:latin typeface="Helvetica" charset="0"/>
              </a:rPr>
              <a:t>Range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27360" y="4730897"/>
            <a:ext cx="771045" cy="7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float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double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78080" y="4730897"/>
            <a:ext cx="755015" cy="7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32 bits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64 bits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05921" y="4720816"/>
            <a:ext cx="3430426" cy="7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-3.4 * 10     through  +3.4 * 10</a:t>
            </a:r>
          </a:p>
          <a:p>
            <a:pPr>
              <a:spcBef>
                <a:spcPts val="1282"/>
              </a:spcBef>
              <a:buClr>
                <a:srgbClr val="000000"/>
              </a:buClr>
              <a:buSzPct val="70000"/>
            </a:pPr>
            <a:r>
              <a:rPr lang="en-GB" sz="2000">
                <a:latin typeface="Helvetica" charset="0"/>
              </a:rPr>
              <a:t>-1.7 * 10      through +1.7 * 10 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787680" y="4630087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787680" y="5116858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787680" y="5603629"/>
            <a:ext cx="731376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1913760" y="4208122"/>
            <a:ext cx="0" cy="147759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408480" y="4208122"/>
            <a:ext cx="0" cy="147759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981120" y="4700654"/>
            <a:ext cx="1570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90000"/>
              <a:buFont typeface="StarBats" charset="0"/>
              <a:buNone/>
            </a:pPr>
            <a:r>
              <a:rPr lang="en-GB" sz="1100">
                <a:latin typeface="Helvetica" charset="0"/>
              </a:rPr>
              <a:t>38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769280" y="4700654"/>
            <a:ext cx="1570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90000"/>
              <a:buFont typeface="StarBats" charset="0"/>
              <a:buNone/>
            </a:pPr>
            <a:r>
              <a:rPr lang="en-GB" sz="1100">
                <a:latin typeface="Helvetica" charset="0"/>
              </a:rPr>
              <a:t>38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769280" y="5184545"/>
            <a:ext cx="2356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90000"/>
              <a:buFont typeface="StarBats" charset="0"/>
              <a:buNone/>
            </a:pPr>
            <a:r>
              <a:rPr lang="en-GB" sz="1100">
                <a:latin typeface="Helvetica" charset="0"/>
              </a:rPr>
              <a:t>308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981120" y="5184545"/>
            <a:ext cx="2356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90000"/>
              <a:buFont typeface="StarBats" charset="0"/>
              <a:buNone/>
            </a:pPr>
            <a:r>
              <a:rPr lang="en-GB" sz="1100">
                <a:latin typeface="Helvetica" charset="0"/>
              </a:rPr>
              <a:t>308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3161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06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764352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The char type defines a single character</a:t>
            </a:r>
          </a:p>
          <a:p>
            <a:pPr lvl="1"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In many other programming languages, character types are 8-bits (they store ASCII values).  In Java, character types are 16-bits.  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Java characters store characters in </a:t>
            </a:r>
            <a:r>
              <a:rPr lang="en-GB" i="1" dirty="0" err="1">
                <a:latin typeface="Helvetica" charset="0"/>
              </a:rPr>
              <a:t>unicode</a:t>
            </a:r>
            <a:r>
              <a:rPr lang="en-GB" dirty="0">
                <a:latin typeface="Helvetica" charset="0"/>
              </a:rPr>
              <a:t> format.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Unicode is an international character set which defines characters and symbols from several different world languages.</a:t>
            </a:r>
          </a:p>
          <a:p>
            <a:pPr lvl="2"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latin typeface="Helvetica" charset="0"/>
              </a:rPr>
              <a:t>Unicode includes ASCII at its low range </a:t>
            </a:r>
            <a:r>
              <a:rPr lang="en-GB" sz="1800" b="1" dirty="0">
                <a:latin typeface="Helvetica" charset="0"/>
              </a:rPr>
              <a:t>(0-255)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Characters can be converted to integers to perform mathematical functions on them.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95600" y="228600"/>
            <a:ext cx="2903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Helvetica" charset="0"/>
              </a:rPr>
              <a:t>Character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3161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764352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The </a:t>
            </a:r>
            <a:r>
              <a:rPr lang="en-GB" dirty="0" err="1">
                <a:latin typeface="Helvetica" charset="0"/>
              </a:rPr>
              <a:t>boolean</a:t>
            </a:r>
            <a:r>
              <a:rPr lang="en-GB" dirty="0">
                <a:latin typeface="Helvetica" charset="0"/>
              </a:rPr>
              <a:t> type defines a truth value: true or false.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 err="1">
                <a:latin typeface="Helvetica" charset="0"/>
              </a:rPr>
              <a:t>booleans</a:t>
            </a:r>
            <a:r>
              <a:rPr lang="en-GB" dirty="0">
                <a:latin typeface="Helvetica" charset="0"/>
              </a:rPr>
              <a:t> are often used in control structures to represent a condition or state. 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Java characters store characters in </a:t>
            </a:r>
            <a:r>
              <a:rPr lang="en-GB" i="1" dirty="0" err="1">
                <a:latin typeface="Helvetica" charset="0"/>
              </a:rPr>
              <a:t>unicode</a:t>
            </a:r>
            <a:r>
              <a:rPr lang="en-GB" dirty="0">
                <a:latin typeface="Helvetica" charset="0"/>
              </a:rPr>
              <a:t> format.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Unicode is an international character set which defines characters and symbols from several different world languages.</a:t>
            </a:r>
          </a:p>
          <a:p>
            <a:pPr lvl="2"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latin typeface="Helvetica" charset="0"/>
              </a:rPr>
              <a:t>Unicode includes ASCII at its low range (</a:t>
            </a:r>
            <a:r>
              <a:rPr lang="en-GB" sz="1800" b="1" dirty="0">
                <a:latin typeface="Helvetica" charset="0"/>
              </a:rPr>
              <a:t>0-255</a:t>
            </a:r>
            <a:r>
              <a:rPr lang="en-GB" sz="1800" dirty="0">
                <a:latin typeface="Helvetica" charset="0"/>
              </a:rPr>
              <a:t>)</a:t>
            </a: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None/>
            </a:pPr>
            <a:endParaRPr lang="en-GB" dirty="0">
              <a:latin typeface="Helvetica" charset="0"/>
            </a:endParaRPr>
          </a:p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 err="1">
                <a:latin typeface="Helvetica" charset="0"/>
              </a:rPr>
              <a:t>booleans</a:t>
            </a:r>
            <a:r>
              <a:rPr lang="en-GB" dirty="0">
                <a:latin typeface="Helvetica" charset="0"/>
              </a:rPr>
              <a:t> CANNOT be converted to an integer type.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0" y="228600"/>
            <a:ext cx="27748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Helvetica" charset="0"/>
              </a:rPr>
              <a:t>Boolean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09760" y="1288936"/>
            <a:ext cx="7862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latin typeface="Helvetica" charset="0"/>
              </a:rPr>
              <a:t>Java defines several "special" characters.  All are preceded by a backslash (\) character: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176640" y="437806"/>
            <a:ext cx="28828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Helvetica" charset="0"/>
              </a:rPr>
              <a:t>Special Characters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0" y="2362200"/>
            <a:ext cx="6540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\n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\r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\t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\\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\'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\"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 smtClean="0">
                <a:latin typeface="Helvetica" charset="0"/>
              </a:rPr>
              <a:t>\</a:t>
            </a:r>
            <a:r>
              <a:rPr lang="en-GB" sz="1800" dirty="0" err="1" smtClean="0">
                <a:latin typeface="Helvetica" charset="0"/>
              </a:rPr>
              <a:t>ddd</a:t>
            </a:r>
            <a:endParaRPr lang="en-GB" sz="1800" dirty="0">
              <a:latin typeface="Helvetica" charset="0"/>
            </a:endParaRP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\</a:t>
            </a:r>
            <a:r>
              <a:rPr lang="en-GB" sz="1800" dirty="0" err="1" smtClean="0">
                <a:latin typeface="Helvetica" charset="0"/>
              </a:rPr>
              <a:t>uxxxx</a:t>
            </a:r>
            <a:endParaRPr lang="en-GB" sz="1800" dirty="0" smtClean="0">
              <a:latin typeface="Helvetica" charset="0"/>
            </a:endParaRP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 smtClean="0">
                <a:latin typeface="Helvetica" charset="0"/>
              </a:rPr>
              <a:t>\b</a:t>
            </a:r>
            <a:endParaRPr lang="en-GB" sz="1800" dirty="0">
              <a:latin typeface="Helvetica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505200" y="2362200"/>
            <a:ext cx="353943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Newline (linefeed character)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Return (carriage return character)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Horizontal Tab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Back slash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Single Quote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Double Quote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Octal represented by octal number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>
                <a:latin typeface="Helvetica" charset="0"/>
              </a:rPr>
              <a:t>Unicode character (hex</a:t>
            </a:r>
            <a:r>
              <a:rPr lang="en-GB" sz="1800" dirty="0" smtClean="0">
                <a:latin typeface="Helvetica" charset="0"/>
              </a:rPr>
              <a:t>)</a:t>
            </a:r>
          </a:p>
          <a:p>
            <a:pPr>
              <a:spcBef>
                <a:spcPts val="1542"/>
              </a:spcBef>
              <a:buClr>
                <a:srgbClr val="000000"/>
              </a:buClr>
              <a:buSzPct val="54000"/>
            </a:pPr>
            <a:r>
              <a:rPr lang="en-GB" sz="1800" dirty="0" smtClean="0">
                <a:latin typeface="Helvetica" charset="0"/>
              </a:rPr>
              <a:t>backspace</a:t>
            </a:r>
            <a:endParaRPr lang="en-GB" sz="1800" dirty="0">
              <a:latin typeface="Helvetica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42879" y="2275438"/>
            <a:ext cx="45719" cy="404916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981200" y="2286000"/>
            <a:ext cx="524448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61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5486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for Data Types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–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(whole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no.s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no.s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decimal point)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23;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double d = 33.23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char c = ‘a’;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String s = “Hi”;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 –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= false;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866</Words>
  <Application>Microsoft Office PowerPoint</Application>
  <PresentationFormat>On-screen Show (4:3)</PresentationFormat>
  <Paragraphs>232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Concourse</vt:lpstr>
      <vt:lpstr>Slide 1</vt:lpstr>
      <vt:lpstr>DATATYPES IN JAVA</vt:lpstr>
      <vt:lpstr>DATATYPES IN JAVA</vt:lpstr>
      <vt:lpstr>Slide 4</vt:lpstr>
      <vt:lpstr>Slide 5</vt:lpstr>
      <vt:lpstr>Slide 6</vt:lpstr>
      <vt:lpstr>Slide 7</vt:lpstr>
      <vt:lpstr>Slide 8</vt:lpstr>
      <vt:lpstr>Slide 9</vt:lpstr>
      <vt:lpstr>Identifier  and Variables</vt:lpstr>
      <vt:lpstr>Slide 11</vt:lpstr>
      <vt:lpstr>Creating Class </vt:lpstr>
      <vt:lpstr>A Simple Class </vt:lpstr>
      <vt:lpstr>Slide 14</vt:lpstr>
      <vt:lpstr>Accessing object vars and methods</vt:lpstr>
      <vt:lpstr> Java Progarm with class and object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125</cp:revision>
  <dcterms:created xsi:type="dcterms:W3CDTF">2020-08-02T13:05:44Z</dcterms:created>
  <dcterms:modified xsi:type="dcterms:W3CDTF">2022-09-06T04:08:24Z</dcterms:modified>
</cp:coreProperties>
</file>