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186" y="5945784"/>
            <a:ext cx="4885690" cy="912494"/>
          </a:xfrm>
          <a:custGeom>
            <a:avLst/>
            <a:gdLst/>
            <a:ahLst/>
            <a:cxnLst/>
            <a:rect l="l" t="t" r="r" b="b"/>
            <a:pathLst>
              <a:path w="4885690" h="912495">
                <a:moveTo>
                  <a:pt x="85605" y="21361"/>
                </a:moveTo>
                <a:lnTo>
                  <a:pt x="3628153" y="912212"/>
                </a:lnTo>
                <a:lnTo>
                  <a:pt x="4885690" y="912212"/>
                </a:lnTo>
                <a:lnTo>
                  <a:pt x="85605" y="21361"/>
                </a:lnTo>
                <a:close/>
              </a:path>
              <a:path w="4885690" h="912495">
                <a:moveTo>
                  <a:pt x="660" y="0"/>
                </a:moveTo>
                <a:lnTo>
                  <a:pt x="0" y="5473"/>
                </a:lnTo>
                <a:lnTo>
                  <a:pt x="85605" y="21361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4682" y="5939091"/>
            <a:ext cx="3653790" cy="919480"/>
          </a:xfrm>
          <a:custGeom>
            <a:avLst/>
            <a:gdLst/>
            <a:ahLst/>
            <a:cxnLst/>
            <a:rect l="l" t="t" r="r" b="b"/>
            <a:pathLst>
              <a:path w="3653790" h="919479">
                <a:moveTo>
                  <a:pt x="0" y="0"/>
                </a:moveTo>
                <a:lnTo>
                  <a:pt x="7924" y="6350"/>
                </a:lnTo>
                <a:lnTo>
                  <a:pt x="2870003" y="918906"/>
                </a:lnTo>
                <a:lnTo>
                  <a:pt x="3653462" y="918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8149"/>
            <a:ext cx="3393821" cy="106507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670"/>
            <a:ext cx="3370852" cy="107332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8600" y="6172199"/>
            <a:ext cx="533400" cy="533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23571"/>
            <a:ext cx="2873375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9412" y="1151966"/>
            <a:ext cx="8085175" cy="401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04147" y="6534190"/>
            <a:ext cx="157479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164" y="1466164"/>
            <a:ext cx="7173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smtClean="0">
                <a:latin typeface="Times New Roman"/>
                <a:cs typeface="Times New Roman"/>
              </a:rPr>
              <a:t>CS</a:t>
            </a:r>
            <a:r>
              <a:rPr lang="en-US" sz="3600" b="0" spc="-5" dirty="0" smtClean="0">
                <a:latin typeface="Times New Roman"/>
                <a:cs typeface="Times New Roman"/>
              </a:rPr>
              <a:t>3391</a:t>
            </a:r>
            <a:r>
              <a:rPr sz="3600" b="0" spc="-10" smtClean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Object</a:t>
            </a:r>
            <a:r>
              <a:rPr sz="3600" b="0" spc="-30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Oriented</a:t>
            </a:r>
            <a:r>
              <a:rPr sz="3600" b="0" spc="-1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Programming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0220" y="3434156"/>
            <a:ext cx="4195445" cy="97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200"/>
              </a:lnSpc>
              <a:spcBef>
                <a:spcPts val="100"/>
              </a:spcBef>
            </a:pPr>
            <a:r>
              <a:rPr sz="2800" spc="-10" dirty="0">
                <a:latin typeface="Times New Roman"/>
                <a:cs typeface="Times New Roman"/>
              </a:rPr>
              <a:t>Dr.D.Sivaganesan,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>
                <a:latin typeface="Times New Roman"/>
                <a:cs typeface="Times New Roman"/>
              </a:rPr>
              <a:t>Professor</a:t>
            </a:r>
            <a:r>
              <a:rPr sz="2800" spc="-10" smtClean="0">
                <a:latin typeface="Times New Roman"/>
                <a:cs typeface="Times New Roman"/>
              </a:rPr>
              <a:t>,</a:t>
            </a:r>
            <a:r>
              <a:rPr sz="2800" smtClean="0">
                <a:latin typeface="Times New Roman"/>
                <a:cs typeface="Times New Roman"/>
              </a:rPr>
              <a:t> </a:t>
            </a:r>
            <a:r>
              <a:rPr sz="2800" spc="5" smtClean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PSGiTech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/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5229" y="6491732"/>
            <a:ext cx="28327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10895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Times New Roman"/>
                <a:cs typeface="Times New Roman"/>
              </a:rPr>
              <a:t>CS8392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Object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Oriented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Programming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Dr.D.Sivaganesan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204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N.Arvindhraj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PSGiTech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/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CSE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1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5397" y="6394500"/>
            <a:ext cx="324167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N.Arvindhraj</a:t>
            </a:r>
            <a:r>
              <a:rPr sz="1000" spc="26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10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7137" y="2965972"/>
            <a:ext cx="3310162" cy="741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572" y="0"/>
            <a:ext cx="7679055" cy="55911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247265">
              <a:lnSpc>
                <a:spcPct val="100000"/>
              </a:lnSpc>
              <a:spcBef>
                <a:spcPts val="48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Constructors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classes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385"/>
              </a:spcBef>
            </a:pPr>
            <a:r>
              <a:rPr sz="2400" b="1" spc="-5" dirty="0">
                <a:latin typeface="Times New Roman"/>
                <a:cs typeface="Times New Roman"/>
              </a:rPr>
              <a:t>Constructors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subclasses</a:t>
            </a:r>
            <a:r>
              <a:rPr sz="2400" b="1" spc="-5" dirty="0">
                <a:latin typeface="Times New Roman"/>
                <a:cs typeface="Times New Roman"/>
              </a:rPr>
              <a:t> can </a:t>
            </a:r>
            <a:r>
              <a:rPr sz="2400" b="1" spc="5" dirty="0">
                <a:latin typeface="Times New Roman"/>
                <a:cs typeface="Times New Roman"/>
              </a:rPr>
              <a:t>be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used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initializing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object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variables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objects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parent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and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subclasses.</a:t>
            </a:r>
            <a:endParaRPr sz="2400">
              <a:latin typeface="Times New Roman"/>
              <a:cs typeface="Times New Roman"/>
            </a:endParaRPr>
          </a:p>
          <a:p>
            <a:pPr marL="12700" marR="4539615">
              <a:lnSpc>
                <a:spcPct val="227599"/>
              </a:lnSpc>
              <a:spcBef>
                <a:spcPts val="2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“super”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KEYWORD </a:t>
            </a:r>
            <a:r>
              <a:rPr sz="2400" b="1" spc="-5" dirty="0">
                <a:latin typeface="Times New Roman"/>
                <a:cs typeface="Times New Roman"/>
              </a:rPr>
              <a:t> Usage</a:t>
            </a:r>
            <a:r>
              <a:rPr sz="2400" b="1" dirty="0">
                <a:latin typeface="Times New Roman"/>
                <a:cs typeface="Times New Roman"/>
              </a:rPr>
              <a:t> of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super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keyword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SzPct val="67857"/>
              <a:buFont typeface="Wingdings"/>
              <a:buChar char=""/>
              <a:tabLst>
                <a:tab pos="269240" algn="l"/>
              </a:tabLst>
            </a:pPr>
            <a:r>
              <a:rPr sz="2800" spc="5" dirty="0">
                <a:latin typeface="Times New Roman"/>
                <a:cs typeface="Times New Roman"/>
              </a:rPr>
              <a:t>super()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invokes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constructor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parent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  <a:p>
            <a:pPr marL="268605" marR="565785" indent="-256540">
              <a:lnSpc>
                <a:spcPct val="100000"/>
              </a:lnSpc>
              <a:spcBef>
                <a:spcPts val="405"/>
              </a:spcBef>
              <a:buClr>
                <a:srgbClr val="C00000"/>
              </a:buClr>
              <a:buSzPct val="67857"/>
              <a:buFont typeface="Wingdings"/>
              <a:buChar char=""/>
              <a:tabLst>
                <a:tab pos="269240" algn="l"/>
              </a:tabLst>
            </a:pPr>
            <a:r>
              <a:rPr sz="2800" spc="-10" dirty="0">
                <a:latin typeface="Times New Roman"/>
                <a:cs typeface="Times New Roman"/>
              </a:rPr>
              <a:t>super.variable_name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refers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variable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parent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  <a:p>
            <a:pPr marL="268605" marR="700405" indent="-256540">
              <a:lnSpc>
                <a:spcPct val="100000"/>
              </a:lnSpc>
              <a:spcBef>
                <a:spcPts val="415"/>
              </a:spcBef>
              <a:buClr>
                <a:srgbClr val="C00000"/>
              </a:buClr>
              <a:buSzPct val="67857"/>
              <a:buFont typeface="Wingdings"/>
              <a:buChar char=""/>
              <a:tabLst>
                <a:tab pos="269240" algn="l"/>
              </a:tabLst>
            </a:pPr>
            <a:r>
              <a:rPr sz="2800" spc="-15" dirty="0">
                <a:latin typeface="Times New Roman"/>
                <a:cs typeface="Times New Roman"/>
              </a:rPr>
              <a:t>super.method_name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refers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parent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0029" y="6406692"/>
            <a:ext cx="283273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Times New Roman"/>
                <a:cs typeface="Times New Roman"/>
              </a:rPr>
              <a:t>CS8392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Object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Oriented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Programming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Dr.D.Sivaganesan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N.Arvindhraj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PSGiTech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/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CSE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2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952957"/>
            <a:ext cx="7769859" cy="577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super() </a:t>
            </a:r>
            <a:r>
              <a:rPr sz="2400" dirty="0">
                <a:latin typeface="Times New Roman"/>
                <a:cs typeface="Times New Roman"/>
              </a:rPr>
              <a:t>will invoke the </a:t>
            </a:r>
            <a:r>
              <a:rPr sz="2400" spc="-5" dirty="0">
                <a:latin typeface="Times New Roman"/>
                <a:cs typeface="Times New Roman"/>
              </a:rPr>
              <a:t>constructor of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parent class. Even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you</a:t>
            </a:r>
            <a:r>
              <a:rPr sz="2400" spc="-15" dirty="0">
                <a:latin typeface="Times New Roman"/>
                <a:cs typeface="Times New Roman"/>
              </a:rPr>
              <a:t> don’t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super() </a:t>
            </a:r>
            <a:r>
              <a:rPr sz="2400" spc="-5" dirty="0">
                <a:latin typeface="Times New Roman"/>
                <a:cs typeface="Times New Roman"/>
              </a:rPr>
              <a:t>keyword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compiler will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invoke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Parent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constructor.</a:t>
            </a:r>
            <a:endParaRPr sz="2400">
              <a:latin typeface="Times New Roman"/>
              <a:cs typeface="Times New Roman"/>
            </a:endParaRPr>
          </a:p>
          <a:p>
            <a:pPr marL="1271270">
              <a:lnSpc>
                <a:spcPct val="100000"/>
              </a:lnSpc>
              <a:spcBef>
                <a:spcPts val="1700"/>
              </a:spcBef>
            </a:pPr>
            <a:r>
              <a:rPr sz="1400" b="1" spc="-5" dirty="0">
                <a:latin typeface="Times New Roman"/>
                <a:cs typeface="Times New Roman"/>
              </a:rPr>
              <a:t>class</a:t>
            </a:r>
            <a:r>
              <a:rPr sz="1400" b="1" spc="-10" dirty="0">
                <a:latin typeface="Times New Roman"/>
                <a:cs typeface="Times New Roman"/>
              </a:rPr>
              <a:t> ParentClass</a:t>
            </a:r>
            <a:endParaRPr sz="1400">
              <a:latin typeface="Times New Roman"/>
              <a:cs typeface="Times New Roman"/>
            </a:endParaRPr>
          </a:p>
          <a:p>
            <a:pPr marL="127127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27127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ParentClass()</a:t>
            </a:r>
            <a:endParaRPr sz="1400">
              <a:latin typeface="Times New Roman"/>
              <a:cs typeface="Times New Roman"/>
            </a:endParaRPr>
          </a:p>
          <a:p>
            <a:pPr marL="127127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31699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System.out.println("Parent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Class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default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Constructor");</a:t>
            </a:r>
            <a:endParaRPr sz="1400">
              <a:latin typeface="Times New Roman"/>
              <a:cs typeface="Times New Roman"/>
            </a:endParaRPr>
          </a:p>
          <a:p>
            <a:pPr marL="127127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}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271270">
              <a:lnSpc>
                <a:spcPct val="100000"/>
              </a:lnSpc>
            </a:pPr>
            <a:r>
              <a:rPr sz="1400" b="1" spc="-15" dirty="0">
                <a:latin typeface="Times New Roman"/>
                <a:cs typeface="Times New Roman"/>
              </a:rPr>
              <a:t>public</a:t>
            </a:r>
            <a:r>
              <a:rPr sz="1400" b="1" spc="6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class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SubClass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extends</a:t>
            </a:r>
            <a:r>
              <a:rPr sz="1400" b="1" spc="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ParentClass</a:t>
            </a:r>
            <a:endParaRPr sz="1400">
              <a:latin typeface="Times New Roman"/>
              <a:cs typeface="Times New Roman"/>
            </a:endParaRPr>
          </a:p>
          <a:p>
            <a:pPr marL="131699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27127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Times New Roman"/>
                <a:cs typeface="Times New Roman"/>
              </a:rPr>
              <a:t>SubClass()</a:t>
            </a:r>
            <a:endParaRPr sz="1400">
              <a:latin typeface="Times New Roman"/>
              <a:cs typeface="Times New Roman"/>
            </a:endParaRPr>
          </a:p>
          <a:p>
            <a:pPr marL="127127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31699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System.out.println("Child</a:t>
            </a:r>
            <a:r>
              <a:rPr sz="1400" b="1" spc="9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Class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default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Constructor");</a:t>
            </a:r>
            <a:endParaRPr sz="1400">
              <a:latin typeface="Times New Roman"/>
              <a:cs typeface="Times New Roman"/>
            </a:endParaRPr>
          </a:p>
          <a:p>
            <a:pPr marL="127127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271270">
              <a:lnSpc>
                <a:spcPct val="100000"/>
              </a:lnSpc>
            </a:pPr>
            <a:r>
              <a:rPr sz="1400" b="1" spc="-15" dirty="0">
                <a:latin typeface="Times New Roman"/>
                <a:cs typeface="Times New Roman"/>
              </a:rPr>
              <a:t>public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static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void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main(String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args[])</a:t>
            </a:r>
            <a:endParaRPr sz="1400">
              <a:latin typeface="Times New Roman"/>
              <a:cs typeface="Times New Roman"/>
            </a:endParaRPr>
          </a:p>
          <a:p>
            <a:pPr marL="127127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271270">
              <a:lnSpc>
                <a:spcPct val="100000"/>
              </a:lnSpc>
              <a:spcBef>
                <a:spcPts val="5"/>
              </a:spcBef>
            </a:pPr>
            <a:r>
              <a:rPr sz="1400" b="1" spc="-15" dirty="0">
                <a:latin typeface="Times New Roman"/>
                <a:cs typeface="Times New Roman"/>
              </a:rPr>
              <a:t>SubClass</a:t>
            </a:r>
            <a:r>
              <a:rPr sz="1400" b="1" spc="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 =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new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SubClass();</a:t>
            </a:r>
            <a:endParaRPr sz="1400">
              <a:latin typeface="Times New Roman"/>
              <a:cs typeface="Times New Roman"/>
            </a:endParaRPr>
          </a:p>
          <a:p>
            <a:pPr marL="131699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}}</a:t>
            </a:r>
            <a:endParaRPr sz="1400">
              <a:latin typeface="Times New Roman"/>
              <a:cs typeface="Times New Roman"/>
            </a:endParaRPr>
          </a:p>
          <a:p>
            <a:pPr marL="1271270">
              <a:lnSpc>
                <a:spcPct val="100000"/>
              </a:lnSpc>
            </a:pPr>
            <a:r>
              <a:rPr sz="1400" b="1" spc="-20" dirty="0">
                <a:latin typeface="Times New Roman"/>
                <a:cs typeface="Times New Roman"/>
              </a:rPr>
              <a:t>Output:</a:t>
            </a:r>
            <a:endParaRPr sz="1400">
              <a:latin typeface="Times New Roman"/>
              <a:cs typeface="Times New Roman"/>
            </a:endParaRPr>
          </a:p>
          <a:p>
            <a:pPr marL="1271270" marR="3999865">
              <a:lnSpc>
                <a:spcPct val="100000"/>
              </a:lnSpc>
            </a:pPr>
            <a:r>
              <a:rPr sz="1400" b="1" spc="-15" dirty="0">
                <a:latin typeface="Times New Roman"/>
                <a:cs typeface="Times New Roman"/>
              </a:rPr>
              <a:t>Parent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Class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default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Constructor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Child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Class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default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Constructor</a:t>
            </a:r>
            <a:endParaRPr sz="1400">
              <a:latin typeface="Times New Roman"/>
              <a:cs typeface="Times New Roman"/>
            </a:endParaRPr>
          </a:p>
          <a:p>
            <a:pPr marR="462280" algn="r">
              <a:lnSpc>
                <a:spcPct val="100000"/>
              </a:lnSpc>
              <a:spcBef>
                <a:spcPts val="580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46291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3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244" y="221056"/>
            <a:ext cx="65100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</a:rPr>
              <a:t>super()</a:t>
            </a:r>
            <a:r>
              <a:rPr sz="2400" u="heavy" spc="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</a:rPr>
              <a:t>invokes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</a:rPr>
              <a:t>the constructor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</a:rPr>
              <a:t>of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</a:rPr>
              <a:t>the</a:t>
            </a:r>
            <a:r>
              <a:rPr sz="2400" u="heavy" spc="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</a:rPr>
              <a:t>parent</a:t>
            </a:r>
            <a:r>
              <a:rPr sz="2400" u="heavy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</a:rPr>
              <a:t>class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844" y="23571"/>
            <a:ext cx="738695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6765" algn="l"/>
                <a:tab pos="1701800" algn="l"/>
                <a:tab pos="2732405" algn="l"/>
                <a:tab pos="3183255" algn="l"/>
                <a:tab pos="4225925" algn="l"/>
                <a:tab pos="4756785" algn="l"/>
                <a:tab pos="5586095" algn="l"/>
                <a:tab pos="6037580" algn="l"/>
                <a:tab pos="6826884" algn="l"/>
              </a:tabLst>
            </a:pPr>
            <a:r>
              <a:rPr sz="2000" b="0" spc="-30" dirty="0">
                <a:latin typeface="Times New Roman"/>
                <a:cs typeface="Times New Roman"/>
              </a:rPr>
              <a:t>A</a:t>
            </a:r>
            <a:r>
              <a:rPr sz="2000" b="0" dirty="0">
                <a:latin typeface="Times New Roman"/>
                <a:cs typeface="Times New Roman"/>
              </a:rPr>
              <a:t>dd</a:t>
            </a:r>
            <a:r>
              <a:rPr sz="2000" b="0" spc="-5" dirty="0">
                <a:latin typeface="Times New Roman"/>
                <a:cs typeface="Times New Roman"/>
              </a:rPr>
              <a:t>ig</a:t>
            </a:r>
            <a:r>
              <a:rPr sz="2000" b="0" dirty="0">
                <a:latin typeface="Times New Roman"/>
                <a:cs typeface="Times New Roman"/>
              </a:rPr>
              <a:t>	</a:t>
            </a:r>
            <a:r>
              <a:rPr sz="2000" spc="-15" dirty="0"/>
              <a:t>s</a:t>
            </a:r>
            <a:r>
              <a:rPr sz="2000" spc="-5" dirty="0"/>
              <a:t>u</a:t>
            </a:r>
            <a:r>
              <a:rPr sz="2000" spc="-15" dirty="0"/>
              <a:t>p</a:t>
            </a:r>
            <a:r>
              <a:rPr sz="2000" spc="-5" dirty="0"/>
              <a:t>er</a:t>
            </a:r>
            <a:r>
              <a:rPr sz="2000" spc="5" dirty="0"/>
              <a:t>(</a:t>
            </a:r>
            <a:r>
              <a:rPr sz="2000" spc="-5" dirty="0"/>
              <a:t>)</a:t>
            </a:r>
            <a:r>
              <a:rPr sz="2000" dirty="0"/>
              <a:t>	</a:t>
            </a:r>
            <a:r>
              <a:rPr sz="2000" b="0" spc="-20" dirty="0">
                <a:latin typeface="Times New Roman"/>
                <a:cs typeface="Times New Roman"/>
              </a:rPr>
              <a:t>k</a:t>
            </a:r>
            <a:r>
              <a:rPr sz="2000" b="0" spc="15" dirty="0">
                <a:latin typeface="Times New Roman"/>
                <a:cs typeface="Times New Roman"/>
              </a:rPr>
              <a:t>e</a:t>
            </a:r>
            <a:r>
              <a:rPr sz="2000" b="0" dirty="0">
                <a:latin typeface="Times New Roman"/>
                <a:cs typeface="Times New Roman"/>
              </a:rPr>
              <a:t>y</a:t>
            </a:r>
            <a:r>
              <a:rPr sz="2000" b="0" spc="-30" dirty="0">
                <a:latin typeface="Times New Roman"/>
                <a:cs typeface="Times New Roman"/>
              </a:rPr>
              <a:t>w</a:t>
            </a:r>
            <a:r>
              <a:rPr sz="2000" b="0" dirty="0">
                <a:latin typeface="Times New Roman"/>
                <a:cs typeface="Times New Roman"/>
              </a:rPr>
              <a:t>or</a:t>
            </a:r>
            <a:r>
              <a:rPr sz="2000" b="0" spc="-5" dirty="0">
                <a:latin typeface="Times New Roman"/>
                <a:cs typeface="Times New Roman"/>
              </a:rPr>
              <a:t>d</a:t>
            </a:r>
            <a:r>
              <a:rPr sz="2000" b="0" dirty="0">
                <a:latin typeface="Times New Roman"/>
                <a:cs typeface="Times New Roman"/>
              </a:rPr>
              <a:t>	</a:t>
            </a:r>
            <a:r>
              <a:rPr sz="2000" b="0" spc="-5" dirty="0">
                <a:latin typeface="Times New Roman"/>
                <a:cs typeface="Times New Roman"/>
              </a:rPr>
              <a:t>t</a:t>
            </a:r>
            <a:r>
              <a:rPr sz="2000" b="0" spc="-25" dirty="0">
                <a:latin typeface="Times New Roman"/>
                <a:cs typeface="Times New Roman"/>
              </a:rPr>
              <a:t>h</a:t>
            </a:r>
            <a:r>
              <a:rPr sz="2000" b="0" spc="-5" dirty="0">
                <a:latin typeface="Times New Roman"/>
                <a:cs typeface="Times New Roman"/>
              </a:rPr>
              <a:t>e</a:t>
            </a:r>
            <a:r>
              <a:rPr sz="2000" b="0" dirty="0">
                <a:latin typeface="Times New Roman"/>
                <a:cs typeface="Times New Roman"/>
              </a:rPr>
              <a:t>	</a:t>
            </a:r>
            <a:r>
              <a:rPr sz="2000" b="0" spc="-5" dirty="0">
                <a:latin typeface="Times New Roman"/>
                <a:cs typeface="Times New Roman"/>
              </a:rPr>
              <a:t>c</a:t>
            </a:r>
            <a:r>
              <a:rPr sz="2000" b="0" spc="5" dirty="0">
                <a:latin typeface="Times New Roman"/>
                <a:cs typeface="Times New Roman"/>
              </a:rPr>
              <a:t>o</a:t>
            </a:r>
            <a:r>
              <a:rPr sz="2000" b="0" spc="-45" dirty="0">
                <a:latin typeface="Times New Roman"/>
                <a:cs typeface="Times New Roman"/>
              </a:rPr>
              <a:t>m</a:t>
            </a:r>
            <a:r>
              <a:rPr sz="2000" b="0" dirty="0">
                <a:latin typeface="Times New Roman"/>
                <a:cs typeface="Times New Roman"/>
              </a:rPr>
              <a:t>p</a:t>
            </a:r>
            <a:r>
              <a:rPr sz="2000" b="0" spc="-5" dirty="0">
                <a:latin typeface="Times New Roman"/>
                <a:cs typeface="Times New Roman"/>
              </a:rPr>
              <a:t>iler</a:t>
            </a:r>
            <a:r>
              <a:rPr sz="2000" b="0" dirty="0">
                <a:latin typeface="Times New Roman"/>
                <a:cs typeface="Times New Roman"/>
              </a:rPr>
              <a:t>	</a:t>
            </a:r>
            <a:r>
              <a:rPr sz="2000" b="0" spc="-30" dirty="0">
                <a:latin typeface="Times New Roman"/>
                <a:cs typeface="Times New Roman"/>
              </a:rPr>
              <a:t>w</a:t>
            </a:r>
            <a:r>
              <a:rPr sz="2000" b="0" spc="-5" dirty="0">
                <a:latin typeface="Times New Roman"/>
                <a:cs typeface="Times New Roman"/>
              </a:rPr>
              <a:t>ill</a:t>
            </a:r>
            <a:r>
              <a:rPr sz="2000" b="0" dirty="0">
                <a:latin typeface="Times New Roman"/>
                <a:cs typeface="Times New Roman"/>
              </a:rPr>
              <a:t>	</a:t>
            </a:r>
            <a:r>
              <a:rPr sz="2000" b="0" spc="-5" dirty="0">
                <a:latin typeface="Times New Roman"/>
                <a:cs typeface="Times New Roman"/>
              </a:rPr>
              <a:t>i</a:t>
            </a:r>
            <a:r>
              <a:rPr sz="2000" b="0" dirty="0">
                <a:latin typeface="Times New Roman"/>
                <a:cs typeface="Times New Roman"/>
              </a:rPr>
              <a:t>n</a:t>
            </a:r>
            <a:r>
              <a:rPr sz="2000" b="0" spc="-20" dirty="0">
                <a:latin typeface="Times New Roman"/>
                <a:cs typeface="Times New Roman"/>
              </a:rPr>
              <a:t>v</a:t>
            </a:r>
            <a:r>
              <a:rPr sz="2000" b="0" dirty="0">
                <a:latin typeface="Times New Roman"/>
                <a:cs typeface="Times New Roman"/>
              </a:rPr>
              <a:t>o</a:t>
            </a:r>
            <a:r>
              <a:rPr sz="2000" b="0" spc="-20" dirty="0">
                <a:latin typeface="Times New Roman"/>
                <a:cs typeface="Times New Roman"/>
              </a:rPr>
              <a:t>k</a:t>
            </a:r>
            <a:r>
              <a:rPr sz="2000" b="0" spc="-5" dirty="0">
                <a:latin typeface="Times New Roman"/>
                <a:cs typeface="Times New Roman"/>
              </a:rPr>
              <a:t>e</a:t>
            </a:r>
            <a:r>
              <a:rPr sz="2000" b="0" dirty="0">
                <a:latin typeface="Times New Roman"/>
                <a:cs typeface="Times New Roman"/>
              </a:rPr>
              <a:t>	</a:t>
            </a:r>
            <a:r>
              <a:rPr sz="2000" b="0" spc="-5" dirty="0">
                <a:latin typeface="Times New Roman"/>
                <a:cs typeface="Times New Roman"/>
              </a:rPr>
              <a:t>t</a:t>
            </a:r>
            <a:r>
              <a:rPr sz="2000" b="0" spc="-25" dirty="0">
                <a:latin typeface="Times New Roman"/>
                <a:cs typeface="Times New Roman"/>
              </a:rPr>
              <a:t>h</a:t>
            </a:r>
            <a:r>
              <a:rPr sz="2000" b="0" spc="-5" dirty="0">
                <a:latin typeface="Times New Roman"/>
                <a:cs typeface="Times New Roman"/>
              </a:rPr>
              <a:t>e</a:t>
            </a:r>
            <a:r>
              <a:rPr sz="2000" b="0" dirty="0">
                <a:latin typeface="Times New Roman"/>
                <a:cs typeface="Times New Roman"/>
              </a:rPr>
              <a:t>	</a:t>
            </a:r>
            <a:r>
              <a:rPr sz="2000" b="0" spc="10" dirty="0">
                <a:latin typeface="Times New Roman"/>
                <a:cs typeface="Times New Roman"/>
              </a:rPr>
              <a:t>P</a:t>
            </a:r>
            <a:r>
              <a:rPr sz="2000" b="0" spc="-5" dirty="0">
                <a:latin typeface="Times New Roman"/>
                <a:cs typeface="Times New Roman"/>
              </a:rPr>
              <a:t>a</a:t>
            </a:r>
            <a:r>
              <a:rPr sz="2000" b="0" dirty="0">
                <a:latin typeface="Times New Roman"/>
                <a:cs typeface="Times New Roman"/>
              </a:rPr>
              <a:t>r</a:t>
            </a:r>
            <a:r>
              <a:rPr sz="2000" b="0" spc="-5" dirty="0">
                <a:latin typeface="Times New Roman"/>
                <a:cs typeface="Times New Roman"/>
              </a:rPr>
              <a:t>e</a:t>
            </a:r>
            <a:r>
              <a:rPr sz="2000" b="0" spc="-15" dirty="0">
                <a:latin typeface="Times New Roman"/>
                <a:cs typeface="Times New Roman"/>
              </a:rPr>
              <a:t>n</a:t>
            </a:r>
            <a:r>
              <a:rPr sz="2000" b="0" spc="-5" dirty="0">
                <a:latin typeface="Times New Roman"/>
                <a:cs typeface="Times New Roman"/>
              </a:rPr>
              <a:t>t</a:t>
            </a:r>
            <a:r>
              <a:rPr sz="2000" b="0" dirty="0">
                <a:latin typeface="Times New Roman"/>
                <a:cs typeface="Times New Roman"/>
              </a:rPr>
              <a:t>	</a:t>
            </a:r>
            <a:r>
              <a:rPr sz="2000" b="0" spc="-15" dirty="0">
                <a:latin typeface="Times New Roman"/>
                <a:cs typeface="Times New Roman"/>
              </a:rPr>
              <a:t>C</a:t>
            </a:r>
            <a:r>
              <a:rPr sz="2000" b="0" spc="-5" dirty="0">
                <a:latin typeface="Times New Roman"/>
                <a:cs typeface="Times New Roman"/>
              </a:rPr>
              <a:t>la</a:t>
            </a:r>
            <a:r>
              <a:rPr sz="2000" b="0" spc="-15" dirty="0">
                <a:latin typeface="Times New Roman"/>
                <a:cs typeface="Times New Roman"/>
              </a:rPr>
              <a:t>s</a:t>
            </a:r>
            <a:r>
              <a:rPr sz="2000" b="0" spc="-5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0" spc="-15" dirty="0">
                <a:latin typeface="Times New Roman"/>
                <a:cs typeface="Times New Roman"/>
              </a:rPr>
              <a:t>constructor.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5397" y="6382124"/>
            <a:ext cx="3241675" cy="374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N.Arvindhraj</a:t>
            </a:r>
            <a:r>
              <a:rPr sz="1000" spc="26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4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023998" y="633425"/>
            <a:ext cx="5610225" cy="551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class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ParentClass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ParentClass()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System.out.println("Parent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Class</a:t>
            </a:r>
            <a:r>
              <a:rPr sz="1800" b="1" spc="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default</a:t>
            </a:r>
            <a:r>
              <a:rPr sz="1800" b="1" spc="7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Constructor");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}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Times New Roman"/>
                <a:cs typeface="Times New Roman"/>
              </a:rPr>
              <a:t>public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class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SubClass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extends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ParentClass</a:t>
            </a:r>
            <a:endParaRPr sz="18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SubClass()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super();</a:t>
            </a:r>
            <a:endParaRPr sz="18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Times New Roman"/>
                <a:cs typeface="Times New Roman"/>
              </a:rPr>
              <a:t>System.out.println("Child</a:t>
            </a:r>
            <a:r>
              <a:rPr sz="1800" b="1" spc="1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Class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default</a:t>
            </a:r>
            <a:r>
              <a:rPr sz="1800" b="1" spc="7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Constructor");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public</a:t>
            </a:r>
            <a:r>
              <a:rPr sz="1800" b="1" spc="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static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void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main(String</a:t>
            </a:r>
            <a:r>
              <a:rPr sz="1800" b="1" spc="10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args[])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Times New Roman"/>
                <a:cs typeface="Times New Roman"/>
              </a:rPr>
              <a:t>SubClass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=</a:t>
            </a:r>
            <a:r>
              <a:rPr sz="1800" b="1" spc="-10" dirty="0">
                <a:latin typeface="Times New Roman"/>
                <a:cs typeface="Times New Roman"/>
              </a:rPr>
              <a:t> new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SubClass();</a:t>
            </a:r>
            <a:endParaRPr sz="18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</a:pPr>
            <a:r>
              <a:rPr sz="1800" b="1" spc="5" dirty="0">
                <a:latin typeface="Times New Roman"/>
                <a:cs typeface="Times New Roman"/>
              </a:rPr>
              <a:t>}}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Output: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Times New Roman"/>
                <a:cs typeface="Times New Roman"/>
              </a:rPr>
              <a:t>Parent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Class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default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Constructor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Child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Class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default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Constructor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044" y="252730"/>
            <a:ext cx="66211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0" spc="-10" dirty="0">
                <a:latin typeface="Times New Roman"/>
                <a:cs typeface="Times New Roman"/>
              </a:rPr>
              <a:t>Passing</a:t>
            </a:r>
            <a:r>
              <a:rPr sz="2000" b="0" spc="30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values</a:t>
            </a:r>
            <a:r>
              <a:rPr sz="2000" b="0" spc="35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to</a:t>
            </a:r>
            <a:r>
              <a:rPr sz="2000" b="0" spc="25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Times New Roman"/>
                <a:cs typeface="Times New Roman"/>
              </a:rPr>
              <a:t>parent class</a:t>
            </a:r>
            <a:r>
              <a:rPr sz="2000" b="0" spc="25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constructor</a:t>
            </a:r>
            <a:r>
              <a:rPr sz="2000" b="0" spc="10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using</a:t>
            </a:r>
            <a:r>
              <a:rPr sz="2000" b="0" spc="70" dirty="0">
                <a:latin typeface="Times New Roman"/>
                <a:cs typeface="Times New Roman"/>
              </a:rPr>
              <a:t> </a:t>
            </a:r>
            <a:r>
              <a:rPr sz="2000" spc="-10" dirty="0"/>
              <a:t>super()</a:t>
            </a:r>
            <a:r>
              <a:rPr sz="2000" spc="25" dirty="0"/>
              <a:t> </a:t>
            </a:r>
            <a:r>
              <a:rPr sz="2000" b="0" spc="-20" dirty="0">
                <a:latin typeface="Times New Roman"/>
                <a:cs typeface="Times New Roman"/>
              </a:rPr>
              <a:t>keyword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5397" y="6382124"/>
            <a:ext cx="3241675" cy="374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N.Arvindhraj</a:t>
            </a:r>
            <a:r>
              <a:rPr sz="1000" spc="26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5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1719198" y="557225"/>
            <a:ext cx="6297295" cy="524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class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ParentClass</a:t>
            </a:r>
            <a:endParaRPr sz="1800">
              <a:latin typeface="Times New Roman"/>
              <a:cs typeface="Times New Roman"/>
            </a:endParaRPr>
          </a:p>
          <a:p>
            <a:pPr marL="12700" marR="451231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Times New Roman"/>
                <a:cs typeface="Times New Roman"/>
              </a:rPr>
              <a:t>{</a:t>
            </a:r>
            <a:r>
              <a:rPr sz="1800" b="1" spc="4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value;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ParentClass(int </a:t>
            </a:r>
            <a:r>
              <a:rPr sz="1800" b="1" spc="-15" dirty="0">
                <a:latin typeface="Times New Roman"/>
                <a:cs typeface="Times New Roman"/>
              </a:rPr>
              <a:t>v)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value=v;</a:t>
            </a:r>
            <a:endParaRPr sz="18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System.out.println("Parent</a:t>
            </a:r>
            <a:r>
              <a:rPr sz="1800" b="1" spc="10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Class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default</a:t>
            </a:r>
            <a:r>
              <a:rPr sz="1800" b="1" spc="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Constructor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“+value);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Times New Roman"/>
                <a:cs typeface="Times New Roman"/>
              </a:rPr>
              <a:t>}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public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class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SubClass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extends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ParentClass</a:t>
            </a:r>
            <a:endParaRPr sz="1800">
              <a:latin typeface="Times New Roman"/>
              <a:cs typeface="Times New Roman"/>
            </a:endParaRPr>
          </a:p>
          <a:p>
            <a:pPr marL="12700" marR="4278630" indent="57785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{ </a:t>
            </a:r>
            <a:r>
              <a:rPr sz="1800" b="1" spc="-10" dirty="0">
                <a:latin typeface="Times New Roman"/>
                <a:cs typeface="Times New Roman"/>
              </a:rPr>
              <a:t>int</a:t>
            </a:r>
            <a:r>
              <a:rPr sz="1800" b="1" spc="430" dirty="0">
                <a:latin typeface="Times New Roman"/>
                <a:cs typeface="Times New Roman"/>
              </a:rPr>
              <a:t> </a:t>
            </a:r>
            <a:r>
              <a:rPr sz="1800" b="1" spc="35" dirty="0">
                <a:latin typeface="Times New Roman"/>
                <a:cs typeface="Times New Roman"/>
              </a:rPr>
              <a:t>x; </a:t>
            </a:r>
            <a:r>
              <a:rPr sz="1800" b="1" spc="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SubClass(int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a,int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b)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CC00"/>
                </a:solidFill>
                <a:latin typeface="Times New Roman"/>
                <a:cs typeface="Times New Roman"/>
              </a:rPr>
              <a:t>super(a);</a:t>
            </a:r>
            <a:endParaRPr sz="18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</a:pPr>
            <a:r>
              <a:rPr sz="1800" b="1" dirty="0">
                <a:solidFill>
                  <a:srgbClr val="00CC00"/>
                </a:solidFill>
                <a:latin typeface="Times New Roman"/>
                <a:cs typeface="Times New Roman"/>
              </a:rPr>
              <a:t>x=b;</a:t>
            </a:r>
            <a:endParaRPr sz="18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System.out.println("Child</a:t>
            </a:r>
            <a:r>
              <a:rPr sz="1800" b="1" spc="1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Class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default</a:t>
            </a:r>
            <a:r>
              <a:rPr sz="1800" b="1" spc="7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Constructor”+x);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public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static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void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main(String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args[])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SubClass</a:t>
            </a:r>
            <a:r>
              <a:rPr sz="1800" b="1" spc="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new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SubClass(10,20);</a:t>
            </a:r>
            <a:endParaRPr sz="18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</a:pPr>
            <a:r>
              <a:rPr sz="1800" b="1" spc="5" dirty="0">
                <a:latin typeface="Times New Roman"/>
                <a:cs typeface="Times New Roman"/>
              </a:rPr>
              <a:t>}}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9198" y="5772099"/>
            <a:ext cx="805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Times New Roman"/>
                <a:cs typeface="Times New Roman"/>
              </a:rPr>
              <a:t>Output: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9573" y="5772099"/>
            <a:ext cx="3534410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sz="1800" b="1" spc="-15" dirty="0">
                <a:latin typeface="Times New Roman"/>
                <a:cs typeface="Times New Roman"/>
              </a:rPr>
              <a:t>Parent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Class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default</a:t>
            </a:r>
            <a:r>
              <a:rPr sz="1800" b="1" spc="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Constructor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  <a:p>
            <a:pPr marL="24765">
              <a:lnSpc>
                <a:spcPts val="2090"/>
              </a:lnSpc>
            </a:pPr>
            <a:r>
              <a:rPr sz="1800" b="1" spc="-5" dirty="0">
                <a:latin typeface="Times New Roman"/>
                <a:cs typeface="Times New Roman"/>
              </a:rPr>
              <a:t>Child Class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default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Constructor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23571"/>
            <a:ext cx="7268845" cy="5818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1670">
              <a:lnSpc>
                <a:spcPct val="100000"/>
              </a:lnSpc>
              <a:spcBef>
                <a:spcPts val="95"/>
              </a:spcBef>
            </a:pP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super.variable_name</a:t>
            </a:r>
            <a:r>
              <a:rPr sz="2000" b="1" u="heavy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refers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to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the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variable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parent</a:t>
            </a:r>
            <a:r>
              <a:rPr sz="20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class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base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{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r>
              <a:rPr sz="20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value=200</a:t>
            </a:r>
            <a:r>
              <a:rPr sz="2000" b="1" dirty="0">
                <a:latin typeface="Times New Roman"/>
                <a:cs typeface="Times New Roman"/>
              </a:rPr>
              <a:t>;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Times New Roman"/>
                <a:cs typeface="Times New Roman"/>
              </a:rPr>
              <a:t>class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SubClass extends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base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int</a:t>
            </a:r>
            <a:r>
              <a:rPr sz="2000" b="1" spc="-3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8000"/>
                </a:solidFill>
                <a:latin typeface="Times New Roman"/>
                <a:cs typeface="Times New Roman"/>
              </a:rPr>
              <a:t>value=400;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void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display()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System.out.println("value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is</a:t>
            </a:r>
            <a:r>
              <a:rPr sz="2000" b="1" spc="4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"+</a:t>
            </a:r>
            <a:r>
              <a:rPr sz="2000" b="1" dirty="0">
                <a:solidFill>
                  <a:srgbClr val="008000"/>
                </a:solidFill>
                <a:latin typeface="Times New Roman"/>
                <a:cs typeface="Times New Roman"/>
              </a:rPr>
              <a:t>value</a:t>
            </a:r>
            <a:r>
              <a:rPr sz="2000" b="1" dirty="0">
                <a:latin typeface="Times New Roman"/>
                <a:cs typeface="Times New Roman"/>
              </a:rPr>
              <a:t>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System.out.println("value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15" dirty="0">
                <a:latin typeface="Times New Roman"/>
                <a:cs typeface="Times New Roman"/>
              </a:rPr>
              <a:t> parent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class is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"+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super.value</a:t>
            </a:r>
            <a:r>
              <a:rPr sz="2000" b="1" spc="-15" dirty="0">
                <a:latin typeface="Times New Roman"/>
                <a:cs typeface="Times New Roman"/>
              </a:rPr>
              <a:t>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class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Supervar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latin typeface="Times New Roman"/>
                <a:cs typeface="Times New Roman"/>
              </a:rPr>
              <a:t>public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static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void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main(String</a:t>
            </a:r>
            <a:r>
              <a:rPr sz="2000" b="1" spc="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args[])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SubClass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=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new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SubClass();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s.display();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5397" y="6382124"/>
            <a:ext cx="3241675" cy="374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N.Arvindhraj</a:t>
            </a:r>
            <a:r>
              <a:rPr sz="1000" spc="26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6</a:t>
            </a:fld>
            <a:endParaRPr spc="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0220" y="282905"/>
            <a:ext cx="418846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/>
              <a:t>Method</a:t>
            </a:r>
            <a:r>
              <a:rPr sz="2800" spc="-55" dirty="0"/>
              <a:t> </a:t>
            </a:r>
            <a:r>
              <a:rPr sz="2800" spc="5" dirty="0"/>
              <a:t>Overriding</a:t>
            </a:r>
            <a:r>
              <a:rPr sz="2800" spc="-95" dirty="0"/>
              <a:t> </a:t>
            </a:r>
            <a:r>
              <a:rPr sz="2800" spc="5" dirty="0"/>
              <a:t>in</a:t>
            </a:r>
            <a:r>
              <a:rPr sz="2800" spc="-25" dirty="0"/>
              <a:t> </a:t>
            </a:r>
            <a:r>
              <a:rPr sz="2800" spc="5" dirty="0"/>
              <a:t>Java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835397" y="6382124"/>
            <a:ext cx="3241675" cy="374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N.Arvindhraj</a:t>
            </a:r>
            <a:r>
              <a:rPr sz="1000" spc="26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7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645972" y="1151966"/>
            <a:ext cx="7968615" cy="401256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765" marR="5080" indent="-12700" algn="just">
              <a:lnSpc>
                <a:spcPct val="90100"/>
              </a:lnSpc>
              <a:spcBef>
                <a:spcPts val="440"/>
              </a:spcBef>
            </a:pPr>
            <a:r>
              <a:rPr sz="2800" spc="-5" dirty="0">
                <a:latin typeface="Times New Roman"/>
                <a:cs typeface="Times New Roman"/>
              </a:rPr>
              <a:t>When </a:t>
            </a:r>
            <a:r>
              <a:rPr sz="2800" b="1" spc="5" dirty="0">
                <a:latin typeface="Times New Roman"/>
                <a:cs typeface="Times New Roman"/>
              </a:rPr>
              <a:t>a </a:t>
            </a:r>
            <a:r>
              <a:rPr sz="2800" b="1" dirty="0">
                <a:latin typeface="Times New Roman"/>
                <a:cs typeface="Times New Roman"/>
              </a:rPr>
              <a:t>method </a:t>
            </a:r>
            <a:r>
              <a:rPr sz="2800" b="1" spc="5" dirty="0">
                <a:latin typeface="Times New Roman"/>
                <a:cs typeface="Times New Roman"/>
              </a:rPr>
              <a:t>in a </a:t>
            </a:r>
            <a:r>
              <a:rPr sz="2800" b="1" spc="-5" dirty="0">
                <a:latin typeface="Times New Roman"/>
                <a:cs typeface="Times New Roman"/>
              </a:rPr>
              <a:t>subclass </a:t>
            </a:r>
            <a:r>
              <a:rPr sz="2800" spc="-10" dirty="0">
                <a:latin typeface="Times New Roman"/>
                <a:cs typeface="Times New Roman"/>
              </a:rPr>
              <a:t>has the </a:t>
            </a:r>
            <a:r>
              <a:rPr sz="2800" b="1" spc="-10" dirty="0">
                <a:latin typeface="Times New Roman"/>
                <a:cs typeface="Times New Roman"/>
              </a:rPr>
              <a:t>same </a:t>
            </a:r>
            <a:r>
              <a:rPr sz="2800" b="1" spc="-5" dirty="0">
                <a:latin typeface="Times New Roman"/>
                <a:cs typeface="Times New Roman"/>
              </a:rPr>
              <a:t>name, 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same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parameters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or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signature,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and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same</a:t>
            </a:r>
            <a:r>
              <a:rPr sz="2800" b="1" spc="-5" dirty="0">
                <a:latin typeface="Times New Roman"/>
                <a:cs typeface="Times New Roman"/>
              </a:rPr>
              <a:t> return </a:t>
            </a:r>
            <a:r>
              <a:rPr sz="2800" b="1" dirty="0">
                <a:latin typeface="Times New Roman"/>
                <a:cs typeface="Times New Roman"/>
              </a:rPr>
              <a:t> type(or sub-type) </a:t>
            </a:r>
            <a:r>
              <a:rPr sz="2800" b="1" spc="-5" dirty="0">
                <a:latin typeface="Times New Roman"/>
                <a:cs typeface="Times New Roman"/>
              </a:rPr>
              <a:t>as </a:t>
            </a:r>
            <a:r>
              <a:rPr sz="2800" b="1" spc="5" dirty="0">
                <a:latin typeface="Times New Roman"/>
                <a:cs typeface="Times New Roman"/>
              </a:rPr>
              <a:t>a </a:t>
            </a:r>
            <a:r>
              <a:rPr sz="2800" b="1" spc="-5" dirty="0">
                <a:latin typeface="Times New Roman"/>
                <a:cs typeface="Times New Roman"/>
              </a:rPr>
              <a:t>method </a:t>
            </a:r>
            <a:r>
              <a:rPr sz="2800" b="1" spc="5" dirty="0">
                <a:latin typeface="Times New Roman"/>
                <a:cs typeface="Times New Roman"/>
              </a:rPr>
              <a:t>in its </a:t>
            </a:r>
            <a:r>
              <a:rPr sz="2800" b="1" spc="-10" dirty="0">
                <a:latin typeface="Times New Roman"/>
                <a:cs typeface="Times New Roman"/>
              </a:rPr>
              <a:t>super-class, </a:t>
            </a:r>
            <a:r>
              <a:rPr sz="2800" spc="-5" dirty="0">
                <a:latin typeface="Times New Roman"/>
                <a:cs typeface="Times New Roman"/>
              </a:rPr>
              <a:t>then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subclass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said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to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override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the 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method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in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the</a:t>
            </a:r>
            <a:r>
              <a:rPr sz="2800" b="1" spc="-5" dirty="0">
                <a:latin typeface="Times New Roman"/>
                <a:cs typeface="Times New Roman"/>
              </a:rPr>
              <a:t> super-class.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Times New Roman"/>
              <a:cs typeface="Times New Roman"/>
            </a:endParaRPr>
          </a:p>
          <a:p>
            <a:pPr marL="24765" marR="5080" indent="-12700" algn="just">
              <a:lnSpc>
                <a:spcPct val="90000"/>
              </a:lnSpc>
            </a:pPr>
            <a:r>
              <a:rPr sz="2800" dirty="0">
                <a:latin typeface="Times New Roman"/>
                <a:cs typeface="Times New Roman"/>
              </a:rPr>
              <a:t>Method </a:t>
            </a:r>
            <a:r>
              <a:rPr sz="2800" spc="-5" dirty="0">
                <a:latin typeface="Times New Roman"/>
                <a:cs typeface="Times New Roman"/>
              </a:rPr>
              <a:t>overriding is </a:t>
            </a:r>
            <a:r>
              <a:rPr sz="2800" dirty="0">
                <a:latin typeface="Times New Roman"/>
                <a:cs typeface="Times New Roman"/>
              </a:rPr>
              <a:t>one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the way </a:t>
            </a:r>
            <a:r>
              <a:rPr sz="2800" spc="20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which </a:t>
            </a:r>
            <a:r>
              <a:rPr sz="2800" spc="-5" dirty="0">
                <a:latin typeface="Times New Roman"/>
                <a:cs typeface="Times New Roman"/>
              </a:rPr>
              <a:t>java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achieve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Run </a:t>
            </a:r>
            <a:r>
              <a:rPr sz="2800" b="1" spc="-20" dirty="0">
                <a:latin typeface="Times New Roman"/>
                <a:cs typeface="Times New Roman"/>
              </a:rPr>
              <a:t>Time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Polymorphism.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version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 that </a:t>
            </a:r>
            <a:r>
              <a:rPr sz="2800" spc="5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executed </a:t>
            </a:r>
            <a:r>
              <a:rPr sz="2800" spc="-10" dirty="0">
                <a:latin typeface="Times New Roman"/>
                <a:cs typeface="Times New Roman"/>
              </a:rPr>
              <a:t>will </a:t>
            </a:r>
            <a:r>
              <a:rPr sz="2800" spc="5" dirty="0">
                <a:latin typeface="Times New Roman"/>
                <a:cs typeface="Times New Roman"/>
              </a:rPr>
              <a:t>be </a:t>
            </a:r>
            <a:r>
              <a:rPr sz="2800" b="1" dirty="0">
                <a:latin typeface="Times New Roman"/>
                <a:cs typeface="Times New Roman"/>
              </a:rPr>
              <a:t>determined by the 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object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that </a:t>
            </a:r>
            <a:r>
              <a:rPr sz="2800" b="1" spc="5" dirty="0">
                <a:latin typeface="Times New Roman"/>
                <a:cs typeface="Times New Roman"/>
              </a:rPr>
              <a:t>is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used to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invoke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it</a:t>
            </a:r>
            <a:r>
              <a:rPr sz="2800" spc="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Rules</a:t>
            </a:r>
            <a:r>
              <a:rPr spc="20" dirty="0"/>
              <a:t> </a:t>
            </a:r>
            <a:r>
              <a:rPr spc="-5" dirty="0"/>
              <a:t>for</a:t>
            </a:r>
            <a:r>
              <a:rPr spc="-30" dirty="0"/>
              <a:t> </a:t>
            </a:r>
            <a:r>
              <a:rPr spc="-20" dirty="0"/>
              <a:t>method</a:t>
            </a:r>
            <a:r>
              <a:rPr spc="105" dirty="0"/>
              <a:t> </a:t>
            </a:r>
            <a:r>
              <a:rPr spc="-10" dirty="0"/>
              <a:t>overriding: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35397" y="6382124"/>
            <a:ext cx="3241675" cy="374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N.Arvindhraj</a:t>
            </a:r>
            <a:r>
              <a:rPr sz="1000" spc="26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8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298450"/>
            <a:ext cx="8098155" cy="546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700" spc="-10" dirty="0">
                <a:latin typeface="Times New Roman"/>
                <a:cs typeface="Times New Roman"/>
              </a:rPr>
              <a:t>In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java,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method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can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only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be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written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Subclass,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not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same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class.</a:t>
            </a:r>
            <a:endParaRPr sz="17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700" spc="-10" dirty="0">
                <a:latin typeface="Times New Roman"/>
                <a:cs typeface="Times New Roman"/>
              </a:rPr>
              <a:t>The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argument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list</a:t>
            </a:r>
            <a:r>
              <a:rPr sz="1700" spc="-5" dirty="0">
                <a:latin typeface="Times New Roman"/>
                <a:cs typeface="Times New Roman"/>
              </a:rPr>
              <a:t> should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be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exactly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same </a:t>
            </a:r>
            <a:r>
              <a:rPr sz="1700" spc="5" dirty="0">
                <a:latin typeface="Times New Roman"/>
                <a:cs typeface="Times New Roman"/>
              </a:rPr>
              <a:t>as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that 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 </a:t>
            </a:r>
            <a:r>
              <a:rPr sz="1700" spc="-10" dirty="0">
                <a:latin typeface="Times New Roman"/>
                <a:cs typeface="Times New Roman"/>
              </a:rPr>
              <a:t>overridden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method.</a:t>
            </a:r>
            <a:endParaRPr sz="1700">
              <a:latin typeface="Times New Roman"/>
              <a:cs typeface="Times New Roman"/>
            </a:endParaRPr>
          </a:p>
          <a:p>
            <a:pPr marL="356870" marR="7620" indent="-3448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700" spc="-10" dirty="0">
                <a:latin typeface="Times New Roman"/>
                <a:cs typeface="Times New Roman"/>
              </a:rPr>
              <a:t>The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return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type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should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be</a:t>
            </a:r>
            <a:r>
              <a:rPr sz="1700" spc="-5" dirty="0">
                <a:latin typeface="Times New Roman"/>
                <a:cs typeface="Times New Roman"/>
              </a:rPr>
              <a:t> the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same </a:t>
            </a:r>
            <a:r>
              <a:rPr sz="1700" spc="-10" dirty="0">
                <a:latin typeface="Times New Roman"/>
                <a:cs typeface="Times New Roman"/>
              </a:rPr>
              <a:t>or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5" dirty="0">
                <a:latin typeface="Times New Roman"/>
                <a:cs typeface="Times New Roman"/>
              </a:rPr>
              <a:t>subtype </a:t>
            </a:r>
            <a:r>
              <a:rPr sz="1700" spc="-10" dirty="0">
                <a:latin typeface="Times New Roman"/>
                <a:cs typeface="Times New Roman"/>
              </a:rPr>
              <a:t>of</a:t>
            </a:r>
            <a:r>
              <a:rPr sz="1700" spc="-5" dirty="0">
                <a:latin typeface="Times New Roman"/>
                <a:cs typeface="Times New Roman"/>
              </a:rPr>
              <a:t> the return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type declared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5" dirty="0">
                <a:latin typeface="Times New Roman"/>
                <a:cs typeface="Times New Roman"/>
              </a:rPr>
              <a:t> the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original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overridden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method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super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class.</a:t>
            </a:r>
            <a:endParaRPr sz="17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access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level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cannot </a:t>
            </a:r>
            <a:r>
              <a:rPr sz="1700" spc="5" dirty="0">
                <a:latin typeface="Times New Roman"/>
                <a:cs typeface="Times New Roman"/>
              </a:rPr>
              <a:t>be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more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restrictive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than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overridden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method’s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access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level.</a:t>
            </a:r>
            <a:endParaRPr sz="1700">
              <a:latin typeface="Times New Roman"/>
              <a:cs typeface="Times New Roman"/>
            </a:endParaRPr>
          </a:p>
          <a:p>
            <a:pPr marL="814069" marR="487045" lvl="1" indent="-344805">
              <a:lnSpc>
                <a:spcPct val="100000"/>
              </a:lnSpc>
              <a:buFont typeface="Arial MT"/>
              <a:buChar char="•"/>
              <a:tabLst>
                <a:tab pos="814069" algn="l"/>
                <a:tab pos="814705" algn="l"/>
              </a:tabLst>
            </a:pPr>
            <a:r>
              <a:rPr sz="1700" spc="-10" dirty="0">
                <a:latin typeface="Times New Roman"/>
                <a:cs typeface="Times New Roman"/>
              </a:rPr>
              <a:t>For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example: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super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class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method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 </a:t>
            </a:r>
            <a:r>
              <a:rPr sz="1700" spc="-5" dirty="0">
                <a:latin typeface="Times New Roman"/>
                <a:cs typeface="Times New Roman"/>
              </a:rPr>
              <a:t>declared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public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then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over-ridding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method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5" dirty="0">
                <a:latin typeface="Times New Roman"/>
                <a:cs typeface="Times New Roman"/>
              </a:rPr>
              <a:t> the </a:t>
            </a:r>
            <a:r>
              <a:rPr sz="1700" dirty="0">
                <a:latin typeface="Times New Roman"/>
                <a:cs typeface="Times New Roman"/>
              </a:rPr>
              <a:t>sub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class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cannot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be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either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private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or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protected.</a:t>
            </a:r>
            <a:endParaRPr sz="17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700" spc="-5" dirty="0">
                <a:latin typeface="Times New Roman"/>
                <a:cs typeface="Times New Roman"/>
              </a:rPr>
              <a:t>Instance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methods</a:t>
            </a:r>
            <a:r>
              <a:rPr sz="1700" spc="6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can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be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overridden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only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they </a:t>
            </a:r>
            <a:r>
              <a:rPr sz="1700" spc="5" dirty="0">
                <a:latin typeface="Times New Roman"/>
                <a:cs typeface="Times New Roman"/>
              </a:rPr>
              <a:t>are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inherited </a:t>
            </a:r>
            <a:r>
              <a:rPr sz="1700" spc="5" dirty="0">
                <a:latin typeface="Times New Roman"/>
                <a:cs typeface="Times New Roman"/>
              </a:rPr>
              <a:t>by</a:t>
            </a:r>
            <a:r>
              <a:rPr sz="1700" spc="-5" dirty="0">
                <a:latin typeface="Times New Roman"/>
                <a:cs typeface="Times New Roman"/>
              </a:rPr>
              <a:t> the </a:t>
            </a:r>
            <a:r>
              <a:rPr sz="1700" spc="5" dirty="0">
                <a:latin typeface="Times New Roman"/>
                <a:cs typeface="Times New Roman"/>
              </a:rPr>
              <a:t>subclass.</a:t>
            </a:r>
            <a:endParaRPr sz="17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0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method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declared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final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cannot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be</a:t>
            </a:r>
            <a:r>
              <a:rPr sz="1700" spc="-10" dirty="0">
                <a:latin typeface="Times New Roman"/>
                <a:cs typeface="Times New Roman"/>
              </a:rPr>
              <a:t> overridden.</a:t>
            </a:r>
            <a:endParaRPr sz="17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0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method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declared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static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cannot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be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overridden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but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can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be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re-declared.</a:t>
            </a:r>
            <a:endParaRPr sz="17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700" spc="-10" dirty="0">
                <a:latin typeface="Times New Roman"/>
                <a:cs typeface="Times New Roman"/>
              </a:rPr>
              <a:t>If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0" dirty="0">
                <a:latin typeface="Times New Roman"/>
                <a:cs typeface="Times New Roman"/>
              </a:rPr>
              <a:t> method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cannot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be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inherited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it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cannot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be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overridden.</a:t>
            </a:r>
            <a:endParaRPr sz="1700">
              <a:latin typeface="Times New Roman"/>
              <a:cs typeface="Times New Roman"/>
            </a:endParaRPr>
          </a:p>
          <a:p>
            <a:pPr marL="356870" marR="749935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0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subclass</a:t>
            </a:r>
            <a:r>
              <a:rPr sz="1700" spc="-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within</a:t>
            </a:r>
            <a:r>
              <a:rPr sz="1700" spc="-5" dirty="0">
                <a:latin typeface="Times New Roman"/>
                <a:cs typeface="Times New Roman"/>
              </a:rPr>
              <a:t> the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same </a:t>
            </a:r>
            <a:r>
              <a:rPr sz="1700" dirty="0">
                <a:latin typeface="Times New Roman"/>
                <a:cs typeface="Times New Roman"/>
              </a:rPr>
              <a:t>package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as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 </a:t>
            </a:r>
            <a:r>
              <a:rPr sz="1700" spc="-10" dirty="0">
                <a:latin typeface="Times New Roman"/>
                <a:cs typeface="Times New Roman"/>
              </a:rPr>
              <a:t>instance’s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superclass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can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override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any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superclass</a:t>
            </a:r>
            <a:r>
              <a:rPr sz="1700" spc="-7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method</a:t>
            </a:r>
            <a:r>
              <a:rPr sz="1700" spc="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not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declared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private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or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final.</a:t>
            </a:r>
            <a:endParaRPr sz="17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7505" algn="l"/>
              </a:tabLst>
            </a:pP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9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subclass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 a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different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package</a:t>
            </a:r>
            <a:r>
              <a:rPr sz="1700" spc="-7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can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only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override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non-final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methods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declared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public</a:t>
            </a:r>
            <a:endParaRPr sz="17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1700" spc="-5" dirty="0">
                <a:latin typeface="Times New Roman"/>
                <a:cs typeface="Times New Roman"/>
              </a:rPr>
              <a:t>or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protected.</a:t>
            </a:r>
            <a:endParaRPr sz="1700">
              <a:latin typeface="Times New Roman"/>
              <a:cs typeface="Times New Roman"/>
            </a:endParaRPr>
          </a:p>
          <a:p>
            <a:pPr marL="356870" marR="519430" indent="-344805">
              <a:lnSpc>
                <a:spcPct val="100000"/>
              </a:lnSpc>
              <a:buAutoNum type="arabicPeriod" startAt="11"/>
              <a:tabLst>
                <a:tab pos="357505" algn="l"/>
              </a:tabLst>
            </a:pPr>
            <a:r>
              <a:rPr sz="1700" spc="-5" dirty="0">
                <a:latin typeface="Times New Roman"/>
                <a:cs typeface="Times New Roman"/>
              </a:rPr>
              <a:t>An </a:t>
            </a:r>
            <a:r>
              <a:rPr sz="1700" spc="-10" dirty="0">
                <a:latin typeface="Times New Roman"/>
                <a:cs typeface="Times New Roman"/>
              </a:rPr>
              <a:t>overriding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method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can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throw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any</a:t>
            </a:r>
            <a:r>
              <a:rPr sz="1700" spc="-5" dirty="0">
                <a:latin typeface="Times New Roman"/>
                <a:cs typeface="Times New Roman"/>
              </a:rPr>
              <a:t> uncheck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exceptions,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regardless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of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whether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overridden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method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throws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exceptions </a:t>
            </a:r>
            <a:r>
              <a:rPr sz="1700" spc="-10" dirty="0">
                <a:latin typeface="Times New Roman"/>
                <a:cs typeface="Times New Roman"/>
              </a:rPr>
              <a:t>or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not.</a:t>
            </a:r>
            <a:endParaRPr sz="1700">
              <a:latin typeface="Times New Roman"/>
              <a:cs typeface="Times New Roman"/>
            </a:endParaRPr>
          </a:p>
          <a:p>
            <a:pPr marL="814069" marR="40640" lvl="1" indent="-344805">
              <a:lnSpc>
                <a:spcPct val="100000"/>
              </a:lnSpc>
              <a:buFont typeface="Arial MT"/>
              <a:buChar char="•"/>
              <a:tabLst>
                <a:tab pos="814069" algn="l"/>
                <a:tab pos="814705" algn="l"/>
              </a:tabLst>
            </a:pPr>
            <a:r>
              <a:rPr sz="1700" spc="-15" dirty="0">
                <a:latin typeface="Times New Roman"/>
                <a:cs typeface="Times New Roman"/>
              </a:rPr>
              <a:t>However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 </a:t>
            </a:r>
            <a:r>
              <a:rPr sz="1700" spc="-10" dirty="0">
                <a:latin typeface="Times New Roman"/>
                <a:cs typeface="Times New Roman"/>
              </a:rPr>
              <a:t>overriding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method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should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not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throw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checked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exceptions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that </a:t>
            </a:r>
            <a:r>
              <a:rPr sz="1700" spc="5" dirty="0">
                <a:latin typeface="Times New Roman"/>
                <a:cs typeface="Times New Roman"/>
              </a:rPr>
              <a:t>are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new 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or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broader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ones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declared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by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overridden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method.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The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overriding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method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can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throw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narrower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or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fewer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exceptions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than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overridden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method.</a:t>
            </a:r>
            <a:endParaRPr sz="17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AutoNum type="arabicPeriod" startAt="11"/>
              <a:tabLst>
                <a:tab pos="357505" algn="l"/>
              </a:tabLst>
            </a:pPr>
            <a:r>
              <a:rPr sz="1700" spc="-5" dirty="0">
                <a:latin typeface="Times New Roman"/>
                <a:cs typeface="Times New Roman"/>
              </a:rPr>
              <a:t>Constructors cannot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be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overridden</a:t>
            </a:r>
            <a:r>
              <a:rPr sz="1600" spc="-10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0"/>
            <a:ext cx="7791450" cy="585406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438910">
              <a:lnSpc>
                <a:spcPct val="100000"/>
              </a:lnSpc>
              <a:spcBef>
                <a:spcPts val="509"/>
              </a:spcBef>
            </a:pP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super.methodname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refers</a:t>
            </a:r>
            <a:r>
              <a:rPr sz="1600" b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16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6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</a:t>
            </a:r>
            <a:r>
              <a:rPr sz="16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6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6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parent</a:t>
            </a:r>
            <a:r>
              <a:rPr sz="16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10" dirty="0">
                <a:latin typeface="Times New Roman"/>
                <a:cs typeface="Times New Roman"/>
              </a:rPr>
              <a:t>When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you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override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Parent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method </a:t>
            </a:r>
            <a:r>
              <a:rPr sz="1600" spc="5" dirty="0">
                <a:latin typeface="Times New Roman"/>
                <a:cs typeface="Times New Roman"/>
              </a:rPr>
              <a:t>in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Child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without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super </a:t>
            </a:r>
            <a:r>
              <a:rPr sz="1600" spc="-10" dirty="0">
                <a:latin typeface="Times New Roman"/>
                <a:cs typeface="Times New Roman"/>
              </a:rPr>
              <a:t>keywords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support</a:t>
            </a:r>
            <a:endParaRPr sz="16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sz="1600" spc="-15" dirty="0">
                <a:latin typeface="Times New Roman"/>
                <a:cs typeface="Times New Roman"/>
              </a:rPr>
              <a:t>you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will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be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able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call</a:t>
            </a:r>
            <a:r>
              <a:rPr sz="1600" spc="5" dirty="0">
                <a:latin typeface="Times New Roman"/>
                <a:cs typeface="Times New Roman"/>
              </a:rPr>
              <a:t> 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Parent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method.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200" b="1" spc="-15" dirty="0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375"/>
              </a:spcBef>
            </a:pPr>
            <a:r>
              <a:rPr sz="1400" b="1" spc="-5" dirty="0">
                <a:latin typeface="Times New Roman"/>
                <a:cs typeface="Times New Roman"/>
              </a:rPr>
              <a:t>class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base</a:t>
            </a:r>
            <a:endParaRPr sz="14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  <a:spcBef>
                <a:spcPts val="409"/>
              </a:spcBef>
            </a:pP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int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value=200;</a:t>
            </a:r>
            <a:endParaRPr sz="14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  <a:spcBef>
                <a:spcPts val="409"/>
              </a:spcBef>
            </a:pPr>
            <a:r>
              <a:rPr sz="1400" b="1" spc="-10" dirty="0">
                <a:latin typeface="Times New Roman"/>
                <a:cs typeface="Times New Roman"/>
              </a:rPr>
              <a:t>void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display()</a:t>
            </a:r>
            <a:endParaRPr sz="1400">
              <a:latin typeface="Times New Roman"/>
              <a:cs typeface="Times New Roman"/>
            </a:endParaRPr>
          </a:p>
          <a:p>
            <a:pPr marL="652780" marR="3395345">
              <a:lnSpc>
                <a:spcPts val="2090"/>
              </a:lnSpc>
              <a:spcBef>
                <a:spcPts val="110"/>
              </a:spcBef>
            </a:pPr>
            <a:r>
              <a:rPr sz="1400" b="1" spc="-5" dirty="0">
                <a:latin typeface="Times New Roman"/>
                <a:cs typeface="Times New Roman"/>
              </a:rPr>
              <a:t>{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System.out.println("parent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value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is</a:t>
            </a:r>
            <a:r>
              <a:rPr sz="1400" b="1" spc="3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"+value);}}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class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SubClass</a:t>
            </a:r>
            <a:r>
              <a:rPr sz="1400" b="1" spc="7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extends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base</a:t>
            </a:r>
            <a:endParaRPr sz="14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  <a:spcBef>
                <a:spcPts val="275"/>
              </a:spcBef>
            </a:pPr>
            <a:r>
              <a:rPr sz="1400" b="1" spc="-5" dirty="0">
                <a:latin typeface="Times New Roman"/>
                <a:cs typeface="Times New Roman"/>
              </a:rPr>
              <a:t>{</a:t>
            </a:r>
            <a:r>
              <a:rPr sz="1400" b="1" spc="30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subvalue=400</a:t>
            </a:r>
            <a:r>
              <a:rPr sz="1400" b="1" spc="-10" dirty="0">
                <a:latin typeface="Times New Roman"/>
                <a:cs typeface="Times New Roman"/>
              </a:rPr>
              <a:t>;</a:t>
            </a:r>
            <a:endParaRPr sz="14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  <a:spcBef>
                <a:spcPts val="380"/>
              </a:spcBef>
            </a:pPr>
            <a:r>
              <a:rPr sz="1400" b="1" spc="-15" dirty="0">
                <a:latin typeface="Times New Roman"/>
                <a:cs typeface="Times New Roman"/>
              </a:rPr>
              <a:t>void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display()</a:t>
            </a:r>
            <a:endParaRPr sz="14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  <a:spcBef>
                <a:spcPts val="409"/>
              </a:spcBef>
            </a:pPr>
            <a:r>
              <a:rPr sz="1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652780" marR="3663950">
              <a:lnSpc>
                <a:spcPct val="123000"/>
              </a:lnSpc>
              <a:spcBef>
                <a:spcPts val="25"/>
              </a:spcBef>
            </a:pPr>
            <a:r>
              <a:rPr sz="1400" b="1" spc="-10" dirty="0">
                <a:latin typeface="Times New Roman"/>
                <a:cs typeface="Times New Roman"/>
              </a:rPr>
              <a:t>System.out.println("subvalue</a:t>
            </a:r>
            <a:r>
              <a:rPr sz="1400" b="1" spc="1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is  </a:t>
            </a:r>
            <a:r>
              <a:rPr sz="1400" b="1" spc="-15" dirty="0">
                <a:latin typeface="Times New Roman"/>
                <a:cs typeface="Times New Roman"/>
              </a:rPr>
              <a:t>"+subvalue);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super.display();</a:t>
            </a:r>
            <a:endParaRPr sz="14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405"/>
              </a:spcBef>
            </a:pPr>
            <a:r>
              <a:rPr sz="1400" b="1" spc="-5" dirty="0">
                <a:latin typeface="Times New Roman"/>
                <a:cs typeface="Times New Roman"/>
              </a:rPr>
              <a:t>}}</a:t>
            </a:r>
            <a:endParaRPr sz="14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  <a:spcBef>
                <a:spcPts val="409"/>
              </a:spcBef>
            </a:pPr>
            <a:r>
              <a:rPr sz="1400" b="1" spc="-5" dirty="0">
                <a:latin typeface="Times New Roman"/>
                <a:cs typeface="Times New Roman"/>
              </a:rPr>
              <a:t>class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Supermethod</a:t>
            </a:r>
            <a:endParaRPr sz="14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  <a:spcBef>
                <a:spcPts val="385"/>
              </a:spcBef>
            </a:pPr>
            <a:r>
              <a:rPr sz="1400" b="1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  <a:spcBef>
                <a:spcPts val="409"/>
              </a:spcBef>
            </a:pPr>
            <a:r>
              <a:rPr sz="1400" b="1" spc="-15" dirty="0">
                <a:latin typeface="Times New Roman"/>
                <a:cs typeface="Times New Roman"/>
              </a:rPr>
              <a:t>public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static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void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main(String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args[])</a:t>
            </a:r>
            <a:endParaRPr sz="14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  <a:spcBef>
                <a:spcPts val="409"/>
              </a:spcBef>
            </a:pPr>
            <a:r>
              <a:rPr sz="1400" b="1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  <a:spcBef>
                <a:spcPts val="385"/>
              </a:spcBef>
            </a:pPr>
            <a:r>
              <a:rPr sz="1400" b="1" spc="-15" dirty="0">
                <a:latin typeface="Times New Roman"/>
                <a:cs typeface="Times New Roman"/>
              </a:rPr>
              <a:t>SubClass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 =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new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SubClass();</a:t>
            </a:r>
            <a:endParaRPr sz="14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  <a:spcBef>
                <a:spcPts val="405"/>
              </a:spcBef>
            </a:pPr>
            <a:r>
              <a:rPr sz="14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s.display();</a:t>
            </a:r>
            <a:endParaRPr sz="14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  <a:spcBef>
                <a:spcPts val="414"/>
              </a:spcBef>
            </a:pPr>
            <a:r>
              <a:rPr sz="1400" b="1" spc="-5" dirty="0">
                <a:latin typeface="Times New Roman"/>
                <a:cs typeface="Times New Roman"/>
              </a:rPr>
              <a:t>}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5397" y="6382124"/>
            <a:ext cx="3241675" cy="374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N.Arvindhraj</a:t>
            </a:r>
            <a:r>
              <a:rPr sz="1000" spc="26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9</a:t>
            </a:fld>
            <a:endParaRPr spc="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922</Words>
  <Application>Microsoft Office PowerPoint</Application>
  <PresentationFormat>On-screen Show (4:3)</PresentationFormat>
  <Paragraphs>161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CS3391 Object Oriented Programming</vt:lpstr>
      <vt:lpstr>Slide 2</vt:lpstr>
      <vt:lpstr>super() invokes the constructor of the parent class</vt:lpstr>
      <vt:lpstr>Addig super() keyword the compiler will invoke the Parent Class constructor.</vt:lpstr>
      <vt:lpstr>Passing values to parent class constructor using super() keyword</vt:lpstr>
      <vt:lpstr>Slide 6</vt:lpstr>
      <vt:lpstr>Method Overriding in Java</vt:lpstr>
      <vt:lpstr>Rules for method overriding: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CS8392 Object Oriented Programming</dc:title>
  <cp:lastModifiedBy>Harikrishnan</cp:lastModifiedBy>
  <cp:revision>2</cp:revision>
  <dcterms:created xsi:type="dcterms:W3CDTF">2022-09-29T06:17:45Z</dcterms:created>
  <dcterms:modified xsi:type="dcterms:W3CDTF">2022-09-29T06:42:47Z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2022-09-29T00:00:00Z</vt:filetime>
  </property>
</Properties>
</file>