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 id="2147483721" r:id="rId2"/>
  </p:sldMasterIdLst>
  <p:notesMasterIdLst>
    <p:notesMasterId r:id="rId17"/>
  </p:notesMasterIdLst>
  <p:sldIdLst>
    <p:sldId id="258" r:id="rId3"/>
    <p:sldId id="259" r:id="rId4"/>
    <p:sldId id="302" r:id="rId5"/>
    <p:sldId id="291" r:id="rId6"/>
    <p:sldId id="305" r:id="rId7"/>
    <p:sldId id="306" r:id="rId8"/>
    <p:sldId id="261" r:id="rId9"/>
    <p:sldId id="307" r:id="rId10"/>
    <p:sldId id="308" r:id="rId11"/>
    <p:sldId id="309" r:id="rId12"/>
    <p:sldId id="310" r:id="rId13"/>
    <p:sldId id="311" r:id="rId14"/>
    <p:sldId id="312"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3043C-0282-4062-80AB-3BEEB0D6456B}" type="datetimeFigureOut">
              <a:rPr lang="en-US" smtClean="0"/>
              <a:pPr/>
              <a:t>9/27/2022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21343-3459-4321-90D7-5CF0E095E5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89E3E-83D3-4A4C-9A6D-5C3943269ED2}" type="datetime1">
              <a:rPr lang="en-US" smtClean="0"/>
              <a:t>9/27/2022</a:t>
            </a:fld>
            <a:endParaRPr lang="en-US"/>
          </a:p>
        </p:txBody>
      </p:sp>
      <p:sp>
        <p:nvSpPr>
          <p:cNvPr id="5" name="Footer Placeholder 4"/>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AC3E-FF97-44C9-870E-0741E3737160}" type="datetime1">
              <a:rPr lang="en-US" smtClean="0"/>
              <a:t>9/27/2022</a:t>
            </a:fld>
            <a:endParaRPr lang="en-US"/>
          </a:p>
        </p:txBody>
      </p:sp>
      <p:sp>
        <p:nvSpPr>
          <p:cNvPr id="5" name="Footer Placeholder 4"/>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8A071-4F14-4212-B0D7-6063FBAB832B}" type="datetime1">
              <a:rPr lang="en-US" smtClean="0"/>
              <a:t>9/27/2022</a:t>
            </a:fld>
            <a:endParaRPr lang="en-US"/>
          </a:p>
        </p:txBody>
      </p:sp>
      <p:sp>
        <p:nvSpPr>
          <p:cNvPr id="5" name="Footer Placeholder 4"/>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5E1AEC4-6BF7-489C-B484-2E8120706DD1}" type="datetime1">
              <a:rPr lang="en-US" smtClean="0"/>
              <a:t>9/27/2022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CS3391 Object Oriented Programming                Dr.D.Sivaganesan and  N.Arvindhraj  PSGiTech / CSE</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9D94E2-1475-494A-94A4-05B4583DA6CF}" type="slidenum">
              <a:rPr lang="en-US" smtClean="0"/>
              <a:pPr/>
              <a:t>‹#›</a:t>
            </a:fld>
            <a:endParaRPr lang="en-US"/>
          </a:p>
        </p:txBody>
      </p:sp>
      <p:sp>
        <p:nvSpPr>
          <p:cNvPr id="13" name="Title Placeholder 1"/>
          <p:cNvSpPr txBox="1">
            <a:spLocks/>
          </p:cNvSpPr>
          <p:nvPr userDrawn="1"/>
        </p:nvSpPr>
        <p:spPr>
          <a:xfrm>
            <a:off x="228600" y="6248400"/>
            <a:ext cx="2743200" cy="457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CS8392 Object Oriented Programming</a:t>
            </a:r>
            <a:endParaRPr kumimoji="0" lang="en-US" sz="1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122855-481A-4CA7-9554-DC0CFB6743E9}" type="datetime1">
              <a:rPr lang="en-US" smtClean="0"/>
              <a:t>9/27/2022</a:t>
            </a:fld>
            <a:endParaRPr lang="en-US"/>
          </a:p>
        </p:txBody>
      </p:sp>
      <p:sp>
        <p:nvSpPr>
          <p:cNvPr id="5" name="Footer Placeholder 4"/>
          <p:cNvSpPr>
            <a:spLocks noGrp="1"/>
          </p:cNvSpPr>
          <p:nvPr>
            <p:ph type="ftr" sz="quarter" idx="11"/>
          </p:nvPr>
        </p:nvSpPr>
        <p:spPr/>
        <p:txBody>
          <a:bodyPr/>
          <a:lstStyle>
            <a:extLst/>
          </a:lstStyle>
          <a:p>
            <a:r>
              <a:rPr lang="en-US" smtClean="0"/>
              <a:t>CS3391 Object Oriented Programming                Dr.D.Sivaganesan and  N.Arvindhraj  PSGiTech / CSE</a:t>
            </a:r>
            <a:endParaRPr lang="en-US" dirty="0"/>
          </a:p>
        </p:txBody>
      </p:sp>
      <p:sp>
        <p:nvSpPr>
          <p:cNvPr id="6" name="Slide Number Placeholder 5"/>
          <p:cNvSpPr>
            <a:spLocks noGrp="1"/>
          </p:cNvSpPr>
          <p:nvPr>
            <p:ph type="sldNum" sz="quarter" idx="12"/>
          </p:nvPr>
        </p:nvSpPr>
        <p:spPr/>
        <p:txBody>
          <a:bodyPr/>
          <a:lstStyle>
            <a:extLst/>
          </a:lstStyle>
          <a:p>
            <a:fld id="{CF9D94E2-1475-494A-94A4-05B4583DA6CF}"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CB947CE-8A13-4A76-8A08-43460941679C}" type="datetime1">
              <a:rPr lang="en-US" smtClean="0"/>
              <a:t>9/27/2022</a:t>
            </a:fld>
            <a:endParaRPr lang="en-US"/>
          </a:p>
        </p:txBody>
      </p:sp>
      <p:sp>
        <p:nvSpPr>
          <p:cNvPr id="5" name="Footer Placeholder 4"/>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extLst/>
          </a:lstStyle>
          <a:p>
            <a:fld id="{CF9D94E2-1475-494A-94A4-05B4583DA6C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1FF3E3-BD93-470A-834E-2B433726A82B}" type="datetime1">
              <a:rPr lang="en-US" smtClean="0"/>
              <a:t>9/27/2022</a:t>
            </a:fld>
            <a:endParaRPr lang="en-US"/>
          </a:p>
        </p:txBody>
      </p:sp>
      <p:sp>
        <p:nvSpPr>
          <p:cNvPr id="6" name="Footer Placeholder 5"/>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7" name="Slide Number Placeholder 6"/>
          <p:cNvSpPr>
            <a:spLocks noGrp="1"/>
          </p:cNvSpPr>
          <p:nvPr>
            <p:ph type="sldNum" sz="quarter" idx="12"/>
          </p:nvPr>
        </p:nvSpPr>
        <p:spPr/>
        <p:txBody>
          <a:bodyPr/>
          <a:lstStyle>
            <a:extLst/>
          </a:lstStyle>
          <a:p>
            <a:fld id="{CF9D94E2-1475-494A-94A4-05B4583DA6C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841958-7BEC-4FAB-9947-CE94EDF396EB}" type="datetime1">
              <a:rPr lang="en-US" smtClean="0"/>
              <a:t>9/27/2022</a:t>
            </a:fld>
            <a:endParaRPr lang="en-US"/>
          </a:p>
        </p:txBody>
      </p:sp>
      <p:sp>
        <p:nvSpPr>
          <p:cNvPr id="8" name="Footer Placeholder 7"/>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9" name="Slide Number Placeholder 8"/>
          <p:cNvSpPr>
            <a:spLocks noGrp="1"/>
          </p:cNvSpPr>
          <p:nvPr>
            <p:ph type="sldNum" sz="quarter" idx="12"/>
          </p:nvPr>
        </p:nvSpPr>
        <p:spPr/>
        <p:txBody>
          <a:bodyPr/>
          <a:lstStyle>
            <a:extLst/>
          </a:lstStyle>
          <a:p>
            <a:fld id="{CF9D94E2-1475-494A-94A4-05B4583DA6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7FA955-6514-4D69-9F28-9C909DBB1CE3}" type="datetime1">
              <a:rPr lang="en-US" smtClean="0"/>
              <a:t>9/27/2022</a:t>
            </a:fld>
            <a:endParaRPr lang="en-US"/>
          </a:p>
        </p:txBody>
      </p:sp>
      <p:sp>
        <p:nvSpPr>
          <p:cNvPr id="4" name="Footer Placeholder 3"/>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5" name="Slide Number Placeholder 4"/>
          <p:cNvSpPr>
            <a:spLocks noGrp="1"/>
          </p:cNvSpPr>
          <p:nvPr>
            <p:ph type="sldNum" sz="quarter" idx="12"/>
          </p:nvPr>
        </p:nvSpPr>
        <p:spPr/>
        <p:txBody>
          <a:bodyPr/>
          <a:lstStyle>
            <a:extLst/>
          </a:lstStyle>
          <a:p>
            <a:fld id="{CF9D94E2-1475-494A-94A4-05B4583DA6C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0B9B94C-9CEF-4E21-B87E-53DEBC6B687E}" type="datetime1">
              <a:rPr lang="en-US" smtClean="0"/>
              <a:t>9/27/2022</a:t>
            </a:fld>
            <a:endParaRPr lang="en-US"/>
          </a:p>
        </p:txBody>
      </p:sp>
      <p:sp>
        <p:nvSpPr>
          <p:cNvPr id="3" name="Footer Placeholder 2"/>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4" name="Slide Number Placeholder 3"/>
          <p:cNvSpPr>
            <a:spLocks noGrp="1"/>
          </p:cNvSpPr>
          <p:nvPr>
            <p:ph type="sldNum" sz="quarter" idx="12"/>
          </p:nvPr>
        </p:nvSpPr>
        <p:spPr/>
        <p:txBody>
          <a:bodyPr/>
          <a:lstStyle>
            <a:extLst/>
          </a:lstStyle>
          <a:p>
            <a:fld id="{CF9D94E2-1475-494A-94A4-05B4583DA6C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5BDF977-DD6E-4B56-8AA9-954A09E9B059}" type="datetime1">
              <a:rPr lang="en-US" smtClean="0"/>
              <a:t>9/27/2022</a:t>
            </a:fld>
            <a:endParaRPr lang="en-US"/>
          </a:p>
        </p:txBody>
      </p:sp>
      <p:sp>
        <p:nvSpPr>
          <p:cNvPr id="6" name="Footer Placeholder 5"/>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7" name="Slide Number Placeholder 6"/>
          <p:cNvSpPr>
            <a:spLocks noGrp="1"/>
          </p:cNvSpPr>
          <p:nvPr>
            <p:ph type="sldNum" sz="quarter" idx="12"/>
          </p:nvPr>
        </p:nvSpPr>
        <p:spPr/>
        <p:txBody>
          <a:bodyPr/>
          <a:lstStyle>
            <a:extLst/>
          </a:lstStyle>
          <a:p>
            <a:fld id="{CF9D94E2-1475-494A-94A4-05B4583DA6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AAEE3-6056-46B9-9A53-E7C5235D1F0B}" type="datetime1">
              <a:rPr lang="en-US" smtClean="0"/>
              <a:t>9/27/2022</a:t>
            </a:fld>
            <a:endParaRPr lang="en-US"/>
          </a:p>
        </p:txBody>
      </p:sp>
      <p:sp>
        <p:nvSpPr>
          <p:cNvPr id="5" name="Footer Placeholder 4"/>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D7A33D8-3A7A-4A75-9D4C-1175445EE142}" type="datetime1">
              <a:rPr lang="en-US" smtClean="0"/>
              <a:t>9/27/2022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CS3391 Object Oriented Programming                Dr.D.Sivaganesan and  N.Arvindhraj  PSGiTech / CSE</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9D94E2-1475-494A-94A4-05B4583DA6C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279BF7-5C6D-404A-8623-F02714DE4422}" type="datetime1">
              <a:rPr lang="en-US" smtClean="0"/>
              <a:t>9/27/2022</a:t>
            </a:fld>
            <a:endParaRPr lang="en-US"/>
          </a:p>
        </p:txBody>
      </p:sp>
      <p:sp>
        <p:nvSpPr>
          <p:cNvPr id="5" name="Footer Placeholder 4"/>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extLst/>
          </a:lstStyle>
          <a:p>
            <a:fld id="{CF9D94E2-1475-494A-94A4-05B4583DA6C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7EE0C3-A88C-48DA-ABEA-51239C3D2A45}" type="datetime1">
              <a:rPr lang="en-US" smtClean="0"/>
              <a:t>9/27/2022</a:t>
            </a:fld>
            <a:endParaRPr lang="en-US"/>
          </a:p>
        </p:txBody>
      </p:sp>
      <p:sp>
        <p:nvSpPr>
          <p:cNvPr id="5" name="Footer Placeholder 4"/>
          <p:cNvSpPr>
            <a:spLocks noGrp="1"/>
          </p:cNvSpPr>
          <p:nvPr>
            <p:ph type="ftr" sz="quarter" idx="11"/>
          </p:nvPr>
        </p:nvSpPr>
        <p:spPr/>
        <p:txBody>
          <a:bodyPr/>
          <a:lstStyle>
            <a:extLst/>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extLst/>
          </a:lstStyle>
          <a:p>
            <a:fld id="{CF9D94E2-1475-494A-94A4-05B4583DA6C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6248400"/>
            <a:ext cx="2743200" cy="45720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1"/>
          </p:nvPr>
        </p:nvSpPr>
        <p:spPr/>
        <p:txBody>
          <a:bodyPr/>
          <a:lstStyle/>
          <a:p>
            <a:fld id="{CF9D94E2-1475-494A-94A4-05B4583DA6C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65C78-EEF4-4D34-9D86-C1BF7C69A7FE}" type="datetime1">
              <a:rPr lang="en-US" smtClean="0"/>
              <a:t>9/27/2022</a:t>
            </a:fld>
            <a:endParaRPr lang="en-US"/>
          </a:p>
        </p:txBody>
      </p:sp>
      <p:sp>
        <p:nvSpPr>
          <p:cNvPr id="5" name="Footer Placeholder 4"/>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D6F2E0-9B6B-4C7F-AD08-BFA36F24B2D9}" type="datetime1">
              <a:rPr lang="en-US" smtClean="0"/>
              <a:t>9/27/2022</a:t>
            </a:fld>
            <a:endParaRPr lang="en-US"/>
          </a:p>
        </p:txBody>
      </p:sp>
      <p:sp>
        <p:nvSpPr>
          <p:cNvPr id="6" name="Footer Placeholder 5"/>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7" name="Slide Number Placeholder 6"/>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B7370-4DB3-49F1-9D7F-A47D36D93662}" type="datetime1">
              <a:rPr lang="en-US" smtClean="0"/>
              <a:t>9/27/2022</a:t>
            </a:fld>
            <a:endParaRPr lang="en-US"/>
          </a:p>
        </p:txBody>
      </p:sp>
      <p:sp>
        <p:nvSpPr>
          <p:cNvPr id="8" name="Footer Placeholder 7"/>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9" name="Slide Number Placeholder 8"/>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7AFF04-C3BE-435F-B5C4-8C28BF09A08D}" type="datetime1">
              <a:rPr lang="en-US" smtClean="0"/>
              <a:t>9/27/2022</a:t>
            </a:fld>
            <a:endParaRPr lang="en-US"/>
          </a:p>
        </p:txBody>
      </p:sp>
      <p:sp>
        <p:nvSpPr>
          <p:cNvPr id="4" name="Footer Placeholder 3"/>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5" name="Slide Number Placeholder 4"/>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B3165-AEF1-43ED-93A7-456599EF14A3}" type="datetime1">
              <a:rPr lang="en-US" smtClean="0"/>
              <a:t>9/27/2022</a:t>
            </a:fld>
            <a:endParaRPr lang="en-US"/>
          </a:p>
        </p:txBody>
      </p:sp>
      <p:sp>
        <p:nvSpPr>
          <p:cNvPr id="3" name="Footer Placeholder 2"/>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4" name="Slide Number Placeholder 3"/>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F6025-DFD8-430F-84A1-75515635A658}" type="datetime1">
              <a:rPr lang="en-US" smtClean="0"/>
              <a:t>9/27/2022</a:t>
            </a:fld>
            <a:endParaRPr lang="en-US"/>
          </a:p>
        </p:txBody>
      </p:sp>
      <p:sp>
        <p:nvSpPr>
          <p:cNvPr id="6" name="Footer Placeholder 5"/>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7" name="Slide Number Placeholder 6"/>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99D6D-5F04-41AC-9FA5-660C24234971}" type="datetime1">
              <a:rPr lang="en-US" smtClean="0"/>
              <a:t>9/27/2022</a:t>
            </a:fld>
            <a:endParaRPr lang="en-US"/>
          </a:p>
        </p:txBody>
      </p:sp>
      <p:sp>
        <p:nvSpPr>
          <p:cNvPr id="6" name="Footer Placeholder 5"/>
          <p:cNvSpPr>
            <a:spLocks noGrp="1"/>
          </p:cNvSpPr>
          <p:nvPr>
            <p:ph type="ftr" sz="quarter" idx="11"/>
          </p:nvPr>
        </p:nvSpPr>
        <p:spPr/>
        <p:txBody>
          <a:bodyPr/>
          <a:lstStyle/>
          <a:p>
            <a:r>
              <a:rPr lang="en-US" smtClean="0"/>
              <a:t>CS3391 Object Oriented Programming                Dr.D.Sivaganesan and  N.Arvindhraj  PSGiTech / CSE</a:t>
            </a:r>
            <a:endParaRPr lang="en-US"/>
          </a:p>
        </p:txBody>
      </p:sp>
      <p:sp>
        <p:nvSpPr>
          <p:cNvPr id="7" name="Slide Number Placeholder 6"/>
          <p:cNvSpPr>
            <a:spLocks noGrp="1"/>
          </p:cNvSpPr>
          <p:nvPr>
            <p:ph type="sldNum" sz="quarter" idx="12"/>
          </p:nvPr>
        </p:nvSpPr>
        <p:spPr/>
        <p:txBody>
          <a:bodyPr/>
          <a:lstStyle/>
          <a:p>
            <a:fld id="{81CB2C36-CF82-45F5-B18D-A244922469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C8871-E675-462B-BF93-D37635A5D7D3}" type="datetime1">
              <a:rPr lang="en-US" smtClean="0"/>
              <a:t>9/27/2022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CS3391 Object Oriented Programming                Dr.D.Sivaganesan and  N.Arvindhraj  PSGiTech / CSE</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B2C36-CF82-45F5-B18D-A244922469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2E020D0-50FF-4593-889A-15D95DE27A0B}" type="datetime1">
              <a:rPr lang="en-US" smtClean="0"/>
              <a:t>9/27/2022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CS3391 Object Oriented Programming                Dr.D.Sivaganesan and  N.Arvindhraj  PSGiTech / CSE</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1CB2C36-CF82-45F5-B18D-A2449224698D}" type="slidenum">
              <a:rPr lang="en-US" smtClean="0"/>
              <a:pPr/>
              <a:t>‹#›</a:t>
            </a:fld>
            <a:endParaRPr lang="en-US"/>
          </a:p>
        </p:txBody>
      </p:sp>
      <p:pic>
        <p:nvPicPr>
          <p:cNvPr id="11" name="Picture 10" descr="C:\Users\PSG\Desktop\logo.png"/>
          <p:cNvPicPr/>
          <p:nvPr userDrawn="1"/>
        </p:nvPicPr>
        <p:blipFill>
          <a:blip r:embed="rId15"/>
          <a:srcRect/>
          <a:stretch>
            <a:fillRect/>
          </a:stretch>
        </p:blipFill>
        <p:spPr bwMode="auto">
          <a:xfrm>
            <a:off x="228600" y="6172200"/>
            <a:ext cx="533399" cy="533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672" r:id="rId12"/>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799"/>
            <a:ext cx="8229600" cy="4343401"/>
          </a:xfrm>
        </p:spPr>
        <p:txBody>
          <a:bodyPr>
            <a:normAutofit/>
          </a:bodyPr>
          <a:lstStyle/>
          <a:p>
            <a:pPr algn="ctr">
              <a:buNone/>
            </a:pPr>
            <a:r>
              <a:rPr lang="en-US" sz="3600" dirty="0" smtClean="0">
                <a:latin typeface="Times New Roman" pitchFamily="18" charset="0"/>
                <a:cs typeface="Times New Roman" pitchFamily="18" charset="0"/>
              </a:rPr>
              <a:t>CS3391 </a:t>
            </a:r>
            <a:r>
              <a:rPr lang="en-US" sz="3600" dirty="0" smtClean="0">
                <a:latin typeface="Times New Roman" pitchFamily="18" charset="0"/>
                <a:cs typeface="Times New Roman" pitchFamily="18" charset="0"/>
              </a:rPr>
              <a:t>Object Oriented Programming </a:t>
            </a:r>
          </a:p>
          <a:p>
            <a:pPr>
              <a:buNone/>
            </a:pPr>
            <a:endParaRPr lang="en-US" dirty="0" smtClean="0">
              <a:latin typeface="Times New Roman" pitchFamily="18" charset="0"/>
              <a:cs typeface="Times New Roman" pitchFamily="18" charset="0"/>
            </a:endParaRPr>
          </a:p>
          <a:p>
            <a:pPr algn="ctr">
              <a:buNone/>
            </a:pPr>
            <a:endParaRPr lang="en-US" sz="2800" dirty="0" smtClean="0">
              <a:latin typeface="Times New Roman" pitchFamily="18" charset="0"/>
              <a:cs typeface="Times New Roman" pitchFamily="18" charset="0"/>
            </a:endParaRPr>
          </a:p>
          <a:p>
            <a:pPr algn="ctr">
              <a:buNone/>
            </a:pPr>
            <a:endParaRPr lang="en-US" sz="2800" dirty="0" smtClean="0">
              <a:latin typeface="Times New Roman" pitchFamily="18" charset="0"/>
              <a:cs typeface="Times New Roman" pitchFamily="18" charset="0"/>
            </a:endParaRPr>
          </a:p>
          <a:p>
            <a:pPr algn="ctr">
              <a:buNone/>
            </a:pPr>
            <a:r>
              <a:rPr lang="en-US" sz="2800" dirty="0" err="1" smtClean="0">
                <a:latin typeface="Times New Roman" pitchFamily="18" charset="0"/>
                <a:cs typeface="Times New Roman" pitchFamily="18" charset="0"/>
              </a:rPr>
              <a:t>Dr.D.Sivaganesan</a:t>
            </a:r>
            <a:r>
              <a:rPr lang="en-US" sz="2800" dirty="0" smtClean="0">
                <a:latin typeface="Times New Roman" pitchFamily="18" charset="0"/>
                <a:cs typeface="Times New Roman" pitchFamily="18" charset="0"/>
              </a:rPr>
              <a:t>, Professor,</a:t>
            </a:r>
          </a:p>
          <a:p>
            <a:pPr algn="ctr">
              <a:buNone/>
            </a:pPr>
            <a:r>
              <a:rPr lang="en-US" sz="2800" dirty="0" err="1" smtClean="0">
                <a:latin typeface="Times New Roman" pitchFamily="18" charset="0"/>
                <a:cs typeface="Times New Roman" pitchFamily="18" charset="0"/>
              </a:rPr>
              <a:t>PSGiTech</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CSE</a:t>
            </a:r>
          </a:p>
          <a:p>
            <a:pPr>
              <a:buNone/>
            </a:pPr>
            <a:endParaRPr lang="en-US" dirty="0"/>
          </a:p>
        </p:txBody>
      </p:sp>
      <p:sp>
        <p:nvSpPr>
          <p:cNvPr id="6" name="Footer Placeholder 5"/>
          <p:cNvSpPr>
            <a:spLocks noGrp="1"/>
          </p:cNvSpPr>
          <p:nvPr>
            <p:ph type="ftr" sz="quarter" idx="11"/>
          </p:nvPr>
        </p:nvSpPr>
        <p:spPr>
          <a:xfrm>
            <a:off x="4380072" y="6407944"/>
            <a:ext cx="3544728" cy="450056"/>
          </a:xfrm>
        </p:spPr>
        <p:txBody>
          <a:bodyPr/>
          <a:lstStyle/>
          <a:p>
            <a:r>
              <a:rPr lang="en-US" smtClean="0">
                <a:latin typeface="Times New Roman" pitchFamily="18" charset="0"/>
                <a:cs typeface="Times New Roman" pitchFamily="18" charset="0"/>
              </a:rPr>
              <a:t>CS3391 Object Oriented Programming                Dr.D.Sivaganesan and  N.Arvindhraj  PSGiTech / CSE</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F9D94E2-1475-494A-94A4-05B4583DA6C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324600"/>
            <a:ext cx="3544728" cy="4484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10</a:t>
            </a:fld>
            <a:endParaRPr lang="en-US" dirty="0"/>
          </a:p>
        </p:txBody>
      </p:sp>
      <p:sp>
        <p:nvSpPr>
          <p:cNvPr id="5" name="Title 4"/>
          <p:cNvSpPr>
            <a:spLocks noGrp="1"/>
          </p:cNvSpPr>
          <p:nvPr>
            <p:ph type="title"/>
          </p:nvPr>
        </p:nvSpPr>
        <p:spPr>
          <a:xfrm>
            <a:off x="457200" y="274638"/>
            <a:ext cx="8229600" cy="792162"/>
          </a:xfrm>
        </p:spPr>
        <p:txBody>
          <a:bodyPr>
            <a:noAutofit/>
          </a:bodyPr>
          <a:lstStyle/>
          <a:p>
            <a:pPr algn="ctr"/>
            <a:r>
              <a:rPr lang="en-US" sz="2400" dirty="0" smtClean="0">
                <a:solidFill>
                  <a:schemeClr val="tx1"/>
                </a:solidFill>
                <a:effectLst/>
                <a:latin typeface="Times New Roman" pitchFamily="18" charset="0"/>
                <a:cs typeface="Times New Roman" pitchFamily="18" charset="0"/>
              </a:rPr>
              <a:t>HIERARCHICAL INHERITANCE</a:t>
            </a:r>
            <a:endParaRPr lang="en-US" sz="2400" dirty="0">
              <a:solidFill>
                <a:schemeClr val="tx1"/>
              </a:solidFill>
              <a:effectLst/>
              <a:latin typeface="Times New Roman" pitchFamily="18" charset="0"/>
              <a:cs typeface="Times New Roman" pitchFamily="18" charset="0"/>
            </a:endParaRPr>
          </a:p>
        </p:txBody>
      </p:sp>
      <p:pic>
        <p:nvPicPr>
          <p:cNvPr id="36866" name="Picture 2" descr="C:\Users\SIVAGANESAN\Desktop\hierachical-inheritance.png"/>
          <p:cNvPicPr>
            <a:picLocks noGrp="1" noChangeAspect="1" noChangeArrowheads="1"/>
          </p:cNvPicPr>
          <p:nvPr>
            <p:ph idx="1"/>
          </p:nvPr>
        </p:nvPicPr>
        <p:blipFill>
          <a:blip r:embed="rId2"/>
          <a:srcRect/>
          <a:stretch>
            <a:fillRect/>
          </a:stretch>
        </p:blipFill>
        <p:spPr bwMode="auto">
          <a:xfrm>
            <a:off x="914400" y="1295400"/>
            <a:ext cx="7315200" cy="4343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4724400" cy="5778691"/>
          </a:xfrm>
        </p:spPr>
        <p:txBody>
          <a:bodyPr>
            <a:noAutofit/>
          </a:bodyPr>
          <a:lstStyle/>
          <a:p>
            <a:pPr>
              <a:buNone/>
            </a:pPr>
            <a:r>
              <a:rPr lang="en-US" sz="1400" b="1" u="sng" dirty="0" smtClean="0">
                <a:latin typeface="Times New Roman" pitchFamily="18" charset="0"/>
                <a:cs typeface="Times New Roman" pitchFamily="18" charset="0"/>
              </a:rPr>
              <a:t>HIERARCHICAL INHERITANCE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In Hierarchical Inheritance, one class is inherited by many sub classes.</a:t>
            </a: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Example: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class </a:t>
            </a:r>
            <a:r>
              <a:rPr lang="en-US" sz="1400" b="1" dirty="0" err="1" smtClean="0">
                <a:latin typeface="Times New Roman" pitchFamily="18" charset="0"/>
                <a:cs typeface="Times New Roman" pitchFamily="18" charset="0"/>
              </a:rPr>
              <a:t>ClassA</a:t>
            </a:r>
            <a:endParaRPr lang="en-US" sz="1400" b="1"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public void </a:t>
            </a:r>
            <a:r>
              <a:rPr lang="en-US" sz="1400" dirty="0" err="1" smtClean="0">
                <a:latin typeface="Times New Roman" pitchFamily="18" charset="0"/>
                <a:cs typeface="Times New Roman" pitchFamily="18" charset="0"/>
              </a:rPr>
              <a:t>dispA</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disp</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ClassA</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class </a:t>
            </a:r>
            <a:r>
              <a:rPr lang="en-US" sz="1400" b="1" dirty="0" err="1" smtClean="0">
                <a:latin typeface="Times New Roman" pitchFamily="18" charset="0"/>
                <a:cs typeface="Times New Roman" pitchFamily="18" charset="0"/>
              </a:rPr>
              <a:t>ClassB</a:t>
            </a:r>
            <a:r>
              <a:rPr lang="en-US" sz="1400" b="1" dirty="0" smtClean="0">
                <a:latin typeface="Times New Roman" pitchFamily="18" charset="0"/>
                <a:cs typeface="Times New Roman" pitchFamily="18" charset="0"/>
              </a:rPr>
              <a:t> extends </a:t>
            </a:r>
            <a:r>
              <a:rPr lang="en-US" sz="1400" b="1" dirty="0" err="1" smtClean="0">
                <a:latin typeface="Times New Roman" pitchFamily="18" charset="0"/>
                <a:cs typeface="Times New Roman" pitchFamily="18" charset="0"/>
              </a:rPr>
              <a:t>ClassA</a:t>
            </a:r>
            <a:endParaRPr lang="en-US" sz="1400" b="1"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public void </a:t>
            </a:r>
            <a:r>
              <a:rPr lang="en-US" sz="1400" dirty="0" err="1" smtClean="0">
                <a:latin typeface="Times New Roman" pitchFamily="18" charset="0"/>
                <a:cs typeface="Times New Roman" pitchFamily="18" charset="0"/>
              </a:rPr>
              <a:t>dispB</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disp</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ClassB</a:t>
            </a:r>
            <a:r>
              <a:rPr lang="en-US" sz="1400" dirty="0" smtClean="0">
                <a:latin typeface="Times New Roman" pitchFamily="18" charset="0"/>
                <a:cs typeface="Times New Roman" pitchFamily="18" charset="0"/>
              </a:rPr>
              <a:t>"); } }</a:t>
            </a:r>
          </a:p>
          <a:p>
            <a:pPr>
              <a:buNone/>
            </a:pPr>
            <a:r>
              <a:rPr lang="en-US" sz="1400" dirty="0" smtClean="0">
                <a:latin typeface="Times New Roman" pitchFamily="18" charset="0"/>
                <a:cs typeface="Times New Roman" pitchFamily="18" charset="0"/>
              </a:rPr>
              <a:t>class </a:t>
            </a:r>
            <a:r>
              <a:rPr lang="en-US" sz="1400" b="1" dirty="0" err="1" smtClean="0">
                <a:latin typeface="Times New Roman" pitchFamily="18" charset="0"/>
                <a:cs typeface="Times New Roman" pitchFamily="18" charset="0"/>
              </a:rPr>
              <a:t>ClassC</a:t>
            </a:r>
            <a:r>
              <a:rPr lang="en-US" sz="1400" b="1" dirty="0" smtClean="0">
                <a:latin typeface="Times New Roman" pitchFamily="18" charset="0"/>
                <a:cs typeface="Times New Roman" pitchFamily="18" charset="0"/>
              </a:rPr>
              <a:t> extends </a:t>
            </a:r>
            <a:r>
              <a:rPr lang="en-US" sz="1400" b="1" dirty="0" err="1" smtClean="0">
                <a:latin typeface="Times New Roman" pitchFamily="18" charset="0"/>
                <a:cs typeface="Times New Roman" pitchFamily="18" charset="0"/>
              </a:rPr>
              <a:t>ClassA</a:t>
            </a:r>
            <a:endParaRPr lang="en-US" sz="1400" b="1"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public void </a:t>
            </a:r>
            <a:r>
              <a:rPr lang="en-US" sz="1400" dirty="0" err="1" smtClean="0">
                <a:latin typeface="Times New Roman" pitchFamily="18" charset="0"/>
                <a:cs typeface="Times New Roman" pitchFamily="18" charset="0"/>
              </a:rPr>
              <a:t>dispC</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disp</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ClassC</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class </a:t>
            </a:r>
            <a:r>
              <a:rPr lang="en-US" sz="1400" b="1" dirty="0" err="1" smtClean="0">
                <a:latin typeface="Times New Roman" pitchFamily="18" charset="0"/>
                <a:cs typeface="Times New Roman" pitchFamily="18" charset="0"/>
              </a:rPr>
              <a:t>ClassD</a:t>
            </a:r>
            <a:r>
              <a:rPr lang="en-US" sz="1400" b="1" dirty="0" smtClean="0">
                <a:latin typeface="Times New Roman" pitchFamily="18" charset="0"/>
                <a:cs typeface="Times New Roman" pitchFamily="18" charset="0"/>
              </a:rPr>
              <a:t> extends </a:t>
            </a:r>
            <a:r>
              <a:rPr lang="en-US" sz="1400" b="1" dirty="0" err="1" smtClean="0">
                <a:latin typeface="Times New Roman" pitchFamily="18" charset="0"/>
                <a:cs typeface="Times New Roman" pitchFamily="18" charset="0"/>
              </a:rPr>
              <a:t>ClassA</a:t>
            </a:r>
            <a:endParaRPr lang="en-US" sz="1400" b="1"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public void </a:t>
            </a:r>
            <a:r>
              <a:rPr lang="en-US" sz="1400" dirty="0" err="1" smtClean="0">
                <a:latin typeface="Times New Roman" pitchFamily="18" charset="0"/>
                <a:cs typeface="Times New Roman" pitchFamily="18" charset="0"/>
              </a:rPr>
              <a:t>dispD</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disp</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ClassD</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public class </a:t>
            </a:r>
            <a:r>
              <a:rPr lang="en-US" sz="1400" dirty="0" err="1" smtClean="0">
                <a:latin typeface="Times New Roman" pitchFamily="18" charset="0"/>
                <a:cs typeface="Times New Roman" pitchFamily="18" charset="0"/>
              </a:rPr>
              <a:t>HierarchicalInheritanceTest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 public static void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//Assigning </a:t>
            </a:r>
            <a:r>
              <a:rPr lang="en-US" sz="1400" dirty="0" err="1" smtClean="0">
                <a:latin typeface="Times New Roman" pitchFamily="18" charset="0"/>
                <a:cs typeface="Times New Roman" pitchFamily="18" charset="0"/>
              </a:rPr>
              <a:t>ClassB</a:t>
            </a:r>
            <a:r>
              <a:rPr lang="en-US" sz="1400" dirty="0" smtClean="0">
                <a:latin typeface="Times New Roman" pitchFamily="18" charset="0"/>
                <a:cs typeface="Times New Roman" pitchFamily="18" charset="0"/>
              </a:rPr>
              <a:t> object to </a:t>
            </a:r>
            <a:r>
              <a:rPr lang="en-US" sz="1400" dirty="0" err="1" smtClean="0">
                <a:latin typeface="Times New Roman" pitchFamily="18" charset="0"/>
                <a:cs typeface="Times New Roman" pitchFamily="18" charset="0"/>
              </a:rPr>
              <a:t>ClassB</a:t>
            </a:r>
            <a:r>
              <a:rPr lang="en-US" sz="1400" dirty="0" smtClean="0">
                <a:latin typeface="Times New Roman" pitchFamily="18" charset="0"/>
                <a:cs typeface="Times New Roman" pitchFamily="18" charset="0"/>
              </a:rPr>
              <a:t> reference</a:t>
            </a:r>
          </a:p>
          <a:p>
            <a:pPr>
              <a:buNone/>
            </a:pPr>
            <a:r>
              <a:rPr lang="en-US" sz="1400" b="1" dirty="0" err="1" smtClean="0">
                <a:latin typeface="Times New Roman" pitchFamily="18" charset="0"/>
                <a:cs typeface="Times New Roman" pitchFamily="18" charset="0"/>
              </a:rPr>
              <a:t>ClassB</a:t>
            </a:r>
            <a:r>
              <a:rPr lang="en-US" sz="1400" b="1" dirty="0" smtClean="0">
                <a:latin typeface="Times New Roman" pitchFamily="18" charset="0"/>
                <a:cs typeface="Times New Roman" pitchFamily="18" charset="0"/>
              </a:rPr>
              <a:t> b = new </a:t>
            </a:r>
            <a:r>
              <a:rPr lang="en-US" sz="1400" b="1" dirty="0" err="1" smtClean="0">
                <a:latin typeface="Times New Roman" pitchFamily="18" charset="0"/>
                <a:cs typeface="Times New Roman" pitchFamily="18" charset="0"/>
              </a:rPr>
              <a:t>ClassB</a:t>
            </a:r>
            <a:r>
              <a:rPr lang="en-US" sz="1400" b="1"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//call </a:t>
            </a:r>
            <a:r>
              <a:rPr lang="en-US" sz="1400" dirty="0" err="1" smtClean="0">
                <a:latin typeface="Times New Roman" pitchFamily="18" charset="0"/>
                <a:cs typeface="Times New Roman" pitchFamily="18" charset="0"/>
              </a:rPr>
              <a:t>dispB</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ClassB</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b.dispB</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p:txBody>
      </p:sp>
      <p:sp>
        <p:nvSpPr>
          <p:cNvPr id="3" name="Footer Placeholder 2"/>
          <p:cNvSpPr>
            <a:spLocks noGrp="1"/>
          </p:cNvSpPr>
          <p:nvPr>
            <p:ph type="ftr" sz="quarter" idx="11"/>
          </p:nvPr>
        </p:nvSpPr>
        <p:spPr>
          <a:xfrm>
            <a:off x="4380072" y="6400800"/>
            <a:ext cx="3468528" cy="3722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11</a:t>
            </a:fld>
            <a:endParaRPr lang="en-US" dirty="0"/>
          </a:p>
        </p:txBody>
      </p:sp>
      <p:sp>
        <p:nvSpPr>
          <p:cNvPr id="6" name="Rectangle 5"/>
          <p:cNvSpPr/>
          <p:nvPr/>
        </p:nvSpPr>
        <p:spPr>
          <a:xfrm>
            <a:off x="5181600" y="457200"/>
            <a:ext cx="3657600" cy="4401205"/>
          </a:xfrm>
          <a:prstGeom prst="rect">
            <a:avLst/>
          </a:prstGeom>
        </p:spPr>
        <p:txBody>
          <a:bodyPr wrap="square">
            <a:spAutoFit/>
          </a:bodyPr>
          <a:lstStyle/>
          <a:p>
            <a:pPr>
              <a:buNone/>
            </a:pPr>
            <a:r>
              <a:rPr lang="en-US" sz="1400" dirty="0" smtClean="0">
                <a:latin typeface="Times New Roman" pitchFamily="18" charset="0"/>
                <a:cs typeface="Times New Roman" pitchFamily="18" charset="0"/>
              </a:rPr>
              <a:t>//call </a:t>
            </a:r>
            <a:r>
              <a:rPr lang="en-US" sz="1400" dirty="0" err="1" smtClean="0">
                <a:latin typeface="Times New Roman" pitchFamily="18" charset="0"/>
                <a:cs typeface="Times New Roman" pitchFamily="18" charset="0"/>
              </a:rPr>
              <a:t>dispA</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ClassA</a:t>
            </a:r>
            <a:endParaRPr lang="en-US" sz="1400" dirty="0" smtClean="0">
              <a:latin typeface="Times New Roman" pitchFamily="18" charset="0"/>
              <a:cs typeface="Times New Roman" pitchFamily="18" charset="0"/>
            </a:endParaRPr>
          </a:p>
          <a:p>
            <a:pPr>
              <a:buNone/>
            </a:pPr>
            <a:r>
              <a:rPr lang="en-US" sz="1400" b="1" dirty="0" err="1" smtClean="0">
                <a:latin typeface="Times New Roman" pitchFamily="18" charset="0"/>
                <a:cs typeface="Times New Roman" pitchFamily="18" charset="0"/>
              </a:rPr>
              <a:t>b.dispA</a:t>
            </a:r>
            <a:r>
              <a:rPr lang="en-US" sz="1400" b="1"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//Assigning </a:t>
            </a:r>
            <a:r>
              <a:rPr lang="en-US" sz="1400" dirty="0" err="1" smtClean="0">
                <a:latin typeface="Times New Roman" pitchFamily="18" charset="0"/>
                <a:cs typeface="Times New Roman" pitchFamily="18" charset="0"/>
              </a:rPr>
              <a:t>ClassC</a:t>
            </a:r>
            <a:r>
              <a:rPr lang="en-US" sz="1400" dirty="0" smtClean="0">
                <a:latin typeface="Times New Roman" pitchFamily="18" charset="0"/>
                <a:cs typeface="Times New Roman" pitchFamily="18" charset="0"/>
              </a:rPr>
              <a:t> object to </a:t>
            </a:r>
            <a:r>
              <a:rPr lang="en-US" sz="1400" dirty="0" err="1" smtClean="0">
                <a:latin typeface="Times New Roman" pitchFamily="18" charset="0"/>
                <a:cs typeface="Times New Roman" pitchFamily="18" charset="0"/>
              </a:rPr>
              <a:t>ClassC</a:t>
            </a:r>
            <a:r>
              <a:rPr lang="en-US" sz="1400" dirty="0" smtClean="0">
                <a:latin typeface="Times New Roman" pitchFamily="18" charset="0"/>
                <a:cs typeface="Times New Roman" pitchFamily="18" charset="0"/>
              </a:rPr>
              <a:t> reference </a:t>
            </a:r>
            <a:r>
              <a:rPr lang="en-US" sz="1400" b="1" dirty="0" err="1" smtClean="0">
                <a:latin typeface="Times New Roman" pitchFamily="18" charset="0"/>
                <a:cs typeface="Times New Roman" pitchFamily="18" charset="0"/>
              </a:rPr>
              <a:t>ClassC</a:t>
            </a:r>
            <a:r>
              <a:rPr lang="en-US" sz="1400" b="1" dirty="0" smtClean="0">
                <a:latin typeface="Times New Roman" pitchFamily="18" charset="0"/>
                <a:cs typeface="Times New Roman" pitchFamily="18" charset="0"/>
              </a:rPr>
              <a:t> c = new </a:t>
            </a:r>
            <a:r>
              <a:rPr lang="en-US" sz="1400" b="1" dirty="0" err="1" smtClean="0">
                <a:latin typeface="Times New Roman" pitchFamily="18" charset="0"/>
                <a:cs typeface="Times New Roman" pitchFamily="18" charset="0"/>
              </a:rPr>
              <a:t>ClassC</a:t>
            </a:r>
            <a:r>
              <a:rPr lang="en-US" sz="1400" b="1"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//call </a:t>
            </a:r>
            <a:r>
              <a:rPr lang="en-US" sz="1400" dirty="0" err="1" smtClean="0">
                <a:latin typeface="Times New Roman" pitchFamily="18" charset="0"/>
                <a:cs typeface="Times New Roman" pitchFamily="18" charset="0"/>
              </a:rPr>
              <a:t>dispC</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ClassC</a:t>
            </a:r>
            <a:endParaRPr lang="en-US" sz="1400" dirty="0" smtClean="0">
              <a:latin typeface="Times New Roman" pitchFamily="18" charset="0"/>
              <a:cs typeface="Times New Roman" pitchFamily="18" charset="0"/>
            </a:endParaRPr>
          </a:p>
          <a:p>
            <a:pPr>
              <a:buNone/>
            </a:pPr>
            <a:r>
              <a:rPr lang="en-US" sz="1400" b="1" dirty="0" err="1" smtClean="0">
                <a:latin typeface="Times New Roman" pitchFamily="18" charset="0"/>
                <a:cs typeface="Times New Roman" pitchFamily="18" charset="0"/>
              </a:rPr>
              <a:t>c.dispC</a:t>
            </a:r>
            <a:r>
              <a:rPr lang="en-US" sz="1400" b="1"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//call </a:t>
            </a:r>
            <a:r>
              <a:rPr lang="en-US" sz="1400" dirty="0" err="1" smtClean="0">
                <a:latin typeface="Times New Roman" pitchFamily="18" charset="0"/>
                <a:cs typeface="Times New Roman" pitchFamily="18" charset="0"/>
              </a:rPr>
              <a:t>dispA</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ClassA</a:t>
            </a:r>
            <a:endParaRPr lang="en-US" sz="1400" dirty="0" smtClean="0">
              <a:latin typeface="Times New Roman" pitchFamily="18" charset="0"/>
              <a:cs typeface="Times New Roman" pitchFamily="18" charset="0"/>
            </a:endParaRPr>
          </a:p>
          <a:p>
            <a:pPr>
              <a:buNone/>
            </a:pPr>
            <a:r>
              <a:rPr lang="en-US" sz="1400" b="1" dirty="0" err="1" smtClean="0">
                <a:latin typeface="Times New Roman" pitchFamily="18" charset="0"/>
                <a:cs typeface="Times New Roman" pitchFamily="18" charset="0"/>
              </a:rPr>
              <a:t>c.dispA</a:t>
            </a:r>
            <a:r>
              <a:rPr lang="en-US" sz="1400" b="1"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//Assigning </a:t>
            </a:r>
            <a:r>
              <a:rPr lang="en-US" sz="1400" dirty="0" err="1" smtClean="0">
                <a:latin typeface="Times New Roman" pitchFamily="18" charset="0"/>
                <a:cs typeface="Times New Roman" pitchFamily="18" charset="0"/>
              </a:rPr>
              <a:t>ClassD</a:t>
            </a:r>
            <a:r>
              <a:rPr lang="en-US" sz="1400" dirty="0" smtClean="0">
                <a:latin typeface="Times New Roman" pitchFamily="18" charset="0"/>
                <a:cs typeface="Times New Roman" pitchFamily="18" charset="0"/>
              </a:rPr>
              <a:t> object to </a:t>
            </a:r>
            <a:r>
              <a:rPr lang="en-US" sz="1400" dirty="0" err="1" smtClean="0">
                <a:latin typeface="Times New Roman" pitchFamily="18" charset="0"/>
                <a:cs typeface="Times New Roman" pitchFamily="18" charset="0"/>
              </a:rPr>
              <a:t>ClassD</a:t>
            </a:r>
            <a:r>
              <a:rPr lang="en-US" sz="1400" dirty="0" smtClean="0">
                <a:latin typeface="Times New Roman" pitchFamily="18" charset="0"/>
                <a:cs typeface="Times New Roman" pitchFamily="18" charset="0"/>
              </a:rPr>
              <a:t> reference</a:t>
            </a:r>
          </a:p>
          <a:p>
            <a:r>
              <a:rPr lang="en-US" sz="1400" b="1" dirty="0" err="1" smtClean="0">
                <a:latin typeface="Times New Roman" pitchFamily="18" charset="0"/>
                <a:cs typeface="Times New Roman" pitchFamily="18" charset="0"/>
              </a:rPr>
              <a:t>ClassD</a:t>
            </a:r>
            <a:r>
              <a:rPr lang="en-US" sz="1400" b="1" dirty="0" smtClean="0">
                <a:latin typeface="Times New Roman" pitchFamily="18" charset="0"/>
                <a:cs typeface="Times New Roman" pitchFamily="18" charset="0"/>
              </a:rPr>
              <a:t> d = new </a:t>
            </a:r>
            <a:r>
              <a:rPr lang="en-US" sz="1400" b="1" dirty="0" err="1" smtClean="0">
                <a:latin typeface="Times New Roman" pitchFamily="18" charset="0"/>
                <a:cs typeface="Times New Roman" pitchFamily="18" charset="0"/>
              </a:rPr>
              <a:t>ClassD</a:t>
            </a:r>
            <a:r>
              <a:rPr lang="en-US" sz="1400" b="1"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//call </a:t>
            </a:r>
            <a:r>
              <a:rPr lang="en-US" sz="1400" dirty="0" err="1" smtClean="0">
                <a:latin typeface="Times New Roman" pitchFamily="18" charset="0"/>
                <a:cs typeface="Times New Roman" pitchFamily="18" charset="0"/>
              </a:rPr>
              <a:t>dispD</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ClassD</a:t>
            </a:r>
            <a:endParaRPr lang="en-US" sz="1400" dirty="0" smtClean="0">
              <a:latin typeface="Times New Roman" pitchFamily="18" charset="0"/>
              <a:cs typeface="Times New Roman" pitchFamily="18" charset="0"/>
            </a:endParaRPr>
          </a:p>
          <a:p>
            <a:r>
              <a:rPr lang="en-US" sz="1400" b="1" dirty="0" err="1" smtClean="0">
                <a:latin typeface="Times New Roman" pitchFamily="18" charset="0"/>
                <a:cs typeface="Times New Roman" pitchFamily="18" charset="0"/>
              </a:rPr>
              <a:t>d.dispD</a:t>
            </a:r>
            <a:r>
              <a:rPr lang="en-US" sz="1400" b="1"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//call </a:t>
            </a:r>
            <a:r>
              <a:rPr lang="en-US" sz="1400" dirty="0" err="1" smtClean="0">
                <a:latin typeface="Times New Roman" pitchFamily="18" charset="0"/>
                <a:cs typeface="Times New Roman" pitchFamily="18" charset="0"/>
              </a:rPr>
              <a:t>dispA</a:t>
            </a:r>
            <a:r>
              <a:rPr lang="en-US" sz="1400" dirty="0" smtClean="0">
                <a:latin typeface="Times New Roman" pitchFamily="18" charset="0"/>
                <a:cs typeface="Times New Roman" pitchFamily="18" charset="0"/>
              </a:rPr>
              <a:t>() method of </a:t>
            </a:r>
            <a:r>
              <a:rPr lang="en-US" sz="1400" dirty="0" err="1" smtClean="0">
                <a:latin typeface="Times New Roman" pitchFamily="18" charset="0"/>
                <a:cs typeface="Times New Roman" pitchFamily="18" charset="0"/>
              </a:rPr>
              <a:t>ClassA</a:t>
            </a:r>
            <a:endParaRPr lang="en-US" sz="1400" dirty="0" smtClean="0">
              <a:latin typeface="Times New Roman" pitchFamily="18" charset="0"/>
              <a:cs typeface="Times New Roman" pitchFamily="18" charset="0"/>
            </a:endParaRPr>
          </a:p>
          <a:p>
            <a:r>
              <a:rPr lang="en-US" sz="1400" b="1" dirty="0" err="1" smtClean="0">
                <a:latin typeface="Times New Roman" pitchFamily="18" charset="0"/>
                <a:cs typeface="Times New Roman" pitchFamily="18" charset="0"/>
              </a:rPr>
              <a:t>d.dispA</a:t>
            </a:r>
            <a:r>
              <a:rPr lang="en-US" sz="1400" b="1"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a:t>
            </a:r>
          </a:p>
          <a:p>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400800"/>
            <a:ext cx="3544728" cy="3722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12</a:t>
            </a:fld>
            <a:endParaRPr lang="en-US" dirty="0"/>
          </a:p>
        </p:txBody>
      </p:sp>
      <p:sp>
        <p:nvSpPr>
          <p:cNvPr id="5" name="Title 4"/>
          <p:cNvSpPr>
            <a:spLocks noGrp="1"/>
          </p:cNvSpPr>
          <p:nvPr>
            <p:ph type="title"/>
          </p:nvPr>
        </p:nvSpPr>
        <p:spPr>
          <a:xfrm>
            <a:off x="457200" y="0"/>
            <a:ext cx="8229600" cy="792162"/>
          </a:xfrm>
        </p:spPr>
        <p:txBody>
          <a:bodyPr>
            <a:normAutofit/>
          </a:bodyPr>
          <a:lstStyle/>
          <a:p>
            <a:pPr algn="ctr"/>
            <a:r>
              <a:rPr lang="en-US" sz="3200" dirty="0" smtClean="0">
                <a:solidFill>
                  <a:schemeClr val="tx1"/>
                </a:solidFill>
                <a:latin typeface="Times New Roman" pitchFamily="18" charset="0"/>
                <a:cs typeface="Times New Roman" pitchFamily="18" charset="0"/>
              </a:rPr>
              <a:t>Multiple Inheritance </a:t>
            </a:r>
            <a:endParaRPr lang="en-US" sz="3200" dirty="0">
              <a:solidFill>
                <a:schemeClr val="tx1"/>
              </a:solidFill>
              <a:latin typeface="Times New Roman" pitchFamily="18" charset="0"/>
              <a:cs typeface="Times New Roman" pitchFamily="18" charset="0"/>
            </a:endParaRPr>
          </a:p>
        </p:txBody>
      </p:sp>
      <p:pic>
        <p:nvPicPr>
          <p:cNvPr id="37890" name="Picture 2" descr="C:\Users\SIVAGANESAN\Desktop\MultipleInheritance1.jpg"/>
          <p:cNvPicPr>
            <a:picLocks noChangeAspect="1" noChangeArrowheads="1"/>
          </p:cNvPicPr>
          <p:nvPr/>
        </p:nvPicPr>
        <p:blipFill>
          <a:blip r:embed="rId2"/>
          <a:srcRect/>
          <a:stretch>
            <a:fillRect/>
          </a:stretch>
        </p:blipFill>
        <p:spPr bwMode="auto">
          <a:xfrm>
            <a:off x="685800" y="882650"/>
            <a:ext cx="7391400" cy="50927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248400"/>
            <a:ext cx="3697128" cy="5246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13</a:t>
            </a:fld>
            <a:endParaRPr lang="en-US" dirty="0"/>
          </a:p>
        </p:txBody>
      </p:sp>
      <p:sp>
        <p:nvSpPr>
          <p:cNvPr id="5" name="Title 4"/>
          <p:cNvSpPr>
            <a:spLocks noGrp="1"/>
          </p:cNvSpPr>
          <p:nvPr>
            <p:ph type="title"/>
          </p:nvPr>
        </p:nvSpPr>
        <p:spPr>
          <a:xfrm>
            <a:off x="457200" y="274638"/>
            <a:ext cx="8229600" cy="792162"/>
          </a:xfrm>
        </p:spPr>
        <p:txBody>
          <a:bodyPr>
            <a:normAutofit/>
          </a:bodyPr>
          <a:lstStyle/>
          <a:p>
            <a:pPr algn="ctr"/>
            <a:r>
              <a:rPr lang="en-US" sz="4000" dirty="0" smtClean="0">
                <a:solidFill>
                  <a:schemeClr val="tx1"/>
                </a:solidFill>
                <a:effectLst/>
                <a:latin typeface="Times New Roman" pitchFamily="18" charset="0"/>
                <a:cs typeface="Times New Roman" pitchFamily="18" charset="0"/>
              </a:rPr>
              <a:t>Hybrid Inheritance </a:t>
            </a:r>
            <a:endParaRPr lang="en-US" sz="4000" dirty="0">
              <a:solidFill>
                <a:schemeClr val="tx1"/>
              </a:solidFill>
              <a:effectLst/>
              <a:latin typeface="Times New Roman" pitchFamily="18" charset="0"/>
              <a:cs typeface="Times New Roman" pitchFamily="18" charset="0"/>
            </a:endParaRPr>
          </a:p>
        </p:txBody>
      </p:sp>
      <p:pic>
        <p:nvPicPr>
          <p:cNvPr id="38914" name="Picture 2" descr="C:\Users\SIVAGANESAN\Desktop\hybrid1.jpeg"/>
          <p:cNvPicPr>
            <a:picLocks noChangeAspect="1" noChangeArrowheads="1"/>
          </p:cNvPicPr>
          <p:nvPr/>
        </p:nvPicPr>
        <p:blipFill>
          <a:blip r:embed="rId2"/>
          <a:srcRect/>
          <a:stretch>
            <a:fillRect/>
          </a:stretch>
        </p:blipFill>
        <p:spPr bwMode="auto">
          <a:xfrm>
            <a:off x="609600" y="1447800"/>
            <a:ext cx="3505200" cy="3862137"/>
          </a:xfrm>
          <a:prstGeom prst="rect">
            <a:avLst/>
          </a:prstGeom>
          <a:noFill/>
        </p:spPr>
      </p:pic>
      <p:pic>
        <p:nvPicPr>
          <p:cNvPr id="38915" name="Picture 3" descr="C:\Users\SIVAGANESAN\Desktop\Tomato-Hybrid.jpg"/>
          <p:cNvPicPr>
            <a:picLocks noChangeAspect="1" noChangeArrowheads="1"/>
          </p:cNvPicPr>
          <p:nvPr/>
        </p:nvPicPr>
        <p:blipFill>
          <a:blip r:embed="rId3"/>
          <a:srcRect/>
          <a:stretch>
            <a:fillRect/>
          </a:stretch>
        </p:blipFill>
        <p:spPr bwMode="auto">
          <a:xfrm>
            <a:off x="5257800" y="1371600"/>
            <a:ext cx="3581400" cy="3810000"/>
          </a:xfrm>
          <a:prstGeom prst="rect">
            <a:avLst/>
          </a:prstGeom>
          <a:noFill/>
        </p:spPr>
      </p:pic>
      <p:sp>
        <p:nvSpPr>
          <p:cNvPr id="8" name="Right Arrow 7"/>
          <p:cNvSpPr/>
          <p:nvPr/>
        </p:nvSpPr>
        <p:spPr>
          <a:xfrm>
            <a:off x="4343400" y="3124200"/>
            <a:ext cx="685800" cy="3810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400800"/>
            <a:ext cx="3773328" cy="3722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14</a:t>
            </a:fld>
            <a:endParaRPr lang="en-US" dirty="0"/>
          </a:p>
        </p:txBody>
      </p:sp>
      <p:sp>
        <p:nvSpPr>
          <p:cNvPr id="36866" name="AutoShape 2" descr="Business Thank-You Letter Exampl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Business Thank-You Letter Exampl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0" name="AutoShape 6" descr="Business Thank-You Letter Exampl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2" name="AutoShape 8" descr="Business Thank-You Letter Exampl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4" name="AutoShape 10" descr="Thank You Images, Stock Photos &amp; Vectors | Shutterstock"/>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6" name="AutoShape 12" descr="Thank You Images, Stock Photos &amp; Vectors | Shutterstock"/>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8" name="AutoShape 14" descr="Thank You Images, Stock Photos &amp; Vectors | Shutterstock"/>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80" name="AutoShape 16" descr="Thank You Images, Stock Photos &amp; Vectors | Shutterstock"/>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2819400" y="2743200"/>
            <a:ext cx="345479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0"/>
            <a:ext cx="8153400" cy="5943600"/>
          </a:xfrm>
        </p:spPr>
        <p:txBody>
          <a:bodyPr>
            <a:noAutofit/>
          </a:bodyPr>
          <a:lstStyle/>
          <a:p>
            <a:pPr algn="ctr">
              <a:buNone/>
            </a:pPr>
            <a:r>
              <a:rPr lang="en-US" sz="1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INHERITANCE</a:t>
            </a:r>
            <a:endParaRPr lang="en-US" sz="2000" dirty="0" smtClean="0">
              <a:latin typeface="Times New Roman" pitchFamily="18" charset="0"/>
              <a:cs typeface="Times New Roman" pitchFamily="18" charset="0"/>
            </a:endParaRPr>
          </a:p>
          <a:p>
            <a:pPr marL="120650" indent="-11113" algn="just">
              <a:buNone/>
            </a:pPr>
            <a:r>
              <a:rPr lang="en-US" sz="2000" dirty="0" smtClean="0">
                <a:latin typeface="Times New Roman" pitchFamily="18" charset="0"/>
                <a:cs typeface="Times New Roman" pitchFamily="18" charset="0"/>
              </a:rPr>
              <a:t> 	Inheritance can be defined as the procedure or mechanism of acquiring all the properties  and behaviors of one class to another, i.e., acquiring the properties and behavior of child class  from the parent class.</a:t>
            </a:r>
          </a:p>
          <a:p>
            <a:pPr marL="120650" indent="-11113" algn="just">
              <a:buNone/>
            </a:pPr>
            <a:r>
              <a:rPr lang="en-US" sz="2000" dirty="0" smtClean="0">
                <a:latin typeface="Times New Roman" pitchFamily="18" charset="0"/>
                <a:cs typeface="Times New Roman" pitchFamily="18" charset="0"/>
              </a:rPr>
              <a:t> 	When one object acquires all the properties and behaviors' of another object, it is known  as  inheritance.  Inheritance  represents  the  </a:t>
            </a:r>
            <a:r>
              <a:rPr lang="en-US" sz="2000" b="1" dirty="0" smtClean="0">
                <a:latin typeface="Times New Roman" pitchFamily="18" charset="0"/>
                <a:cs typeface="Times New Roman" pitchFamily="18" charset="0"/>
              </a:rPr>
              <a:t>IS-A  relationship</a:t>
            </a:r>
            <a:r>
              <a:rPr lang="en-US" sz="2000" dirty="0" smtClean="0">
                <a:latin typeface="Times New Roman" pitchFamily="18" charset="0"/>
                <a:cs typeface="Times New Roman" pitchFamily="18" charset="0"/>
              </a:rPr>
              <a:t>,  also  known  as  parent-child  relationship.</a:t>
            </a:r>
          </a:p>
          <a:p>
            <a:pPr marL="120650" indent="-11113"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Uses of inheritance in java</a:t>
            </a:r>
          </a:p>
          <a:p>
            <a:pPr lvl="1">
              <a:buFont typeface="Wingdings" pitchFamily="2" charset="2"/>
              <a:buChar char="v"/>
            </a:pPr>
            <a:r>
              <a:rPr lang="en-US" sz="1600" dirty="0" smtClean="0">
                <a:latin typeface="Times New Roman" pitchFamily="18" charset="0"/>
                <a:cs typeface="Times New Roman" pitchFamily="18" charset="0"/>
              </a:rPr>
              <a:t>For Code Reusability.</a:t>
            </a:r>
          </a:p>
          <a:p>
            <a:pPr lvl="1">
              <a:buFont typeface="Wingdings" pitchFamily="2" charset="2"/>
              <a:buChar char="v"/>
            </a:pPr>
            <a:r>
              <a:rPr lang="en-US" sz="1600" dirty="0" smtClean="0">
                <a:latin typeface="Times New Roman" pitchFamily="18" charset="0"/>
                <a:cs typeface="Times New Roman" pitchFamily="18" charset="0"/>
              </a:rPr>
              <a:t>For Method Overriding (so runtime polymorphism can be achieved).</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Types of inheritance in java: </a:t>
            </a:r>
            <a:r>
              <a:rPr lang="en-US" sz="1600" dirty="0" smtClean="0">
                <a:latin typeface="Times New Roman" pitchFamily="18" charset="0"/>
                <a:cs typeface="Times New Roman" pitchFamily="18" charset="0"/>
              </a:rPr>
              <a:t> </a:t>
            </a:r>
            <a:endParaRPr lang="en-US" sz="16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single, multilevel and hierarchical inheritance. Multiple and hybrid inheritance is supported through interface only.</a:t>
            </a:r>
          </a:p>
          <a:p>
            <a:pPr>
              <a:buNone/>
            </a:pPr>
            <a:r>
              <a:rPr lang="en-US" sz="16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Syntax:</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class </a:t>
            </a:r>
            <a:r>
              <a:rPr lang="en-US" sz="1600" dirty="0" err="1" smtClean="0">
                <a:latin typeface="Times New Roman" pitchFamily="18" charset="0"/>
                <a:cs typeface="Times New Roman" pitchFamily="18" charset="0"/>
              </a:rPr>
              <a:t>subClass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extends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superClass</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//methods and fields</a:t>
            </a:r>
          </a:p>
          <a:p>
            <a:pPr>
              <a:buNone/>
            </a:pPr>
            <a:r>
              <a:rPr lang="en-US" sz="1600" dirty="0" smtClean="0">
                <a:latin typeface="Times New Roman" pitchFamily="18" charset="0"/>
                <a:cs typeface="Times New Roman" pitchFamily="18" charset="0"/>
              </a:rPr>
              <a:t> }</a:t>
            </a:r>
          </a:p>
          <a:p>
            <a:pPr>
              <a:buNone/>
            </a:pPr>
            <a:r>
              <a:rPr lang="en-US" sz="2000" dirty="0" smtClean="0"/>
              <a:t> </a:t>
            </a:r>
          </a:p>
          <a:p>
            <a:endParaRPr lang="en-US"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4380072" y="6400800"/>
            <a:ext cx="3849528" cy="372269"/>
          </a:xfrm>
        </p:spPr>
        <p:txBody>
          <a:bodyPr/>
          <a:lstStyle/>
          <a:p>
            <a:r>
              <a:rPr lang="en-US" smtClean="0">
                <a:latin typeface="Times New Roman" pitchFamily="18" charset="0"/>
                <a:cs typeface="Times New Roman" pitchFamily="18" charset="0"/>
              </a:rPr>
              <a:t>CS3391 Object Oriented Programming                Dr.D.Sivaganesan and  N.Arvindhraj  PSGiTech / CSE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F9D94E2-1475-494A-94A4-05B4583DA6CF}" type="slidenum">
              <a:rPr lang="en-US" smtClean="0"/>
              <a:pPr/>
              <a:t>2</a:t>
            </a:fld>
            <a:endParaRPr lang="en-US" dirty="0"/>
          </a:p>
        </p:txBody>
      </p:sp>
      <p:sp>
        <p:nvSpPr>
          <p:cNvPr id="18434" name="AutoShape 2" descr="James Gosling - founder of java"/>
          <p:cNvSpPr>
            <a:spLocks noChangeAspect="1" noChangeArrowheads="1"/>
          </p:cNvSpPr>
          <p:nvPr/>
        </p:nvSpPr>
        <p:spPr bwMode="auto">
          <a:xfrm>
            <a:off x="155575" y="-2047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324600"/>
            <a:ext cx="3544728" cy="4484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3</a:t>
            </a:fld>
            <a:endParaRPr lang="en-US" dirty="0"/>
          </a:p>
        </p:txBody>
      </p:sp>
      <p:sp>
        <p:nvSpPr>
          <p:cNvPr id="5" name="Rectangle 4"/>
          <p:cNvSpPr/>
          <p:nvPr/>
        </p:nvSpPr>
        <p:spPr>
          <a:xfrm>
            <a:off x="457200" y="197346"/>
            <a:ext cx="7924800" cy="5878532"/>
          </a:xfrm>
          <a:prstGeom prst="rect">
            <a:avLst/>
          </a:prstGeom>
        </p:spPr>
        <p:txBody>
          <a:bodyPr wrap="square">
            <a:spAutoFit/>
          </a:bodyPr>
          <a:lstStyle/>
          <a:p>
            <a:pPr algn="ctr"/>
            <a:r>
              <a:rPr lang="en-US" sz="2400" b="1" dirty="0" smtClean="0">
                <a:latin typeface="Times New Roman" pitchFamily="18" charset="0"/>
                <a:cs typeface="Times New Roman" pitchFamily="18" charset="0"/>
              </a:rPr>
              <a:t>Terms used in Inheritance</a:t>
            </a:r>
            <a:r>
              <a:rPr lang="en-US" sz="2000" dirty="0" smtClean="0">
                <a:latin typeface="Times New Roman" pitchFamily="18" charset="0"/>
                <a:cs typeface="Times New Roman" pitchFamily="18" charset="0"/>
              </a:rPr>
              <a:t> </a:t>
            </a:r>
          </a:p>
          <a:p>
            <a:pPr lvl="1" algn="just"/>
            <a:r>
              <a:rPr lang="en-US" sz="2200" b="1" dirty="0" smtClean="0">
                <a:latin typeface="Times New Roman" pitchFamily="18" charset="0"/>
                <a:cs typeface="Times New Roman" pitchFamily="18" charset="0"/>
              </a:rPr>
              <a:t>Class: </a:t>
            </a:r>
            <a:r>
              <a:rPr lang="en-US" sz="2200" dirty="0" smtClean="0">
                <a:latin typeface="Times New Roman" pitchFamily="18" charset="0"/>
                <a:cs typeface="Times New Roman" pitchFamily="18" charset="0"/>
              </a:rPr>
              <a:t>A </a:t>
            </a:r>
            <a:r>
              <a:rPr lang="en-US" sz="2200" b="1" dirty="0" smtClean="0">
                <a:latin typeface="Times New Roman" pitchFamily="18" charset="0"/>
                <a:cs typeface="Times New Roman" pitchFamily="18" charset="0"/>
              </a:rPr>
              <a:t>class is a group of objects </a:t>
            </a:r>
            <a:r>
              <a:rPr lang="en-US" sz="2200" dirty="0" smtClean="0">
                <a:latin typeface="Times New Roman" pitchFamily="18" charset="0"/>
                <a:cs typeface="Times New Roman" pitchFamily="18" charset="0"/>
              </a:rPr>
              <a:t>which have common properties. It is a template or blueprint from which objects are created. </a:t>
            </a:r>
          </a:p>
          <a:p>
            <a:r>
              <a:rPr lang="en-US" sz="2200" baseline="-250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1" algn="just"/>
            <a:r>
              <a:rPr lang="en-US" sz="2200" b="1" dirty="0" smtClean="0">
                <a:latin typeface="Times New Roman" pitchFamily="18" charset="0"/>
                <a:cs typeface="Times New Roman" pitchFamily="18" charset="0"/>
              </a:rPr>
              <a:t>Sub Class/Child Class: Subclass is a class which inherits the other class.</a:t>
            </a:r>
            <a:r>
              <a:rPr lang="en-US" sz="2200" dirty="0" smtClean="0">
                <a:latin typeface="Times New Roman" pitchFamily="18" charset="0"/>
                <a:cs typeface="Times New Roman" pitchFamily="18" charset="0"/>
              </a:rPr>
              <a:t> It is also called a </a:t>
            </a:r>
            <a:r>
              <a:rPr lang="en-US" sz="2200" b="1" dirty="0" smtClean="0">
                <a:latin typeface="Times New Roman" pitchFamily="18" charset="0"/>
                <a:cs typeface="Times New Roman" pitchFamily="18" charset="0"/>
              </a:rPr>
              <a:t>derived class, extended class, or child class. </a:t>
            </a:r>
            <a:r>
              <a:rPr lang="en-US" sz="2200" dirty="0" smtClean="0">
                <a:latin typeface="Times New Roman" pitchFamily="18" charset="0"/>
                <a:cs typeface="Times New Roman" pitchFamily="18" charset="0"/>
              </a:rPr>
              <a:t>It can created using keyword </a:t>
            </a:r>
            <a:r>
              <a:rPr lang="en-US" sz="2200" b="1" dirty="0" smtClean="0">
                <a:latin typeface="Times New Roman" pitchFamily="18" charset="0"/>
                <a:cs typeface="Times New Roman" pitchFamily="18" charset="0"/>
              </a:rPr>
              <a:t>extends .</a:t>
            </a:r>
          </a:p>
          <a:p>
            <a:r>
              <a:rPr lang="en-US" sz="2200" baseline="-250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1" algn="just"/>
            <a:r>
              <a:rPr lang="en-US" sz="2200" b="1" dirty="0" smtClean="0">
                <a:latin typeface="Times New Roman" pitchFamily="18" charset="0"/>
                <a:cs typeface="Times New Roman" pitchFamily="18" charset="0"/>
              </a:rPr>
              <a:t>Super Class/Parent Class: Super class is the class from where a subclass inherits the features</a:t>
            </a:r>
            <a:r>
              <a:rPr lang="en-US" sz="2200" dirty="0" smtClean="0">
                <a:latin typeface="Times New Roman" pitchFamily="18" charset="0"/>
                <a:cs typeface="Times New Roman" pitchFamily="18" charset="0"/>
              </a:rPr>
              <a:t>. It is also called a </a:t>
            </a:r>
            <a:r>
              <a:rPr lang="en-US" sz="2200" b="1" dirty="0" smtClean="0">
                <a:latin typeface="Times New Roman" pitchFamily="18" charset="0"/>
                <a:cs typeface="Times New Roman" pitchFamily="18" charset="0"/>
              </a:rPr>
              <a:t>base class or a parent class. </a:t>
            </a:r>
          </a:p>
          <a:p>
            <a:r>
              <a:rPr lang="en-US" sz="2200" baseline="-250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1" algn="just"/>
            <a:r>
              <a:rPr lang="en-US" sz="2200" b="1" dirty="0" smtClean="0">
                <a:latin typeface="Times New Roman" pitchFamily="18" charset="0"/>
                <a:cs typeface="Times New Roman" pitchFamily="18" charset="0"/>
              </a:rPr>
              <a:t>Reusability: </a:t>
            </a:r>
            <a:r>
              <a:rPr lang="en-US" sz="2200" dirty="0" smtClean="0">
                <a:latin typeface="Times New Roman" pitchFamily="18" charset="0"/>
                <a:cs typeface="Times New Roman" pitchFamily="18" charset="0"/>
              </a:rPr>
              <a:t>As the name specifies, reusability is a mechanism which facilitates you </a:t>
            </a:r>
            <a:r>
              <a:rPr lang="en-US" sz="2200" b="1" dirty="0" smtClean="0">
                <a:latin typeface="Times New Roman" pitchFamily="18" charset="0"/>
                <a:cs typeface="Times New Roman" pitchFamily="18" charset="0"/>
              </a:rPr>
              <a:t>to reuse the fields and methods of the existing class when you create a new class. </a:t>
            </a:r>
            <a:r>
              <a:rPr lang="en-US" sz="2200" dirty="0" smtClean="0">
                <a:latin typeface="Times New Roman" pitchFamily="18" charset="0"/>
                <a:cs typeface="Times New Roman" pitchFamily="18" charset="0"/>
              </a:rPr>
              <a:t>You can use the same fields and methods already defined in previous class.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248400"/>
            <a:ext cx="3773328" cy="5246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4</a:t>
            </a:fld>
            <a:endParaRPr lang="en-US" dirty="0"/>
          </a:p>
        </p:txBody>
      </p:sp>
      <p:sp>
        <p:nvSpPr>
          <p:cNvPr id="15362" name="AutoShape 2" descr="Single-Inheritance.png (126×148)"/>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Inheritance in Java (Types with Example) - You Can't Afford t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7" name="Picture 7" descr="C:\Users\SIVAGANESAN\Desktop\Types-of-Inheritance-in-Java-1280x720.jpg"/>
          <p:cNvPicPr>
            <a:picLocks noChangeAspect="1" noChangeArrowheads="1"/>
          </p:cNvPicPr>
          <p:nvPr/>
        </p:nvPicPr>
        <p:blipFill>
          <a:blip r:embed="rId2"/>
          <a:srcRect l="1980" t="4167"/>
          <a:stretch>
            <a:fillRect/>
          </a:stretch>
        </p:blipFill>
        <p:spPr bwMode="auto">
          <a:xfrm>
            <a:off x="685800" y="533400"/>
            <a:ext cx="7467600" cy="5257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324600"/>
            <a:ext cx="3620928" cy="4484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5</a:t>
            </a:fld>
            <a:endParaRPr lang="en-US" dirty="0"/>
          </a:p>
        </p:txBody>
      </p:sp>
      <p:pic>
        <p:nvPicPr>
          <p:cNvPr id="14337" name="Picture 1" descr="C:\Users\SIVAGANESAN\Desktop\java-types-of-inheritance.jpg"/>
          <p:cNvPicPr>
            <a:picLocks noChangeAspect="1" noChangeArrowheads="1"/>
          </p:cNvPicPr>
          <p:nvPr/>
        </p:nvPicPr>
        <p:blipFill>
          <a:blip r:embed="rId2"/>
          <a:srcRect/>
          <a:stretch>
            <a:fillRect/>
          </a:stretch>
        </p:blipFill>
        <p:spPr bwMode="auto">
          <a:xfrm>
            <a:off x="181848" y="152399"/>
            <a:ext cx="8845186" cy="56388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324600"/>
            <a:ext cx="3468528" cy="4484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6</a:t>
            </a:fld>
            <a:endParaRPr lang="en-US" dirty="0"/>
          </a:p>
        </p:txBody>
      </p:sp>
      <p:sp>
        <p:nvSpPr>
          <p:cNvPr id="5" name="Title 4"/>
          <p:cNvSpPr>
            <a:spLocks noGrp="1"/>
          </p:cNvSpPr>
          <p:nvPr>
            <p:ph type="title"/>
          </p:nvPr>
        </p:nvSpPr>
        <p:spPr/>
        <p:txBody>
          <a:bodyPr>
            <a:normAutofit/>
          </a:bodyPr>
          <a:lstStyle/>
          <a:p>
            <a:pPr algn="ctr"/>
            <a:r>
              <a:rPr lang="en-US" sz="3600" dirty="0" smtClean="0">
                <a:solidFill>
                  <a:schemeClr val="tx1"/>
                </a:solidFill>
                <a:latin typeface="Times New Roman" pitchFamily="18" charset="0"/>
                <a:cs typeface="Times New Roman" pitchFamily="18" charset="0"/>
              </a:rPr>
              <a:t>Single Inheritance </a:t>
            </a:r>
            <a:endParaRPr lang="en-US" sz="3600" dirty="0">
              <a:solidFill>
                <a:schemeClr val="tx1"/>
              </a:solidFill>
              <a:latin typeface="Times New Roman" pitchFamily="18" charset="0"/>
              <a:cs typeface="Times New Roman" pitchFamily="18" charset="0"/>
            </a:endParaRPr>
          </a:p>
        </p:txBody>
      </p:sp>
      <p:sp>
        <p:nvSpPr>
          <p:cNvPr id="1026" name="AutoShape 2" descr="single inheritance.webp (572×35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SIVAGANESAN\Desktop\single inheritance.jpg"/>
          <p:cNvPicPr>
            <a:picLocks noChangeAspect="1" noChangeArrowheads="1"/>
          </p:cNvPicPr>
          <p:nvPr/>
        </p:nvPicPr>
        <p:blipFill>
          <a:blip r:embed="rId2"/>
          <a:srcRect l="3093" t="1774" r="3093" b="23699"/>
          <a:stretch>
            <a:fillRect/>
          </a:stretch>
        </p:blipFill>
        <p:spPr bwMode="auto">
          <a:xfrm>
            <a:off x="914400" y="1752600"/>
            <a:ext cx="6934200" cy="3200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324600"/>
            <a:ext cx="3544728" cy="4484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7</a:t>
            </a:fld>
            <a:endParaRPr lang="en-US" dirty="0"/>
          </a:p>
        </p:txBody>
      </p:sp>
      <p:sp>
        <p:nvSpPr>
          <p:cNvPr id="9" name="Content Placeholder 5"/>
          <p:cNvSpPr>
            <a:spLocks noGrp="1"/>
          </p:cNvSpPr>
          <p:nvPr>
            <p:ph idx="1"/>
          </p:nvPr>
        </p:nvSpPr>
        <p:spPr>
          <a:xfrm>
            <a:off x="457200" y="0"/>
            <a:ext cx="8229600" cy="6248400"/>
          </a:xfrm>
        </p:spPr>
        <p:txBody>
          <a:bodyPr>
            <a:noAutofit/>
          </a:bodyPr>
          <a:lstStyle/>
          <a:p>
            <a:pPr algn="ctr">
              <a:buNone/>
            </a:pPr>
            <a:r>
              <a:rPr lang="en-US" sz="1600" b="1" u="sng" dirty="0" smtClean="0">
                <a:latin typeface="Times New Roman" pitchFamily="18" charset="0"/>
                <a:cs typeface="Times New Roman" pitchFamily="18" charset="0"/>
              </a:rPr>
              <a:t>SINGLE</a:t>
            </a:r>
            <a:r>
              <a:rPr lang="en-US" sz="1400" b="1" u="sng" dirty="0" smtClean="0">
                <a:latin typeface="Times New Roman" pitchFamily="18" charset="0"/>
                <a:cs typeface="Times New Roman" pitchFamily="18" charset="0"/>
              </a:rPr>
              <a:t> INHERITANCE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 Single Inheritance one class extends another class (one class only).</a:t>
            </a:r>
            <a:endParaRPr lang="en-US" sz="1400" dirty="0" smtClean="0">
              <a:latin typeface="Times New Roman" pitchFamily="18" charset="0"/>
              <a:cs typeface="Times New Roman" pitchFamily="18" charset="0"/>
            </a:endParaRPr>
          </a:p>
          <a:p>
            <a:pPr>
              <a:buNone/>
            </a:pPr>
            <a:r>
              <a:rPr lang="en-US" sz="1200" b="1" dirty="0" smtClean="0">
                <a:latin typeface="Times New Roman" pitchFamily="18" charset="0"/>
                <a:cs typeface="Times New Roman" pitchFamily="18" charset="0"/>
              </a:rPr>
              <a:t>Example:</a:t>
            </a:r>
            <a:endParaRPr lang="en-US" sz="12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class </a:t>
            </a:r>
            <a:r>
              <a:rPr lang="en-US" sz="1600" b="1" dirty="0" err="1" smtClean="0">
                <a:latin typeface="Times New Roman" pitchFamily="18" charset="0"/>
                <a:cs typeface="Times New Roman" pitchFamily="18" charset="0"/>
              </a:rPr>
              <a:t>ClassA</a:t>
            </a:r>
            <a:endParaRPr lang="en-US" sz="1600" b="1"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public void </a:t>
            </a:r>
            <a:r>
              <a:rPr lang="en-US" sz="1600" b="1" dirty="0" err="1" smtClean="0">
                <a:latin typeface="Times New Roman" pitchFamily="18" charset="0"/>
                <a:cs typeface="Times New Roman" pitchFamily="18" charset="0"/>
              </a:rPr>
              <a:t>dispA</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disp</a:t>
            </a:r>
            <a:r>
              <a:rPr lang="en-US" sz="1600" dirty="0" smtClean="0">
                <a:latin typeface="Times New Roman" pitchFamily="18" charset="0"/>
                <a:cs typeface="Times New Roman" pitchFamily="18" charset="0"/>
              </a:rPr>
              <a:t>() method of </a:t>
            </a:r>
            <a:r>
              <a:rPr lang="en-US" sz="1600" dirty="0" err="1" smtClean="0">
                <a:latin typeface="Times New Roman" pitchFamily="18" charset="0"/>
                <a:cs typeface="Times New Roman" pitchFamily="18" charset="0"/>
              </a:rPr>
              <a:t>ClassA</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public class </a:t>
            </a:r>
            <a:r>
              <a:rPr lang="en-US" sz="1600" b="1" dirty="0" err="1" smtClean="0">
                <a:latin typeface="Times New Roman" pitchFamily="18" charset="0"/>
                <a:cs typeface="Times New Roman" pitchFamily="18" charset="0"/>
              </a:rPr>
              <a:t>ClassB</a:t>
            </a:r>
            <a:r>
              <a:rPr lang="en-US" sz="1600" b="1" dirty="0" smtClean="0">
                <a:latin typeface="Times New Roman" pitchFamily="18" charset="0"/>
                <a:cs typeface="Times New Roman" pitchFamily="18" charset="0"/>
              </a:rPr>
              <a:t> extends </a:t>
            </a:r>
            <a:r>
              <a:rPr lang="en-US" sz="1600" b="1" dirty="0" err="1" smtClean="0">
                <a:latin typeface="Times New Roman" pitchFamily="18" charset="0"/>
                <a:cs typeface="Times New Roman" pitchFamily="18" charset="0"/>
              </a:rPr>
              <a:t>ClassA</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child class </a:t>
            </a:r>
            <a:r>
              <a:rPr lang="en-US" sz="1600" dirty="0" err="1" smtClean="0">
                <a:latin typeface="Times New Roman" pitchFamily="18" charset="0"/>
                <a:cs typeface="Times New Roman" pitchFamily="18" charset="0"/>
              </a:rPr>
              <a:t>classB</a:t>
            </a:r>
            <a:r>
              <a:rPr lang="en-US" sz="1600" dirty="0" smtClean="0">
                <a:latin typeface="Times New Roman" pitchFamily="18" charset="0"/>
                <a:cs typeface="Times New Roman" pitchFamily="18" charset="0"/>
              </a:rPr>
              <a:t> from parent class </a:t>
            </a:r>
            <a:r>
              <a:rPr lang="en-US" sz="1600" dirty="0" err="1" smtClean="0">
                <a:latin typeface="Times New Roman" pitchFamily="18" charset="0"/>
                <a:cs typeface="Times New Roman" pitchFamily="18" charset="0"/>
              </a:rPr>
              <a:t>classA</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public void </a:t>
            </a:r>
            <a:r>
              <a:rPr lang="en-US" sz="1600" b="1" dirty="0" err="1" smtClean="0">
                <a:latin typeface="Times New Roman" pitchFamily="18" charset="0"/>
                <a:cs typeface="Times New Roman" pitchFamily="18" charset="0"/>
              </a:rPr>
              <a:t>dispB</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disp</a:t>
            </a:r>
            <a:r>
              <a:rPr lang="en-US" sz="1600" dirty="0" smtClean="0">
                <a:latin typeface="Times New Roman" pitchFamily="18" charset="0"/>
                <a:cs typeface="Times New Roman" pitchFamily="18" charset="0"/>
              </a:rPr>
              <a:t>() method of </a:t>
            </a:r>
            <a:r>
              <a:rPr lang="en-US" sz="1600" dirty="0" err="1" smtClean="0">
                <a:latin typeface="Times New Roman" pitchFamily="18" charset="0"/>
                <a:cs typeface="Times New Roman" pitchFamily="18" charset="0"/>
              </a:rPr>
              <a:t>ClassB</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//Assigning </a:t>
            </a:r>
            <a:r>
              <a:rPr lang="en-US" sz="1600" dirty="0" err="1" smtClean="0">
                <a:latin typeface="Times New Roman" pitchFamily="18" charset="0"/>
                <a:cs typeface="Times New Roman" pitchFamily="18" charset="0"/>
              </a:rPr>
              <a:t>ClassB</a:t>
            </a:r>
            <a:r>
              <a:rPr lang="en-US" sz="1600" dirty="0" smtClean="0">
                <a:latin typeface="Times New Roman" pitchFamily="18" charset="0"/>
                <a:cs typeface="Times New Roman" pitchFamily="18" charset="0"/>
              </a:rPr>
              <a:t> object to </a:t>
            </a:r>
            <a:r>
              <a:rPr lang="en-US" sz="1600" dirty="0" err="1" smtClean="0">
                <a:latin typeface="Times New Roman" pitchFamily="18" charset="0"/>
                <a:cs typeface="Times New Roman" pitchFamily="18" charset="0"/>
              </a:rPr>
              <a:t>ClassB</a:t>
            </a:r>
            <a:r>
              <a:rPr lang="en-US" sz="1600" dirty="0" smtClean="0">
                <a:latin typeface="Times New Roman" pitchFamily="18" charset="0"/>
                <a:cs typeface="Times New Roman" pitchFamily="18" charset="0"/>
              </a:rPr>
              <a:t> reference</a:t>
            </a:r>
          </a:p>
          <a:p>
            <a:pPr>
              <a:buNone/>
            </a:pPr>
            <a:r>
              <a:rPr lang="en-US" sz="1600" b="1" dirty="0" err="1" smtClean="0">
                <a:latin typeface="Times New Roman" pitchFamily="18" charset="0"/>
                <a:cs typeface="Times New Roman" pitchFamily="18" charset="0"/>
              </a:rPr>
              <a:t>ClassB</a:t>
            </a:r>
            <a:r>
              <a:rPr lang="en-US" sz="1600" b="1" dirty="0" smtClean="0">
                <a:latin typeface="Times New Roman" pitchFamily="18" charset="0"/>
                <a:cs typeface="Times New Roman" pitchFamily="18" charset="0"/>
              </a:rPr>
              <a:t> b = new </a:t>
            </a:r>
            <a:r>
              <a:rPr lang="en-US" sz="1600" b="1" dirty="0" err="1" smtClean="0">
                <a:latin typeface="Times New Roman" pitchFamily="18" charset="0"/>
                <a:cs typeface="Times New Roman" pitchFamily="18" charset="0"/>
              </a:rPr>
              <a:t>ClassB</a:t>
            </a:r>
            <a:r>
              <a:rPr lang="en-US" sz="1600" b="1"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//call </a:t>
            </a:r>
            <a:r>
              <a:rPr lang="en-US" sz="1600" dirty="0" err="1" smtClean="0">
                <a:latin typeface="Times New Roman" pitchFamily="18" charset="0"/>
                <a:cs typeface="Times New Roman" pitchFamily="18" charset="0"/>
              </a:rPr>
              <a:t>dispA</a:t>
            </a:r>
            <a:r>
              <a:rPr lang="en-US" sz="1600" dirty="0" smtClean="0">
                <a:latin typeface="Times New Roman" pitchFamily="18" charset="0"/>
                <a:cs typeface="Times New Roman" pitchFamily="18" charset="0"/>
              </a:rPr>
              <a:t>() method of </a:t>
            </a:r>
            <a:r>
              <a:rPr lang="en-US" sz="1600" dirty="0" err="1" smtClean="0">
                <a:latin typeface="Times New Roman" pitchFamily="18" charset="0"/>
                <a:cs typeface="Times New Roman" pitchFamily="18" charset="0"/>
              </a:rPr>
              <a:t>ClassA</a:t>
            </a:r>
            <a:endParaRPr lang="en-US" sz="1600" dirty="0" smtClean="0">
              <a:latin typeface="Times New Roman" pitchFamily="18" charset="0"/>
              <a:cs typeface="Times New Roman" pitchFamily="18" charset="0"/>
            </a:endParaRPr>
          </a:p>
          <a:p>
            <a:pPr>
              <a:buNone/>
            </a:pPr>
            <a:r>
              <a:rPr lang="en-US" sz="1600" b="1" dirty="0" err="1" smtClean="0">
                <a:latin typeface="Times New Roman" pitchFamily="18" charset="0"/>
                <a:cs typeface="Times New Roman" pitchFamily="18" charset="0"/>
              </a:rPr>
              <a:t>b.dispA</a:t>
            </a:r>
            <a:r>
              <a:rPr lang="en-US" sz="1600" b="1"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//call </a:t>
            </a:r>
            <a:r>
              <a:rPr lang="en-US" sz="1600" dirty="0" err="1" smtClean="0">
                <a:latin typeface="Times New Roman" pitchFamily="18" charset="0"/>
                <a:cs typeface="Times New Roman" pitchFamily="18" charset="0"/>
              </a:rPr>
              <a:t>dispB</a:t>
            </a:r>
            <a:r>
              <a:rPr lang="en-US" sz="1600" dirty="0" smtClean="0">
                <a:latin typeface="Times New Roman" pitchFamily="18" charset="0"/>
                <a:cs typeface="Times New Roman" pitchFamily="18" charset="0"/>
              </a:rPr>
              <a:t>() method of </a:t>
            </a:r>
            <a:r>
              <a:rPr lang="en-US" sz="1600" dirty="0" err="1" smtClean="0">
                <a:latin typeface="Times New Roman" pitchFamily="18" charset="0"/>
                <a:cs typeface="Times New Roman" pitchFamily="18" charset="0"/>
              </a:rPr>
              <a:t>ClassB</a:t>
            </a:r>
            <a:endParaRPr lang="en-US" sz="1600" dirty="0" smtClean="0">
              <a:latin typeface="Times New Roman" pitchFamily="18" charset="0"/>
              <a:cs typeface="Times New Roman" pitchFamily="18" charset="0"/>
            </a:endParaRPr>
          </a:p>
          <a:p>
            <a:pPr>
              <a:buNone/>
            </a:pPr>
            <a:r>
              <a:rPr lang="en-US" sz="1600" b="1" dirty="0" err="1" smtClean="0">
                <a:latin typeface="Times New Roman" pitchFamily="18" charset="0"/>
                <a:cs typeface="Times New Roman" pitchFamily="18" charset="0"/>
              </a:rPr>
              <a:t>b.dispB</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                                                 Output :</a:t>
            </a: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disp</a:t>
            </a:r>
            <a:r>
              <a:rPr lang="en-US" sz="1400" b="1" dirty="0" smtClean="0">
                <a:latin typeface="Times New Roman" pitchFamily="18" charset="0"/>
                <a:cs typeface="Times New Roman" pitchFamily="18" charset="0"/>
              </a:rPr>
              <a:t>() method of </a:t>
            </a:r>
            <a:r>
              <a:rPr lang="en-US" sz="1400" b="1" dirty="0" err="1" smtClean="0">
                <a:latin typeface="Times New Roman" pitchFamily="18" charset="0"/>
                <a:cs typeface="Times New Roman" pitchFamily="18" charset="0"/>
              </a:rPr>
              <a:t>ClassA</a:t>
            </a: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disp</a:t>
            </a:r>
            <a:r>
              <a:rPr lang="en-US" sz="1400" b="1" dirty="0" smtClean="0">
                <a:latin typeface="Times New Roman" pitchFamily="18" charset="0"/>
                <a:cs typeface="Times New Roman" pitchFamily="18" charset="0"/>
              </a:rPr>
              <a:t>() method of </a:t>
            </a:r>
            <a:r>
              <a:rPr lang="en-US" sz="1400" b="1" dirty="0" err="1" smtClean="0">
                <a:latin typeface="Times New Roman" pitchFamily="18" charset="0"/>
                <a:cs typeface="Times New Roman" pitchFamily="18" charset="0"/>
              </a:rPr>
              <a:t>ClassB</a:t>
            </a:r>
            <a:endParaRPr lang="en-US" sz="1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380072" y="6400800"/>
            <a:ext cx="3544728" cy="3722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8</a:t>
            </a:fld>
            <a:endParaRPr lang="en-US" dirty="0"/>
          </a:p>
        </p:txBody>
      </p:sp>
      <p:sp>
        <p:nvSpPr>
          <p:cNvPr id="5" name="Title 4"/>
          <p:cNvSpPr>
            <a:spLocks noGrp="1"/>
          </p:cNvSpPr>
          <p:nvPr>
            <p:ph type="title"/>
          </p:nvPr>
        </p:nvSpPr>
        <p:spPr>
          <a:xfrm>
            <a:off x="457200" y="0"/>
            <a:ext cx="8229600" cy="1096962"/>
          </a:xfrm>
        </p:spPr>
        <p:txBody>
          <a:bodyPr>
            <a:normAutofit/>
          </a:bodyPr>
          <a:lstStyle/>
          <a:p>
            <a:pPr algn="ctr"/>
            <a:r>
              <a:rPr lang="en-US" sz="3600" dirty="0" smtClean="0">
                <a:solidFill>
                  <a:schemeClr val="tx1"/>
                </a:solidFill>
                <a:effectLst/>
                <a:latin typeface="Times New Roman" pitchFamily="18" charset="0"/>
                <a:cs typeface="Times New Roman" pitchFamily="18" charset="0"/>
              </a:rPr>
              <a:t>Multilevel Inheritance </a:t>
            </a:r>
            <a:endParaRPr lang="en-US" sz="3600" dirty="0">
              <a:solidFill>
                <a:schemeClr val="tx1"/>
              </a:solidFill>
              <a:effectLst/>
              <a:latin typeface="Times New Roman" pitchFamily="18" charset="0"/>
              <a:cs typeface="Times New Roman" pitchFamily="18" charset="0"/>
            </a:endParaRPr>
          </a:p>
        </p:txBody>
      </p:sp>
      <p:pic>
        <p:nvPicPr>
          <p:cNvPr id="35842" name="Picture 2" descr="C:\Users\SIVAGANESAN\Desktop\multilevel inheritance.jpg"/>
          <p:cNvPicPr>
            <a:picLocks noChangeAspect="1" noChangeArrowheads="1"/>
          </p:cNvPicPr>
          <p:nvPr/>
        </p:nvPicPr>
        <p:blipFill>
          <a:blip r:embed="rId2"/>
          <a:srcRect l="2000" t="10000" r="4400" b="14103"/>
          <a:stretch>
            <a:fillRect/>
          </a:stretch>
        </p:blipFill>
        <p:spPr bwMode="auto">
          <a:xfrm>
            <a:off x="0" y="762000"/>
            <a:ext cx="8915400" cy="5334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fontScale="25000" lnSpcReduction="20000"/>
          </a:bodyPr>
          <a:lstStyle/>
          <a:p>
            <a:pPr algn="ctr">
              <a:buNone/>
            </a:pPr>
            <a:r>
              <a:rPr lang="en-US" sz="5600" b="1" u="sng" dirty="0" smtClean="0">
                <a:latin typeface="Times New Roman" pitchFamily="18" charset="0"/>
                <a:cs typeface="Times New Roman" pitchFamily="18" charset="0"/>
              </a:rPr>
              <a:t>MULTILEVEL INHERITANCE</a:t>
            </a:r>
            <a:endParaRPr lang="en-US" sz="5600" dirty="0" smtClean="0">
              <a:latin typeface="Times New Roman" pitchFamily="18" charset="0"/>
              <a:cs typeface="Times New Roman" pitchFamily="18" charset="0"/>
            </a:endParaRPr>
          </a:p>
          <a:p>
            <a:pPr marL="120650" indent="-11113">
              <a:buNone/>
            </a:pPr>
            <a:r>
              <a:rPr lang="en-US" sz="5600" dirty="0" smtClean="0">
                <a:latin typeface="Times New Roman" pitchFamily="18" charset="0"/>
                <a:cs typeface="Times New Roman" pitchFamily="18" charset="0"/>
              </a:rPr>
              <a:t> In Multilevel Inheritance, one class can inherit from a derived class. Hence, the derived class becomes the base class for the new class.</a:t>
            </a:r>
          </a:p>
          <a:p>
            <a:pPr>
              <a:buNone/>
            </a:pPr>
            <a:r>
              <a:rPr lang="en-US" sz="5600" b="1" dirty="0" smtClean="0">
                <a:latin typeface="Times New Roman" pitchFamily="18" charset="0"/>
                <a:cs typeface="Times New Roman" pitchFamily="18" charset="0"/>
              </a:rPr>
              <a:t>Example:</a:t>
            </a: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class </a:t>
            </a:r>
            <a:r>
              <a:rPr lang="en-US" sz="5600" b="1" dirty="0" err="1" smtClean="0">
                <a:latin typeface="Times New Roman" pitchFamily="18" charset="0"/>
                <a:cs typeface="Times New Roman" pitchFamily="18" charset="0"/>
              </a:rPr>
              <a:t>ClassA</a:t>
            </a:r>
            <a:endParaRPr lang="en-US" sz="5600" b="1"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public void </a:t>
            </a:r>
            <a:r>
              <a:rPr lang="en-US" sz="5600" dirty="0" err="1" smtClean="0">
                <a:latin typeface="Times New Roman" pitchFamily="18" charset="0"/>
                <a:cs typeface="Times New Roman" pitchFamily="18" charset="0"/>
              </a:rPr>
              <a:t>dispA</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 </a:t>
            </a:r>
            <a:r>
              <a:rPr lang="en-US" sz="5600" dirty="0" err="1" smtClean="0">
                <a:latin typeface="Times New Roman" pitchFamily="18" charset="0"/>
                <a:cs typeface="Times New Roman" pitchFamily="18" charset="0"/>
              </a:rPr>
              <a:t>System.out.println</a:t>
            </a:r>
            <a:r>
              <a:rPr lang="en-US" sz="5600" dirty="0" smtClean="0">
                <a:latin typeface="Times New Roman" pitchFamily="18" charset="0"/>
                <a:cs typeface="Times New Roman" pitchFamily="18" charset="0"/>
              </a:rPr>
              <a:t>("</a:t>
            </a:r>
            <a:r>
              <a:rPr lang="en-US" sz="5600" dirty="0" err="1" smtClean="0">
                <a:latin typeface="Times New Roman" pitchFamily="18" charset="0"/>
                <a:cs typeface="Times New Roman" pitchFamily="18" charset="0"/>
              </a:rPr>
              <a:t>disp</a:t>
            </a:r>
            <a:r>
              <a:rPr lang="en-US" sz="5600" dirty="0" smtClean="0">
                <a:latin typeface="Times New Roman" pitchFamily="18" charset="0"/>
                <a:cs typeface="Times New Roman" pitchFamily="18" charset="0"/>
              </a:rPr>
              <a:t>() method of </a:t>
            </a:r>
            <a:r>
              <a:rPr lang="en-US" sz="5600" dirty="0" err="1" smtClean="0">
                <a:latin typeface="Times New Roman" pitchFamily="18" charset="0"/>
                <a:cs typeface="Times New Roman" pitchFamily="18" charset="0"/>
              </a:rPr>
              <a:t>ClassA</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class </a:t>
            </a:r>
            <a:r>
              <a:rPr lang="en-US" sz="5600" b="1" dirty="0" err="1" smtClean="0">
                <a:latin typeface="Times New Roman" pitchFamily="18" charset="0"/>
                <a:cs typeface="Times New Roman" pitchFamily="18" charset="0"/>
              </a:rPr>
              <a:t>ClassB</a:t>
            </a:r>
            <a:r>
              <a:rPr lang="en-US" sz="5600" b="1" dirty="0" smtClean="0">
                <a:latin typeface="Times New Roman" pitchFamily="18" charset="0"/>
                <a:cs typeface="Times New Roman" pitchFamily="18" charset="0"/>
              </a:rPr>
              <a:t> extends </a:t>
            </a:r>
            <a:r>
              <a:rPr lang="en-US" sz="5600" b="1" dirty="0" err="1" smtClean="0">
                <a:latin typeface="Times New Roman" pitchFamily="18" charset="0"/>
                <a:cs typeface="Times New Roman" pitchFamily="18" charset="0"/>
              </a:rPr>
              <a:t>ClassA</a:t>
            </a:r>
            <a:endParaRPr lang="en-US" sz="5600" b="1"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 public void </a:t>
            </a:r>
            <a:r>
              <a:rPr lang="en-US" sz="5600" dirty="0" err="1" smtClean="0">
                <a:latin typeface="Times New Roman" pitchFamily="18" charset="0"/>
                <a:cs typeface="Times New Roman" pitchFamily="18" charset="0"/>
              </a:rPr>
              <a:t>dispB</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System.out.println</a:t>
            </a:r>
            <a:r>
              <a:rPr lang="en-US" sz="5600" dirty="0" smtClean="0">
                <a:latin typeface="Times New Roman" pitchFamily="18" charset="0"/>
                <a:cs typeface="Times New Roman" pitchFamily="18" charset="0"/>
              </a:rPr>
              <a:t>("</a:t>
            </a:r>
            <a:r>
              <a:rPr lang="en-US" sz="5600" dirty="0" err="1" smtClean="0">
                <a:latin typeface="Times New Roman" pitchFamily="18" charset="0"/>
                <a:cs typeface="Times New Roman" pitchFamily="18" charset="0"/>
              </a:rPr>
              <a:t>disp</a:t>
            </a:r>
            <a:r>
              <a:rPr lang="en-US" sz="5600" dirty="0" smtClean="0">
                <a:latin typeface="Times New Roman" pitchFamily="18" charset="0"/>
                <a:cs typeface="Times New Roman" pitchFamily="18" charset="0"/>
              </a:rPr>
              <a:t>() method of </a:t>
            </a:r>
            <a:r>
              <a:rPr lang="en-US" sz="5600" dirty="0" err="1" smtClean="0">
                <a:latin typeface="Times New Roman" pitchFamily="18" charset="0"/>
                <a:cs typeface="Times New Roman" pitchFamily="18" charset="0"/>
              </a:rPr>
              <a:t>ClassB</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public class </a:t>
            </a:r>
            <a:r>
              <a:rPr lang="en-US" sz="5600" b="1" dirty="0" err="1" smtClean="0">
                <a:latin typeface="Times New Roman" pitchFamily="18" charset="0"/>
                <a:cs typeface="Times New Roman" pitchFamily="18" charset="0"/>
              </a:rPr>
              <a:t>ClassC</a:t>
            </a:r>
            <a:r>
              <a:rPr lang="en-US" sz="5600" b="1" dirty="0" smtClean="0">
                <a:latin typeface="Times New Roman" pitchFamily="18" charset="0"/>
                <a:cs typeface="Times New Roman" pitchFamily="18" charset="0"/>
              </a:rPr>
              <a:t> extends </a:t>
            </a:r>
            <a:r>
              <a:rPr lang="en-US" sz="5600" b="1" dirty="0" err="1" smtClean="0">
                <a:latin typeface="Times New Roman" pitchFamily="18" charset="0"/>
                <a:cs typeface="Times New Roman" pitchFamily="18" charset="0"/>
              </a:rPr>
              <a:t>ClassB</a:t>
            </a:r>
            <a:endParaRPr lang="en-US" sz="5600" b="1"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public void </a:t>
            </a:r>
            <a:r>
              <a:rPr lang="en-US" sz="5600" dirty="0" err="1" smtClean="0">
                <a:latin typeface="Times New Roman" pitchFamily="18" charset="0"/>
                <a:cs typeface="Times New Roman" pitchFamily="18" charset="0"/>
              </a:rPr>
              <a:t>dispC</a:t>
            </a:r>
            <a:r>
              <a:rPr lang="en-US" sz="5600" dirty="0" smtClean="0">
                <a:latin typeface="Times New Roman" pitchFamily="18" charset="0"/>
                <a:cs typeface="Times New Roman" pitchFamily="18" charset="0"/>
              </a:rPr>
              <a:t>() {</a:t>
            </a:r>
          </a:p>
          <a:p>
            <a:pPr>
              <a:buNone/>
            </a:pPr>
            <a:r>
              <a:rPr lang="en-US" sz="5600" dirty="0" err="1" smtClean="0">
                <a:latin typeface="Times New Roman" pitchFamily="18" charset="0"/>
                <a:cs typeface="Times New Roman" pitchFamily="18" charset="0"/>
              </a:rPr>
              <a:t>System.out.println</a:t>
            </a:r>
            <a:r>
              <a:rPr lang="en-US" sz="5600" dirty="0" smtClean="0">
                <a:latin typeface="Times New Roman" pitchFamily="18" charset="0"/>
                <a:cs typeface="Times New Roman" pitchFamily="18" charset="0"/>
              </a:rPr>
              <a:t>("</a:t>
            </a:r>
            <a:r>
              <a:rPr lang="en-US" sz="5600" dirty="0" err="1" smtClean="0">
                <a:latin typeface="Times New Roman" pitchFamily="18" charset="0"/>
                <a:cs typeface="Times New Roman" pitchFamily="18" charset="0"/>
              </a:rPr>
              <a:t>disp</a:t>
            </a:r>
            <a:r>
              <a:rPr lang="en-US" sz="5600" dirty="0" smtClean="0">
                <a:latin typeface="Times New Roman" pitchFamily="18" charset="0"/>
                <a:cs typeface="Times New Roman" pitchFamily="18" charset="0"/>
              </a:rPr>
              <a:t>() method of </a:t>
            </a:r>
            <a:r>
              <a:rPr lang="en-US" sz="5600" dirty="0" err="1" smtClean="0">
                <a:latin typeface="Times New Roman" pitchFamily="18" charset="0"/>
                <a:cs typeface="Times New Roman" pitchFamily="18" charset="0"/>
              </a:rPr>
              <a:t>ClassC</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public static void main(String </a:t>
            </a:r>
            <a:r>
              <a:rPr lang="en-US" sz="5600" dirty="0" err="1" smtClean="0">
                <a:latin typeface="Times New Roman" pitchFamily="18" charset="0"/>
                <a:cs typeface="Times New Roman" pitchFamily="18" charset="0"/>
              </a:rPr>
              <a:t>args</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  </a:t>
            </a:r>
          </a:p>
          <a:p>
            <a:pPr>
              <a:buNone/>
            </a:pPr>
            <a:r>
              <a:rPr lang="en-US" sz="5600" dirty="0" smtClean="0">
                <a:latin typeface="Times New Roman" pitchFamily="18" charset="0"/>
                <a:cs typeface="Times New Roman" pitchFamily="18" charset="0"/>
              </a:rPr>
              <a:t>//Assigning </a:t>
            </a:r>
            <a:r>
              <a:rPr lang="en-US" sz="5600" dirty="0" err="1" smtClean="0">
                <a:latin typeface="Times New Roman" pitchFamily="18" charset="0"/>
                <a:cs typeface="Times New Roman" pitchFamily="18" charset="0"/>
              </a:rPr>
              <a:t>ClassC</a:t>
            </a:r>
            <a:r>
              <a:rPr lang="en-US" sz="5600" dirty="0" smtClean="0">
                <a:latin typeface="Times New Roman" pitchFamily="18" charset="0"/>
                <a:cs typeface="Times New Roman" pitchFamily="18" charset="0"/>
              </a:rPr>
              <a:t> object to </a:t>
            </a:r>
            <a:r>
              <a:rPr lang="en-US" sz="5600" dirty="0" err="1" smtClean="0">
                <a:latin typeface="Times New Roman" pitchFamily="18" charset="0"/>
                <a:cs typeface="Times New Roman" pitchFamily="18" charset="0"/>
              </a:rPr>
              <a:t>ClassC</a:t>
            </a:r>
            <a:r>
              <a:rPr lang="en-US" sz="5600" dirty="0" smtClean="0">
                <a:latin typeface="Times New Roman" pitchFamily="18" charset="0"/>
                <a:cs typeface="Times New Roman" pitchFamily="18" charset="0"/>
              </a:rPr>
              <a:t> reference</a:t>
            </a:r>
          </a:p>
          <a:p>
            <a:pPr>
              <a:buNone/>
            </a:pPr>
            <a:r>
              <a:rPr lang="en-US" sz="5600" b="1" dirty="0" err="1" smtClean="0">
                <a:latin typeface="Times New Roman" pitchFamily="18" charset="0"/>
                <a:cs typeface="Times New Roman" pitchFamily="18" charset="0"/>
              </a:rPr>
              <a:t>ClassC</a:t>
            </a:r>
            <a:r>
              <a:rPr lang="en-US" sz="5600" b="1" dirty="0" smtClean="0">
                <a:latin typeface="Times New Roman" pitchFamily="18" charset="0"/>
                <a:cs typeface="Times New Roman" pitchFamily="18" charset="0"/>
              </a:rPr>
              <a:t> c = new </a:t>
            </a:r>
            <a:r>
              <a:rPr lang="en-US" sz="5600" b="1" dirty="0" err="1" smtClean="0">
                <a:latin typeface="Times New Roman" pitchFamily="18" charset="0"/>
                <a:cs typeface="Times New Roman" pitchFamily="18" charset="0"/>
              </a:rPr>
              <a:t>ClassC</a:t>
            </a:r>
            <a:r>
              <a:rPr lang="en-US" sz="5600" b="1"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//call </a:t>
            </a:r>
            <a:r>
              <a:rPr lang="en-US" sz="5600" dirty="0" err="1" smtClean="0">
                <a:latin typeface="Times New Roman" pitchFamily="18" charset="0"/>
                <a:cs typeface="Times New Roman" pitchFamily="18" charset="0"/>
              </a:rPr>
              <a:t>dispA</a:t>
            </a:r>
            <a:r>
              <a:rPr lang="en-US" sz="5600" dirty="0" smtClean="0">
                <a:latin typeface="Times New Roman" pitchFamily="18" charset="0"/>
                <a:cs typeface="Times New Roman" pitchFamily="18" charset="0"/>
              </a:rPr>
              <a:t>() method of </a:t>
            </a:r>
            <a:r>
              <a:rPr lang="en-US" sz="5600" dirty="0" err="1" smtClean="0">
                <a:latin typeface="Times New Roman" pitchFamily="18" charset="0"/>
                <a:cs typeface="Times New Roman" pitchFamily="18" charset="0"/>
              </a:rPr>
              <a:t>ClassA</a:t>
            </a:r>
            <a:endParaRPr lang="en-US" sz="5600" dirty="0" smtClean="0">
              <a:latin typeface="Times New Roman" pitchFamily="18" charset="0"/>
              <a:cs typeface="Times New Roman" pitchFamily="18" charset="0"/>
            </a:endParaRPr>
          </a:p>
          <a:p>
            <a:pPr>
              <a:buNone/>
            </a:pPr>
            <a:r>
              <a:rPr lang="en-US" sz="5600" b="1" dirty="0" err="1" smtClean="0">
                <a:latin typeface="Times New Roman" pitchFamily="18" charset="0"/>
                <a:cs typeface="Times New Roman" pitchFamily="18" charset="0"/>
              </a:rPr>
              <a:t>c.dispA</a:t>
            </a:r>
            <a:r>
              <a:rPr lang="en-US" sz="5600" b="1"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//call </a:t>
            </a:r>
            <a:r>
              <a:rPr lang="en-US" sz="5600" dirty="0" err="1" smtClean="0">
                <a:latin typeface="Times New Roman" pitchFamily="18" charset="0"/>
                <a:cs typeface="Times New Roman" pitchFamily="18" charset="0"/>
              </a:rPr>
              <a:t>dispB</a:t>
            </a:r>
            <a:r>
              <a:rPr lang="en-US" sz="5600" dirty="0" smtClean="0">
                <a:latin typeface="Times New Roman" pitchFamily="18" charset="0"/>
                <a:cs typeface="Times New Roman" pitchFamily="18" charset="0"/>
              </a:rPr>
              <a:t>() method of </a:t>
            </a:r>
            <a:r>
              <a:rPr lang="en-US" sz="5600" dirty="0" err="1" smtClean="0">
                <a:latin typeface="Times New Roman" pitchFamily="18" charset="0"/>
                <a:cs typeface="Times New Roman" pitchFamily="18" charset="0"/>
              </a:rPr>
              <a:t>ClassB</a:t>
            </a:r>
            <a:endParaRPr lang="en-US" sz="5600" dirty="0" smtClean="0">
              <a:latin typeface="Times New Roman" pitchFamily="18" charset="0"/>
              <a:cs typeface="Times New Roman" pitchFamily="18" charset="0"/>
            </a:endParaRPr>
          </a:p>
          <a:p>
            <a:pPr>
              <a:buNone/>
            </a:pPr>
            <a:r>
              <a:rPr lang="en-US" sz="5600" b="1" dirty="0" err="1" smtClean="0">
                <a:latin typeface="Times New Roman" pitchFamily="18" charset="0"/>
                <a:cs typeface="Times New Roman" pitchFamily="18" charset="0"/>
              </a:rPr>
              <a:t>c.dispB</a:t>
            </a:r>
            <a:r>
              <a:rPr lang="en-US" sz="5600" b="1"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//call </a:t>
            </a:r>
            <a:r>
              <a:rPr lang="en-US" sz="5600" dirty="0" err="1" smtClean="0">
                <a:latin typeface="Times New Roman" pitchFamily="18" charset="0"/>
                <a:cs typeface="Times New Roman" pitchFamily="18" charset="0"/>
              </a:rPr>
              <a:t>dispC</a:t>
            </a:r>
            <a:r>
              <a:rPr lang="en-US" sz="5600" dirty="0" smtClean="0">
                <a:latin typeface="Times New Roman" pitchFamily="18" charset="0"/>
                <a:cs typeface="Times New Roman" pitchFamily="18" charset="0"/>
              </a:rPr>
              <a:t>() method of </a:t>
            </a:r>
            <a:r>
              <a:rPr lang="en-US" sz="5600" dirty="0" err="1" smtClean="0">
                <a:latin typeface="Times New Roman" pitchFamily="18" charset="0"/>
                <a:cs typeface="Times New Roman" pitchFamily="18" charset="0"/>
              </a:rPr>
              <a:t>ClassC</a:t>
            </a:r>
            <a:endParaRPr lang="en-US" sz="5600" dirty="0" smtClean="0">
              <a:latin typeface="Times New Roman" pitchFamily="18" charset="0"/>
              <a:cs typeface="Times New Roman" pitchFamily="18" charset="0"/>
            </a:endParaRPr>
          </a:p>
          <a:p>
            <a:pPr>
              <a:buNone/>
            </a:pPr>
            <a:r>
              <a:rPr lang="en-US" sz="5600" b="1" dirty="0" err="1" smtClean="0">
                <a:latin typeface="Times New Roman" pitchFamily="18" charset="0"/>
                <a:cs typeface="Times New Roman" pitchFamily="18" charset="0"/>
              </a:rPr>
              <a:t>c.dispC</a:t>
            </a:r>
            <a:r>
              <a:rPr lang="en-US" sz="5600" b="1"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endParaRPr lang="en-US" sz="3600" dirty="0" smtClean="0">
              <a:latin typeface="Times New Roman" pitchFamily="18" charset="0"/>
              <a:cs typeface="Times New Roman" pitchFamily="18" charset="0"/>
            </a:endParaRPr>
          </a:p>
          <a:p>
            <a:pPr>
              <a:buNone/>
            </a:pPr>
            <a:endParaRPr lang="en-US" sz="3600" dirty="0" smtClean="0">
              <a:latin typeface="Times New Roman" pitchFamily="18" charset="0"/>
              <a:cs typeface="Times New Roman" pitchFamily="18" charset="0"/>
            </a:endParaRPr>
          </a:p>
          <a:p>
            <a:pPr>
              <a:buNone/>
            </a:pPr>
            <a:endParaRPr lang="en-US" sz="3600" dirty="0" smtClean="0">
              <a:latin typeface="Times New Roman" pitchFamily="18" charset="0"/>
              <a:cs typeface="Times New Roman" pitchFamily="18" charset="0"/>
            </a:endParaRPr>
          </a:p>
          <a:p>
            <a:endParaRPr lang="en-US" dirty="0"/>
          </a:p>
        </p:txBody>
      </p:sp>
      <p:sp>
        <p:nvSpPr>
          <p:cNvPr id="3" name="Footer Placeholder 2"/>
          <p:cNvSpPr>
            <a:spLocks noGrp="1"/>
          </p:cNvSpPr>
          <p:nvPr>
            <p:ph type="ftr" sz="quarter" idx="11"/>
          </p:nvPr>
        </p:nvSpPr>
        <p:spPr>
          <a:xfrm>
            <a:off x="4380072" y="6324600"/>
            <a:ext cx="3544728" cy="448469"/>
          </a:xfrm>
        </p:spPr>
        <p:txBody>
          <a:bodyPr/>
          <a:lstStyle/>
          <a:p>
            <a:r>
              <a:rPr lang="en-US" smtClean="0"/>
              <a:t>CS3391 Object Oriented Programming                Dr.D.Sivaganesan and  N.Arvindhraj  PSGiTech / CSE</a:t>
            </a:r>
            <a:endParaRPr lang="en-US" dirty="0"/>
          </a:p>
        </p:txBody>
      </p:sp>
      <p:sp>
        <p:nvSpPr>
          <p:cNvPr id="4" name="Slide Number Placeholder 3"/>
          <p:cNvSpPr>
            <a:spLocks noGrp="1"/>
          </p:cNvSpPr>
          <p:nvPr>
            <p:ph type="sldNum" sz="quarter" idx="12"/>
          </p:nvPr>
        </p:nvSpPr>
        <p:spPr/>
        <p:txBody>
          <a:bodyPr/>
          <a:lstStyle/>
          <a:p>
            <a:fld id="{CF9D94E2-1475-494A-94A4-05B4583DA6CF}" type="slidenum">
              <a:rPr lang="en-US" smtClean="0"/>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1916</TotalTime>
  <Words>209</Words>
  <Application>Microsoft Office PowerPoint</Application>
  <PresentationFormat>On-screen Show (4:3)</PresentationFormat>
  <Paragraphs>154</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Custom Design</vt:lpstr>
      <vt:lpstr>Concourse</vt:lpstr>
      <vt:lpstr>Slide 1</vt:lpstr>
      <vt:lpstr>Slide 2</vt:lpstr>
      <vt:lpstr>Slide 3</vt:lpstr>
      <vt:lpstr>Slide 4</vt:lpstr>
      <vt:lpstr>Slide 5</vt:lpstr>
      <vt:lpstr>Single Inheritance </vt:lpstr>
      <vt:lpstr>Slide 7</vt:lpstr>
      <vt:lpstr>Multilevel Inheritance </vt:lpstr>
      <vt:lpstr>Slide 9</vt:lpstr>
      <vt:lpstr>HIERARCHICAL INHERITANCE</vt:lpstr>
      <vt:lpstr>Slide 11</vt:lpstr>
      <vt:lpstr>Multiple Inheritance </vt:lpstr>
      <vt:lpstr>Hybrid Inheritance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SIVAGANESAN</dc:creator>
  <cp:lastModifiedBy>Harikrishnan</cp:lastModifiedBy>
  <cp:revision>283</cp:revision>
  <dcterms:created xsi:type="dcterms:W3CDTF">2020-08-02T13:05:44Z</dcterms:created>
  <dcterms:modified xsi:type="dcterms:W3CDTF">2022-09-27T10:53:40Z</dcterms:modified>
</cp:coreProperties>
</file>