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5741D-A3B7-470C-BD69-ABE98345CA70}" type="datetimeFigureOut">
              <a:rPr lang="en-US" smtClean="0"/>
              <a:t>9/29/2022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ABC6A-0A6F-4CC1-B794-457B6D66A05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PSGiTech / CSE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D3A8-68FF-4400-AF9A-9311E21F33A0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PSGiTech / CSE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25DF-C2E9-4456-87D4-4EC1ACFCF3CA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PSGiTech / CSE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76B2-0DE1-4ABF-98A7-559F606317C7}" type="datetime1">
              <a:rPr lang="en-US" smtClean="0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PSGiTech / CSE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C074-71FA-4C56-9F31-F43B9AA183B6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PSGiTech / CSE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F25D9-CE7B-4701-9A0E-0D69C96D53C3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600" y="6172199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180" y="353687"/>
            <a:ext cx="1854835" cy="677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972" y="1375028"/>
            <a:ext cx="7852054" cy="450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PSGiTech / CSE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2109-C23C-48BD-BCAD-D0915ACB508C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smtClean="0">
                <a:latin typeface="Times New Roman"/>
                <a:cs typeface="Times New Roman"/>
              </a:rPr>
              <a:t>CS</a:t>
            </a:r>
            <a:r>
              <a:rPr lang="en-US" sz="3600" b="0" spc="-5" dirty="0" smtClean="0">
                <a:latin typeface="Times New Roman"/>
                <a:cs typeface="Times New Roman"/>
              </a:rPr>
              <a:t>3391</a:t>
            </a:r>
            <a:r>
              <a:rPr sz="3600" b="0" spc="-10" smtClean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Object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Oriented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Programming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220" y="3434156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Professor</a:t>
            </a:r>
            <a:r>
              <a:rPr sz="2800" spc="-10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5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10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533400"/>
            <a:ext cx="67056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964" y="477977"/>
            <a:ext cx="37128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Nested</a:t>
            </a:r>
            <a:r>
              <a:rPr sz="2800" spc="-55" dirty="0"/>
              <a:t> </a:t>
            </a:r>
            <a:r>
              <a:rPr sz="2800" spc="5" dirty="0"/>
              <a:t>Interface</a:t>
            </a:r>
            <a:r>
              <a:rPr sz="2800" spc="-100" dirty="0"/>
              <a:t> </a:t>
            </a:r>
            <a:r>
              <a:rPr sz="2800" spc="5" dirty="0"/>
              <a:t>in</a:t>
            </a:r>
            <a:r>
              <a:rPr sz="2800" spc="-25" dirty="0"/>
              <a:t> </a:t>
            </a:r>
            <a:r>
              <a:rPr sz="2800" spc="5" dirty="0"/>
              <a:t>Java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5972" y="1375028"/>
            <a:ext cx="7586345" cy="450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15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 </a:t>
            </a:r>
            <a:r>
              <a:rPr sz="2400" spc="-5" dirty="0">
                <a:latin typeface="Times New Roman"/>
                <a:cs typeface="Times New Roman"/>
              </a:rPr>
              <a:t>known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nested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print();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MessagePrintable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msg();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28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pc="-10" dirty="0"/>
              <a:t>interface</a:t>
            </a:r>
            <a:r>
              <a:rPr spc="15" dirty="0"/>
              <a:t> </a:t>
            </a:r>
            <a:r>
              <a:rPr spc="-10" dirty="0"/>
              <a:t>Printable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/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7180" y="1009384"/>
            <a:ext cx="4065904" cy="49009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480"/>
              </a:spcBef>
            </a:pP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print();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385"/>
              </a:spcBef>
            </a:pPr>
            <a:r>
              <a:rPr sz="1800" b="1" spc="-10" dirty="0">
                <a:latin typeface="Times New Roman"/>
                <a:cs typeface="Times New Roman"/>
              </a:rPr>
              <a:t>interface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Showable</a:t>
            </a:r>
            <a:endParaRPr sz="18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409"/>
              </a:spcBef>
            </a:pPr>
            <a:r>
              <a:rPr sz="1800" b="1" spc="-5" dirty="0">
                <a:latin typeface="Times New Roman"/>
                <a:cs typeface="Times New Roman"/>
              </a:rPr>
              <a:t>{ </a:t>
            </a: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show();}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b="1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latin typeface="Times New Roman"/>
                <a:cs typeface="Times New Roman"/>
              </a:rPr>
              <a:t>class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nestedinterface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implements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Printable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5" dirty="0">
                <a:latin typeface="Times New Roman"/>
                <a:cs typeface="Times New Roman"/>
              </a:rPr>
              <a:t>public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void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Times New Roman"/>
                <a:cs typeface="Times New Roman"/>
              </a:rPr>
              <a:t>{System.out.println("Hello");}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5" dirty="0">
                <a:latin typeface="Times New Roman"/>
                <a:cs typeface="Times New Roman"/>
              </a:rPr>
              <a:t>public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void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show()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10" dirty="0">
                <a:latin typeface="Times New Roman"/>
                <a:cs typeface="Times New Roman"/>
              </a:rPr>
              <a:t>{System.out.println("Welcome");}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5" dirty="0">
                <a:latin typeface="Times New Roman"/>
                <a:cs typeface="Times New Roman"/>
              </a:rPr>
              <a:t>public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static void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main(String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args[])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Times New Roman"/>
                <a:cs typeface="Times New Roman"/>
              </a:rPr>
              <a:t>nestedinterface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obj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5" dirty="0">
                <a:latin typeface="Times New Roman"/>
                <a:cs typeface="Times New Roman"/>
              </a:rPr>
              <a:t> nestedinterface();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800" dirty="0">
                <a:latin typeface="Times New Roman"/>
                <a:cs typeface="Times New Roman"/>
              </a:rPr>
              <a:t>obj.print();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obj.show();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12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13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85800"/>
            <a:ext cx="7772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0"/>
            <a:ext cx="4730115" cy="584136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250565">
              <a:lnSpc>
                <a:spcPct val="100000"/>
              </a:lnSpc>
              <a:spcBef>
                <a:spcPts val="51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Hybrid</a:t>
            </a:r>
            <a:r>
              <a:rPr sz="14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Inheritance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b="1" spc="-10" dirty="0">
                <a:latin typeface="Times New Roman"/>
                <a:cs typeface="Times New Roman"/>
              </a:rPr>
              <a:t>interface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show</a:t>
            </a:r>
            <a:endParaRPr sz="1400">
              <a:latin typeface="Times New Roman"/>
              <a:cs typeface="Times New Roman"/>
            </a:endParaRPr>
          </a:p>
          <a:p>
            <a:pPr marL="12700" marR="3538854">
              <a:lnSpc>
                <a:spcPct val="123000"/>
              </a:lnSpc>
              <a:spcBef>
                <a:spcPts val="20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void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draw();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}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interface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print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void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msg();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b="1" spc="-5" dirty="0">
                <a:latin typeface="Times New Roman"/>
                <a:cs typeface="Times New Roman"/>
              </a:rPr>
              <a:t>cl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{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p</a:t>
            </a:r>
            <a:r>
              <a:rPr sz="1400" b="1" spc="-35" dirty="0">
                <a:latin typeface="Times New Roman"/>
                <a:cs typeface="Times New Roman"/>
              </a:rPr>
              <a:t>u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15" dirty="0">
                <a:latin typeface="Times New Roman"/>
                <a:cs typeface="Times New Roman"/>
              </a:rPr>
              <a:t>i</a:t>
            </a:r>
            <a:r>
              <a:rPr sz="1400" b="1" spc="-5" dirty="0">
                <a:latin typeface="Times New Roman"/>
                <a:cs typeface="Times New Roman"/>
              </a:rPr>
              <a:t>c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</a:t>
            </a:r>
            <a:r>
              <a:rPr sz="1400" b="1" spc="-35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id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-15" dirty="0">
                <a:latin typeface="Times New Roman"/>
                <a:cs typeface="Times New Roman"/>
              </a:rPr>
              <a:t>p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y</a:t>
            </a:r>
            <a:r>
              <a:rPr sz="1400" b="1" spc="-15" dirty="0">
                <a:latin typeface="Times New Roman"/>
                <a:cs typeface="Times New Roman"/>
              </a:rPr>
              <a:t>(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 marR="1935480">
              <a:lnSpc>
                <a:spcPts val="2090"/>
              </a:lnSpc>
              <a:spcBef>
                <a:spcPts val="114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System.out.println("base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class");}}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void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dis()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b="1" spc="-10" dirty="0">
                <a:latin typeface="Times New Roman"/>
                <a:cs typeface="Times New Roman"/>
              </a:rPr>
              <a:t>{System.out.println("B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class");}}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extends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implements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show</a:t>
            </a:r>
            <a:endParaRPr sz="1400">
              <a:latin typeface="Times New Roman"/>
              <a:cs typeface="Times New Roman"/>
            </a:endParaRPr>
          </a:p>
          <a:p>
            <a:pPr marL="12700" marR="1246505">
              <a:lnSpc>
                <a:spcPct val="123600"/>
              </a:lnSpc>
              <a:spcBef>
                <a:spcPts val="15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public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void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draw(){ </a:t>
            </a:r>
            <a:r>
              <a:rPr sz="1400" b="1" spc="-10" dirty="0">
                <a:latin typeface="Times New Roman"/>
                <a:cs typeface="Times New Roman"/>
              </a:rPr>
              <a:t> System.out.println("Multiple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inheritance");}}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extends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implements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print</a:t>
            </a:r>
            <a:endParaRPr sz="1400">
              <a:latin typeface="Times New Roman"/>
              <a:cs typeface="Times New Roman"/>
            </a:endParaRPr>
          </a:p>
          <a:p>
            <a:pPr marL="12700" marR="2328545">
              <a:lnSpc>
                <a:spcPct val="123700"/>
              </a:lnSpc>
              <a:spcBef>
                <a:spcPts val="10"/>
              </a:spcBef>
            </a:pPr>
            <a:r>
              <a:rPr sz="1400" b="1" spc="-5" dirty="0">
                <a:latin typeface="Times New Roman"/>
                <a:cs typeface="Times New Roman"/>
              </a:rPr>
              <a:t>{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void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dis(){ 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System.out.println("D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class");}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public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void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msg()</a:t>
            </a:r>
            <a:endParaRPr sz="1400">
              <a:latin typeface="Times New Roman"/>
              <a:cs typeface="Times New Roman"/>
            </a:endParaRPr>
          </a:p>
          <a:p>
            <a:pPr marL="12700" marR="1316355">
              <a:lnSpc>
                <a:spcPct val="123000"/>
              </a:lnSpc>
              <a:spcBef>
                <a:spcPts val="20"/>
              </a:spcBef>
            </a:pPr>
            <a:r>
              <a:rPr sz="1400" b="1" spc="-10" dirty="0">
                <a:latin typeface="Times New Roman"/>
                <a:cs typeface="Times New Roman"/>
              </a:rPr>
              <a:t>{System.out.println("hybrid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inheritance");}}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hybrid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b="1" spc="-15" dirty="0">
                <a:latin typeface="Times New Roman"/>
                <a:cs typeface="Times New Roman"/>
              </a:rPr>
              <a:t>{public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static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void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main(String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args[]){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b="1" spc="-5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d=new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C();d.display();d.draw();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=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new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D();c.dis();c.msg();}}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28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14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397" y="6394500"/>
            <a:ext cx="324167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15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37" y="2965972"/>
            <a:ext cx="3310162" cy="741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394" y="24130"/>
            <a:ext cx="302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5" dirty="0">
                <a:uFill>
                  <a:solidFill>
                    <a:srgbClr val="000000"/>
                  </a:solidFill>
                </a:uFill>
              </a:rPr>
              <a:t>INTERFACE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IN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165" dirty="0">
                <a:uFill>
                  <a:solidFill>
                    <a:srgbClr val="000000"/>
                  </a:solidFill>
                </a:uFill>
              </a:rPr>
              <a:t>JAVA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3572" y="388290"/>
            <a:ext cx="8289290" cy="57194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09"/>
              </a:spcBef>
              <a:buClr>
                <a:srgbClr val="C00000"/>
              </a:buClr>
              <a:buSzPct val="60000"/>
              <a:buFont typeface="Wingdings"/>
              <a:buChar char=""/>
              <a:tabLst>
                <a:tab pos="195580" algn="l"/>
              </a:tabLst>
            </a:pPr>
            <a:r>
              <a:rPr sz="2000" spc="-20" dirty="0">
                <a:latin typeface="Times New Roman"/>
                <a:cs typeface="Times New Roman"/>
              </a:rPr>
              <a:t>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interface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blueprint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151130" indent="-139065">
              <a:lnSpc>
                <a:spcPct val="100000"/>
              </a:lnSpc>
              <a:spcBef>
                <a:spcPts val="409"/>
              </a:spcBef>
              <a:buClr>
                <a:srgbClr val="C00000"/>
              </a:buClr>
              <a:buSzPct val="62500"/>
              <a:buFont typeface="Wingdings"/>
              <a:buChar char=""/>
              <a:tabLst>
                <a:tab pos="15176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 </a:t>
            </a:r>
            <a:r>
              <a:rPr sz="2000" b="1" spc="-5" dirty="0">
                <a:latin typeface="Times New Roman"/>
                <a:cs typeface="Times New Roman"/>
              </a:rPr>
              <a:t>constants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–final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 abstract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methods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51130" indent="-139065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SzPct val="62500"/>
              <a:buFont typeface="Wingdings"/>
              <a:buChar char=""/>
              <a:tabLst>
                <a:tab pos="1517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interface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mechanism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achieve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abstraction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multiple</a:t>
            </a:r>
            <a:endParaRPr sz="20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inheritance</a:t>
            </a:r>
            <a:r>
              <a:rPr sz="2000" b="1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13360" indent="-201295">
              <a:lnSpc>
                <a:spcPct val="100000"/>
              </a:lnSpc>
              <a:spcBef>
                <a:spcPts val="409"/>
              </a:spcBef>
              <a:buClr>
                <a:srgbClr val="C00000"/>
              </a:buClr>
              <a:buSzPct val="67500"/>
              <a:buFont typeface="Wingdings"/>
              <a:buChar char=""/>
              <a:tabLst>
                <a:tab pos="213995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Interface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declared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interface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keyword.</a:t>
            </a:r>
            <a:endParaRPr sz="2000">
              <a:latin typeface="Times New Roman"/>
              <a:cs typeface="Times New Roman"/>
            </a:endParaRPr>
          </a:p>
          <a:p>
            <a:pPr marL="151130" indent="-139065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SzPct val="62500"/>
              <a:buFont typeface="Wingdings"/>
              <a:buChar char=""/>
              <a:tabLst>
                <a:tab pos="15176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total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abstraction;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means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interface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declared</a:t>
            </a:r>
            <a:endParaRPr sz="20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409"/>
              </a:spcBef>
            </a:pP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empty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body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are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public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all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fields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are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public,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static </a:t>
            </a:r>
            <a:r>
              <a:rPr sz="2000" b="1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final</a:t>
            </a:r>
            <a:r>
              <a:rPr sz="2000" b="1" spc="-10" dirty="0">
                <a:latin typeface="Times New Roman"/>
                <a:cs typeface="Times New Roman"/>
              </a:rPr>
              <a:t> by</a:t>
            </a:r>
            <a:endParaRPr sz="20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409"/>
              </a:spcBef>
            </a:pPr>
            <a:r>
              <a:rPr sz="2000" b="1" spc="-5" dirty="0">
                <a:latin typeface="Times New Roman"/>
                <a:cs typeface="Times New Roman"/>
              </a:rPr>
              <a:t>default.</a:t>
            </a:r>
            <a:endParaRPr sz="2000">
              <a:latin typeface="Times New Roman"/>
              <a:cs typeface="Times New Roman"/>
            </a:endParaRPr>
          </a:p>
          <a:p>
            <a:pPr marL="151130" indent="-139065">
              <a:lnSpc>
                <a:spcPct val="100000"/>
              </a:lnSpc>
              <a:spcBef>
                <a:spcPts val="384"/>
              </a:spcBef>
              <a:buClr>
                <a:srgbClr val="C00000"/>
              </a:buClr>
              <a:buSzPct val="62500"/>
              <a:buFont typeface="Wingdings"/>
              <a:buChar char=""/>
              <a:tabLst>
                <a:tab pos="151765" algn="l"/>
              </a:tabLst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that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implement</a:t>
            </a:r>
            <a:r>
              <a:rPr sz="2000" b="1" spc="1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interface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must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implement</a:t>
            </a:r>
            <a:r>
              <a:rPr sz="2000" b="1" spc="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all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methods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declared</a:t>
            </a:r>
            <a:endParaRPr sz="20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409"/>
              </a:spcBef>
            </a:pPr>
            <a:r>
              <a:rPr sz="2000" b="1" spc="-10" dirty="0">
                <a:latin typeface="Times New Roman"/>
                <a:cs typeface="Times New Roman"/>
              </a:rPr>
              <a:t>in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4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interface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b="1" spc="-5" dirty="0">
                <a:latin typeface="Times New Roman"/>
                <a:cs typeface="Times New Roman"/>
              </a:rPr>
              <a:t>Syntax:</a:t>
            </a:r>
            <a:endParaRPr sz="2000">
              <a:latin typeface="Times New Roman"/>
              <a:cs typeface="Times New Roman"/>
            </a:endParaRPr>
          </a:p>
          <a:p>
            <a:pPr marL="942340">
              <a:lnSpc>
                <a:spcPct val="100000"/>
              </a:lnSpc>
              <a:spcBef>
                <a:spcPts val="390"/>
              </a:spcBef>
            </a:pPr>
            <a:r>
              <a:rPr sz="2000" spc="-10" dirty="0">
                <a:latin typeface="Times New Roman"/>
                <a:cs typeface="Times New Roman"/>
              </a:rPr>
              <a:t>interface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&lt;interface_name&gt;</a:t>
            </a:r>
            <a:endParaRPr sz="2000">
              <a:latin typeface="Times New Roman"/>
              <a:cs typeface="Times New Roman"/>
            </a:endParaRPr>
          </a:p>
          <a:p>
            <a:pPr marL="878205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42340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imes New Roman"/>
                <a:cs typeface="Times New Roman"/>
              </a:rPr>
              <a:t>//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declare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constant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fields</a:t>
            </a:r>
            <a:endParaRPr sz="2000">
              <a:latin typeface="Times New Roman"/>
              <a:cs typeface="Times New Roman"/>
            </a:endParaRPr>
          </a:p>
          <a:p>
            <a:pPr marL="94234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Times New Roman"/>
                <a:cs typeface="Times New Roman"/>
              </a:rPr>
              <a:t>//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declare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abstract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default.</a:t>
            </a:r>
            <a:endParaRPr sz="2000">
              <a:latin typeface="Times New Roman"/>
              <a:cs typeface="Times New Roman"/>
            </a:endParaRPr>
          </a:p>
          <a:p>
            <a:pPr marL="878205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263" y="3956633"/>
            <a:ext cx="3843898" cy="1259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0" y="481330"/>
            <a:ext cx="9137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1910" y="725550"/>
            <a:ext cx="2047239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/>
              <a:t>interface</a:t>
            </a:r>
            <a:r>
              <a:rPr sz="2000" spc="-75" dirty="0"/>
              <a:t> </a:t>
            </a:r>
            <a:r>
              <a:rPr sz="2000" spc="-5" dirty="0"/>
              <a:t>printable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sz="2000" spc="-5" dirty="0"/>
              <a:t>{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2081910" y="1334846"/>
            <a:ext cx="6463665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/>
                <a:cs typeface="Times New Roman"/>
              </a:rPr>
              <a:t>int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v=25;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//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data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field -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final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print();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//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abstract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imes New Roman"/>
                <a:cs typeface="Times New Roman"/>
              </a:rPr>
              <a:t>class exinterface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implements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printable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//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accessing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public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print()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v=v+10;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8759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System.out.println("Interface</a:t>
            </a:r>
            <a:r>
              <a:rPr sz="2000" b="1" spc="6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method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Hello	"+v);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public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static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main(String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exinterface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obj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=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new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exinterface();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obj.print();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R="701675" algn="r">
              <a:lnSpc>
                <a:spcPct val="100000"/>
              </a:lnSpc>
              <a:spcBef>
                <a:spcPts val="143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70167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2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066800"/>
            <a:ext cx="7303007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2997" y="6394500"/>
            <a:ext cx="324167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852" y="252730"/>
            <a:ext cx="434403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5975">
              <a:lnSpc>
                <a:spcPct val="100000"/>
              </a:lnSpc>
              <a:spcBef>
                <a:spcPts val="90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</a:rPr>
              <a:t>Multiple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</a:rPr>
              <a:t>Inheritance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sz="2000" b="0" spc="-5" dirty="0">
                <a:latin typeface="Times New Roman"/>
                <a:cs typeface="Times New Roman"/>
              </a:rPr>
              <a:t>i</a:t>
            </a:r>
            <a:r>
              <a:rPr sz="2000" spc="-5" dirty="0"/>
              <a:t>nterface</a:t>
            </a:r>
            <a:r>
              <a:rPr sz="2000" spc="484" dirty="0"/>
              <a:t> </a:t>
            </a:r>
            <a:r>
              <a:rPr sz="2000" b="0" spc="-10" dirty="0">
                <a:latin typeface="Times New Roman"/>
                <a:cs typeface="Times New Roman"/>
              </a:rPr>
              <a:t>show</a:t>
            </a:r>
            <a:r>
              <a:rPr sz="2000" b="0" spc="3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//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base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852" y="862711"/>
            <a:ext cx="6041390" cy="5208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draw();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78205" algn="l"/>
              </a:tabLst>
            </a:pPr>
            <a:r>
              <a:rPr sz="2000" spc="-5" dirty="0">
                <a:latin typeface="Times New Roman"/>
                <a:cs typeface="Times New Roman"/>
              </a:rPr>
              <a:t>class </a:t>
            </a:r>
            <a:r>
              <a:rPr sz="2000" b="1" spc="-10" dirty="0">
                <a:latin typeface="Times New Roman"/>
                <a:cs typeface="Times New Roman"/>
              </a:rPr>
              <a:t>A	</a:t>
            </a:r>
            <a:r>
              <a:rPr sz="2000" spc="-5" dirty="0">
                <a:latin typeface="Times New Roman"/>
                <a:cs typeface="Times New Roman"/>
              </a:rPr>
              <a:t>//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23914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public void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display()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System.out.println("base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class");}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extends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implements</a:t>
            </a:r>
            <a:r>
              <a:rPr sz="2000" b="1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show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//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draw()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System.out.println("Multiple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inheritance");}}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mulinheritance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main(String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args[]){</a:t>
            </a:r>
            <a:endParaRPr sz="2000">
              <a:latin typeface="Times New Roman"/>
              <a:cs typeface="Times New Roman"/>
            </a:endParaRPr>
          </a:p>
          <a:p>
            <a:pPr marL="12700" marR="461962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d=new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C();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d.display();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d.draw();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6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843381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588" y="191770"/>
            <a:ext cx="161417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pc="-10" dirty="0"/>
              <a:t>interface</a:t>
            </a:r>
            <a:r>
              <a:rPr spc="450" dirty="0"/>
              <a:t> </a:t>
            </a:r>
            <a:r>
              <a:rPr spc="-5" dirty="0"/>
              <a:t>show1</a:t>
            </a:r>
          </a:p>
          <a:p>
            <a:pPr marL="12700">
              <a:lnSpc>
                <a:spcPts val="2150"/>
              </a:lnSpc>
            </a:pPr>
            <a:r>
              <a:rPr spc="-5" dirty="0"/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588" y="730961"/>
            <a:ext cx="5680710" cy="516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draw();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</a:pPr>
            <a:r>
              <a:rPr sz="1800" b="1" spc="-10" dirty="0">
                <a:latin typeface="Times New Roman"/>
                <a:cs typeface="Times New Roman"/>
              </a:rPr>
              <a:t>interface</a:t>
            </a:r>
            <a:r>
              <a:rPr sz="1800" b="1" spc="-5" dirty="0">
                <a:latin typeface="Times New Roman"/>
                <a:cs typeface="Times New Roman"/>
              </a:rPr>
              <a:t> show2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display();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</a:pP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implements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show1,show2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//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multiple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base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void </a:t>
            </a:r>
            <a:r>
              <a:rPr sz="1800" b="1" spc="-5" dirty="0">
                <a:latin typeface="Times New Roman"/>
                <a:cs typeface="Times New Roman"/>
              </a:rPr>
              <a:t>display()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10" dirty="0">
                <a:latin typeface="Times New Roman"/>
                <a:cs typeface="Times New Roman"/>
              </a:rPr>
              <a:t>System.out.println("Interface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show1");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draw()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System.out.println("Interface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show2");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5" dirty="0">
                <a:latin typeface="Times New Roman"/>
                <a:cs typeface="Times New Roman"/>
              </a:rPr>
              <a:t>}}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mulinheritance2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static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main(String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args[]){</a:t>
            </a:r>
            <a:endParaRPr sz="1800">
              <a:latin typeface="Times New Roman"/>
              <a:cs typeface="Times New Roman"/>
            </a:endParaRPr>
          </a:p>
          <a:p>
            <a:pPr marL="12700" marR="4337050">
              <a:lnSpc>
                <a:spcPts val="2140"/>
              </a:lnSpc>
              <a:spcBef>
                <a:spcPts val="65"/>
              </a:spcBef>
            </a:pP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d=new </a:t>
            </a:r>
            <a:r>
              <a:rPr sz="1800" b="1" spc="-5" dirty="0">
                <a:latin typeface="Times New Roman"/>
                <a:cs typeface="Times New Roman"/>
              </a:rPr>
              <a:t>C();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d.display();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sz="1800" b="1" spc="-5" dirty="0">
                <a:latin typeface="Times New Roman"/>
                <a:cs typeface="Times New Roman"/>
              </a:rPr>
              <a:t>d.draw();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7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8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6400800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9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972" y="0"/>
            <a:ext cx="657352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pc="-5" dirty="0"/>
              <a:t>Extending</a:t>
            </a:r>
            <a:r>
              <a:rPr spc="-15" dirty="0"/>
              <a:t> </a:t>
            </a:r>
            <a:r>
              <a:rPr spc="-10" dirty="0"/>
              <a:t>interface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pc="-15" dirty="0"/>
              <a:t>Like</a:t>
            </a:r>
            <a:r>
              <a:rPr spc="50" dirty="0"/>
              <a:t> </a:t>
            </a:r>
            <a:r>
              <a:rPr spc="-10" dirty="0"/>
              <a:t>extending</a:t>
            </a:r>
            <a:r>
              <a:rPr spc="20" dirty="0"/>
              <a:t> </a:t>
            </a:r>
            <a:r>
              <a:rPr spc="-5" dirty="0"/>
              <a:t>class</a:t>
            </a:r>
            <a:r>
              <a:rPr spc="35" dirty="0"/>
              <a:t> </a:t>
            </a:r>
            <a:r>
              <a:rPr spc="-10" dirty="0"/>
              <a:t>inetrface</a:t>
            </a:r>
            <a:r>
              <a:rPr spc="60" dirty="0"/>
              <a:t> </a:t>
            </a:r>
            <a:r>
              <a:rPr spc="-10" dirty="0"/>
              <a:t>can</a:t>
            </a:r>
            <a:r>
              <a:rPr spc="15" dirty="0"/>
              <a:t> </a:t>
            </a:r>
            <a:r>
              <a:rPr spc="-5" dirty="0"/>
              <a:t>also</a:t>
            </a:r>
            <a:r>
              <a:rPr spc="25" dirty="0"/>
              <a:t> </a:t>
            </a:r>
            <a:r>
              <a:rPr spc="-5" dirty="0"/>
              <a:t>extends</a:t>
            </a:r>
            <a:r>
              <a:rPr spc="5" dirty="0"/>
              <a:t> </a:t>
            </a:r>
            <a:r>
              <a:rPr spc="-10" dirty="0"/>
              <a:t>by</a:t>
            </a:r>
            <a:r>
              <a:rPr spc="15" dirty="0"/>
              <a:t> </a:t>
            </a:r>
            <a:r>
              <a:rPr spc="-15" dirty="0"/>
              <a:t>another</a:t>
            </a:r>
            <a:r>
              <a:rPr spc="30" dirty="0"/>
              <a:t> </a:t>
            </a:r>
            <a:r>
              <a:rPr spc="-10" dirty="0"/>
              <a:t>interface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9055" y="626943"/>
            <a:ext cx="3836670" cy="555180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00" b="1" spc="-10" dirty="0">
                <a:latin typeface="Times New Roman"/>
                <a:cs typeface="Times New Roman"/>
              </a:rPr>
              <a:t>interface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Printable{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spc="-10" dirty="0">
                <a:latin typeface="Times New Roman"/>
                <a:cs typeface="Times New Roman"/>
              </a:rPr>
              <a:t>void print();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10" dirty="0">
                <a:latin typeface="Times New Roman"/>
                <a:cs typeface="Times New Roman"/>
              </a:rPr>
              <a:t>interface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Showable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sz="1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Printable{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show();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b="1" spc="-5" dirty="0">
                <a:latin typeface="Times New Roman"/>
                <a:cs typeface="Times New Roman"/>
              </a:rPr>
              <a:t>class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interextend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implements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Showable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print()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10" dirty="0">
                <a:latin typeface="Times New Roman"/>
                <a:cs typeface="Times New Roman"/>
              </a:rPr>
              <a:t>{System.out.println("Hello");}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show()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10" dirty="0">
                <a:latin typeface="Times New Roman"/>
                <a:cs typeface="Times New Roman"/>
              </a:rPr>
              <a:t>{System.out.println("Welcome");}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static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main(String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args[])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b="1" spc="-10" dirty="0">
                <a:latin typeface="Times New Roman"/>
                <a:cs typeface="Times New Roman"/>
              </a:rPr>
              <a:t>interextend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obj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0" dirty="0">
                <a:latin typeface="Times New Roman"/>
                <a:cs typeface="Times New Roman"/>
              </a:rPr>
              <a:t> new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interextend();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10" dirty="0">
                <a:latin typeface="Times New Roman"/>
                <a:cs typeface="Times New Roman"/>
              </a:rPr>
              <a:t>obj.print();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b="1" spc="-5" dirty="0">
                <a:latin typeface="Times New Roman"/>
                <a:cs typeface="Times New Roman"/>
              </a:rPr>
              <a:t>obj.show();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}}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640</Words>
  <Application>Microsoft Office PowerPoint</Application>
  <PresentationFormat>On-screen Show (4:3)</PresentationFormat>
  <Paragraphs>176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CS3391 Object Oriented Programming</vt:lpstr>
      <vt:lpstr>INTERFACE IN JAVA</vt:lpstr>
      <vt:lpstr>interface printable {</vt:lpstr>
      <vt:lpstr>Slide 4</vt:lpstr>
      <vt:lpstr>Multiple Inheritance interface show // base interface</vt:lpstr>
      <vt:lpstr>Slide 6</vt:lpstr>
      <vt:lpstr>interface show1 {</vt:lpstr>
      <vt:lpstr>Slide 8</vt:lpstr>
      <vt:lpstr>Extending interface Like extending class inetrface can also extends by another interface</vt:lpstr>
      <vt:lpstr>Slide 10</vt:lpstr>
      <vt:lpstr>Nested Interface in Java</vt:lpstr>
      <vt:lpstr>interface Printable {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CS3391 Object Oriented Programming</dc:title>
  <cp:lastModifiedBy>Harikrishnan</cp:lastModifiedBy>
  <cp:revision>1</cp:revision>
  <dcterms:created xsi:type="dcterms:W3CDTF">2022-09-29T06:16:40Z</dcterms:created>
  <dcterms:modified xsi:type="dcterms:W3CDTF">2022-09-29T06:21:33Z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2022-09-29T00:00:00Z</vt:filetime>
  </property>
</Properties>
</file>