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21E29-E3A0-46C5-8C75-3EAA75ACF3D4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CFFF-FB3F-4209-897A-6CA410216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5C22-DA83-42B4-9146-E584EF415C0A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857F-33E5-4841-B691-87ECBEA7AC31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5FAE-3F22-4C59-BBC1-B18603D8458B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CC8B-F58F-4A3B-AF53-D72C849AA8FE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B3D09-8CC3-4014-805E-E24E911CC4B5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108" y="255778"/>
            <a:ext cx="16433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600A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372" y="1589551"/>
            <a:ext cx="8106409" cy="392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 </a:t>
            </a:r>
            <a:r>
              <a:rPr lang="en-IN" dirty="0" smtClean="0"/>
              <a:t>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ECB5-269D-406F-B22D-4986077A78C0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0" u="none" spc="-1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b="0" u="none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CS3391 </a:t>
            </a:r>
            <a:r>
              <a:rPr sz="3600" b="0" u="none" smtClean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sz="3600" b="0" u="none" spc="-3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Oriented</a:t>
            </a:r>
            <a:r>
              <a:rPr sz="36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smtClean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Object </a:t>
            </a:r>
            <a:r>
              <a:rPr sz="1000" spc="5" dirty="0">
                <a:latin typeface="Times New Roman"/>
                <a:cs typeface="Times New Roman"/>
              </a:rPr>
              <a:t>Oriented </a:t>
            </a:r>
            <a:r>
              <a:rPr sz="1000" spc="5">
                <a:latin typeface="Times New Roman"/>
                <a:cs typeface="Times New Roman"/>
              </a:rPr>
              <a:t>Programming </a:t>
            </a:r>
            <a:r>
              <a:rPr sz="1000" spc="-235">
                <a:latin typeface="Times New Roman"/>
                <a:cs typeface="Times New Roman"/>
              </a:rPr>
              <a:t> </a:t>
            </a:r>
            <a:r>
              <a:rPr sz="1000" smtClean="0">
                <a:latin typeface="Times New Roman"/>
                <a:cs typeface="Times New Roman"/>
              </a:rPr>
              <a:t>Dr.D.Sivaganesan</a:t>
            </a:r>
            <a:r>
              <a:rPr sz="1000" spc="195" smtClean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6619"/>
            <a:ext cx="4265930" cy="643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String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"GOOD";</a:t>
            </a:r>
            <a:r>
              <a:rPr sz="1200" dirty="0">
                <a:latin typeface="Times New Roman"/>
                <a:cs typeface="Times New Roman"/>
              </a:rPr>
              <a:t> //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length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469900" marR="87058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char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a.charAt(10);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accessing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10th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element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System.out.println(c);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 marR="205104" indent="-1524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catch(StringIndexOutOfBoundsException</a:t>
            </a:r>
            <a:r>
              <a:rPr sz="1200" dirty="0">
                <a:latin typeface="Times New Roman"/>
                <a:cs typeface="Times New Roman"/>
              </a:rPr>
              <a:t> e) {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System.out.println("StringIndexOutOfBoundsException");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// </a:t>
            </a:r>
            <a:r>
              <a:rPr sz="1200" spc="-35" dirty="0">
                <a:latin typeface="Times New Roman"/>
                <a:cs typeface="Times New Roman"/>
              </a:rPr>
              <a:t>"SIVA"</a:t>
            </a:r>
            <a:r>
              <a:rPr sz="1200" spc="-30" dirty="0">
                <a:latin typeface="Times New Roman"/>
                <a:cs typeface="Times New Roman"/>
              </a:rPr>
              <a:t> 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2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spc="-25" dirty="0">
                <a:latin typeface="Times New Roman"/>
                <a:cs typeface="Times New Roman"/>
              </a:rPr>
              <a:t>int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10" dirty="0">
                <a:latin typeface="Times New Roman"/>
                <a:cs typeface="Times New Roman"/>
              </a:rPr>
              <a:t>Integer.parseInt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("SIVA")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System.out.println(num);</a:t>
            </a:r>
            <a:endParaRPr sz="1200">
              <a:latin typeface="Times New Roman"/>
              <a:cs typeface="Times New Roman"/>
            </a:endParaRPr>
          </a:p>
          <a:p>
            <a:pPr marL="469900" marR="823594" indent="-1524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 </a:t>
            </a:r>
            <a:r>
              <a:rPr sz="1200" spc="-5" dirty="0">
                <a:latin typeface="Times New Roman"/>
                <a:cs typeface="Times New Roman"/>
              </a:rPr>
              <a:t>catch(NumberFormatException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e) </a:t>
            </a:r>
            <a:r>
              <a:rPr sz="1200" dirty="0">
                <a:latin typeface="Times New Roman"/>
                <a:cs typeface="Times New Roman"/>
              </a:rPr>
              <a:t>{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System.out.println("Number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format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exception");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Times New Roman"/>
                <a:cs typeface="Times New Roman"/>
              </a:rPr>
              <a:t>int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a[]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new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int[7];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a[10]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5;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accessing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10th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element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 marR="506095" indent="-1524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catch(ArrayIndexOutOfBoundsException</a:t>
            </a:r>
            <a:r>
              <a:rPr sz="1200" dirty="0">
                <a:latin typeface="Times New Roman"/>
                <a:cs typeface="Times New Roman"/>
              </a:rPr>
              <a:t> e){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("Array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Bounds");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661670" marR="2052955" indent="-192405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latin typeface="Times New Roman"/>
                <a:cs typeface="Times New Roman"/>
              </a:rPr>
              <a:t>Object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a[] 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Double[2];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a[0]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catch (ArrayStoreException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890269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System.out.println("ArrayStoreException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found: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"+</a:t>
            </a:r>
            <a:r>
              <a:rPr sz="1200" dirty="0">
                <a:latin typeface="Times New Roman"/>
                <a:cs typeface="Times New Roman"/>
              </a:rPr>
              <a:t> e);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Integer[]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new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Integer[10000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 10000];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(OutOfMemoryError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890269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System.out.println("OutOfMemoryError: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"+</a:t>
            </a:r>
            <a:r>
              <a:rPr sz="1200" spc="-5" dirty="0">
                <a:latin typeface="Times New Roman"/>
                <a:cs typeface="Times New Roman"/>
              </a:rPr>
              <a:t> e);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10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1287"/>
            <a:ext cx="5241290" cy="58832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System.out.print("Enter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data: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Times New Roman"/>
                <a:cs typeface="Times New Roman"/>
              </a:rPr>
              <a:t>Scanner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scan=new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Scanner(System.in);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scan.nextInt();</a:t>
            </a:r>
            <a:endParaRPr sz="18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Times New Roman"/>
                <a:cs typeface="Times New Roman"/>
              </a:rPr>
              <a:t>catch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(InputMismatchException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System.out.println("InputMismatchException"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ex);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5" dirty="0">
                <a:latin typeface="Times New Roman"/>
                <a:cs typeface="Times New Roman"/>
              </a:rPr>
              <a:t>int[]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arr=new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int[-10];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catch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(NegativeArraySizeException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System.out.println("InputMismatchException"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ex);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409"/>
              </a:spcBef>
              <a:tabLst>
                <a:tab pos="1035685" algn="l"/>
              </a:tabLst>
            </a:pPr>
            <a:r>
              <a:rPr sz="1800" dirty="0">
                <a:latin typeface="Times New Roman"/>
                <a:cs typeface="Times New Roman"/>
              </a:rPr>
              <a:t>}	}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0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11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7848600" cy="533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36440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12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92353"/>
            <a:ext cx="7705090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409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Catch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Exceptions</a:t>
            </a:r>
            <a:endParaRPr sz="2400">
              <a:latin typeface="Times New Roman"/>
              <a:cs typeface="Times New Roman"/>
            </a:endParaRPr>
          </a:p>
          <a:p>
            <a:pPr marL="12700" marR="17208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catch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catch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introduced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>
                <a:latin typeface="Times New Roman"/>
                <a:cs typeface="Times New Roman"/>
              </a:rPr>
              <a:t>Java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7</a:t>
            </a:r>
            <a:r>
              <a:rPr sz="2400" spc="-5" smtClean="0">
                <a:latin typeface="Times New Roman"/>
                <a:cs typeface="Times New Roman"/>
              </a:rPr>
              <a:t>helps</a:t>
            </a:r>
            <a:r>
              <a:rPr sz="2400" spc="-15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optimize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90"/>
              </a:spcBef>
            </a:pPr>
            <a:r>
              <a:rPr sz="2400" spc="-8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vertical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(|)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separate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catch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approach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handle</a:t>
            </a:r>
            <a:r>
              <a:rPr sz="2400" dirty="0">
                <a:latin typeface="Times New Roman"/>
                <a:cs typeface="Times New Roman"/>
              </a:rPr>
              <a:t> 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Catch(Exception1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5" dirty="0">
                <a:latin typeface="Times New Roman"/>
                <a:cs typeface="Times New Roman"/>
              </a:rPr>
              <a:t>Exception1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|…</a:t>
            </a:r>
            <a:r>
              <a:rPr sz="2400" spc="-5" dirty="0">
                <a:latin typeface="Times New Roman"/>
                <a:cs typeface="Times New Roman"/>
              </a:rPr>
              <a:t>ExceptionN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obj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System.out.println(“Exception”+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obj);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0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13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587" y="276263"/>
            <a:ext cx="5162550" cy="53644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exmulticatch{</a:t>
            </a:r>
            <a:endParaRPr sz="20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-10" dirty="0">
                <a:latin typeface="Times New Roman"/>
                <a:cs typeface="Times New Roman"/>
              </a:rPr>
              <a:t> main(String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args[]){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409"/>
              </a:spcBef>
            </a:pPr>
            <a:r>
              <a:rPr sz="2000" spc="-15" dirty="0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774700" marR="1839595">
              <a:lnSpc>
                <a:spcPts val="2810"/>
              </a:lnSpc>
              <a:spcBef>
                <a:spcPts val="135"/>
              </a:spcBef>
            </a:pPr>
            <a:r>
              <a:rPr sz="2000" spc="-10" dirty="0">
                <a:latin typeface="Times New Roman"/>
                <a:cs typeface="Times New Roman"/>
              </a:rPr>
              <a:t>int array[]</a:t>
            </a:r>
            <a:r>
              <a:rPr sz="2000" spc="-5" dirty="0">
                <a:latin typeface="Times New Roman"/>
                <a:cs typeface="Times New Roman"/>
              </a:rPr>
              <a:t> 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int[10];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array[10]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10/0;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384"/>
              </a:spcBef>
            </a:pPr>
            <a:r>
              <a:rPr sz="2000" spc="-10" dirty="0">
                <a:latin typeface="Times New Roman"/>
                <a:cs typeface="Times New Roman"/>
              </a:rPr>
              <a:t>catch(ArithmeticException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e){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System.out.println(e);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385"/>
              </a:spcBef>
            </a:pPr>
            <a:r>
              <a:rPr sz="2000" spc="-10" dirty="0">
                <a:latin typeface="Times New Roman"/>
                <a:cs typeface="Times New Roman"/>
              </a:rPr>
              <a:t>catch(ArrayIndexOutOfBoundsException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e){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System.out.println(e);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catch(Exception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e){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System.out.println(e);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409"/>
              </a:spcBef>
              <a:tabLst>
                <a:tab pos="1213485" algn="l"/>
                <a:tab pos="1591945" algn="l"/>
              </a:tabLst>
            </a:pPr>
            <a:r>
              <a:rPr sz="2000" spc="-5" dirty="0">
                <a:latin typeface="Times New Roman"/>
                <a:cs typeface="Times New Roman"/>
              </a:rPr>
              <a:t>}	}	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0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14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15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533400"/>
            <a:ext cx="8106409" cy="4865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IN" dirty="0" smtClean="0">
                <a:solidFill>
                  <a:srgbClr val="000000"/>
                </a:solidFill>
              </a:rPr>
              <a:t>class</a:t>
            </a:r>
            <a:r>
              <a:rPr lang="en-IN" spc="-25" dirty="0" smtClean="0">
                <a:solidFill>
                  <a:srgbClr val="000000"/>
                </a:solidFill>
              </a:rPr>
              <a:t> </a:t>
            </a:r>
            <a:r>
              <a:rPr lang="en-IN" dirty="0" err="1" smtClean="0">
                <a:solidFill>
                  <a:srgbClr val="000000"/>
                </a:solidFill>
              </a:rPr>
              <a:t>exmultiexception</a:t>
            </a:r>
            <a:r>
              <a:rPr lang="en-IN" dirty="0" smtClean="0">
                <a:solidFill>
                  <a:srgbClr val="000000"/>
                </a:solidFill>
              </a:rPr>
              <a:t>{</a:t>
            </a:r>
            <a:endParaRPr lang="en-IN" dirty="0" smtClean="0"/>
          </a:p>
          <a:p>
            <a:pPr marL="698500" marR="5080" indent="-342265">
              <a:lnSpc>
                <a:spcPts val="3650"/>
              </a:lnSpc>
              <a:spcBef>
                <a:spcPts val="75"/>
              </a:spcBef>
            </a:pPr>
            <a:r>
              <a:rPr lang="en-IN" spc="5" dirty="0" smtClean="0">
                <a:solidFill>
                  <a:srgbClr val="000000"/>
                </a:solidFill>
              </a:rPr>
              <a:t>public</a:t>
            </a:r>
            <a:r>
              <a:rPr lang="en-IN" spc="-65" dirty="0" smtClean="0">
                <a:solidFill>
                  <a:srgbClr val="000000"/>
                </a:solidFill>
              </a:rPr>
              <a:t> </a:t>
            </a:r>
            <a:r>
              <a:rPr lang="en-IN" spc="-5" dirty="0" smtClean="0">
                <a:solidFill>
                  <a:srgbClr val="000000"/>
                </a:solidFill>
              </a:rPr>
              <a:t>static</a:t>
            </a:r>
            <a:r>
              <a:rPr lang="en-IN" spc="10" dirty="0" smtClean="0">
                <a:solidFill>
                  <a:srgbClr val="000000"/>
                </a:solidFill>
              </a:rPr>
              <a:t> </a:t>
            </a:r>
            <a:r>
              <a:rPr lang="en-IN" spc="5" dirty="0" smtClean="0">
                <a:solidFill>
                  <a:srgbClr val="000000"/>
                </a:solidFill>
              </a:rPr>
              <a:t>void</a:t>
            </a:r>
            <a:r>
              <a:rPr lang="en-IN" spc="-55" dirty="0" smtClean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main(String</a:t>
            </a:r>
            <a:r>
              <a:rPr lang="en-IN" spc="-55" dirty="0" smtClean="0">
                <a:solidFill>
                  <a:srgbClr val="000000"/>
                </a:solidFill>
              </a:rPr>
              <a:t> </a:t>
            </a:r>
            <a:r>
              <a:rPr lang="en-IN" spc="-5" dirty="0" err="1" smtClean="0">
                <a:solidFill>
                  <a:srgbClr val="000000"/>
                </a:solidFill>
              </a:rPr>
              <a:t>args</a:t>
            </a:r>
            <a:r>
              <a:rPr lang="en-IN" spc="-5" dirty="0" smtClean="0">
                <a:solidFill>
                  <a:srgbClr val="000000"/>
                </a:solidFill>
              </a:rPr>
              <a:t>[]){ </a:t>
            </a:r>
            <a:r>
              <a:rPr lang="en-IN" spc="-660" dirty="0" smtClean="0">
                <a:solidFill>
                  <a:srgbClr val="000000"/>
                </a:solidFill>
              </a:rPr>
              <a:t> </a:t>
            </a:r>
            <a:r>
              <a:rPr lang="en-IN" spc="5" dirty="0" smtClean="0">
                <a:solidFill>
                  <a:srgbClr val="000000"/>
                </a:solidFill>
              </a:rPr>
              <a:t>try{</a:t>
            </a:r>
            <a:endParaRPr lang="en-US" dirty="0" smtClean="0"/>
          </a:p>
          <a:p>
            <a:pPr marL="1042669" marR="3621404">
              <a:lnSpc>
                <a:spcPct val="111900"/>
              </a:lnSpc>
              <a:spcBef>
                <a:spcPts val="100"/>
              </a:spcBef>
            </a:pPr>
            <a:r>
              <a:rPr smtClean="0"/>
              <a:t>int</a:t>
            </a:r>
            <a:r>
              <a:rPr spc="-40" smtClean="0"/>
              <a:t> </a:t>
            </a:r>
            <a:r>
              <a:rPr dirty="0"/>
              <a:t>array[]</a:t>
            </a:r>
            <a:r>
              <a:rPr spc="-20" dirty="0"/>
              <a:t> </a:t>
            </a:r>
            <a:r>
              <a:rPr spc="5" dirty="0"/>
              <a:t>=</a:t>
            </a:r>
            <a:r>
              <a:rPr spc="-35" dirty="0"/>
              <a:t> </a:t>
            </a:r>
            <a:r>
              <a:rPr spc="5" dirty="0"/>
              <a:t>new</a:t>
            </a:r>
            <a:r>
              <a:rPr spc="-20" dirty="0"/>
              <a:t> </a:t>
            </a:r>
            <a:r>
              <a:rPr spc="-5" dirty="0"/>
              <a:t>int[10]; </a:t>
            </a:r>
            <a:r>
              <a:rPr spc="-660" dirty="0"/>
              <a:t> </a:t>
            </a:r>
            <a:r>
              <a:rPr spc="5" dirty="0"/>
              <a:t>array[10]</a:t>
            </a:r>
            <a:r>
              <a:rPr spc="-100" dirty="0"/>
              <a:t> </a:t>
            </a:r>
            <a:r>
              <a:rPr spc="5" dirty="0"/>
              <a:t>=</a:t>
            </a:r>
            <a:r>
              <a:rPr spc="-5" dirty="0"/>
              <a:t> </a:t>
            </a:r>
            <a:r>
              <a:rPr spc="5" dirty="0"/>
              <a:t>30/0;</a:t>
            </a:r>
          </a:p>
          <a:p>
            <a:pPr marL="698500">
              <a:lnSpc>
                <a:spcPct val="100000"/>
              </a:lnSpc>
              <a:spcBef>
                <a:spcPts val="409"/>
              </a:spcBef>
            </a:pPr>
            <a:r>
              <a:rPr spc="5" dirty="0"/>
              <a:t>}</a:t>
            </a:r>
          </a:p>
          <a:p>
            <a:pPr marL="76200">
              <a:lnSpc>
                <a:spcPct val="100000"/>
              </a:lnSpc>
              <a:spcBef>
                <a:spcPts val="420"/>
              </a:spcBef>
            </a:pPr>
            <a:r>
              <a:rPr sz="2400" spc="-5" dirty="0"/>
              <a:t>catch(ArithmeticException|ArrayIndexOutOfBoundsException</a:t>
            </a:r>
            <a:r>
              <a:rPr sz="2400" spc="85" dirty="0"/>
              <a:t> </a:t>
            </a:r>
            <a:r>
              <a:rPr sz="2400" spc="-10" dirty="0"/>
              <a:t>e)</a:t>
            </a:r>
            <a:endParaRPr sz="2400"/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/>
              <a:t>{</a:t>
            </a:r>
            <a:endParaRPr sz="2000"/>
          </a:p>
          <a:p>
            <a:pPr marL="774700">
              <a:lnSpc>
                <a:spcPct val="100000"/>
              </a:lnSpc>
              <a:spcBef>
                <a:spcPts val="409"/>
              </a:spcBef>
            </a:pPr>
            <a:r>
              <a:rPr sz="2000" spc="-10" dirty="0"/>
              <a:t>System.out.println(e);</a:t>
            </a:r>
            <a:endParaRPr sz="2000"/>
          </a:p>
          <a:p>
            <a:pPr marL="698500">
              <a:lnSpc>
                <a:spcPct val="100000"/>
              </a:lnSpc>
              <a:spcBef>
                <a:spcPts val="384"/>
              </a:spcBef>
            </a:pPr>
            <a:r>
              <a:rPr spc="5" dirty="0"/>
              <a:t>}</a:t>
            </a:r>
          </a:p>
          <a:p>
            <a:pPr marL="441959">
              <a:lnSpc>
                <a:spcPct val="100000"/>
              </a:lnSpc>
              <a:spcBef>
                <a:spcPts val="385"/>
              </a:spcBef>
            </a:pPr>
            <a:r>
              <a:rPr spc="5" dirty="0"/>
              <a:t>}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5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4716"/>
            <a:ext cx="8040828" cy="65214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771140" indent="3350895">
              <a:lnSpc>
                <a:spcPct val="104400"/>
              </a:lnSpc>
              <a:spcBef>
                <a:spcPts val="15"/>
              </a:spcBef>
            </a:pPr>
            <a:r>
              <a:rPr b="1" spc="-5" dirty="0">
                <a:latin typeface="Arial" pitchFamily="34" charset="0"/>
                <a:cs typeface="Arial" pitchFamily="34" charset="0"/>
              </a:rPr>
              <a:t>Nested</a:t>
            </a:r>
            <a:r>
              <a:rPr b="1" dirty="0">
                <a:latin typeface="Arial" pitchFamily="34" charset="0"/>
                <a:cs typeface="Arial" pitchFamily="34" charset="0"/>
              </a:rPr>
              <a:t> </a:t>
            </a:r>
            <a:r>
              <a:rPr b="1" spc="-10" dirty="0">
                <a:latin typeface="Arial" pitchFamily="34" charset="0"/>
                <a:cs typeface="Arial" pitchFamily="34" charset="0"/>
              </a:rPr>
              <a:t>try</a:t>
            </a:r>
            <a:r>
              <a:rPr b="1" spc="330" dirty="0">
                <a:latin typeface="Arial" pitchFamily="34" charset="0"/>
                <a:cs typeface="Arial" pitchFamily="34" charset="0"/>
              </a:rPr>
              <a:t> </a:t>
            </a:r>
            <a:r>
              <a:rPr b="1" spc="-15">
                <a:latin typeface="Arial" pitchFamily="34" charset="0"/>
                <a:cs typeface="Arial" pitchFamily="34" charset="0"/>
              </a:rPr>
              <a:t>block </a:t>
            </a:r>
            <a:r>
              <a:rPr sz="2000" spc="-10" smtClean="0">
                <a:latin typeface="Arial" pitchFamily="34" charset="0"/>
                <a:cs typeface="Arial" pitchFamily="34" charset="0"/>
              </a:rPr>
              <a:t>try</a:t>
            </a:r>
            <a:r>
              <a:rPr sz="2000" spc="5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block</a:t>
            </a:r>
            <a:r>
              <a:rPr sz="2000" spc="5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within</a:t>
            </a:r>
            <a:r>
              <a:rPr sz="2000" spc="8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a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try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block</a:t>
            </a:r>
            <a:r>
              <a:rPr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is</a:t>
            </a:r>
            <a:r>
              <a:rPr sz="2000" spc="4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known</a:t>
            </a:r>
            <a:r>
              <a:rPr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as</a:t>
            </a:r>
            <a:r>
              <a:rPr sz="2000" spc="1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nested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try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block</a:t>
            </a:r>
            <a:r>
              <a:rPr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in</a:t>
            </a:r>
            <a:r>
              <a:rPr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java. </a:t>
            </a:r>
            <a:r>
              <a:rPr sz="2000" spc="-3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Why</a:t>
            </a:r>
            <a:r>
              <a:rPr sz="2000" spc="2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use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nested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try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block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380"/>
              </a:spcBef>
            </a:pPr>
            <a:r>
              <a:rPr sz="2000" spc="-20" dirty="0">
                <a:latin typeface="Arial" pitchFamily="34" charset="0"/>
                <a:cs typeface="Arial" pitchFamily="34" charset="0"/>
              </a:rPr>
              <a:t>Sometimes</a:t>
            </a:r>
            <a:r>
              <a:rPr sz="2000" spc="14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a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situation</a:t>
            </a:r>
            <a:r>
              <a:rPr sz="2000" spc="8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5" dirty="0">
                <a:latin typeface="Arial" pitchFamily="34" charset="0"/>
                <a:cs typeface="Arial" pitchFamily="34" charset="0"/>
              </a:rPr>
              <a:t>may</a:t>
            </a:r>
            <a:r>
              <a:rPr sz="2000" spc="6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arise</a:t>
            </a:r>
            <a:r>
              <a:rPr sz="2000" spc="4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where</a:t>
            </a:r>
            <a:r>
              <a:rPr sz="2000" spc="6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a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part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of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a</a:t>
            </a:r>
            <a:r>
              <a:rPr sz="2000" spc="1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block</a:t>
            </a:r>
            <a:r>
              <a:rPr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5" dirty="0">
                <a:latin typeface="Arial" pitchFamily="34" charset="0"/>
                <a:cs typeface="Arial" pitchFamily="34" charset="0"/>
              </a:rPr>
              <a:t>may</a:t>
            </a:r>
            <a:r>
              <a:rPr sz="2000" spc="6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cause</a:t>
            </a:r>
            <a:r>
              <a:rPr sz="2000" spc="4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>
                <a:latin typeface="Arial" pitchFamily="34" charset="0"/>
                <a:cs typeface="Arial" pitchFamily="34" charset="0"/>
              </a:rPr>
              <a:t>one</a:t>
            </a:r>
            <a:r>
              <a:rPr sz="2000" spc="40">
                <a:latin typeface="Arial" pitchFamily="34" charset="0"/>
                <a:cs typeface="Arial" pitchFamily="34" charset="0"/>
              </a:rPr>
              <a:t> </a:t>
            </a:r>
            <a:r>
              <a:rPr sz="2000" spc="-10" smtClean="0">
                <a:latin typeface="Arial" pitchFamily="34" charset="0"/>
                <a:cs typeface="Arial" pitchFamily="34" charset="0"/>
              </a:rPr>
              <a:t>error</a:t>
            </a:r>
            <a:r>
              <a:rPr sz="2000" spc="-15" smtClean="0">
                <a:latin typeface="Arial" pitchFamily="34" charset="0"/>
                <a:cs typeface="Arial" pitchFamily="34" charset="0"/>
              </a:rPr>
              <a:t>the</a:t>
            </a:r>
            <a:r>
              <a:rPr sz="2000" spc="40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entire</a:t>
            </a:r>
            <a:r>
              <a:rPr sz="2000" spc="6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block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itself</a:t>
            </a:r>
            <a:r>
              <a:rPr sz="2000" spc="7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5" dirty="0">
                <a:latin typeface="Arial" pitchFamily="34" charset="0"/>
                <a:cs typeface="Arial" pitchFamily="34" charset="0"/>
              </a:rPr>
              <a:t>may </a:t>
            </a:r>
            <a:r>
              <a:rPr sz="2000" spc="-3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cause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another</a:t>
            </a:r>
            <a:r>
              <a:rPr sz="2000" spc="4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error.</a:t>
            </a:r>
            <a:r>
              <a:rPr sz="2000" spc="2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In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such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cases,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exception</a:t>
            </a:r>
            <a:r>
              <a:rPr sz="2000" spc="8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handlers</a:t>
            </a:r>
            <a:r>
              <a:rPr sz="2000" spc="1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have</a:t>
            </a:r>
            <a:r>
              <a:rPr sz="2000" spc="6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to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be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nested.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50000"/>
              </a:lnSpc>
              <a:spcBef>
                <a:spcPts val="85"/>
              </a:spcBef>
            </a:pPr>
            <a:r>
              <a:rPr sz="2000" spc="-20" dirty="0">
                <a:latin typeface="Arial" pitchFamily="34" charset="0"/>
                <a:cs typeface="Arial" pitchFamily="34" charset="0"/>
              </a:rPr>
              <a:t>Syntax: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018540">
              <a:lnSpc>
                <a:spcPct val="100000"/>
              </a:lnSpc>
              <a:spcBef>
                <a:spcPts val="50"/>
              </a:spcBef>
            </a:pPr>
            <a:r>
              <a:rPr b="1" spc="-10" smtClean="0">
                <a:latin typeface="Arial" pitchFamily="34" charset="0"/>
                <a:cs typeface="Arial" pitchFamily="34" charset="0"/>
              </a:rPr>
              <a:t>try</a:t>
            </a:r>
            <a:endParaRPr>
              <a:latin typeface="Arial" pitchFamily="34" charset="0"/>
              <a:cs typeface="Arial" pitchFamily="34" charset="0"/>
            </a:endParaRPr>
          </a:p>
          <a:p>
            <a:pPr marL="1018540">
              <a:lnSpc>
                <a:spcPct val="100000"/>
              </a:lnSpc>
              <a:spcBef>
                <a:spcPts val="70"/>
              </a:spcBef>
            </a:pPr>
            <a:r>
              <a:rPr spc="-5" dirty="0">
                <a:latin typeface="Arial" pitchFamily="34" charset="0"/>
                <a:cs typeface="Arial" pitchFamily="34" charset="0"/>
              </a:rPr>
              <a:t>{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75"/>
              </a:spcBef>
            </a:pPr>
            <a:r>
              <a:rPr spc="-15" dirty="0">
                <a:latin typeface="Arial" pitchFamily="34" charset="0"/>
                <a:cs typeface="Arial" pitchFamily="34" charset="0"/>
              </a:rPr>
              <a:t>statement</a:t>
            </a:r>
            <a:r>
              <a:rPr spc="40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1;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50"/>
              </a:spcBef>
            </a:pPr>
            <a:r>
              <a:rPr spc="-15" dirty="0">
                <a:latin typeface="Arial" pitchFamily="34" charset="0"/>
                <a:cs typeface="Arial" pitchFamily="34" charset="0"/>
              </a:rPr>
              <a:t>statement</a:t>
            </a:r>
            <a:r>
              <a:rPr spc="40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2;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70"/>
              </a:spcBef>
            </a:pPr>
            <a:r>
              <a:rPr b="1" spc="-10" dirty="0">
                <a:latin typeface="Arial" pitchFamily="34" charset="0"/>
                <a:cs typeface="Arial" pitchFamily="34" charset="0"/>
              </a:rPr>
              <a:t>try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75"/>
              </a:spcBef>
            </a:pPr>
            <a:r>
              <a:rPr spc="-5" dirty="0">
                <a:latin typeface="Arial" pitchFamily="34" charset="0"/>
                <a:cs typeface="Arial" pitchFamily="34" charset="0"/>
              </a:rPr>
              <a:t>{</a:t>
            </a:r>
            <a:endParaRPr>
              <a:latin typeface="Arial" pitchFamily="34" charset="0"/>
              <a:cs typeface="Arial" pitchFamily="34" charset="0"/>
            </a:endParaRPr>
          </a:p>
          <a:p>
            <a:pPr marL="1375410">
              <a:lnSpc>
                <a:spcPct val="100000"/>
              </a:lnSpc>
              <a:spcBef>
                <a:spcPts val="45"/>
              </a:spcBef>
            </a:pPr>
            <a:r>
              <a:rPr spc="-15" dirty="0">
                <a:latin typeface="Arial" pitchFamily="34" charset="0"/>
                <a:cs typeface="Arial" pitchFamily="34" charset="0"/>
              </a:rPr>
              <a:t>statement</a:t>
            </a:r>
            <a:r>
              <a:rPr spc="15" dirty="0">
                <a:latin typeface="Arial" pitchFamily="34" charset="0"/>
                <a:cs typeface="Arial" pitchFamily="34" charset="0"/>
              </a:rPr>
              <a:t> </a:t>
            </a:r>
            <a:r>
              <a:rPr spc="-5" dirty="0">
                <a:latin typeface="Arial" pitchFamily="34" charset="0"/>
                <a:cs typeface="Arial" pitchFamily="34" charset="0"/>
              </a:rPr>
              <a:t>1;</a:t>
            </a:r>
            <a:endParaRPr>
              <a:latin typeface="Arial" pitchFamily="34" charset="0"/>
              <a:cs typeface="Arial" pitchFamily="34" charset="0"/>
            </a:endParaRPr>
          </a:p>
          <a:p>
            <a:pPr marL="1375410">
              <a:lnSpc>
                <a:spcPct val="100000"/>
              </a:lnSpc>
              <a:spcBef>
                <a:spcPts val="75"/>
              </a:spcBef>
            </a:pPr>
            <a:r>
              <a:rPr spc="-15" dirty="0">
                <a:latin typeface="Arial" pitchFamily="34" charset="0"/>
                <a:cs typeface="Arial" pitchFamily="34" charset="0"/>
              </a:rPr>
              <a:t>statement</a:t>
            </a:r>
            <a:r>
              <a:rPr spc="15" dirty="0">
                <a:latin typeface="Arial" pitchFamily="34" charset="0"/>
                <a:cs typeface="Arial" pitchFamily="34" charset="0"/>
              </a:rPr>
              <a:t> </a:t>
            </a:r>
            <a:r>
              <a:rPr spc="-10" dirty="0">
                <a:latin typeface="Arial" pitchFamily="34" charset="0"/>
                <a:cs typeface="Arial" pitchFamily="34" charset="0"/>
              </a:rPr>
              <a:t>2;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75"/>
              </a:spcBef>
            </a:pPr>
            <a:r>
              <a:rPr spc="-5" dirty="0">
                <a:latin typeface="Arial" pitchFamily="34" charset="0"/>
                <a:cs typeface="Arial" pitchFamily="34" charset="0"/>
              </a:rPr>
              <a:t>}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45"/>
              </a:spcBef>
            </a:pPr>
            <a:r>
              <a:rPr b="1" spc="-10" dirty="0">
                <a:latin typeface="Arial" pitchFamily="34" charset="0"/>
                <a:cs typeface="Arial" pitchFamily="34" charset="0"/>
              </a:rPr>
              <a:t>catch</a:t>
            </a:r>
            <a:r>
              <a:rPr spc="-10" dirty="0">
                <a:latin typeface="Arial" pitchFamily="34" charset="0"/>
                <a:cs typeface="Arial" pitchFamily="34" charset="0"/>
              </a:rPr>
              <a:t>(Exception</a:t>
            </a:r>
            <a:r>
              <a:rPr spc="50" dirty="0">
                <a:latin typeface="Arial" pitchFamily="34" charset="0"/>
                <a:cs typeface="Arial" pitchFamily="34" charset="0"/>
              </a:rPr>
              <a:t> </a:t>
            </a:r>
            <a:r>
              <a:rPr dirty="0">
                <a:latin typeface="Arial" pitchFamily="34" charset="0"/>
                <a:cs typeface="Arial" pitchFamily="34" charset="0"/>
              </a:rPr>
              <a:t>e)</a:t>
            </a:r>
            <a:endParaRPr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75"/>
              </a:spcBef>
            </a:pPr>
            <a:r>
              <a:rPr spc="-5" smtClean="0">
                <a:latin typeface="Arial" pitchFamily="34" charset="0"/>
                <a:cs typeface="Arial" pitchFamily="34" charset="0"/>
              </a:rPr>
              <a:t>{}</a:t>
            </a:r>
            <a:endParaRPr lang="en-US" spc="-5" dirty="0" smtClean="0">
              <a:latin typeface="Arial" pitchFamily="34" charset="0"/>
              <a:cs typeface="Arial" pitchFamily="34" charset="0"/>
            </a:endParaRPr>
          </a:p>
          <a:p>
            <a:pPr marL="1195070">
              <a:lnSpc>
                <a:spcPct val="100000"/>
              </a:lnSpc>
              <a:spcBef>
                <a:spcPts val="75"/>
              </a:spcBef>
            </a:pPr>
            <a:r>
              <a:rPr spc="-5" smtClean="0">
                <a:latin typeface="Arial" pitchFamily="34" charset="0"/>
                <a:cs typeface="Arial" pitchFamily="34" charset="0"/>
              </a:rPr>
              <a:t>}</a:t>
            </a:r>
            <a:r>
              <a:rPr b="1" spc="-10" smtClean="0">
                <a:latin typeface="Arial" pitchFamily="34" charset="0"/>
                <a:cs typeface="Arial" pitchFamily="34" charset="0"/>
              </a:rPr>
              <a:t>catch</a:t>
            </a:r>
            <a:r>
              <a:rPr spc="-10" smtClean="0">
                <a:latin typeface="Arial" pitchFamily="34" charset="0"/>
                <a:cs typeface="Arial" pitchFamily="34" charset="0"/>
              </a:rPr>
              <a:t>(Exception</a:t>
            </a:r>
            <a:r>
              <a:rPr spc="60" smtClean="0">
                <a:latin typeface="Arial" pitchFamily="34" charset="0"/>
                <a:cs typeface="Arial" pitchFamily="34" charset="0"/>
              </a:rPr>
              <a:t> </a:t>
            </a:r>
            <a:r>
              <a:rPr>
                <a:latin typeface="Arial" pitchFamily="34" charset="0"/>
                <a:cs typeface="Arial" pitchFamily="34" charset="0"/>
              </a:rPr>
              <a:t>e</a:t>
            </a:r>
            <a:r>
              <a:rPr smtClean="0">
                <a:latin typeface="Arial" pitchFamily="34" charset="0"/>
                <a:cs typeface="Arial" pitchFamily="34" charset="0"/>
              </a:rPr>
              <a:t>)</a:t>
            </a:r>
            <a:r>
              <a:rPr spc="-5" smtClean="0">
                <a:latin typeface="Arial" pitchFamily="34" charset="0"/>
                <a:cs typeface="Arial" pitchFamily="34" charset="0"/>
              </a:rPr>
              <a:t>{}</a:t>
            </a:r>
            <a:endParaRPr sz="1400">
              <a:latin typeface="Arial" pitchFamily="34" charset="0"/>
              <a:cs typeface="Arial" pitchFamily="34" charset="0"/>
            </a:endParaRPr>
          </a:p>
          <a:p>
            <a:pPr marL="1018540">
              <a:lnSpc>
                <a:spcPct val="100000"/>
              </a:lnSpc>
              <a:spcBef>
                <a:spcPts val="70"/>
              </a:spcBef>
            </a:pPr>
            <a:r>
              <a:rPr sz="1400" spc="5" dirty="0">
                <a:latin typeface="Times New Roman"/>
                <a:cs typeface="Times New Roman"/>
              </a:rPr>
              <a:t>....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16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0063"/>
            <a:ext cx="7364095" cy="53644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nestedtry{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 </a:t>
            </a:r>
            <a:r>
              <a:rPr sz="2000" spc="-10" dirty="0">
                <a:latin typeface="Times New Roman"/>
                <a:cs typeface="Times New Roman"/>
              </a:rPr>
              <a:t>main(String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args[]){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409"/>
              </a:spcBef>
            </a:pPr>
            <a:r>
              <a:rPr sz="2000" spc="-15" dirty="0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384"/>
              </a:spcBef>
            </a:pPr>
            <a:r>
              <a:rPr sz="2000" spc="-15" dirty="0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System.out.println("going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divide");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405"/>
              </a:spcBef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5" dirty="0">
                <a:latin typeface="Times New Roman"/>
                <a:cs typeface="Times New Roman"/>
              </a:rPr>
              <a:t> 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=39/0;</a:t>
            </a:r>
            <a:endParaRPr sz="2000">
              <a:latin typeface="Times New Roman"/>
              <a:cs typeface="Times New Roman"/>
            </a:endParaRPr>
          </a:p>
          <a:p>
            <a:pPr marL="457200" marR="1502410" indent="-192405">
              <a:lnSpc>
                <a:spcPts val="2810"/>
              </a:lnSpc>
              <a:spcBef>
                <a:spcPts val="140"/>
              </a:spcBef>
            </a:pPr>
            <a:r>
              <a:rPr sz="2000" spc="-10" dirty="0">
                <a:latin typeface="Times New Roman"/>
                <a:cs typeface="Times New Roman"/>
              </a:rPr>
              <a:t>}catch(ArithmeticException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e){System.out.println(e);}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265430" marR="5212715">
              <a:lnSpc>
                <a:spcPts val="2790"/>
              </a:lnSpc>
              <a:spcBef>
                <a:spcPts val="15"/>
              </a:spcBef>
            </a:pPr>
            <a:r>
              <a:rPr sz="2000" spc="-1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a[]=new int[5];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a[5]=4;</a:t>
            </a:r>
            <a:endParaRPr sz="20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Times New Roman"/>
                <a:cs typeface="Times New Roman"/>
              </a:rPr>
              <a:t>}catch(ArrayIndexOutOfBoundsException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e){System.out.println(e);}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System.out.println("other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statement");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}catch(Exception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e){System.out.println("handeled");}</a:t>
            </a:r>
            <a:endParaRPr sz="20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System.out.println("normal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flow..");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09"/>
              </a:spcBef>
              <a:tabLst>
                <a:tab pos="326390" algn="l"/>
              </a:tabLst>
            </a:pPr>
            <a:r>
              <a:rPr sz="2000" spc="-5" dirty="0">
                <a:latin typeface="Times New Roman"/>
                <a:cs typeface="Times New Roman"/>
              </a:rPr>
              <a:t>}	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17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finally</a:t>
            </a:r>
            <a:r>
              <a:rPr spc="-100" dirty="0"/>
              <a:t> </a:t>
            </a:r>
            <a:r>
              <a:rPr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972" y="618185"/>
            <a:ext cx="5144770" cy="50666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330"/>
              </a:spcBef>
              <a:tabLst>
                <a:tab pos="631190" algn="l"/>
                <a:tab pos="1438910" algn="l"/>
                <a:tab pos="2161540" algn="l"/>
                <a:tab pos="2524760" algn="l"/>
                <a:tab pos="3369310" algn="l"/>
                <a:tab pos="439356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Java</a:t>
            </a:r>
            <a:r>
              <a:rPr sz="1800" b="1" spc="3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finally</a:t>
            </a:r>
            <a:r>
              <a:rPr sz="1800" b="1" spc="3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block</a:t>
            </a:r>
            <a:r>
              <a:rPr sz="1800" b="1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to</a:t>
            </a:r>
            <a:r>
              <a:rPr sz="1800" i="1" spc="32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execute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important code </a:t>
            </a:r>
            <a:r>
              <a:rPr sz="1800" dirty="0">
                <a:latin typeface="Times New Roman"/>
                <a:cs typeface="Times New Roman"/>
              </a:rPr>
              <a:t>such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closing connection, </a:t>
            </a:r>
            <a:r>
              <a:rPr sz="1800" spc="-5" dirty="0">
                <a:latin typeface="Times New Roman"/>
                <a:cs typeface="Times New Roman"/>
              </a:rPr>
              <a:t>stream etc.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	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al</a:t>
            </a:r>
            <a:r>
              <a:rPr sz="1800" spc="2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ck	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spc="-30" dirty="0">
                <a:latin typeface="Times New Roman"/>
                <a:cs typeface="Times New Roman"/>
              </a:rPr>
              <a:t>w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ec</a:t>
            </a:r>
            <a:r>
              <a:rPr sz="1800" spc="1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ted	</a:t>
            </a:r>
            <a:r>
              <a:rPr sz="1800" spc="-35" dirty="0">
                <a:latin typeface="Times New Roman"/>
                <a:cs typeface="Times New Roman"/>
              </a:rPr>
              <a:t>w</a:t>
            </a:r>
            <a:r>
              <a:rPr sz="1800" spc="1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705"/>
              </a:lnSpc>
            </a:pPr>
            <a:r>
              <a:rPr sz="1800" spc="-5" dirty="0">
                <a:latin typeface="Times New Roman"/>
                <a:cs typeface="Times New Roman"/>
              </a:rPr>
              <a:t>exception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latin typeface="Times New Roman"/>
                <a:cs typeface="Times New Roman"/>
              </a:rPr>
              <a:t>Java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catch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018540">
              <a:lnSpc>
                <a:spcPts val="215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47140">
              <a:lnSpc>
                <a:spcPts val="2125"/>
              </a:lnSpc>
            </a:pPr>
            <a:r>
              <a:rPr sz="1800" spc="-10" dirty="0">
                <a:latin typeface="Times New Roman"/>
                <a:cs typeface="Times New Roman"/>
              </a:rPr>
              <a:t>statement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47140">
              <a:lnSpc>
                <a:spcPts val="2125"/>
              </a:lnSpc>
            </a:pPr>
            <a:r>
              <a:rPr sz="1800" spc="-10" dirty="0">
                <a:latin typeface="Times New Roman"/>
                <a:cs typeface="Times New Roman"/>
              </a:rPr>
              <a:t>statement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2;</a:t>
            </a:r>
            <a:endParaRPr sz="1800">
              <a:latin typeface="Times New Roman"/>
              <a:cs typeface="Times New Roman"/>
            </a:endParaRPr>
          </a:p>
          <a:p>
            <a:pPr marL="113411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catch</a:t>
            </a:r>
            <a:r>
              <a:rPr sz="1800" spc="-5" dirty="0">
                <a:latin typeface="Times New Roman"/>
                <a:cs typeface="Times New Roman"/>
              </a:rPr>
              <a:t>(Exception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25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4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25"/>
              </a:lnSpc>
            </a:pPr>
            <a:r>
              <a:rPr sz="1800" spc="-5" dirty="0">
                <a:latin typeface="Times New Roman"/>
                <a:cs typeface="Times New Roman"/>
              </a:rPr>
              <a:t>finally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25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076325">
              <a:lnSpc>
                <a:spcPts val="2135"/>
              </a:lnSpc>
            </a:pPr>
            <a:r>
              <a:rPr sz="1800" spc="-10" dirty="0">
                <a:latin typeface="Times New Roman"/>
                <a:cs typeface="Times New Roman"/>
              </a:rPr>
              <a:t>statement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018540">
              <a:lnSpc>
                <a:spcPts val="215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903" y="735870"/>
            <a:ext cx="2740152" cy="44979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18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172" y="47295"/>
            <a:ext cx="5595620" cy="53651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exfinally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main(String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args[]){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385"/>
              </a:spcBef>
            </a:pPr>
            <a:r>
              <a:rPr sz="2000" spc="-15" dirty="0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data=25/0;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System.out.println(data);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catch(ArithmeticException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System.out.println(e);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405"/>
              </a:spcBef>
            </a:pPr>
            <a:r>
              <a:rPr sz="2000" spc="-10" dirty="0">
                <a:latin typeface="Times New Roman"/>
                <a:cs typeface="Times New Roman"/>
              </a:rPr>
              <a:t>finally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System.out.println("finally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always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executed");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7350" algn="l"/>
                <a:tab pos="4707890" algn="l"/>
              </a:tabLst>
            </a:pPr>
            <a:r>
              <a:rPr sz="2000" spc="-5" dirty="0">
                <a:latin typeface="Times New Roman"/>
                <a:cs typeface="Times New Roman"/>
              </a:rPr>
              <a:t>}	</a:t>
            </a:r>
            <a:r>
              <a:rPr sz="2000" spc="-10" dirty="0">
                <a:latin typeface="Times New Roman"/>
                <a:cs typeface="Times New Roman"/>
              </a:rPr>
              <a:t>System.out.println("rest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code...");	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6797" y="6382124"/>
            <a:ext cx="324231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71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Dr.D.SivaganesanN.Arvindhraj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19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304800"/>
            <a:ext cx="19039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Errors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164" y="847470"/>
            <a:ext cx="7950834" cy="6038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792480">
              <a:lnSpc>
                <a:spcPts val="2160"/>
              </a:lnSpc>
              <a:spcBef>
                <a:spcPts val="365"/>
              </a:spcBef>
              <a:tabLst>
                <a:tab pos="2604135" algn="l"/>
              </a:tabLst>
            </a:pPr>
            <a:r>
              <a:rPr sz="1700" u="none" spc="-5" dirty="0">
                <a:solidFill>
                  <a:srgbClr val="000000"/>
                </a:solidFill>
              </a:rPr>
              <a:t>Making</a:t>
            </a:r>
            <a:r>
              <a:rPr sz="1700" u="none" spc="105" dirty="0">
                <a:solidFill>
                  <a:srgbClr val="000000"/>
                </a:solidFill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mistakes	while</a:t>
            </a:r>
            <a:r>
              <a:rPr sz="20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developing</a:t>
            </a:r>
            <a:r>
              <a:rPr sz="2000" b="0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program.</a:t>
            </a:r>
            <a:r>
              <a:rPr sz="2000" b="0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0" u="none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mistake</a:t>
            </a:r>
            <a:r>
              <a:rPr sz="2000" b="0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might</a:t>
            </a:r>
            <a:r>
              <a:rPr sz="2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lead </a:t>
            </a:r>
            <a:r>
              <a:rPr sz="2000" b="0" u="none" spc="-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to error,</a:t>
            </a:r>
            <a:r>
              <a:rPr sz="2000" b="0" u="none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causing</a:t>
            </a:r>
            <a:r>
              <a:rPr sz="2000" b="0" u="none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z="2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produce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unexpected</a:t>
            </a:r>
            <a:r>
              <a:rPr sz="2000" b="0" u="none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1771269"/>
            <a:ext cx="7966709" cy="413318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765" marR="5080" indent="792480" algn="just">
              <a:lnSpc>
                <a:spcPct val="90100"/>
              </a:lnSpc>
              <a:spcBef>
                <a:spcPts val="330"/>
              </a:spcBef>
            </a:pPr>
            <a:r>
              <a:rPr sz="2000" b="1" spc="-15" dirty="0">
                <a:latin typeface="Times New Roman"/>
                <a:cs typeface="Times New Roman"/>
              </a:rPr>
              <a:t>Errors </a:t>
            </a:r>
            <a:r>
              <a:rPr sz="2000" spc="-5" dirty="0">
                <a:latin typeface="Times New Roman"/>
                <a:cs typeface="Times New Roman"/>
              </a:rPr>
              <a:t>indicate </a:t>
            </a:r>
            <a:r>
              <a:rPr sz="2000" spc="-5">
                <a:latin typeface="Times New Roman"/>
                <a:cs typeface="Times New Roman"/>
              </a:rPr>
              <a:t>serious </a:t>
            </a:r>
            <a:r>
              <a:rPr sz="2000" spc="-5" smtClean="0">
                <a:latin typeface="Times New Roman"/>
                <a:cs typeface="Times New Roman"/>
              </a:rPr>
              <a:t>problemsabnormal </a:t>
            </a:r>
            <a:r>
              <a:rPr sz="2000" spc="-5" dirty="0">
                <a:latin typeface="Times New Roman"/>
                <a:cs typeface="Times New Roman"/>
              </a:rPr>
              <a:t>conditions </a:t>
            </a:r>
            <a:r>
              <a:rPr sz="2000" spc="-10" dirty="0">
                <a:latin typeface="Times New Roman"/>
                <a:cs typeface="Times New Roman"/>
              </a:rPr>
              <a:t>that most </a:t>
            </a:r>
            <a:r>
              <a:rPr sz="2000" spc="-5" dirty="0">
                <a:latin typeface="Times New Roman"/>
                <a:cs typeface="Times New Roman"/>
              </a:rPr>
              <a:t> applications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try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handle. </a:t>
            </a:r>
            <a:r>
              <a:rPr sz="2000" dirty="0">
                <a:latin typeface="Times New Roman"/>
                <a:cs typeface="Times New Roman"/>
              </a:rPr>
              <a:t>Error </a:t>
            </a:r>
            <a:r>
              <a:rPr sz="2000" spc="-10" dirty="0">
                <a:latin typeface="Times New Roman"/>
                <a:cs typeface="Times New Roman"/>
              </a:rPr>
              <a:t>defines </a:t>
            </a:r>
            <a:r>
              <a:rPr sz="2000" spc="-5" dirty="0">
                <a:latin typeface="Times New Roman"/>
                <a:cs typeface="Times New Roman"/>
              </a:rPr>
              <a:t>problems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5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expected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caught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under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normal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circumstances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our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817244" algn="just">
              <a:lnSpc>
                <a:spcPct val="100000"/>
              </a:lnSpc>
              <a:spcBef>
                <a:spcPts val="165"/>
              </a:spcBef>
            </a:pPr>
            <a:r>
              <a:rPr sz="2000" spc="-10" dirty="0">
                <a:latin typeface="Times New Roman"/>
                <a:cs typeface="Times New Roman"/>
              </a:rPr>
              <a:t>Ex: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error,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hardware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error,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JVM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0" dirty="0">
                <a:latin typeface="Times New Roman"/>
                <a:cs typeface="Times New Roman"/>
              </a:rPr>
              <a:t>Two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types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26543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Compile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time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140"/>
              </a:spcBef>
            </a:pPr>
            <a:r>
              <a:rPr sz="2000" spc="-15" dirty="0">
                <a:latin typeface="Times New Roman"/>
                <a:cs typeface="Times New Roman"/>
              </a:rPr>
              <a:t>All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syntax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spc="-10" dirty="0">
                <a:latin typeface="Times New Roman"/>
                <a:cs typeface="Times New Roman"/>
              </a:rPr>
              <a:t>compile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 marL="881380">
              <a:lnSpc>
                <a:spcPct val="100000"/>
              </a:lnSpc>
              <a:spcBef>
                <a:spcPts val="175"/>
              </a:spcBef>
              <a:tabLst>
                <a:tab pos="1423035" algn="l"/>
              </a:tabLst>
            </a:pPr>
            <a:r>
              <a:rPr sz="2000" spc="-10" dirty="0">
                <a:latin typeface="Times New Roman"/>
                <a:cs typeface="Times New Roman"/>
              </a:rPr>
              <a:t>Ex:	</a:t>
            </a:r>
            <a:r>
              <a:rPr sz="2000" spc="-15" dirty="0">
                <a:latin typeface="Times New Roman"/>
                <a:cs typeface="Times New Roman"/>
              </a:rPr>
              <a:t>missing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wrong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syntax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etc.,</a:t>
            </a:r>
            <a:endParaRPr sz="2000">
              <a:latin typeface="Times New Roman"/>
              <a:cs typeface="Times New Roman"/>
            </a:endParaRPr>
          </a:p>
          <a:p>
            <a:pPr marL="264795" indent="-252729">
              <a:lnSpc>
                <a:spcPct val="100000"/>
              </a:lnSpc>
              <a:spcBef>
                <a:spcPts val="165"/>
              </a:spcBef>
              <a:buAutoNum type="arabicPeriod" startAt="2"/>
              <a:tabLst>
                <a:tab pos="26543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Run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time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ts val="2280"/>
              </a:lnSpc>
              <a:spcBef>
                <a:spcPts val="145"/>
              </a:spcBef>
            </a:pPr>
            <a:r>
              <a:rPr sz="2000" spc="-15" dirty="0">
                <a:latin typeface="Times New Roman"/>
                <a:cs typeface="Times New Roman"/>
              </a:rPr>
              <a:t>Some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 </a:t>
            </a:r>
            <a:r>
              <a:rPr sz="2000" spc="-20" dirty="0">
                <a:latin typeface="Times New Roman"/>
                <a:cs typeface="Times New Roman"/>
              </a:rPr>
              <a:t>might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be</a:t>
            </a:r>
            <a:r>
              <a:rPr sz="2000" spc="10">
                <a:latin typeface="Times New Roman"/>
                <a:cs typeface="Times New Roman"/>
              </a:rPr>
              <a:t> </a:t>
            </a:r>
            <a:r>
              <a:rPr sz="2000" spc="-10" smtClean="0">
                <a:latin typeface="Times New Roman"/>
                <a:cs typeface="Times New Roman"/>
              </a:rPr>
              <a:t>compiler</a:t>
            </a:r>
            <a:r>
              <a:rPr sz="2000" spc="-5" smtClean="0">
                <a:latin typeface="Times New Roman"/>
                <a:cs typeface="Times New Roman"/>
              </a:rPr>
              <a:t>creates</a:t>
            </a:r>
            <a:r>
              <a:rPr sz="2000" spc="-2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but</a:t>
            </a:r>
            <a:endParaRPr sz="2000">
              <a:latin typeface="Times New Roman"/>
              <a:cs typeface="Times New Roman"/>
            </a:endParaRPr>
          </a:p>
          <a:p>
            <a:pPr marL="353695">
              <a:lnSpc>
                <a:spcPts val="2280"/>
              </a:lnSpc>
            </a:pPr>
            <a:r>
              <a:rPr sz="2000" spc="-20" dirty="0">
                <a:latin typeface="Times New Roman"/>
                <a:cs typeface="Times New Roman"/>
              </a:rPr>
              <a:t>may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 run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properly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due </a:t>
            </a:r>
            <a:r>
              <a:rPr sz="2000" spc="-5" smtClean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logic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errors.</a:t>
            </a:r>
            <a:endParaRPr sz="20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/>
                <a:cs typeface="Times New Roman"/>
              </a:rPr>
              <a:t>Ex:</a:t>
            </a:r>
            <a:r>
              <a:rPr sz="2000" spc="-5" dirty="0">
                <a:latin typeface="Times New Roman"/>
                <a:cs typeface="Times New Roman"/>
              </a:rPr>
              <a:t> divide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wrong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 etc.,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2</a:t>
            </a:fld>
            <a:endParaRPr lang="en-IN"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505019"/>
            <a:ext cx="6745428" cy="55581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-10" dirty="0">
                <a:latin typeface="Times New Roman"/>
                <a:cs typeface="Times New Roman"/>
              </a:rPr>
              <a:t> finally2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 void </a:t>
            </a:r>
            <a:r>
              <a:rPr sz="1800" spc="-15" dirty="0">
                <a:latin typeface="Times New Roman"/>
                <a:cs typeface="Times New Roman"/>
              </a:rPr>
              <a:t>main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(String[]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args)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  <a:tabLst>
                <a:tab pos="636905" algn="l"/>
              </a:tabLst>
            </a:pPr>
            <a:r>
              <a:rPr sz="1800" dirty="0">
                <a:latin typeface="Times New Roman"/>
                <a:cs typeface="Times New Roman"/>
              </a:rPr>
              <a:t>{	//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array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4.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800" spc="5" dirty="0">
                <a:latin typeface="Times New Roman"/>
                <a:cs typeface="Times New Roman"/>
              </a:rPr>
              <a:t>int[]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int[4];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750570" algn="l"/>
              </a:tabLst>
            </a:pPr>
            <a:r>
              <a:rPr sz="1800" dirty="0">
                <a:latin typeface="Times New Roman"/>
                <a:cs typeface="Times New Roman"/>
              </a:rPr>
              <a:t>{	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arr[6];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</a:t>
            </a:r>
            <a:r>
              <a:rPr sz="1800" spc="-5" dirty="0">
                <a:latin typeface="Times New Roman"/>
                <a:cs typeface="Times New Roman"/>
              </a:rPr>
              <a:t> never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exception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raised</a:t>
            </a:r>
            <a:r>
              <a:rPr sz="1800" spc="5" dirty="0">
                <a:latin typeface="Times New Roman"/>
                <a:cs typeface="Times New Roman"/>
              </a:rPr>
              <a:t> 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above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System.out.println("Inside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block");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latin typeface="Times New Roman"/>
                <a:cs typeface="Times New Roman"/>
              </a:rPr>
              <a:t>finally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  <a:tabLst>
                <a:tab pos="808355" algn="l"/>
              </a:tabLst>
            </a:pPr>
            <a:r>
              <a:rPr sz="1800" dirty="0">
                <a:latin typeface="Times New Roman"/>
                <a:cs typeface="Times New Roman"/>
              </a:rPr>
              <a:t>{	</a:t>
            </a:r>
            <a:r>
              <a:rPr sz="1800" spc="-5" dirty="0">
                <a:latin typeface="Times New Roman"/>
                <a:cs typeface="Times New Roman"/>
              </a:rPr>
              <a:t>System.out.println("finally </a:t>
            </a:r>
            <a:r>
              <a:rPr sz="1800" dirty="0">
                <a:latin typeface="Times New Roman"/>
                <a:cs typeface="Times New Roman"/>
              </a:rPr>
              <a:t>block </a:t>
            </a:r>
            <a:r>
              <a:rPr sz="1800" spc="-5" dirty="0">
                <a:latin typeface="Times New Roman"/>
                <a:cs typeface="Times New Roman"/>
              </a:rPr>
              <a:t>executed");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69900" marR="49530" indent="57785">
              <a:lnSpc>
                <a:spcPct val="117900"/>
              </a:lnSpc>
              <a:spcBef>
                <a:spcPts val="25"/>
              </a:spcBef>
            </a:pPr>
            <a:r>
              <a:rPr sz="1800" dirty="0">
                <a:latin typeface="Times New Roman"/>
                <a:cs typeface="Times New Roman"/>
              </a:rPr>
              <a:t>// </a:t>
            </a:r>
            <a:r>
              <a:rPr sz="1800" spc="-5" dirty="0">
                <a:latin typeface="Times New Roman"/>
                <a:cs typeface="Times New Roman"/>
              </a:rPr>
              <a:t>rest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10" dirty="0">
                <a:latin typeface="Times New Roman"/>
                <a:cs typeface="Times New Roman"/>
              </a:rPr>
              <a:t>will </a:t>
            </a:r>
            <a:r>
              <a:rPr sz="1800" spc="5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execute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System.out.println("Outside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try-finally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clause");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397" y="6382124"/>
            <a:ext cx="324167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mtClean="0">
                <a:latin typeface="Lucida Sans Unicode"/>
                <a:cs typeface="Lucida Sans Unicode"/>
              </a:rPr>
              <a:t>N.Arvindhraj</a:t>
            </a:r>
            <a:r>
              <a:rPr sz="1000" spc="26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20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5397" y="6382124"/>
            <a:ext cx="324167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mtClean="0">
                <a:latin typeface="Lucida Sans Unicode"/>
                <a:cs typeface="Lucida Sans Unicode"/>
              </a:rPr>
              <a:t>N.Arvindhraj</a:t>
            </a:r>
            <a:r>
              <a:rPr sz="1000" spc="26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21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1279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71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Dr.D.SivaganesanN.Arvaindhraj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0564" y="252730"/>
            <a:ext cx="7954009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92480" algn="just">
              <a:lnSpc>
                <a:spcPct val="100000"/>
              </a:lnSpc>
              <a:spcBef>
                <a:spcPts val="90"/>
              </a:spcBef>
            </a:pPr>
            <a:r>
              <a:rPr sz="2000" u="none" spc="-5" dirty="0">
                <a:solidFill>
                  <a:srgbClr val="000000"/>
                </a:solidFill>
              </a:rPr>
              <a:t>Exceptions </a:t>
            </a:r>
            <a:r>
              <a:rPr sz="2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conditions, that is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caused </a:t>
            </a:r>
            <a:r>
              <a:rPr sz="2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by </a:t>
            </a:r>
            <a:r>
              <a:rPr sz="2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run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time </a:t>
            </a:r>
            <a:r>
              <a:rPr sz="2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error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in the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program.A</a:t>
            </a:r>
            <a:r>
              <a:rPr sz="2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developer</a:t>
            </a:r>
            <a:r>
              <a:rPr sz="20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2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handle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>
                <a:solidFill>
                  <a:srgbClr val="000000"/>
                </a:solidFill>
                <a:latin typeface="Times New Roman"/>
                <a:cs typeface="Times New Roman"/>
              </a:rPr>
              <a:t>such</a:t>
            </a:r>
            <a:r>
              <a:rPr sz="2000" b="0" u="none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smtClean="0">
                <a:solidFill>
                  <a:srgbClr val="000000"/>
                </a:solidFill>
                <a:latin typeface="Times New Roman"/>
                <a:cs typeface="Times New Roman"/>
              </a:rPr>
              <a:t>conditions</a:t>
            </a:r>
            <a:r>
              <a:rPr sz="2000" b="0" u="none" spc="-10" smtClean="0">
                <a:solidFill>
                  <a:srgbClr val="000000"/>
                </a:solidFill>
                <a:latin typeface="Times New Roman"/>
                <a:cs typeface="Times New Roman"/>
              </a:rPr>
              <a:t>take</a:t>
            </a:r>
            <a:r>
              <a:rPr sz="2000" b="0" u="none" spc="484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necessary </a:t>
            </a:r>
            <a:r>
              <a:rPr sz="2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corrective</a:t>
            </a:r>
            <a:r>
              <a:rPr sz="2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1472564"/>
            <a:ext cx="8075930" cy="31046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 indent="91440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exceptional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event)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arises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during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execution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When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occurs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normal</a:t>
            </a:r>
            <a:r>
              <a:rPr sz="2000" spc="-5" dirty="0">
                <a:latin typeface="Times New Roman"/>
                <a:cs typeface="Times New Roman"/>
              </a:rPr>
              <a:t> flow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program</a:t>
            </a:r>
            <a:r>
              <a:rPr sz="2000" spc="500">
                <a:latin typeface="Times New Roman"/>
                <a:cs typeface="Times New Roman"/>
              </a:rPr>
              <a:t> </a:t>
            </a:r>
            <a:r>
              <a:rPr sz="2000" spc="15" smtClean="0">
                <a:latin typeface="Times New Roman"/>
                <a:cs typeface="Times New Roman"/>
              </a:rPr>
              <a:t>is </a:t>
            </a:r>
            <a:r>
              <a:rPr sz="2000" spc="20" smtClean="0">
                <a:latin typeface="Times New Roman"/>
                <a:cs typeface="Times New Roman"/>
              </a:rPr>
              <a:t> </a:t>
            </a:r>
            <a:r>
              <a:rPr lang="en-IN" sz="2000" dirty="0" smtClean="0"/>
              <a:t>disturbed</a:t>
            </a:r>
            <a:r>
              <a:rPr sz="2000" spc="-10" smtClean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program/Application </a:t>
            </a:r>
            <a:r>
              <a:rPr sz="2000" spc="-10" dirty="0">
                <a:latin typeface="Times New Roman"/>
                <a:cs typeface="Times New Roman"/>
              </a:rPr>
              <a:t>terminates </a:t>
            </a:r>
            <a:r>
              <a:rPr sz="2000" spc="-20" dirty="0">
                <a:latin typeface="Times New Roman"/>
                <a:cs typeface="Times New Roman"/>
              </a:rPr>
              <a:t>abnormally,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recommended,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therefore,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handled.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715" indent="9144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If an exception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raised, </a:t>
            </a:r>
            <a:r>
              <a:rPr sz="2000" spc="-15" dirty="0">
                <a:latin typeface="Times New Roman"/>
                <a:cs typeface="Times New Roman"/>
              </a:rPr>
              <a:t>which </a:t>
            </a:r>
            <a:r>
              <a:rPr sz="2000" spc="-10" dirty="0">
                <a:latin typeface="Times New Roman"/>
                <a:cs typeface="Times New Roman"/>
              </a:rPr>
              <a:t>has not </a:t>
            </a:r>
            <a:r>
              <a:rPr sz="2000" dirty="0">
                <a:latin typeface="Times New Roman"/>
                <a:cs typeface="Times New Roman"/>
              </a:rPr>
              <a:t>been </a:t>
            </a:r>
            <a:r>
              <a:rPr sz="2000" spc="-10" dirty="0">
                <a:latin typeface="Times New Roman"/>
                <a:cs typeface="Times New Roman"/>
              </a:rPr>
              <a:t>handled </a:t>
            </a:r>
            <a:r>
              <a:rPr sz="2000" spc="10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programmer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get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pc="-10" smtClean="0">
                <a:latin typeface="Times New Roman"/>
                <a:cs typeface="Times New Roman"/>
              </a:rPr>
              <a:t>terminatedsystem</a:t>
            </a: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friendly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message.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3375" y="4826889"/>
            <a:ext cx="402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Ex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8029" y="4826889"/>
            <a:ext cx="498221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Times New Roman"/>
                <a:cs typeface="Times New Roman"/>
              </a:rPr>
              <a:t>Exception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thread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"main" 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java.lang.ArithmeticException: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/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by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zero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at 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ExceptionDemo.main(ExceptionDemo.java:5)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3</a:t>
            </a:fld>
            <a:endParaRPr lang="en-IN"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3429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6985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9178" y="328929"/>
            <a:ext cx="2748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Exceptions</a:t>
            </a:r>
            <a:r>
              <a:rPr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Handling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2172" y="999871"/>
            <a:ext cx="7407275" cy="508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471805" indent="-12700">
              <a:lnSpc>
                <a:spcPct val="100000"/>
              </a:lnSpc>
              <a:spcBef>
                <a:spcPts val="100"/>
              </a:spcBef>
              <a:tabLst>
                <a:tab pos="132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	two </a:t>
            </a:r>
            <a:r>
              <a:rPr sz="2400" spc="-10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blocks </a:t>
            </a:r>
            <a:r>
              <a:rPr sz="2400" spc="-5" dirty="0">
                <a:latin typeface="Times New Roman"/>
                <a:cs typeface="Times New Roman"/>
              </a:rPr>
              <a:t>are required </a:t>
            </a:r>
            <a:r>
              <a:rPr sz="2400" dirty="0">
                <a:latin typeface="Times New Roman"/>
                <a:cs typeface="Times New Roman"/>
              </a:rPr>
              <a:t>to handle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35" dirty="0">
                <a:latin typeface="Times New Roman"/>
                <a:cs typeface="Times New Roman"/>
              </a:rPr>
              <a:t>Try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catch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Catch </a:t>
            </a:r>
            <a:r>
              <a:rPr sz="2400" dirty="0">
                <a:latin typeface="Times New Roman"/>
                <a:cs typeface="Times New Roman"/>
              </a:rPr>
              <a:t>block – take </a:t>
            </a:r>
            <a:r>
              <a:rPr sz="2400" spc="-5" dirty="0">
                <a:latin typeface="Times New Roman"/>
                <a:cs typeface="Times New Roman"/>
              </a:rPr>
              <a:t>corrective actions based </a:t>
            </a:r>
            <a:r>
              <a:rPr sz="2400" dirty="0">
                <a:latin typeface="Times New Roman"/>
                <a:cs typeface="Times New Roman"/>
              </a:rPr>
              <a:t>on exception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thrown by exception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762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	exception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668270" algn="l"/>
              </a:tabLst>
            </a:pP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	4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processes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problem(hit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exception)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error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occur(thrown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exception)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Receive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information(catch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exception)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0" dirty="0">
                <a:latin typeface="Times New Roman"/>
                <a:cs typeface="Times New Roman"/>
              </a:rPr>
              <a:t>Take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corrective actions(handle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4</a:t>
            </a:fld>
            <a:endParaRPr lang="en-IN"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297" y="24130"/>
            <a:ext cx="220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try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–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catch</a:t>
            </a:r>
            <a:r>
              <a:rPr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972" y="389509"/>
            <a:ext cx="7969250" cy="55759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b="1" spc="-5" dirty="0">
                <a:latin typeface="Times New Roman"/>
                <a:cs typeface="Times New Roman"/>
              </a:rPr>
              <a:t>Syntax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exceptions;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390"/>
              </a:spcBef>
            </a:pPr>
            <a:r>
              <a:rPr sz="1800" b="1" spc="-15" dirty="0">
                <a:latin typeface="Times New Roman"/>
                <a:cs typeface="Times New Roman"/>
              </a:rPr>
              <a:t>catch</a:t>
            </a:r>
            <a:r>
              <a:rPr sz="1800" spc="-15" dirty="0">
                <a:latin typeface="Times New Roman"/>
                <a:cs typeface="Times New Roman"/>
              </a:rPr>
              <a:t>(ExceptionType1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e1)</a:t>
            </a:r>
            <a:endParaRPr sz="180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//Catch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exceptions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1800" b="1" spc="-5" dirty="0">
                <a:latin typeface="Times New Roman"/>
                <a:cs typeface="Times New Roman"/>
              </a:rPr>
              <a:t>Categories</a:t>
            </a:r>
            <a:r>
              <a:rPr sz="1800" b="1" spc="-10" dirty="0">
                <a:latin typeface="Times New Roman"/>
                <a:cs typeface="Times New Roman"/>
              </a:rPr>
              <a:t> 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Exceptions</a:t>
            </a:r>
            <a:endParaRPr sz="1800">
              <a:latin typeface="Times New Roman"/>
              <a:cs typeface="Times New Roman"/>
            </a:endParaRPr>
          </a:p>
          <a:p>
            <a:pPr marL="268605" marR="7620" indent="-131445" algn="just">
              <a:lnSpc>
                <a:spcPct val="100000"/>
              </a:lnSpc>
              <a:spcBef>
                <a:spcPts val="409"/>
              </a:spcBef>
            </a:pPr>
            <a:r>
              <a:rPr sz="1800" b="1" spc="-5" dirty="0">
                <a:latin typeface="Times New Roman"/>
                <a:cs typeface="Times New Roman"/>
              </a:rPr>
              <a:t>Checked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exceptions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−A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checked</a:t>
            </a:r>
            <a:r>
              <a:rPr sz="1800" dirty="0">
                <a:latin typeface="Times New Roman"/>
                <a:cs typeface="Times New Roman"/>
              </a:rPr>
              <a:t> exception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exception</a:t>
            </a:r>
            <a:r>
              <a:rPr sz="1800" dirty="0">
                <a:latin typeface="Times New Roman"/>
                <a:cs typeface="Times New Roman"/>
              </a:rPr>
              <a:t> 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compiletime,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are also </a:t>
            </a:r>
            <a:r>
              <a:rPr sz="1800" spc="-1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compile time </a:t>
            </a:r>
            <a:r>
              <a:rPr sz="1800" dirty="0">
                <a:latin typeface="Times New Roman"/>
                <a:cs typeface="Times New Roman"/>
              </a:rPr>
              <a:t>exceptions. </a:t>
            </a:r>
            <a:r>
              <a:rPr sz="1800" spc="-5" dirty="0">
                <a:latin typeface="Times New Roman"/>
                <a:cs typeface="Times New Roman"/>
              </a:rPr>
              <a:t>These exceptions </a:t>
            </a:r>
            <a:r>
              <a:rPr sz="1800" dirty="0">
                <a:latin typeface="Times New Roman"/>
                <a:cs typeface="Times New Roman"/>
              </a:rPr>
              <a:t> cannot </a:t>
            </a:r>
            <a:r>
              <a:rPr sz="1800" spc="-5" dirty="0">
                <a:latin typeface="Times New Roman"/>
                <a:cs typeface="Times New Roman"/>
              </a:rPr>
              <a:t>simply </a:t>
            </a:r>
            <a:r>
              <a:rPr sz="1800" spc="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ignored </a:t>
            </a:r>
            <a:r>
              <a:rPr sz="1800" spc="-5" dirty="0">
                <a:latin typeface="Times New Roman"/>
                <a:cs typeface="Times New Roman"/>
              </a:rPr>
              <a:t>at the </a:t>
            </a:r>
            <a:r>
              <a:rPr sz="1800" spc="-10" dirty="0">
                <a:latin typeface="Times New Roman"/>
                <a:cs typeface="Times New Roman"/>
              </a:rPr>
              <a:t>time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compilation, the </a:t>
            </a:r>
            <a:r>
              <a:rPr sz="1800" spc="-5" dirty="0">
                <a:latin typeface="Times New Roman"/>
                <a:cs typeface="Times New Roman"/>
              </a:rPr>
              <a:t>programmer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5" dirty="0">
                <a:latin typeface="Times New Roman"/>
                <a:cs typeface="Times New Roman"/>
              </a:rPr>
              <a:t>take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(handle)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exceptions.</a:t>
            </a:r>
            <a:endParaRPr sz="1800">
              <a:latin typeface="Times New Roman"/>
              <a:cs typeface="Times New Roman"/>
            </a:endParaRPr>
          </a:p>
          <a:p>
            <a:pPr marL="268605" marR="5080" indent="-182880" algn="just">
              <a:lnSpc>
                <a:spcPct val="100000"/>
              </a:lnSpc>
              <a:spcBef>
                <a:spcPts val="390"/>
              </a:spcBef>
            </a:pPr>
            <a:r>
              <a:rPr sz="1800" b="1" spc="-10" dirty="0">
                <a:latin typeface="Times New Roman"/>
                <a:cs typeface="Times New Roman"/>
              </a:rPr>
              <a:t>Unchecked </a:t>
            </a:r>
            <a:r>
              <a:rPr sz="1800" b="1" spc="-5" dirty="0">
                <a:latin typeface="Times New Roman"/>
                <a:cs typeface="Times New Roman"/>
              </a:rPr>
              <a:t>exceptions </a:t>
            </a:r>
            <a:r>
              <a:rPr sz="1800" dirty="0">
                <a:latin typeface="Times New Roman"/>
                <a:cs typeface="Times New Roman"/>
              </a:rPr>
              <a:t>− </a:t>
            </a:r>
            <a:r>
              <a:rPr sz="1800" spc="-20" dirty="0">
                <a:latin typeface="Times New Roman"/>
                <a:cs typeface="Times New Roman"/>
              </a:rPr>
              <a:t>An </a:t>
            </a:r>
            <a:r>
              <a:rPr sz="1800" spc="-10" dirty="0">
                <a:latin typeface="Times New Roman"/>
                <a:cs typeface="Times New Roman"/>
              </a:rPr>
              <a:t>unchecked </a:t>
            </a:r>
            <a:r>
              <a:rPr sz="1800" dirty="0">
                <a:latin typeface="Times New Roman"/>
                <a:cs typeface="Times New Roman"/>
              </a:rPr>
              <a:t>exception </a:t>
            </a:r>
            <a:r>
              <a:rPr sz="1800" spc="-5" dirty="0">
                <a:latin typeface="Times New Roman"/>
                <a:cs typeface="Times New Roman"/>
              </a:rPr>
              <a:t>is an exception that </a:t>
            </a:r>
            <a:r>
              <a:rPr sz="1800" dirty="0">
                <a:latin typeface="Times New Roman"/>
                <a:cs typeface="Times New Roman"/>
              </a:rPr>
              <a:t>occurs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execution. </a:t>
            </a:r>
            <a:r>
              <a:rPr sz="1800" spc="-5" dirty="0">
                <a:latin typeface="Times New Roman"/>
                <a:cs typeface="Times New Roman"/>
              </a:rPr>
              <a:t>These are also called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Runtime Exceptions. These </a:t>
            </a:r>
            <a:r>
              <a:rPr sz="1800" dirty="0">
                <a:latin typeface="Times New Roman"/>
                <a:cs typeface="Times New Roman"/>
              </a:rPr>
              <a:t>include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r>
              <a:rPr sz="1800" dirty="0">
                <a:latin typeface="Times New Roman"/>
                <a:cs typeface="Times New Roman"/>
              </a:rPr>
              <a:t> bugs,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errors</a:t>
            </a:r>
            <a:r>
              <a:rPr sz="1800" spc="5" dirty="0">
                <a:latin typeface="Times New Roman"/>
                <a:cs typeface="Times New Roman"/>
              </a:rPr>
              <a:t> 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improper</a:t>
            </a:r>
            <a:r>
              <a:rPr sz="1800" dirty="0">
                <a:latin typeface="Times New Roman"/>
                <a:cs typeface="Times New Roman"/>
              </a:rPr>
              <a:t> use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API.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Runtime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exceptions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ignored</a:t>
            </a:r>
            <a:r>
              <a:rPr sz="1800" spc="-5" dirty="0">
                <a:latin typeface="Times New Roman"/>
                <a:cs typeface="Times New Roman"/>
              </a:rPr>
              <a:t> 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compilation.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5</a:t>
            </a:fld>
            <a:endParaRPr lang="en-IN"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68" y="2593848"/>
            <a:ext cx="55244" cy="21590"/>
          </a:xfrm>
          <a:custGeom>
            <a:avLst/>
            <a:gdLst/>
            <a:ahLst/>
            <a:cxnLst/>
            <a:rect l="l" t="t" r="r" b="b"/>
            <a:pathLst>
              <a:path w="55245" h="21589">
                <a:moveTo>
                  <a:pt x="54864" y="0"/>
                </a:moveTo>
                <a:lnTo>
                  <a:pt x="0" y="0"/>
                </a:lnTo>
                <a:lnTo>
                  <a:pt x="0" y="21336"/>
                </a:lnTo>
                <a:lnTo>
                  <a:pt x="54864" y="21336"/>
                </a:lnTo>
                <a:lnTo>
                  <a:pt x="54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972" y="289306"/>
            <a:ext cx="4307840" cy="5380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Times New Roman"/>
                <a:cs typeface="Times New Roman"/>
              </a:rPr>
              <a:t>Exception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Hierarchy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150000"/>
              </a:lnSpc>
            </a:pP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classes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subtypes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the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java.lang.Exception</a:t>
            </a:r>
            <a:r>
              <a:rPr sz="1700" b="1" spc="3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class.</a:t>
            </a:r>
            <a:r>
              <a:rPr sz="1700" spc="3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class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subclass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b="1" spc="-5" dirty="0">
                <a:latin typeface="Times New Roman"/>
                <a:cs typeface="Times New Roman"/>
              </a:rPr>
              <a:t>Throwable </a:t>
            </a:r>
            <a:r>
              <a:rPr sz="1700" spc="5" dirty="0">
                <a:latin typeface="Times New Roman"/>
                <a:cs typeface="Times New Roman"/>
              </a:rPr>
              <a:t>class.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15"/>
              </a:spcBef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17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words</a:t>
            </a:r>
            <a:r>
              <a:rPr sz="17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sz="17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7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Exception</a:t>
            </a:r>
            <a:r>
              <a:rPr sz="17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handling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700" spc="-5" dirty="0">
                <a:latin typeface="Times New Roman"/>
                <a:cs typeface="Times New Roman"/>
              </a:rPr>
              <a:t>There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are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5</a:t>
            </a:r>
            <a:r>
              <a:rPr sz="1700" spc="-10" dirty="0">
                <a:latin typeface="Times New Roman"/>
                <a:cs typeface="Times New Roman"/>
              </a:rPr>
              <a:t> keywords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used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java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exception</a:t>
            </a:r>
            <a:endParaRPr sz="1700">
              <a:latin typeface="Times New Roman"/>
              <a:cs typeface="Times New Roman"/>
            </a:endParaRPr>
          </a:p>
          <a:p>
            <a:pPr marL="24765">
              <a:lnSpc>
                <a:spcPts val="1835"/>
              </a:lnSpc>
            </a:pPr>
            <a:r>
              <a:rPr sz="1700" spc="-5" dirty="0">
                <a:latin typeface="Times New Roman"/>
                <a:cs typeface="Times New Roman"/>
              </a:rPr>
              <a:t>handling.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350520" indent="-216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1155" algn="l"/>
              </a:tabLst>
            </a:pPr>
            <a:r>
              <a:rPr sz="1700" dirty="0">
                <a:latin typeface="Times New Roman"/>
                <a:cs typeface="Times New Roman"/>
              </a:rPr>
              <a:t>try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235" algn="l"/>
              </a:tabLst>
            </a:pPr>
            <a:r>
              <a:rPr sz="1700" spc="5" dirty="0">
                <a:latin typeface="Times New Roman"/>
                <a:cs typeface="Times New Roman"/>
              </a:rPr>
              <a:t>catch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235" algn="l"/>
              </a:tabLst>
            </a:pPr>
            <a:r>
              <a:rPr sz="1700" dirty="0">
                <a:latin typeface="Times New Roman"/>
                <a:cs typeface="Times New Roman"/>
              </a:rPr>
              <a:t>finally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r>
              <a:rPr sz="1700" spc="-5" dirty="0">
                <a:latin typeface="Times New Roman"/>
                <a:cs typeface="Times New Roman"/>
              </a:rPr>
              <a:t>throw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AutoNum type="arabicPeriod"/>
              <a:tabLst>
                <a:tab pos="229235" algn="l"/>
              </a:tabLst>
            </a:pPr>
            <a:r>
              <a:rPr sz="1700" dirty="0">
                <a:latin typeface="Times New Roman"/>
                <a:cs typeface="Times New Roman"/>
              </a:rPr>
              <a:t>thro</a:t>
            </a:r>
            <a:r>
              <a:rPr sz="1700" dirty="0">
                <a:latin typeface="Lucida Sans Unicode"/>
                <a:cs typeface="Lucida Sans Unicode"/>
              </a:rPr>
              <a:t>ws</a:t>
            </a:r>
            <a:endParaRPr sz="1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762000"/>
            <a:ext cx="3810000" cy="49498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6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6</a:t>
            </a:fld>
            <a:endParaRPr lang="en-IN"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24130"/>
            <a:ext cx="388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Built</a:t>
            </a:r>
            <a:r>
              <a:rPr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</a:t>
            </a:r>
            <a:r>
              <a:rPr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unchecked 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7</a:t>
            </a:fld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527050"/>
          <a:ext cx="7391400" cy="5666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299592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95808">
                <a:tc>
                  <a:txBody>
                    <a:bodyPr/>
                    <a:lstStyle/>
                    <a:p>
                      <a:pPr marL="17780">
                        <a:lnSpc>
                          <a:spcPts val="167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ArithmeticException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Arithmetic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error,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divide-by-zero.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681">
                <a:tc>
                  <a:txBody>
                    <a:bodyPr/>
                    <a:lstStyle/>
                    <a:p>
                      <a:pPr marL="17780">
                        <a:lnSpc>
                          <a:spcPts val="167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ArrayIndexOutOfBoundsException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out-of-bounds.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807">
                <a:tc>
                  <a:txBody>
                    <a:bodyPr/>
                    <a:lstStyle/>
                    <a:p>
                      <a:pPr marL="17780">
                        <a:lnSpc>
                          <a:spcPts val="167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ArrayStoreException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Assignment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incompatible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type.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808">
                <a:tc>
                  <a:txBody>
                    <a:bodyPr/>
                    <a:lstStyle/>
                    <a:p>
                      <a:pPr marL="17780">
                        <a:lnSpc>
                          <a:spcPts val="1675"/>
                        </a:lnSpc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IOException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thrown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input-output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operation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failed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interrupted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5386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InputMismatchException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thrown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instance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Scanner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indicate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retrieved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token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pattern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type,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80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NegativeArraySizeException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negative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size.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478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OutOfMemory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JVM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allocate</a:t>
                      </a:r>
                      <a:r>
                        <a:rPr sz="1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newly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named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OutOfMemoryError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thrown.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80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NullPointerException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Invalid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 a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reference.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744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NumberFormatException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Invalid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numeric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format.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79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StringIndexOutOfBounds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Attempt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outside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bounds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string.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260" y="24130"/>
            <a:ext cx="3552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Built</a:t>
            </a:r>
            <a:r>
              <a:rPr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</a:t>
            </a:r>
            <a:r>
              <a:rPr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checked</a:t>
            </a:r>
            <a:r>
              <a:rPr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1494" y="6382124"/>
            <a:ext cx="331914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270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mtClean="0">
                <a:latin typeface="Lucida Sans Unicode"/>
                <a:cs typeface="Lucida Sans Unicode"/>
              </a:rPr>
              <a:t>N.Arvaindhraj</a:t>
            </a:r>
            <a:r>
              <a:rPr sz="1000" spc="26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603250"/>
          <a:ext cx="7848600" cy="5390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0"/>
              </a:tblGrid>
              <a:tr h="381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625347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ClassNotFoundException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found.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22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CloneNotSupportedException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Attempt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clone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Cloneable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interface.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34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IllegalAccessException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denied.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77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InstantiationException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Attempt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interface.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777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InterruptedException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thread has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interrupted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347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NoSuchFieldException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requested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34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NoSuchMethodException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requested method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25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FileNotFoundException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Exception 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raised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file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accessible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not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open.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8</a:t>
            </a:fld>
            <a:endParaRPr lang="en-IN"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52729"/>
            <a:ext cx="5046345" cy="606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import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java.util.*;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exexception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 main(String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int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10,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 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int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a/b;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divide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System.out.println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("Result</a:t>
            </a:r>
            <a:r>
              <a:rPr sz="1800" dirty="0">
                <a:latin typeface="Times New Roman"/>
                <a:cs typeface="Times New Roman"/>
              </a:rPr>
              <a:t> 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c);</a:t>
            </a:r>
            <a:endParaRPr sz="18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catch(ArithmeticException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System.out.println("ArithmeticException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System.out.println("Can't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divide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0");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null;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//null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System.out.println(a.charAt(0));</a:t>
            </a:r>
            <a:endParaRPr sz="1800">
              <a:latin typeface="Times New Roman"/>
              <a:cs typeface="Times New Roman"/>
            </a:endParaRPr>
          </a:p>
          <a:p>
            <a:pPr marL="698500" marR="130175" indent="-228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} catch(NullPointerException </a:t>
            </a:r>
            <a:r>
              <a:rPr sz="1800" spc="-5" dirty="0">
                <a:latin typeface="Times New Roman"/>
                <a:cs typeface="Times New Roman"/>
              </a:rPr>
              <a:t>e) </a:t>
            </a:r>
            <a:r>
              <a:rPr sz="1800" dirty="0">
                <a:latin typeface="Times New Roman"/>
                <a:cs typeface="Times New Roman"/>
              </a:rPr>
              <a:t>{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ste</a:t>
            </a:r>
            <a:r>
              <a:rPr sz="1800" spc="-3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10" dirty="0">
                <a:latin typeface="Times New Roman"/>
                <a:cs typeface="Times New Roman"/>
              </a:rPr>
              <a:t>ou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ri</a:t>
            </a:r>
            <a:r>
              <a:rPr sz="1800" spc="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-20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ul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P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terE</a:t>
            </a:r>
            <a:r>
              <a:rPr sz="1800" spc="-15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ce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..</a:t>
            </a:r>
            <a:r>
              <a:rPr sz="1800" spc="-2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smtClean="0">
                <a:latin typeface="Lucida Sans Unicode"/>
                <a:cs typeface="Lucida Sans Unicode"/>
              </a:rPr>
              <a:t>Dr.D.Sivaganesan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9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1454</Words>
  <Application>Microsoft Office PowerPoint</Application>
  <PresentationFormat>On-screen Show (4:3)</PresentationFormat>
  <Paragraphs>357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CS3391 Object Oriented Programming</vt:lpstr>
      <vt:lpstr>Making mistakes while developing the program. A mistake might lead  to error, causing program to produce unexpected results.</vt:lpstr>
      <vt:lpstr>Exceptions are conditions, that is caused by run time error in the  program.A developer can handle such conditionstake necessary  corrective actions.</vt:lpstr>
      <vt:lpstr>Exceptions Handling</vt:lpstr>
      <vt:lpstr>try – catch block</vt:lpstr>
      <vt:lpstr>Slide 6</vt:lpstr>
      <vt:lpstr>Built in unchecked exceptions</vt:lpstr>
      <vt:lpstr>Built in checked exceptions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finally block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dc:creator>siva</dc:creator>
  <cp:lastModifiedBy>Harikrishnan</cp:lastModifiedBy>
  <cp:revision>12</cp:revision>
  <dcterms:created xsi:type="dcterms:W3CDTF">2021-10-05T03:41:28Z</dcterms:created>
  <dcterms:modified xsi:type="dcterms:W3CDTF">2022-10-10T03:26:21Z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2021-10-05T00:00:00Z</vt:filetime>
  </property>
</Properties>
</file>